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drawings/drawing5.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3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5.xml" ContentType="application/vnd.openxmlformats-officedocument.drawingml.chart+xml"/>
  <Override PartName="/ppt/theme/themeOverride4.xml" ContentType="application/vnd.openxmlformats-officedocument.themeOverride+xml"/>
  <Override PartName="/ppt/charts/chart16.xml" ContentType="application/vnd.openxmlformats-officedocument.drawingml.chart+xml"/>
  <Override PartName="/ppt/drawings/drawing6.xml" ContentType="application/vnd.openxmlformats-officedocument.drawingml.chartshapes+xml"/>
  <Override PartName="/ppt/charts/chart17.xml" ContentType="application/vnd.openxmlformats-officedocument.drawingml.chart+xml"/>
  <Override PartName="/ppt/drawings/drawing7.xml" ContentType="application/vnd.openxmlformats-officedocument.drawingml.chartshapes+xml"/>
  <Override PartName="/ppt/charts/chart18.xml" ContentType="application/vnd.openxmlformats-officedocument.drawingml.chart+xml"/>
  <Override PartName="/ppt/theme/themeOverride5.xml" ContentType="application/vnd.openxmlformats-officedocument.themeOverride+xml"/>
  <Override PartName="/ppt/charts/chart19.xml" ContentType="application/vnd.openxmlformats-officedocument.drawingml.chart+xml"/>
  <Override PartName="/ppt/theme/themeOverride6.xml" ContentType="application/vnd.openxmlformats-officedocument.themeOverride+xml"/>
  <Override PartName="/ppt/charts/chart20.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1.xml" ContentType="application/vnd.openxmlformats-officedocument.drawingml.chart+xml"/>
  <Override PartName="/ppt/drawings/drawing8.xml" ContentType="application/vnd.openxmlformats-officedocument.drawingml.chartshapes+xml"/>
  <Override PartName="/ppt/charts/chart22.xml" ContentType="application/vnd.openxmlformats-officedocument.drawingml.chart+xml"/>
  <Override PartName="/ppt/notesSlides/notesSlide35.xml" ContentType="application/vnd.openxmlformats-officedocument.presentationml.notesSlide+xml"/>
  <Override PartName="/ppt/charts/chart23.xml" ContentType="application/vnd.openxmlformats-officedocument.drawingml.chart+xml"/>
  <Override PartName="/ppt/notesSlides/notesSlide36.xml" ContentType="application/vnd.openxmlformats-officedocument.presentationml.notesSlide+xml"/>
  <Override PartName="/ppt/charts/chart24.xml" ContentType="application/vnd.openxmlformats-officedocument.drawingml.chart+xml"/>
  <Override PartName="/ppt/theme/themeOverride7.xml" ContentType="application/vnd.openxmlformats-officedocument.themeOverride+xml"/>
  <Override PartName="/ppt/notesSlides/notesSlide37.xml" ContentType="application/vnd.openxmlformats-officedocument.presentationml.notesSlide+xml"/>
  <Override PartName="/ppt/charts/chart25.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6.xml" ContentType="application/vnd.openxmlformats-officedocument.drawingml.chart+xml"/>
  <Override PartName="/ppt/theme/themeOverride8.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4355" r:id="rId4"/>
    <p:sldMasterId id="2147484868" r:id="rId5"/>
    <p:sldMasterId id="2147484882" r:id="rId6"/>
  </p:sldMasterIdLst>
  <p:notesMasterIdLst>
    <p:notesMasterId r:id="rId181"/>
  </p:notesMasterIdLst>
  <p:handoutMasterIdLst>
    <p:handoutMasterId r:id="rId182"/>
  </p:handoutMasterIdLst>
  <p:sldIdLst>
    <p:sldId id="1803" r:id="rId7"/>
    <p:sldId id="2538" r:id="rId8"/>
    <p:sldId id="2271" r:id="rId9"/>
    <p:sldId id="1474" r:id="rId10"/>
    <p:sldId id="2744" r:id="rId11"/>
    <p:sldId id="2542" r:id="rId12"/>
    <p:sldId id="2284" r:id="rId13"/>
    <p:sldId id="2654" r:id="rId14"/>
    <p:sldId id="2655" r:id="rId15"/>
    <p:sldId id="2656" r:id="rId16"/>
    <p:sldId id="2657" r:id="rId17"/>
    <p:sldId id="2658" r:id="rId18"/>
    <p:sldId id="2659" r:id="rId19"/>
    <p:sldId id="2660" r:id="rId20"/>
    <p:sldId id="2661" r:id="rId21"/>
    <p:sldId id="2662" r:id="rId22"/>
    <p:sldId id="2452" r:id="rId23"/>
    <p:sldId id="2890" r:id="rId24"/>
    <p:sldId id="2891" r:id="rId25"/>
    <p:sldId id="2892" r:id="rId26"/>
    <p:sldId id="2893" r:id="rId27"/>
    <p:sldId id="2894" r:id="rId28"/>
    <p:sldId id="2895" r:id="rId29"/>
    <p:sldId id="2896" r:id="rId30"/>
    <p:sldId id="2897" r:id="rId31"/>
    <p:sldId id="2898" r:id="rId32"/>
    <p:sldId id="2899" r:id="rId33"/>
    <p:sldId id="2900" r:id="rId34"/>
    <p:sldId id="2901" r:id="rId35"/>
    <p:sldId id="2902" r:id="rId36"/>
    <p:sldId id="2903" r:id="rId37"/>
    <p:sldId id="2904" r:id="rId38"/>
    <p:sldId id="2905" r:id="rId39"/>
    <p:sldId id="2906" r:id="rId40"/>
    <p:sldId id="2907" r:id="rId41"/>
    <p:sldId id="2941" r:id="rId42"/>
    <p:sldId id="2908" r:id="rId43"/>
    <p:sldId id="2942" r:id="rId44"/>
    <p:sldId id="2943" r:id="rId45"/>
    <p:sldId id="2944" r:id="rId46"/>
    <p:sldId id="2909" r:id="rId47"/>
    <p:sldId id="2910" r:id="rId48"/>
    <p:sldId id="2911" r:id="rId49"/>
    <p:sldId id="2912" r:id="rId50"/>
    <p:sldId id="2913" r:id="rId51"/>
    <p:sldId id="2914" r:id="rId52"/>
    <p:sldId id="2915" r:id="rId53"/>
    <p:sldId id="2952" r:id="rId54"/>
    <p:sldId id="2953" r:id="rId55"/>
    <p:sldId id="2954" r:id="rId56"/>
    <p:sldId id="2917" r:id="rId57"/>
    <p:sldId id="2918" r:id="rId58"/>
    <p:sldId id="2946" r:id="rId59"/>
    <p:sldId id="2950" r:id="rId60"/>
    <p:sldId id="2948" r:id="rId61"/>
    <p:sldId id="2957" r:id="rId62"/>
    <p:sldId id="2958" r:id="rId63"/>
    <p:sldId id="2959" r:id="rId64"/>
    <p:sldId id="2960" r:id="rId65"/>
    <p:sldId id="2961" r:id="rId66"/>
    <p:sldId id="2962" r:id="rId67"/>
    <p:sldId id="2963" r:id="rId68"/>
    <p:sldId id="2964" r:id="rId69"/>
    <p:sldId id="2965" r:id="rId70"/>
    <p:sldId id="2966" r:id="rId71"/>
    <p:sldId id="2967" r:id="rId72"/>
    <p:sldId id="2968" r:id="rId73"/>
    <p:sldId id="2969" r:id="rId74"/>
    <p:sldId id="2970" r:id="rId75"/>
    <p:sldId id="2971" r:id="rId76"/>
    <p:sldId id="2972" r:id="rId77"/>
    <p:sldId id="2973" r:id="rId78"/>
    <p:sldId id="2974" r:id="rId79"/>
    <p:sldId id="2975" r:id="rId80"/>
    <p:sldId id="2976" r:id="rId81"/>
    <p:sldId id="2977" r:id="rId82"/>
    <p:sldId id="2978" r:id="rId83"/>
    <p:sldId id="2979" r:id="rId84"/>
    <p:sldId id="2980" r:id="rId85"/>
    <p:sldId id="2981" r:id="rId86"/>
    <p:sldId id="2982" r:id="rId87"/>
    <p:sldId id="2983" r:id="rId88"/>
    <p:sldId id="2984" r:id="rId89"/>
    <p:sldId id="2985" r:id="rId90"/>
    <p:sldId id="2986" r:id="rId91"/>
    <p:sldId id="2987" r:id="rId92"/>
    <p:sldId id="2988" r:id="rId93"/>
    <p:sldId id="2989" r:id="rId94"/>
    <p:sldId id="2990" r:id="rId95"/>
    <p:sldId id="2991" r:id="rId96"/>
    <p:sldId id="2992" r:id="rId97"/>
    <p:sldId id="2993" r:id="rId98"/>
    <p:sldId id="2994" r:id="rId99"/>
    <p:sldId id="2995" r:id="rId100"/>
    <p:sldId id="2996" r:id="rId101"/>
    <p:sldId id="2997" r:id="rId102"/>
    <p:sldId id="2998" r:id="rId103"/>
    <p:sldId id="2999" r:id="rId104"/>
    <p:sldId id="3000" r:id="rId105"/>
    <p:sldId id="3001" r:id="rId106"/>
    <p:sldId id="3002" r:id="rId107"/>
    <p:sldId id="3003" r:id="rId108"/>
    <p:sldId id="3004" r:id="rId109"/>
    <p:sldId id="3005" r:id="rId110"/>
    <p:sldId id="3006" r:id="rId111"/>
    <p:sldId id="3007" r:id="rId112"/>
    <p:sldId id="3008" r:id="rId113"/>
    <p:sldId id="3009" r:id="rId114"/>
    <p:sldId id="3010" r:id="rId115"/>
    <p:sldId id="3011" r:id="rId116"/>
    <p:sldId id="3012" r:id="rId117"/>
    <p:sldId id="3013" r:id="rId118"/>
    <p:sldId id="3014" r:id="rId119"/>
    <p:sldId id="3015" r:id="rId120"/>
    <p:sldId id="3016" r:id="rId121"/>
    <p:sldId id="3017" r:id="rId122"/>
    <p:sldId id="3018" r:id="rId123"/>
    <p:sldId id="3019" r:id="rId124"/>
    <p:sldId id="3020" r:id="rId125"/>
    <p:sldId id="3021" r:id="rId126"/>
    <p:sldId id="3022" r:id="rId127"/>
    <p:sldId id="3023" r:id="rId128"/>
    <p:sldId id="3024" r:id="rId129"/>
    <p:sldId id="3025" r:id="rId130"/>
    <p:sldId id="3026" r:id="rId131"/>
    <p:sldId id="3027" r:id="rId132"/>
    <p:sldId id="3028" r:id="rId133"/>
    <p:sldId id="3029" r:id="rId134"/>
    <p:sldId id="3030" r:id="rId135"/>
    <p:sldId id="3031" r:id="rId136"/>
    <p:sldId id="3032" r:id="rId137"/>
    <p:sldId id="3033" r:id="rId138"/>
    <p:sldId id="3034" r:id="rId139"/>
    <p:sldId id="3035" r:id="rId140"/>
    <p:sldId id="3036" r:id="rId141"/>
    <p:sldId id="3037" r:id="rId142"/>
    <p:sldId id="3038" r:id="rId143"/>
    <p:sldId id="3039" r:id="rId144"/>
    <p:sldId id="3040" r:id="rId145"/>
    <p:sldId id="3041" r:id="rId146"/>
    <p:sldId id="3042" r:id="rId147"/>
    <p:sldId id="3043" r:id="rId148"/>
    <p:sldId id="3044" r:id="rId149"/>
    <p:sldId id="3045" r:id="rId150"/>
    <p:sldId id="3046" r:id="rId151"/>
    <p:sldId id="3047" r:id="rId152"/>
    <p:sldId id="3048" r:id="rId153"/>
    <p:sldId id="3049" r:id="rId154"/>
    <p:sldId id="3050" r:id="rId155"/>
    <p:sldId id="3051" r:id="rId156"/>
    <p:sldId id="3052" r:id="rId157"/>
    <p:sldId id="3053" r:id="rId158"/>
    <p:sldId id="3054" r:id="rId159"/>
    <p:sldId id="3055" r:id="rId160"/>
    <p:sldId id="3056" r:id="rId161"/>
    <p:sldId id="3057" r:id="rId162"/>
    <p:sldId id="3058" r:id="rId163"/>
    <p:sldId id="3059" r:id="rId164"/>
    <p:sldId id="3060" r:id="rId165"/>
    <p:sldId id="3061" r:id="rId166"/>
    <p:sldId id="3062" r:id="rId167"/>
    <p:sldId id="3063" r:id="rId168"/>
    <p:sldId id="3064" r:id="rId169"/>
    <p:sldId id="3065" r:id="rId170"/>
    <p:sldId id="3066" r:id="rId171"/>
    <p:sldId id="3067" r:id="rId172"/>
    <p:sldId id="3068" r:id="rId173"/>
    <p:sldId id="3069" r:id="rId174"/>
    <p:sldId id="3070" r:id="rId175"/>
    <p:sldId id="3071" r:id="rId176"/>
    <p:sldId id="3072" r:id="rId177"/>
    <p:sldId id="3073" r:id="rId178"/>
    <p:sldId id="3074" r:id="rId179"/>
    <p:sldId id="3075" r:id="rId180"/>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147" algn="l" rtl="0" fontAlgn="base">
      <a:spcBef>
        <a:spcPct val="0"/>
      </a:spcBef>
      <a:spcAft>
        <a:spcPct val="0"/>
      </a:spcAft>
      <a:defRPr kumimoji="1" kern="1200">
        <a:solidFill>
          <a:schemeClr val="tx1"/>
        </a:solidFill>
        <a:latin typeface="Arial" charset="0"/>
        <a:ea typeface="ＭＳ Ｐゴシック" charset="-128"/>
        <a:cs typeface="+mn-cs"/>
      </a:defRPr>
    </a:lvl2pPr>
    <a:lvl3pPr marL="914293" algn="l" rtl="0" fontAlgn="base">
      <a:spcBef>
        <a:spcPct val="0"/>
      </a:spcBef>
      <a:spcAft>
        <a:spcPct val="0"/>
      </a:spcAft>
      <a:defRPr kumimoji="1" kern="1200">
        <a:solidFill>
          <a:schemeClr val="tx1"/>
        </a:solidFill>
        <a:latin typeface="Arial" charset="0"/>
        <a:ea typeface="ＭＳ Ｐゴシック" charset="-128"/>
        <a:cs typeface="+mn-cs"/>
      </a:defRPr>
    </a:lvl3pPr>
    <a:lvl4pPr marL="1371440" algn="l" rtl="0" fontAlgn="base">
      <a:spcBef>
        <a:spcPct val="0"/>
      </a:spcBef>
      <a:spcAft>
        <a:spcPct val="0"/>
      </a:spcAft>
      <a:defRPr kumimoji="1" kern="1200">
        <a:solidFill>
          <a:schemeClr val="tx1"/>
        </a:solidFill>
        <a:latin typeface="Arial" charset="0"/>
        <a:ea typeface="ＭＳ Ｐゴシック" charset="-128"/>
        <a:cs typeface="+mn-cs"/>
      </a:defRPr>
    </a:lvl4pPr>
    <a:lvl5pPr marL="1828587" algn="l" rtl="0" fontAlgn="base">
      <a:spcBef>
        <a:spcPct val="0"/>
      </a:spcBef>
      <a:spcAft>
        <a:spcPct val="0"/>
      </a:spcAft>
      <a:defRPr kumimoji="1" kern="1200">
        <a:solidFill>
          <a:schemeClr val="tx1"/>
        </a:solidFill>
        <a:latin typeface="Arial" charset="0"/>
        <a:ea typeface="ＭＳ Ｐゴシック" charset="-128"/>
        <a:cs typeface="+mn-cs"/>
      </a:defRPr>
    </a:lvl5pPr>
    <a:lvl6pPr marL="2285733" algn="l" defTabSz="914293" rtl="0" eaLnBrk="1" latinLnBrk="0" hangingPunct="1">
      <a:defRPr kumimoji="1" kern="1200">
        <a:solidFill>
          <a:schemeClr val="tx1"/>
        </a:solidFill>
        <a:latin typeface="Arial" charset="0"/>
        <a:ea typeface="ＭＳ Ｐゴシック" charset="-128"/>
        <a:cs typeface="+mn-cs"/>
      </a:defRPr>
    </a:lvl6pPr>
    <a:lvl7pPr marL="2742879" algn="l" defTabSz="914293" rtl="0" eaLnBrk="1" latinLnBrk="0" hangingPunct="1">
      <a:defRPr kumimoji="1" kern="1200">
        <a:solidFill>
          <a:schemeClr val="tx1"/>
        </a:solidFill>
        <a:latin typeface="Arial" charset="0"/>
        <a:ea typeface="ＭＳ Ｐゴシック" charset="-128"/>
        <a:cs typeface="+mn-cs"/>
      </a:defRPr>
    </a:lvl7pPr>
    <a:lvl8pPr marL="3200026" algn="l" defTabSz="914293" rtl="0" eaLnBrk="1" latinLnBrk="0" hangingPunct="1">
      <a:defRPr kumimoji="1" kern="1200">
        <a:solidFill>
          <a:schemeClr val="tx1"/>
        </a:solidFill>
        <a:latin typeface="Arial" charset="0"/>
        <a:ea typeface="ＭＳ Ｐゴシック" charset="-128"/>
        <a:cs typeface="+mn-cs"/>
      </a:defRPr>
    </a:lvl8pPr>
    <a:lvl9pPr marL="3657173" algn="l" defTabSz="914293"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31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99"/>
    <a:srgbClr val="3B8289"/>
    <a:srgbClr val="FCEE9C"/>
    <a:srgbClr val="FFFF99"/>
    <a:srgbClr val="436BED"/>
    <a:srgbClr val="D6ECEE"/>
    <a:srgbClr val="E1382B"/>
    <a:srgbClr val="E65B5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904" autoAdjust="0"/>
    <p:restoredTop sz="98921" autoAdjust="0"/>
  </p:normalViewPr>
  <p:slideViewPr>
    <p:cSldViewPr>
      <p:cViewPr varScale="1">
        <p:scale>
          <a:sx n="82" d="100"/>
          <a:sy n="82" d="100"/>
        </p:scale>
        <p:origin x="-78" y="-474"/>
      </p:cViewPr>
      <p:guideLst>
        <p:guide orient="horz" pos="2160"/>
        <p:guide pos="3121"/>
      </p:guideLst>
    </p:cSldViewPr>
  </p:slideViewPr>
  <p:notesTextViewPr>
    <p:cViewPr>
      <p:scale>
        <a:sx n="100" d="100"/>
        <a:sy n="100" d="100"/>
      </p:scale>
      <p:origin x="0" y="0"/>
    </p:cViewPr>
  </p:notesTextViewPr>
  <p:sorterViewPr>
    <p:cViewPr>
      <p:scale>
        <a:sx n="90" d="100"/>
        <a:sy n="90" d="100"/>
      </p:scale>
      <p:origin x="0" y="2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5" Type="http://schemas.openxmlformats.org/officeDocument/2006/relationships/slide" Target="slides/slide169.xml"/><Relationship Id="rId170" Type="http://schemas.openxmlformats.org/officeDocument/2006/relationships/slide" Target="slides/slide164.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notesMaster" Target="notesMasters/notesMaster1.xml"/><Relationship Id="rId186"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 Target="slides/slide3.xml"/><Relationship Id="rId172" Type="http://schemas.openxmlformats.org/officeDocument/2006/relationships/slide" Target="slides/slide166.xml"/><Relationship Id="rId180" Type="http://schemas.openxmlformats.org/officeDocument/2006/relationships/slide" Target="slides/slide174.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fckhpwg4file2h.mhlwds.mhlw.go.jp\&#35506;&#23460;&#38936;&#22495;3\12203000_&#31038;&#20250;&#12539;&#25588;&#35703;&#23616;&#38556;&#23475;&#20445;&#20581;&#31119;&#31049;&#37096;&#12288;&#38556;&#23475;&#31119;&#31049;&#35506;\03%20&#20225;&#30011;&#27861;&#20196;&#20418;\29&#24180;&#24230;\88.&#20491;&#21029;&#26696;&#20214;\170714_&#35506;&#38263;&#12458;&#12540;&#12480;&#12540;&#65288;&#32773;&#12539;&#20816;&#12398;&#36000;&#25285;&#29575;&#65289;\&#21033;&#29992;&#32773;&#36000;&#25285;%20(2).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2" Type="http://schemas.openxmlformats.org/officeDocument/2006/relationships/oleObject" Target="file:///\\dfckhpwg4file2h.mhlwds.mhlw.go.jp\&#35506;&#23460;&#38936;&#22495;3\12204550_&#31038;&#20250;&#12539;&#25588;&#35703;&#23616;&#38556;&#23475;&#20445;&#20581;&#31119;&#31049;&#37096;&#12288;&#22320;&#22495;&#29983;&#27963;&#25903;&#25588;&#25512;&#36914;&#23460;\&#22320;&#22495;&#31227;&#34892;&#25903;&#25588;&#20418;\H30&#22320;&#22495;&#31227;&#34892;&#25903;&#25588;&#65288;&#20849;&#26377;&#65289;\&#20418;&#21729;&#12501;&#12449;&#12452;&#12523;\&#22269;&#20445;&#36899;&#12487;&#12540;&#12479;\01%20&#26356;&#26032;&#29992;&#20803;&#12487;&#12540;&#12479;\&#26376;&#26356;&#26032;&#65306;&#20803;&#12487;&#12540;&#12479;.xlsx" TargetMode="External"/><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3.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5.xml"/></Relationships>
</file>

<file path=ppt/charts/_rels/chart19.xml.rels><?xml version="1.0" encoding="UTF-8" standalone="yes"?>
<Relationships xmlns="http://schemas.openxmlformats.org/package/2006/relationships"><Relationship Id="rId2" Type="http://schemas.openxmlformats.org/officeDocument/2006/relationships/oleObject" Target="file:///\\dfckhpwg4file2h.mhlwds.mhlw.go.jp\&#35506;&#23460;&#38936;&#22495;3\12204550_&#31038;&#20250;&#12539;&#25588;&#35703;&#23616;&#38556;&#23475;&#20445;&#20581;&#31119;&#31049;&#37096;&#12288;&#22320;&#22495;&#29983;&#27963;&#25903;&#25588;&#25512;&#36914;&#23460;\&#22320;&#22495;&#31227;&#34892;&#25903;&#25588;&#20418;\H30&#22320;&#22495;&#31227;&#34892;&#25903;&#25588;&#65288;&#20849;&#26377;&#65289;\&#20418;&#21729;&#12501;&#12449;&#12452;&#12523;\&#22269;&#20445;&#36899;&#12487;&#12540;&#12479;\01%20&#26356;&#26032;&#29992;&#20803;&#12487;&#12540;&#12479;\&#26376;&#26356;&#26032;&#65306;&#20803;&#12487;&#12540;&#12479;.xlsx" TargetMode="External"/><Relationship Id="rId1" Type="http://schemas.openxmlformats.org/officeDocument/2006/relationships/themeOverride" Target="../theme/themeOverride6.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5.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7.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8.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4.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9.2215734777681496E-2"/>
          <c:y val="3.0002107715134292E-2"/>
          <c:w val="0.90778426522231848"/>
          <c:h val="0.75355973226252004"/>
        </c:manualLayout>
      </c:layout>
      <c:bar3DChart>
        <c:barDir val="col"/>
        <c:grouping val="stacked"/>
        <c:varyColors val="0"/>
        <c:ser>
          <c:idx val="0"/>
          <c:order val="0"/>
          <c:tx>
            <c:strRef>
              <c:f>Sheet1!$D$49</c:f>
              <c:strCache>
                <c:ptCount val="1"/>
                <c:pt idx="0">
                  <c:v>利用者負担</c:v>
                </c:pt>
              </c:strCache>
            </c:strRef>
          </c:tx>
          <c:spPr>
            <a:solidFill>
              <a:srgbClr val="FF0000"/>
            </a:solidFill>
          </c:spPr>
          <c:invertIfNegative val="0"/>
          <c:cat>
            <c:strRef>
              <c:f>Sheet1!$A$50:$A$62</c:f>
              <c:strCache>
                <c:ptCount val="13"/>
                <c:pt idx="0">
                  <c:v>H18</c:v>
                </c:pt>
                <c:pt idx="1">
                  <c:v>H19</c:v>
                </c:pt>
                <c:pt idx="2">
                  <c:v>H20</c:v>
                </c:pt>
                <c:pt idx="3">
                  <c:v>H21</c:v>
                </c:pt>
                <c:pt idx="4">
                  <c:v>H22</c:v>
                </c:pt>
                <c:pt idx="5">
                  <c:v>H23</c:v>
                </c:pt>
                <c:pt idx="6">
                  <c:v>H24</c:v>
                </c:pt>
                <c:pt idx="7">
                  <c:v>H25</c:v>
                </c:pt>
                <c:pt idx="8">
                  <c:v>H26</c:v>
                </c:pt>
                <c:pt idx="9">
                  <c:v>H27</c:v>
                </c:pt>
                <c:pt idx="10">
                  <c:v>H28</c:v>
                </c:pt>
                <c:pt idx="11">
                  <c:v>H29
（当初）</c:v>
                </c:pt>
                <c:pt idx="12">
                  <c:v>H30
（概算）</c:v>
                </c:pt>
              </c:strCache>
            </c:strRef>
          </c:cat>
          <c:val>
            <c:numRef>
              <c:f>Sheet1!$D$50:$D$62</c:f>
              <c:numCache>
                <c:formatCode>#,##0"億円"</c:formatCode>
                <c:ptCount val="13"/>
                <c:pt idx="0">
                  <c:v>187.92026693657988</c:v>
                </c:pt>
                <c:pt idx="1">
                  <c:v>312.39158873847998</c:v>
                </c:pt>
                <c:pt idx="2">
                  <c:v>331.64127935836001</c:v>
                </c:pt>
                <c:pt idx="3">
                  <c:v>259.15102974112216</c:v>
                </c:pt>
                <c:pt idx="4">
                  <c:v>53.744373259970502</c:v>
                </c:pt>
                <c:pt idx="5">
                  <c:v>59.210132216459961</c:v>
                </c:pt>
                <c:pt idx="6">
                  <c:v>74.132484923233136</c:v>
                </c:pt>
                <c:pt idx="7">
                  <c:v>90.193492734527368</c:v>
                </c:pt>
                <c:pt idx="8">
                  <c:v>104.87503830985833</c:v>
                </c:pt>
                <c:pt idx="9">
                  <c:v>126.17812034826423</c:v>
                </c:pt>
                <c:pt idx="10">
                  <c:v>145.15665508316354</c:v>
                </c:pt>
                <c:pt idx="11">
                  <c:v>158.8839816559298</c:v>
                </c:pt>
                <c:pt idx="12">
                  <c:v>172.13778257045257</c:v>
                </c:pt>
              </c:numCache>
            </c:numRef>
          </c:val>
          <c:extLst xmlns:c16r2="http://schemas.microsoft.com/office/drawing/2015/06/chart">
            <c:ext xmlns:c16="http://schemas.microsoft.com/office/drawing/2014/chart" uri="{C3380CC4-5D6E-409C-BE32-E72D297353CC}">
              <c16:uniqueId val="{00000000-8C72-4773-A3CE-0C2F93592667}"/>
            </c:ext>
          </c:extLst>
        </c:ser>
        <c:ser>
          <c:idx val="1"/>
          <c:order val="1"/>
          <c:tx>
            <c:strRef>
              <c:f>Sheet1!$B$49</c:f>
              <c:strCache>
                <c:ptCount val="1"/>
                <c:pt idx="0">
                  <c:v>地方自治体</c:v>
                </c:pt>
              </c:strCache>
            </c:strRef>
          </c:tx>
          <c:spPr>
            <a:solidFill>
              <a:srgbClr val="0070C0"/>
            </a:solidFill>
          </c:spPr>
          <c:invertIfNegative val="0"/>
          <c:cat>
            <c:strRef>
              <c:f>Sheet1!$A$50:$A$62</c:f>
              <c:strCache>
                <c:ptCount val="13"/>
                <c:pt idx="0">
                  <c:v>H18</c:v>
                </c:pt>
                <c:pt idx="1">
                  <c:v>H19</c:v>
                </c:pt>
                <c:pt idx="2">
                  <c:v>H20</c:v>
                </c:pt>
                <c:pt idx="3">
                  <c:v>H21</c:v>
                </c:pt>
                <c:pt idx="4">
                  <c:v>H22</c:v>
                </c:pt>
                <c:pt idx="5">
                  <c:v>H23</c:v>
                </c:pt>
                <c:pt idx="6">
                  <c:v>H24</c:v>
                </c:pt>
                <c:pt idx="7">
                  <c:v>H25</c:v>
                </c:pt>
                <c:pt idx="8">
                  <c:v>H26</c:v>
                </c:pt>
                <c:pt idx="9">
                  <c:v>H27</c:v>
                </c:pt>
                <c:pt idx="10">
                  <c:v>H28</c:v>
                </c:pt>
                <c:pt idx="11">
                  <c:v>H29
（当初）</c:v>
                </c:pt>
                <c:pt idx="12">
                  <c:v>H30
（概算）</c:v>
                </c:pt>
              </c:strCache>
            </c:strRef>
          </c:cat>
          <c:val>
            <c:numRef>
              <c:f>Sheet1!$B$50:$B$62</c:f>
              <c:numCache>
                <c:formatCode>#,##0"億円"</c:formatCode>
                <c:ptCount val="13"/>
                <c:pt idx="0">
                  <c:v>2731.0900650200001</c:v>
                </c:pt>
                <c:pt idx="1">
                  <c:v>4540.0614755799998</c:v>
                </c:pt>
                <c:pt idx="2">
                  <c:v>4985.6424607700001</c:v>
                </c:pt>
                <c:pt idx="3">
                  <c:v>5634.0262938599999</c:v>
                </c:pt>
                <c:pt idx="4">
                  <c:v>6283.5982915200002</c:v>
                </c:pt>
                <c:pt idx="5">
                  <c:v>6858.29532758</c:v>
                </c:pt>
                <c:pt idx="6">
                  <c:v>7874.8784475700004</c:v>
                </c:pt>
                <c:pt idx="7">
                  <c:v>8627.7201735300005</c:v>
                </c:pt>
                <c:pt idx="8">
                  <c:v>9319.9235924599998</c:v>
                </c:pt>
                <c:pt idx="9">
                  <c:v>10269.58709241</c:v>
                </c:pt>
                <c:pt idx="10">
                  <c:v>11076.76189211</c:v>
                </c:pt>
                <c:pt idx="11">
                  <c:v>12044.83872</c:v>
                </c:pt>
                <c:pt idx="12">
                  <c:v>13049.59636</c:v>
                </c:pt>
              </c:numCache>
            </c:numRef>
          </c:val>
          <c:extLst xmlns:c16r2="http://schemas.microsoft.com/office/drawing/2015/06/chart">
            <c:ext xmlns:c16="http://schemas.microsoft.com/office/drawing/2014/chart" uri="{C3380CC4-5D6E-409C-BE32-E72D297353CC}">
              <c16:uniqueId val="{00000001-8C72-4773-A3CE-0C2F93592667}"/>
            </c:ext>
          </c:extLst>
        </c:ser>
        <c:ser>
          <c:idx val="2"/>
          <c:order val="2"/>
          <c:tx>
            <c:strRef>
              <c:f>Sheet1!$C$49</c:f>
              <c:strCache>
                <c:ptCount val="1"/>
                <c:pt idx="0">
                  <c:v>国</c:v>
                </c:pt>
              </c:strCache>
            </c:strRef>
          </c:tx>
          <c:spPr>
            <a:solidFill>
              <a:srgbClr val="92D050"/>
            </a:solidFill>
          </c:spPr>
          <c:invertIfNegative val="0"/>
          <c:cat>
            <c:strRef>
              <c:f>Sheet1!$A$50:$A$62</c:f>
              <c:strCache>
                <c:ptCount val="13"/>
                <c:pt idx="0">
                  <c:v>H18</c:v>
                </c:pt>
                <c:pt idx="1">
                  <c:v>H19</c:v>
                </c:pt>
                <c:pt idx="2">
                  <c:v>H20</c:v>
                </c:pt>
                <c:pt idx="3">
                  <c:v>H21</c:v>
                </c:pt>
                <c:pt idx="4">
                  <c:v>H22</c:v>
                </c:pt>
                <c:pt idx="5">
                  <c:v>H23</c:v>
                </c:pt>
                <c:pt idx="6">
                  <c:v>H24</c:v>
                </c:pt>
                <c:pt idx="7">
                  <c:v>H25</c:v>
                </c:pt>
                <c:pt idx="8">
                  <c:v>H26</c:v>
                </c:pt>
                <c:pt idx="9">
                  <c:v>H27</c:v>
                </c:pt>
                <c:pt idx="10">
                  <c:v>H28</c:v>
                </c:pt>
                <c:pt idx="11">
                  <c:v>H29
（当初）</c:v>
                </c:pt>
                <c:pt idx="12">
                  <c:v>H30
（概算）</c:v>
                </c:pt>
              </c:strCache>
            </c:strRef>
          </c:cat>
          <c:val>
            <c:numRef>
              <c:f>Sheet1!$C$50:$C$62</c:f>
              <c:numCache>
                <c:formatCode>#,##0"億円"</c:formatCode>
                <c:ptCount val="13"/>
                <c:pt idx="0">
                  <c:v>2731.0900650200001</c:v>
                </c:pt>
                <c:pt idx="1">
                  <c:v>4540.0614755799998</c:v>
                </c:pt>
                <c:pt idx="2">
                  <c:v>4985.6424607700001</c:v>
                </c:pt>
                <c:pt idx="3">
                  <c:v>5634.0262938599999</c:v>
                </c:pt>
                <c:pt idx="4">
                  <c:v>6283.5982915200002</c:v>
                </c:pt>
                <c:pt idx="5">
                  <c:v>6858.29532758</c:v>
                </c:pt>
                <c:pt idx="6">
                  <c:v>7874.8784475700004</c:v>
                </c:pt>
                <c:pt idx="7">
                  <c:v>8627.7201735300005</c:v>
                </c:pt>
                <c:pt idx="8">
                  <c:v>9319.9235924599998</c:v>
                </c:pt>
                <c:pt idx="9">
                  <c:v>10269.58709241</c:v>
                </c:pt>
                <c:pt idx="10">
                  <c:v>11076.76189211</c:v>
                </c:pt>
                <c:pt idx="11">
                  <c:v>12044.83872</c:v>
                </c:pt>
                <c:pt idx="12">
                  <c:v>13049.59636</c:v>
                </c:pt>
              </c:numCache>
            </c:numRef>
          </c:val>
          <c:extLst xmlns:c16r2="http://schemas.microsoft.com/office/drawing/2015/06/chart">
            <c:ext xmlns:c16="http://schemas.microsoft.com/office/drawing/2014/chart" uri="{C3380CC4-5D6E-409C-BE32-E72D297353CC}">
              <c16:uniqueId val="{00000002-8C72-4773-A3CE-0C2F93592667}"/>
            </c:ext>
          </c:extLst>
        </c:ser>
        <c:dLbls>
          <c:showLegendKey val="0"/>
          <c:showVal val="0"/>
          <c:showCatName val="0"/>
          <c:showSerName val="0"/>
          <c:showPercent val="0"/>
          <c:showBubbleSize val="0"/>
        </c:dLbls>
        <c:gapWidth val="95"/>
        <c:gapDepth val="95"/>
        <c:shape val="box"/>
        <c:axId val="54850304"/>
        <c:axId val="54851840"/>
        <c:axId val="0"/>
      </c:bar3DChart>
      <c:catAx>
        <c:axId val="54850304"/>
        <c:scaling>
          <c:orientation val="minMax"/>
        </c:scaling>
        <c:delete val="0"/>
        <c:axPos val="b"/>
        <c:numFmt formatCode="General" sourceLinked="0"/>
        <c:majorTickMark val="none"/>
        <c:minorTickMark val="none"/>
        <c:tickLblPos val="nextTo"/>
        <c:crossAx val="54851840"/>
        <c:crosses val="autoZero"/>
        <c:auto val="1"/>
        <c:lblAlgn val="ctr"/>
        <c:lblOffset val="100"/>
        <c:noMultiLvlLbl val="0"/>
      </c:catAx>
      <c:valAx>
        <c:axId val="54851840"/>
        <c:scaling>
          <c:orientation val="minMax"/>
        </c:scaling>
        <c:delete val="0"/>
        <c:axPos val="l"/>
        <c:majorGridlines/>
        <c:numFmt formatCode="#,##0&quot;億円&quot;" sourceLinked="1"/>
        <c:majorTickMark val="none"/>
        <c:minorTickMark val="none"/>
        <c:tickLblPos val="nextTo"/>
        <c:crossAx val="54850304"/>
        <c:crosses val="autoZero"/>
        <c:crossBetween val="between"/>
      </c:valAx>
      <c:dTable>
        <c:showHorzBorder val="1"/>
        <c:showVertBorder val="1"/>
        <c:showOutline val="1"/>
        <c:showKeys val="1"/>
        <c:txPr>
          <a:bodyPr/>
          <a:lstStyle/>
          <a:p>
            <a:pPr rtl="0">
              <a:defRPr sz="900"/>
            </a:pPr>
            <a:endParaRPr lang="ja-JP"/>
          </a:p>
        </c:txPr>
      </c:dTable>
    </c:plotArea>
    <c:plotVisOnly val="1"/>
    <c:dispBlanksAs val="gap"/>
    <c:showDLblsOverMax val="0"/>
  </c:chart>
  <c:txPr>
    <a:bodyPr/>
    <a:lstStyle/>
    <a:p>
      <a:pPr>
        <a:defRPr>
          <a:latin typeface="メイリオ" panose="020B0604030504040204" pitchFamily="50" charset="-128"/>
          <a:ea typeface="メイリオ" panose="020B0604030504040204" pitchFamily="50" charset="-128"/>
          <a:cs typeface="メイリオ" panose="020B0604030504040204" pitchFamily="50" charset="-128"/>
        </a:defRPr>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1"/>
          <c:tx>
            <c:v>セルフ率</c:v>
          </c:tx>
          <c:spPr>
            <a:solidFill>
              <a:schemeClr val="accent3">
                <a:lumMod val="40000"/>
                <a:lumOff val="60000"/>
              </a:schemeClr>
            </a:solidFill>
            <a:ln>
              <a:solidFill>
                <a:schemeClr val="bg1">
                  <a:lumMod val="50000"/>
                </a:schemeClr>
              </a:solidFill>
            </a:ln>
          </c:spPr>
          <c:invertIfNegative val="0"/>
          <c:dLbls>
            <c:spPr>
              <a:noFill/>
              <a:ln>
                <a:noFill/>
              </a:ln>
              <a:effectLst/>
            </c:spPr>
            <c:txPr>
              <a:bodyPr/>
              <a:lstStyle/>
              <a:p>
                <a:pPr>
                  <a:defRPr sz="600"/>
                </a:pPr>
                <a:endParaRPr lang="ja-JP"/>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11</c:v>
                  </c:pt>
                  <c:pt idx="2">
                    <c:v>16</c:v>
                  </c:pt>
                  <c:pt idx="3">
                    <c:v>42</c:v>
                  </c:pt>
                  <c:pt idx="4">
                    <c:v>12</c:v>
                  </c:pt>
                  <c:pt idx="5">
                    <c:v>24</c:v>
                  </c:pt>
                  <c:pt idx="6">
                    <c:v>37</c:v>
                  </c:pt>
                  <c:pt idx="7">
                    <c:v>32</c:v>
                  </c:pt>
                  <c:pt idx="8">
                    <c:v>1</c:v>
                  </c:pt>
                  <c:pt idx="9">
                    <c:v>27</c:v>
                  </c:pt>
                  <c:pt idx="10">
                    <c:v>43</c:v>
                  </c:pt>
                  <c:pt idx="11">
                    <c:v>28</c:v>
                  </c:pt>
                  <c:pt idx="12">
                    <c:v>38</c:v>
                  </c:pt>
                  <c:pt idx="13">
                    <c:v>41</c:v>
                  </c:pt>
                  <c:pt idx="14">
                    <c:v>29</c:v>
                  </c:pt>
                  <c:pt idx="15">
                    <c:v>36</c:v>
                  </c:pt>
                  <c:pt idx="16">
                    <c:v>17</c:v>
                  </c:pt>
                  <c:pt idx="17">
                    <c:v>15</c:v>
                  </c:pt>
                  <c:pt idx="18">
                    <c:v>23</c:v>
                  </c:pt>
                  <c:pt idx="19">
                    <c:v>19</c:v>
                  </c:pt>
                  <c:pt idx="20">
                    <c:v>8</c:v>
                  </c:pt>
                  <c:pt idx="21">
                    <c:v>34</c:v>
                  </c:pt>
                  <c:pt idx="22">
                    <c:v>33</c:v>
                  </c:pt>
                  <c:pt idx="23">
                    <c:v>13</c:v>
                  </c:pt>
                  <c:pt idx="24">
                    <c:v>46</c:v>
                  </c:pt>
                  <c:pt idx="25">
                    <c:v>45</c:v>
                  </c:pt>
                  <c:pt idx="26">
                    <c:v>31</c:v>
                  </c:pt>
                  <c:pt idx="27">
                    <c:v>47</c:v>
                  </c:pt>
                  <c:pt idx="28">
                    <c:v>35</c:v>
                  </c:pt>
                  <c:pt idx="29">
                    <c:v>1</c:v>
                  </c:pt>
                  <c:pt idx="30">
                    <c:v>39</c:v>
                  </c:pt>
                  <c:pt idx="31">
                    <c:v>1</c:v>
                  </c:pt>
                  <c:pt idx="32">
                    <c:v>44</c:v>
                  </c:pt>
                  <c:pt idx="33">
                    <c:v>18</c:v>
                  </c:pt>
                  <c:pt idx="34">
                    <c:v>30</c:v>
                  </c:pt>
                  <c:pt idx="35">
                    <c:v>1</c:v>
                  </c:pt>
                  <c:pt idx="36">
                    <c:v>1</c:v>
                  </c:pt>
                  <c:pt idx="37">
                    <c:v>10</c:v>
                  </c:pt>
                  <c:pt idx="38">
                    <c:v>22</c:v>
                  </c:pt>
                  <c:pt idx="39">
                    <c:v>20</c:v>
                  </c:pt>
                  <c:pt idx="40">
                    <c:v>1</c:v>
                  </c:pt>
                  <c:pt idx="41">
                    <c:v>21</c:v>
                  </c:pt>
                  <c:pt idx="42">
                    <c:v>14</c:v>
                  </c:pt>
                  <c:pt idx="43">
                    <c:v>25</c:v>
                  </c:pt>
                  <c:pt idx="44">
                    <c:v>1</c:v>
                  </c:pt>
                  <c:pt idx="45">
                    <c:v>9</c:v>
                  </c:pt>
                  <c:pt idx="46">
                    <c:v>26</c:v>
                  </c:pt>
                </c:lvl>
              </c:multiLvlStrCache>
            </c:multiLvlStrRef>
          </c:cat>
          <c:val>
            <c:numRef>
              <c:f>'グラフ (H26.6)'!$E$2:$E$48</c:f>
              <c:numCache>
                <c:formatCode>0.0_ </c:formatCode>
                <c:ptCount val="47"/>
                <c:pt idx="0">
                  <c:v>33.354185334843692</c:v>
                </c:pt>
                <c:pt idx="1">
                  <c:v>0.14624384236453203</c:v>
                </c:pt>
                <c:pt idx="2">
                  <c:v>4.6480977067041556</c:v>
                </c:pt>
                <c:pt idx="3">
                  <c:v>23.542007809547801</c:v>
                </c:pt>
                <c:pt idx="4">
                  <c:v>0.56414306668171055</c:v>
                </c:pt>
                <c:pt idx="5">
                  <c:v>0.32921810699588477</c:v>
                </c:pt>
                <c:pt idx="6">
                  <c:v>16.367118444313494</c:v>
                </c:pt>
                <c:pt idx="7">
                  <c:v>1.7263773135620737</c:v>
                </c:pt>
                <c:pt idx="8">
                  <c:v>3.3920229967660793</c:v>
                </c:pt>
                <c:pt idx="9">
                  <c:v>1.8629462453836683</c:v>
                </c:pt>
                <c:pt idx="10">
                  <c:v>15.000800469608839</c:v>
                </c:pt>
                <c:pt idx="11">
                  <c:v>15.194929235043848</c:v>
                </c:pt>
                <c:pt idx="12">
                  <c:v>20.773615937279729</c:v>
                </c:pt>
                <c:pt idx="13">
                  <c:v>46.624689944667047</c:v>
                </c:pt>
                <c:pt idx="14">
                  <c:v>1.0733562315996075</c:v>
                </c:pt>
                <c:pt idx="15">
                  <c:v>1.6733601070950468</c:v>
                </c:pt>
                <c:pt idx="16">
                  <c:v>0.45099549004509953</c:v>
                </c:pt>
                <c:pt idx="17">
                  <c:v>0.6701102889850622</c:v>
                </c:pt>
                <c:pt idx="18">
                  <c:v>2.6703800786369594</c:v>
                </c:pt>
                <c:pt idx="19">
                  <c:v>0.28846153846153849</c:v>
                </c:pt>
                <c:pt idx="20">
                  <c:v>1.1366991437850604</c:v>
                </c:pt>
                <c:pt idx="21">
                  <c:v>7.6695901199212466</c:v>
                </c:pt>
                <c:pt idx="22">
                  <c:v>14.73360784231758</c:v>
                </c:pt>
                <c:pt idx="23">
                  <c:v>7.2215799614643545</c:v>
                </c:pt>
                <c:pt idx="24">
                  <c:v>13.011521652761223</c:v>
                </c:pt>
                <c:pt idx="25">
                  <c:v>22.191235059760956</c:v>
                </c:pt>
                <c:pt idx="26">
                  <c:v>41.148271459684082</c:v>
                </c:pt>
                <c:pt idx="27">
                  <c:v>22.59975785053711</c:v>
                </c:pt>
                <c:pt idx="28">
                  <c:v>11.383039271485487</c:v>
                </c:pt>
                <c:pt idx="29">
                  <c:v>4.5970735968552088</c:v>
                </c:pt>
                <c:pt idx="30">
                  <c:v>1.6754270696452036</c:v>
                </c:pt>
                <c:pt idx="31">
                  <c:v>0.31674805331925565</c:v>
                </c:pt>
                <c:pt idx="32">
                  <c:v>24.379096758674603</c:v>
                </c:pt>
                <c:pt idx="33">
                  <c:v>21.246808135951394</c:v>
                </c:pt>
                <c:pt idx="34">
                  <c:v>0.48539158032297208</c:v>
                </c:pt>
                <c:pt idx="35">
                  <c:v>0.22741629816803538</c:v>
                </c:pt>
                <c:pt idx="36">
                  <c:v>0.24096385542168677</c:v>
                </c:pt>
                <c:pt idx="37">
                  <c:v>8.2205398791771813</c:v>
                </c:pt>
                <c:pt idx="38">
                  <c:v>6.7881835323695796</c:v>
                </c:pt>
                <c:pt idx="39">
                  <c:v>7.7900197299873648</c:v>
                </c:pt>
                <c:pt idx="40">
                  <c:v>14.356050790360197</c:v>
                </c:pt>
                <c:pt idx="41">
                  <c:v>1.6084461135123647</c:v>
                </c:pt>
                <c:pt idx="42">
                  <c:v>1.3618792744573298</c:v>
                </c:pt>
                <c:pt idx="43">
                  <c:v>0.57422008913267053</c:v>
                </c:pt>
                <c:pt idx="44">
                  <c:v>0.4828488079670053</c:v>
                </c:pt>
                <c:pt idx="45">
                  <c:v>0.33977608199186765</c:v>
                </c:pt>
                <c:pt idx="46">
                  <c:v>0.84897763960301331</c:v>
                </c:pt>
              </c:numCache>
            </c:numRef>
          </c:val>
          <c:extLst xmlns:c16r2="http://schemas.microsoft.com/office/drawing/2015/06/chart">
            <c:ext xmlns:c16="http://schemas.microsoft.com/office/drawing/2014/chart" uri="{C3380CC4-5D6E-409C-BE32-E72D297353CC}">
              <c16:uniqueId val="{00000000-0967-4EE4-A2B9-E80E164A3CB0}"/>
            </c:ext>
          </c:extLst>
        </c:ser>
        <c:ser>
          <c:idx val="0"/>
          <c:order val="2"/>
          <c:tx>
            <c:v>進捗率</c:v>
          </c:tx>
          <c:spPr>
            <a:solidFill>
              <a:schemeClr val="accent2">
                <a:lumMod val="40000"/>
                <a:lumOff val="60000"/>
              </a:schemeClr>
            </a:solidFill>
            <a:ln>
              <a:solidFill>
                <a:schemeClr val="bg1">
                  <a:lumMod val="50000"/>
                </a:schemeClr>
              </a:solidFill>
            </a:ln>
          </c:spPr>
          <c:invertIfNegative val="0"/>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11</c:v>
                  </c:pt>
                  <c:pt idx="2">
                    <c:v>16</c:v>
                  </c:pt>
                  <c:pt idx="3">
                    <c:v>42</c:v>
                  </c:pt>
                  <c:pt idx="4">
                    <c:v>12</c:v>
                  </c:pt>
                  <c:pt idx="5">
                    <c:v>24</c:v>
                  </c:pt>
                  <c:pt idx="6">
                    <c:v>37</c:v>
                  </c:pt>
                  <c:pt idx="7">
                    <c:v>32</c:v>
                  </c:pt>
                  <c:pt idx="8">
                    <c:v>1</c:v>
                  </c:pt>
                  <c:pt idx="9">
                    <c:v>27</c:v>
                  </c:pt>
                  <c:pt idx="10">
                    <c:v>43</c:v>
                  </c:pt>
                  <c:pt idx="11">
                    <c:v>28</c:v>
                  </c:pt>
                  <c:pt idx="12">
                    <c:v>38</c:v>
                  </c:pt>
                  <c:pt idx="13">
                    <c:v>41</c:v>
                  </c:pt>
                  <c:pt idx="14">
                    <c:v>29</c:v>
                  </c:pt>
                  <c:pt idx="15">
                    <c:v>36</c:v>
                  </c:pt>
                  <c:pt idx="16">
                    <c:v>17</c:v>
                  </c:pt>
                  <c:pt idx="17">
                    <c:v>15</c:v>
                  </c:pt>
                  <c:pt idx="18">
                    <c:v>23</c:v>
                  </c:pt>
                  <c:pt idx="19">
                    <c:v>19</c:v>
                  </c:pt>
                  <c:pt idx="20">
                    <c:v>8</c:v>
                  </c:pt>
                  <c:pt idx="21">
                    <c:v>34</c:v>
                  </c:pt>
                  <c:pt idx="22">
                    <c:v>33</c:v>
                  </c:pt>
                  <c:pt idx="23">
                    <c:v>13</c:v>
                  </c:pt>
                  <c:pt idx="24">
                    <c:v>46</c:v>
                  </c:pt>
                  <c:pt idx="25">
                    <c:v>45</c:v>
                  </c:pt>
                  <c:pt idx="26">
                    <c:v>31</c:v>
                  </c:pt>
                  <c:pt idx="27">
                    <c:v>47</c:v>
                  </c:pt>
                  <c:pt idx="28">
                    <c:v>35</c:v>
                  </c:pt>
                  <c:pt idx="29">
                    <c:v>1</c:v>
                  </c:pt>
                  <c:pt idx="30">
                    <c:v>39</c:v>
                  </c:pt>
                  <c:pt idx="31">
                    <c:v>1</c:v>
                  </c:pt>
                  <c:pt idx="32">
                    <c:v>44</c:v>
                  </c:pt>
                  <c:pt idx="33">
                    <c:v>18</c:v>
                  </c:pt>
                  <c:pt idx="34">
                    <c:v>30</c:v>
                  </c:pt>
                  <c:pt idx="35">
                    <c:v>1</c:v>
                  </c:pt>
                  <c:pt idx="36">
                    <c:v>1</c:v>
                  </c:pt>
                  <c:pt idx="37">
                    <c:v>10</c:v>
                  </c:pt>
                  <c:pt idx="38">
                    <c:v>22</c:v>
                  </c:pt>
                  <c:pt idx="39">
                    <c:v>20</c:v>
                  </c:pt>
                  <c:pt idx="40">
                    <c:v>1</c:v>
                  </c:pt>
                  <c:pt idx="41">
                    <c:v>21</c:v>
                  </c:pt>
                  <c:pt idx="42">
                    <c:v>14</c:v>
                  </c:pt>
                  <c:pt idx="43">
                    <c:v>25</c:v>
                  </c:pt>
                  <c:pt idx="44">
                    <c:v>1</c:v>
                  </c:pt>
                  <c:pt idx="45">
                    <c:v>9</c:v>
                  </c:pt>
                  <c:pt idx="46">
                    <c:v>26</c:v>
                  </c:pt>
                </c:lvl>
              </c:multiLvlStrCache>
            </c:multiLvlStrRef>
          </c:cat>
          <c:val>
            <c:numRef>
              <c:f>'グラフ (H26.6)'!$H$2:$H$48</c:f>
              <c:numCache>
                <c:formatCode>0.0_ </c:formatCode>
                <c:ptCount val="47"/>
                <c:pt idx="0">
                  <c:v>65.335996871657002</c:v>
                </c:pt>
                <c:pt idx="1">
                  <c:v>99.815285741385566</c:v>
                </c:pt>
                <c:pt idx="2">
                  <c:v>95.246574460416014</c:v>
                </c:pt>
                <c:pt idx="3">
                  <c:v>74.700783924148524</c:v>
                </c:pt>
                <c:pt idx="4">
                  <c:v>99.390745847268889</c:v>
                </c:pt>
                <c:pt idx="5">
                  <c:v>99.494725554975943</c:v>
                </c:pt>
                <c:pt idx="6">
                  <c:v>82.669940207568629</c:v>
                </c:pt>
                <c:pt idx="7">
                  <c:v>97.896223505933293</c:v>
                </c:pt>
                <c:pt idx="8">
                  <c:v>96.607977003233927</c:v>
                </c:pt>
                <c:pt idx="9">
                  <c:v>97.940477458441379</c:v>
                </c:pt>
                <c:pt idx="10">
                  <c:v>82.978337330710119</c:v>
                </c:pt>
                <c:pt idx="11">
                  <c:v>84.582707359619434</c:v>
                </c:pt>
                <c:pt idx="12">
                  <c:v>78.117229563735265</c:v>
                </c:pt>
                <c:pt idx="13">
                  <c:v>51.716586746892979</c:v>
                </c:pt>
                <c:pt idx="14">
                  <c:v>98.67580253254846</c:v>
                </c:pt>
                <c:pt idx="15">
                  <c:v>97.398257930040231</c:v>
                </c:pt>
                <c:pt idx="16">
                  <c:v>99.439126474574167</c:v>
                </c:pt>
                <c:pt idx="17">
                  <c:v>99.232260701252045</c:v>
                </c:pt>
                <c:pt idx="18">
                  <c:v>97.166060876547874</c:v>
                </c:pt>
                <c:pt idx="19">
                  <c:v>99.59628682880701</c:v>
                </c:pt>
                <c:pt idx="20">
                  <c:v>98.841162268656817</c:v>
                </c:pt>
                <c:pt idx="21">
                  <c:v>91.800744148116308</c:v>
                </c:pt>
                <c:pt idx="22">
                  <c:v>84.870830772801185</c:v>
                </c:pt>
                <c:pt idx="23">
                  <c:v>92.709103957204775</c:v>
                </c:pt>
                <c:pt idx="24">
                  <c:v>82.005465889707637</c:v>
                </c:pt>
                <c:pt idx="25">
                  <c:v>73.848558320763246</c:v>
                </c:pt>
                <c:pt idx="26">
                  <c:v>58.509946283056152</c:v>
                </c:pt>
                <c:pt idx="27">
                  <c:v>71.009926491983805</c:v>
                </c:pt>
                <c:pt idx="28">
                  <c:v>87.845123379116927</c:v>
                </c:pt>
                <c:pt idx="29">
                  <c:v>95.402926403144789</c:v>
                </c:pt>
                <c:pt idx="30">
                  <c:v>97.139700344735573</c:v>
                </c:pt>
                <c:pt idx="31">
                  <c:v>99.683251946680741</c:v>
                </c:pt>
                <c:pt idx="32">
                  <c:v>73.571071115508104</c:v>
                </c:pt>
                <c:pt idx="33">
                  <c:v>78.638855892192836</c:v>
                </c:pt>
                <c:pt idx="34">
                  <c:v>99.216795483427617</c:v>
                </c:pt>
                <c:pt idx="35">
                  <c:v>99.772583701831962</c:v>
                </c:pt>
                <c:pt idx="36">
                  <c:v>99.759036144578317</c:v>
                </c:pt>
                <c:pt idx="37">
                  <c:v>91.748881418888715</c:v>
                </c:pt>
                <c:pt idx="38">
                  <c:v>93.054929112751211</c:v>
                </c:pt>
                <c:pt idx="39">
                  <c:v>92.072724065810831</c:v>
                </c:pt>
                <c:pt idx="40">
                  <c:v>85.6439492096398</c:v>
                </c:pt>
                <c:pt idx="41">
                  <c:v>98.24297598921865</c:v>
                </c:pt>
                <c:pt idx="42">
                  <c:v>98.566806765835054</c:v>
                </c:pt>
                <c:pt idx="43">
                  <c:v>99.246123823948011</c:v>
                </c:pt>
                <c:pt idx="44">
                  <c:v>99.517151192032998</c:v>
                </c:pt>
                <c:pt idx="45">
                  <c:v>99.637948482244923</c:v>
                </c:pt>
                <c:pt idx="46">
                  <c:v>98.960068785984774</c:v>
                </c:pt>
              </c:numCache>
            </c:numRef>
          </c:val>
          <c:extLst xmlns:c16r2="http://schemas.microsoft.com/office/drawing/2015/06/chart">
            <c:ext xmlns:c16="http://schemas.microsoft.com/office/drawing/2014/chart" uri="{C3380CC4-5D6E-409C-BE32-E72D297353CC}">
              <c16:uniqueId val="{00000001-0967-4EE4-A2B9-E80E164A3CB0}"/>
            </c:ext>
          </c:extLst>
        </c:ser>
        <c:dLbls>
          <c:showLegendKey val="0"/>
          <c:showVal val="0"/>
          <c:showCatName val="0"/>
          <c:showSerName val="0"/>
          <c:showPercent val="0"/>
          <c:showBubbleSize val="0"/>
        </c:dLbls>
        <c:gapWidth val="150"/>
        <c:overlap val="100"/>
        <c:axId val="388115456"/>
        <c:axId val="388141824"/>
      </c:barChart>
      <c:lineChart>
        <c:grouping val="standard"/>
        <c:varyColors val="0"/>
        <c:ser>
          <c:idx val="1"/>
          <c:order val="0"/>
          <c:tx>
            <c:v>進捗率平均</c:v>
          </c:tx>
          <c:spPr>
            <a:ln w="19050">
              <a:solidFill>
                <a:srgbClr val="FF0000"/>
              </a:solidFill>
            </a:ln>
          </c:spPr>
          <c:marker>
            <c:symbol val="none"/>
          </c:marker>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11</c:v>
                  </c:pt>
                  <c:pt idx="2">
                    <c:v>16</c:v>
                  </c:pt>
                  <c:pt idx="3">
                    <c:v>42</c:v>
                  </c:pt>
                  <c:pt idx="4">
                    <c:v>12</c:v>
                  </c:pt>
                  <c:pt idx="5">
                    <c:v>24</c:v>
                  </c:pt>
                  <c:pt idx="6">
                    <c:v>37</c:v>
                  </c:pt>
                  <c:pt idx="7">
                    <c:v>32</c:v>
                  </c:pt>
                  <c:pt idx="8">
                    <c:v>1</c:v>
                  </c:pt>
                  <c:pt idx="9">
                    <c:v>27</c:v>
                  </c:pt>
                  <c:pt idx="10">
                    <c:v>43</c:v>
                  </c:pt>
                  <c:pt idx="11">
                    <c:v>28</c:v>
                  </c:pt>
                  <c:pt idx="12">
                    <c:v>38</c:v>
                  </c:pt>
                  <c:pt idx="13">
                    <c:v>41</c:v>
                  </c:pt>
                  <c:pt idx="14">
                    <c:v>29</c:v>
                  </c:pt>
                  <c:pt idx="15">
                    <c:v>36</c:v>
                  </c:pt>
                  <c:pt idx="16">
                    <c:v>17</c:v>
                  </c:pt>
                  <c:pt idx="17">
                    <c:v>15</c:v>
                  </c:pt>
                  <c:pt idx="18">
                    <c:v>23</c:v>
                  </c:pt>
                  <c:pt idx="19">
                    <c:v>19</c:v>
                  </c:pt>
                  <c:pt idx="20">
                    <c:v>8</c:v>
                  </c:pt>
                  <c:pt idx="21">
                    <c:v>34</c:v>
                  </c:pt>
                  <c:pt idx="22">
                    <c:v>33</c:v>
                  </c:pt>
                  <c:pt idx="23">
                    <c:v>13</c:v>
                  </c:pt>
                  <c:pt idx="24">
                    <c:v>46</c:v>
                  </c:pt>
                  <c:pt idx="25">
                    <c:v>45</c:v>
                  </c:pt>
                  <c:pt idx="26">
                    <c:v>31</c:v>
                  </c:pt>
                  <c:pt idx="27">
                    <c:v>47</c:v>
                  </c:pt>
                  <c:pt idx="28">
                    <c:v>35</c:v>
                  </c:pt>
                  <c:pt idx="29">
                    <c:v>1</c:v>
                  </c:pt>
                  <c:pt idx="30">
                    <c:v>39</c:v>
                  </c:pt>
                  <c:pt idx="31">
                    <c:v>1</c:v>
                  </c:pt>
                  <c:pt idx="32">
                    <c:v>44</c:v>
                  </c:pt>
                  <c:pt idx="33">
                    <c:v>18</c:v>
                  </c:pt>
                  <c:pt idx="34">
                    <c:v>30</c:v>
                  </c:pt>
                  <c:pt idx="35">
                    <c:v>1</c:v>
                  </c:pt>
                  <c:pt idx="36">
                    <c:v>1</c:v>
                  </c:pt>
                  <c:pt idx="37">
                    <c:v>10</c:v>
                  </c:pt>
                  <c:pt idx="38">
                    <c:v>22</c:v>
                  </c:pt>
                  <c:pt idx="39">
                    <c:v>20</c:v>
                  </c:pt>
                  <c:pt idx="40">
                    <c:v>1</c:v>
                  </c:pt>
                  <c:pt idx="41">
                    <c:v>21</c:v>
                  </c:pt>
                  <c:pt idx="42">
                    <c:v>14</c:v>
                  </c:pt>
                  <c:pt idx="43">
                    <c:v>25</c:v>
                  </c:pt>
                  <c:pt idx="44">
                    <c:v>1</c:v>
                  </c:pt>
                  <c:pt idx="45">
                    <c:v>9</c:v>
                  </c:pt>
                  <c:pt idx="46">
                    <c:v>26</c:v>
                  </c:pt>
                </c:lvl>
              </c:multiLvlStrCache>
            </c:multiLvlStrRef>
          </c:cat>
          <c:val>
            <c:numRef>
              <c:f>'グラフ (H26.6)'!$D$2:$D$48</c:f>
              <c:numCache>
                <c:formatCode>0.0_ </c:formatCode>
                <c:ptCount val="47"/>
                <c:pt idx="0">
                  <c:v>99.009271317796959</c:v>
                </c:pt>
                <c:pt idx="1">
                  <c:v>99.009271317796959</c:v>
                </c:pt>
                <c:pt idx="2">
                  <c:v>99.009271317796959</c:v>
                </c:pt>
                <c:pt idx="3">
                  <c:v>99.009271317796959</c:v>
                </c:pt>
                <c:pt idx="4">
                  <c:v>99.009271317796959</c:v>
                </c:pt>
                <c:pt idx="5">
                  <c:v>99.009271317796959</c:v>
                </c:pt>
                <c:pt idx="6">
                  <c:v>99.009271317796959</c:v>
                </c:pt>
                <c:pt idx="7">
                  <c:v>99.009271317796959</c:v>
                </c:pt>
                <c:pt idx="8">
                  <c:v>99.009271317796959</c:v>
                </c:pt>
                <c:pt idx="9">
                  <c:v>99.009271317796959</c:v>
                </c:pt>
                <c:pt idx="10">
                  <c:v>99.009271317796959</c:v>
                </c:pt>
                <c:pt idx="11">
                  <c:v>99.009271317796959</c:v>
                </c:pt>
                <c:pt idx="12">
                  <c:v>99.009271317796959</c:v>
                </c:pt>
                <c:pt idx="13">
                  <c:v>99.009271317796959</c:v>
                </c:pt>
                <c:pt idx="14">
                  <c:v>99.009271317796959</c:v>
                </c:pt>
                <c:pt idx="15">
                  <c:v>99.009271317796959</c:v>
                </c:pt>
                <c:pt idx="16">
                  <c:v>99.009271317796959</c:v>
                </c:pt>
                <c:pt idx="17">
                  <c:v>99.009271317796959</c:v>
                </c:pt>
                <c:pt idx="18">
                  <c:v>99.009271317796959</c:v>
                </c:pt>
                <c:pt idx="19">
                  <c:v>99.009271317796959</c:v>
                </c:pt>
                <c:pt idx="20">
                  <c:v>99.009271317796959</c:v>
                </c:pt>
                <c:pt idx="21">
                  <c:v>99.009271317796959</c:v>
                </c:pt>
                <c:pt idx="22">
                  <c:v>99.009271317796959</c:v>
                </c:pt>
                <c:pt idx="23">
                  <c:v>99.009271317796959</c:v>
                </c:pt>
                <c:pt idx="24">
                  <c:v>99.009271317796959</c:v>
                </c:pt>
                <c:pt idx="25">
                  <c:v>99.009271317796959</c:v>
                </c:pt>
                <c:pt idx="26">
                  <c:v>99.009271317796959</c:v>
                </c:pt>
                <c:pt idx="27">
                  <c:v>99.009271317796959</c:v>
                </c:pt>
                <c:pt idx="28">
                  <c:v>99.009271317796959</c:v>
                </c:pt>
                <c:pt idx="29">
                  <c:v>99.009271317796959</c:v>
                </c:pt>
                <c:pt idx="30">
                  <c:v>99.009271317796959</c:v>
                </c:pt>
                <c:pt idx="31">
                  <c:v>99.009271317796959</c:v>
                </c:pt>
                <c:pt idx="32">
                  <c:v>99.009271317796959</c:v>
                </c:pt>
                <c:pt idx="33">
                  <c:v>99.009271317796959</c:v>
                </c:pt>
                <c:pt idx="34">
                  <c:v>99.009271317796959</c:v>
                </c:pt>
                <c:pt idx="35">
                  <c:v>99.009271317796959</c:v>
                </c:pt>
                <c:pt idx="36">
                  <c:v>99.009271317796959</c:v>
                </c:pt>
                <c:pt idx="37">
                  <c:v>99.009271317796959</c:v>
                </c:pt>
                <c:pt idx="38">
                  <c:v>99.009271317796959</c:v>
                </c:pt>
                <c:pt idx="39">
                  <c:v>99.009271317796959</c:v>
                </c:pt>
                <c:pt idx="40">
                  <c:v>99.009271317796959</c:v>
                </c:pt>
                <c:pt idx="41">
                  <c:v>99.009271317796959</c:v>
                </c:pt>
                <c:pt idx="42">
                  <c:v>99.009271317796959</c:v>
                </c:pt>
                <c:pt idx="43">
                  <c:v>99.009271317796959</c:v>
                </c:pt>
                <c:pt idx="44">
                  <c:v>99.009271317796959</c:v>
                </c:pt>
                <c:pt idx="45">
                  <c:v>99.009271317796959</c:v>
                </c:pt>
                <c:pt idx="46">
                  <c:v>99.009271317796959</c:v>
                </c:pt>
              </c:numCache>
            </c:numRef>
          </c:val>
          <c:smooth val="0"/>
          <c:extLst xmlns:c16r2="http://schemas.microsoft.com/office/drawing/2015/06/chart">
            <c:ext xmlns:c16="http://schemas.microsoft.com/office/drawing/2014/chart" uri="{C3380CC4-5D6E-409C-BE32-E72D297353CC}">
              <c16:uniqueId val="{00000002-0967-4EE4-A2B9-E80E164A3CB0}"/>
            </c:ext>
          </c:extLst>
        </c:ser>
        <c:ser>
          <c:idx val="3"/>
          <c:order val="3"/>
          <c:tx>
            <c:v>セルフ率平均</c:v>
          </c:tx>
          <c:spPr>
            <a:ln w="19050"/>
          </c:spPr>
          <c:marker>
            <c:symbol val="none"/>
          </c:marker>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11</c:v>
                  </c:pt>
                  <c:pt idx="2">
                    <c:v>16</c:v>
                  </c:pt>
                  <c:pt idx="3">
                    <c:v>42</c:v>
                  </c:pt>
                  <c:pt idx="4">
                    <c:v>12</c:v>
                  </c:pt>
                  <c:pt idx="5">
                    <c:v>24</c:v>
                  </c:pt>
                  <c:pt idx="6">
                    <c:v>37</c:v>
                  </c:pt>
                  <c:pt idx="7">
                    <c:v>32</c:v>
                  </c:pt>
                  <c:pt idx="8">
                    <c:v>1</c:v>
                  </c:pt>
                  <c:pt idx="9">
                    <c:v>27</c:v>
                  </c:pt>
                  <c:pt idx="10">
                    <c:v>43</c:v>
                  </c:pt>
                  <c:pt idx="11">
                    <c:v>28</c:v>
                  </c:pt>
                  <c:pt idx="12">
                    <c:v>38</c:v>
                  </c:pt>
                  <c:pt idx="13">
                    <c:v>41</c:v>
                  </c:pt>
                  <c:pt idx="14">
                    <c:v>29</c:v>
                  </c:pt>
                  <c:pt idx="15">
                    <c:v>36</c:v>
                  </c:pt>
                  <c:pt idx="16">
                    <c:v>17</c:v>
                  </c:pt>
                  <c:pt idx="17">
                    <c:v>15</c:v>
                  </c:pt>
                  <c:pt idx="18">
                    <c:v>23</c:v>
                  </c:pt>
                  <c:pt idx="19">
                    <c:v>19</c:v>
                  </c:pt>
                  <c:pt idx="20">
                    <c:v>8</c:v>
                  </c:pt>
                  <c:pt idx="21">
                    <c:v>34</c:v>
                  </c:pt>
                  <c:pt idx="22">
                    <c:v>33</c:v>
                  </c:pt>
                  <c:pt idx="23">
                    <c:v>13</c:v>
                  </c:pt>
                  <c:pt idx="24">
                    <c:v>46</c:v>
                  </c:pt>
                  <c:pt idx="25">
                    <c:v>45</c:v>
                  </c:pt>
                  <c:pt idx="26">
                    <c:v>31</c:v>
                  </c:pt>
                  <c:pt idx="27">
                    <c:v>47</c:v>
                  </c:pt>
                  <c:pt idx="28">
                    <c:v>35</c:v>
                  </c:pt>
                  <c:pt idx="29">
                    <c:v>1</c:v>
                  </c:pt>
                  <c:pt idx="30">
                    <c:v>39</c:v>
                  </c:pt>
                  <c:pt idx="31">
                    <c:v>1</c:v>
                  </c:pt>
                  <c:pt idx="32">
                    <c:v>44</c:v>
                  </c:pt>
                  <c:pt idx="33">
                    <c:v>18</c:v>
                  </c:pt>
                  <c:pt idx="34">
                    <c:v>30</c:v>
                  </c:pt>
                  <c:pt idx="35">
                    <c:v>1</c:v>
                  </c:pt>
                  <c:pt idx="36">
                    <c:v>1</c:v>
                  </c:pt>
                  <c:pt idx="37">
                    <c:v>10</c:v>
                  </c:pt>
                  <c:pt idx="38">
                    <c:v>22</c:v>
                  </c:pt>
                  <c:pt idx="39">
                    <c:v>20</c:v>
                  </c:pt>
                  <c:pt idx="40">
                    <c:v>1</c:v>
                  </c:pt>
                  <c:pt idx="41">
                    <c:v>21</c:v>
                  </c:pt>
                  <c:pt idx="42">
                    <c:v>14</c:v>
                  </c:pt>
                  <c:pt idx="43">
                    <c:v>25</c:v>
                  </c:pt>
                  <c:pt idx="44">
                    <c:v>1</c:v>
                  </c:pt>
                  <c:pt idx="45">
                    <c:v>9</c:v>
                  </c:pt>
                  <c:pt idx="46">
                    <c:v>26</c:v>
                  </c:pt>
                </c:lvl>
              </c:multiLvlStrCache>
            </c:multiLvlStrRef>
          </c:cat>
          <c:val>
            <c:numRef>
              <c:f>'グラフ (H26.6)'!$F$2:$F$48</c:f>
              <c:numCache>
                <c:formatCode>0.0_ </c:formatCode>
                <c:ptCount val="47"/>
                <c:pt idx="0">
                  <c:v>16.393772229000639</c:v>
                </c:pt>
                <c:pt idx="1">
                  <c:v>16.393772229000639</c:v>
                </c:pt>
                <c:pt idx="2">
                  <c:v>16.393772229000639</c:v>
                </c:pt>
                <c:pt idx="3">
                  <c:v>16.393772229000639</c:v>
                </c:pt>
                <c:pt idx="4">
                  <c:v>16.393772229000639</c:v>
                </c:pt>
                <c:pt idx="5">
                  <c:v>16.393772229000639</c:v>
                </c:pt>
                <c:pt idx="6">
                  <c:v>16.393772229000639</c:v>
                </c:pt>
                <c:pt idx="7">
                  <c:v>16.393772229000639</c:v>
                </c:pt>
                <c:pt idx="8">
                  <c:v>16.393772229000639</c:v>
                </c:pt>
                <c:pt idx="9">
                  <c:v>16.393772229000639</c:v>
                </c:pt>
                <c:pt idx="10">
                  <c:v>16.393772229000639</c:v>
                </c:pt>
                <c:pt idx="11">
                  <c:v>16.393772229000639</c:v>
                </c:pt>
                <c:pt idx="12">
                  <c:v>16.393772229000639</c:v>
                </c:pt>
                <c:pt idx="13">
                  <c:v>16.393772229000639</c:v>
                </c:pt>
                <c:pt idx="14">
                  <c:v>16.393772229000639</c:v>
                </c:pt>
                <c:pt idx="15">
                  <c:v>16.393772229000639</c:v>
                </c:pt>
                <c:pt idx="16">
                  <c:v>16.393772229000639</c:v>
                </c:pt>
                <c:pt idx="17">
                  <c:v>16.393772229000639</c:v>
                </c:pt>
                <c:pt idx="18">
                  <c:v>16.393772229000639</c:v>
                </c:pt>
                <c:pt idx="19">
                  <c:v>16.393772229000639</c:v>
                </c:pt>
                <c:pt idx="20">
                  <c:v>16.393772229000639</c:v>
                </c:pt>
                <c:pt idx="21">
                  <c:v>16.393772229000639</c:v>
                </c:pt>
                <c:pt idx="22">
                  <c:v>16.393772229000639</c:v>
                </c:pt>
                <c:pt idx="23">
                  <c:v>16.393772229000639</c:v>
                </c:pt>
                <c:pt idx="24">
                  <c:v>16.393772229000639</c:v>
                </c:pt>
                <c:pt idx="25">
                  <c:v>16.393772229000639</c:v>
                </c:pt>
                <c:pt idx="26">
                  <c:v>16.393772229000639</c:v>
                </c:pt>
                <c:pt idx="27">
                  <c:v>16.393772229000639</c:v>
                </c:pt>
                <c:pt idx="28">
                  <c:v>16.393772229000639</c:v>
                </c:pt>
                <c:pt idx="29">
                  <c:v>16.393772229000639</c:v>
                </c:pt>
                <c:pt idx="30">
                  <c:v>16.393772229000639</c:v>
                </c:pt>
                <c:pt idx="31">
                  <c:v>16.393772229000639</c:v>
                </c:pt>
                <c:pt idx="32">
                  <c:v>16.393772229000639</c:v>
                </c:pt>
                <c:pt idx="33">
                  <c:v>16.393772229000639</c:v>
                </c:pt>
                <c:pt idx="34">
                  <c:v>16.393772229000639</c:v>
                </c:pt>
                <c:pt idx="35">
                  <c:v>16.393772229000639</c:v>
                </c:pt>
                <c:pt idx="36">
                  <c:v>16.393772229000639</c:v>
                </c:pt>
                <c:pt idx="37">
                  <c:v>16.393772229000639</c:v>
                </c:pt>
                <c:pt idx="38">
                  <c:v>16.393772229000639</c:v>
                </c:pt>
                <c:pt idx="39">
                  <c:v>16.393772229000639</c:v>
                </c:pt>
                <c:pt idx="40">
                  <c:v>16.393772229000639</c:v>
                </c:pt>
                <c:pt idx="41">
                  <c:v>16.393772229000639</c:v>
                </c:pt>
                <c:pt idx="42">
                  <c:v>16.393772229000639</c:v>
                </c:pt>
                <c:pt idx="43">
                  <c:v>16.393772229000639</c:v>
                </c:pt>
                <c:pt idx="44">
                  <c:v>16.393772229000639</c:v>
                </c:pt>
                <c:pt idx="45">
                  <c:v>16.393772229000639</c:v>
                </c:pt>
                <c:pt idx="46">
                  <c:v>16.393772229000639</c:v>
                </c:pt>
              </c:numCache>
            </c:numRef>
          </c:val>
          <c:smooth val="0"/>
          <c:extLst xmlns:c16r2="http://schemas.microsoft.com/office/drawing/2015/06/chart">
            <c:ext xmlns:c16="http://schemas.microsoft.com/office/drawing/2014/chart" uri="{C3380CC4-5D6E-409C-BE32-E72D297353CC}">
              <c16:uniqueId val="{00000003-0967-4EE4-A2B9-E80E164A3CB0}"/>
            </c:ext>
          </c:extLst>
        </c:ser>
        <c:ser>
          <c:idx val="4"/>
          <c:order val="4"/>
          <c:tx>
            <c:v>合計</c:v>
          </c:tx>
          <c:spPr>
            <a:ln>
              <a:noFill/>
            </a:ln>
          </c:spPr>
          <c:marker>
            <c:symbol val="none"/>
          </c:marker>
          <c:dLbls>
            <c:dLbl>
              <c:idx val="26"/>
              <c:layout>
                <c:manualLayout>
                  <c:x val="-2.11474594425895E-2"/>
                  <c:y val="-3.289610066757681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967-4EE4-A2B9-E80E164A3CB0}"/>
                </c:ext>
              </c:extLst>
            </c:dLbl>
            <c:dLbl>
              <c:idx val="27"/>
              <c:layout>
                <c:manualLayout>
                  <c:x val="-1.9801128967010452E-2"/>
                  <c:y val="-8.009641583188593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967-4EE4-A2B9-E80E164A3CB0}"/>
                </c:ext>
              </c:extLst>
            </c:dLbl>
            <c:dLbl>
              <c:idx val="38"/>
              <c:layout>
                <c:manualLayout>
                  <c:x val="-1.9801128967010452E-2"/>
                  <c:y val="-4.338505959297883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0967-4EE4-A2B9-E80E164A3CB0}"/>
                </c:ext>
              </c:extLst>
            </c:dLbl>
            <c:spPr>
              <a:noFill/>
              <a:ln>
                <a:noFill/>
              </a:ln>
              <a:effectLst/>
            </c:spPr>
            <c:txPr>
              <a:bodyPr/>
              <a:lstStyle/>
              <a:p>
                <a:pPr>
                  <a:defRPr sz="600"/>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11</c:v>
                  </c:pt>
                  <c:pt idx="2">
                    <c:v>16</c:v>
                  </c:pt>
                  <c:pt idx="3">
                    <c:v>42</c:v>
                  </c:pt>
                  <c:pt idx="4">
                    <c:v>12</c:v>
                  </c:pt>
                  <c:pt idx="5">
                    <c:v>24</c:v>
                  </c:pt>
                  <c:pt idx="6">
                    <c:v>37</c:v>
                  </c:pt>
                  <c:pt idx="7">
                    <c:v>32</c:v>
                  </c:pt>
                  <c:pt idx="8">
                    <c:v>1</c:v>
                  </c:pt>
                  <c:pt idx="9">
                    <c:v>27</c:v>
                  </c:pt>
                  <c:pt idx="10">
                    <c:v>43</c:v>
                  </c:pt>
                  <c:pt idx="11">
                    <c:v>28</c:v>
                  </c:pt>
                  <c:pt idx="12">
                    <c:v>38</c:v>
                  </c:pt>
                  <c:pt idx="13">
                    <c:v>41</c:v>
                  </c:pt>
                  <c:pt idx="14">
                    <c:v>29</c:v>
                  </c:pt>
                  <c:pt idx="15">
                    <c:v>36</c:v>
                  </c:pt>
                  <c:pt idx="16">
                    <c:v>17</c:v>
                  </c:pt>
                  <c:pt idx="17">
                    <c:v>15</c:v>
                  </c:pt>
                  <c:pt idx="18">
                    <c:v>23</c:v>
                  </c:pt>
                  <c:pt idx="19">
                    <c:v>19</c:v>
                  </c:pt>
                  <c:pt idx="20">
                    <c:v>8</c:v>
                  </c:pt>
                  <c:pt idx="21">
                    <c:v>34</c:v>
                  </c:pt>
                  <c:pt idx="22">
                    <c:v>33</c:v>
                  </c:pt>
                  <c:pt idx="23">
                    <c:v>13</c:v>
                  </c:pt>
                  <c:pt idx="24">
                    <c:v>46</c:v>
                  </c:pt>
                  <c:pt idx="25">
                    <c:v>45</c:v>
                  </c:pt>
                  <c:pt idx="26">
                    <c:v>31</c:v>
                  </c:pt>
                  <c:pt idx="27">
                    <c:v>47</c:v>
                  </c:pt>
                  <c:pt idx="28">
                    <c:v>35</c:v>
                  </c:pt>
                  <c:pt idx="29">
                    <c:v>1</c:v>
                  </c:pt>
                  <c:pt idx="30">
                    <c:v>39</c:v>
                  </c:pt>
                  <c:pt idx="31">
                    <c:v>1</c:v>
                  </c:pt>
                  <c:pt idx="32">
                    <c:v>44</c:v>
                  </c:pt>
                  <c:pt idx="33">
                    <c:v>18</c:v>
                  </c:pt>
                  <c:pt idx="34">
                    <c:v>30</c:v>
                  </c:pt>
                  <c:pt idx="35">
                    <c:v>1</c:v>
                  </c:pt>
                  <c:pt idx="36">
                    <c:v>1</c:v>
                  </c:pt>
                  <c:pt idx="37">
                    <c:v>10</c:v>
                  </c:pt>
                  <c:pt idx="38">
                    <c:v>22</c:v>
                  </c:pt>
                  <c:pt idx="39">
                    <c:v>20</c:v>
                  </c:pt>
                  <c:pt idx="40">
                    <c:v>1</c:v>
                  </c:pt>
                  <c:pt idx="41">
                    <c:v>21</c:v>
                  </c:pt>
                  <c:pt idx="42">
                    <c:v>14</c:v>
                  </c:pt>
                  <c:pt idx="43">
                    <c:v>25</c:v>
                  </c:pt>
                  <c:pt idx="44">
                    <c:v>1</c:v>
                  </c:pt>
                  <c:pt idx="45">
                    <c:v>9</c:v>
                  </c:pt>
                  <c:pt idx="46">
                    <c:v>26</c:v>
                  </c:pt>
                </c:lvl>
              </c:multiLvlStrCache>
            </c:multiLvlStrRef>
          </c:cat>
          <c:val>
            <c:numRef>
              <c:f>'グラフ (H26.6)'!$C$2:$C$48</c:f>
              <c:numCache>
                <c:formatCode>0.0_ </c:formatCode>
                <c:ptCount val="47"/>
                <c:pt idx="0">
                  <c:v>98.690182206500694</c:v>
                </c:pt>
                <c:pt idx="1">
                  <c:v>99.961529583750092</c:v>
                </c:pt>
                <c:pt idx="2">
                  <c:v>99.894672167120163</c:v>
                </c:pt>
                <c:pt idx="3">
                  <c:v>98.242791733696322</c:v>
                </c:pt>
                <c:pt idx="4">
                  <c:v>99.954888913950597</c:v>
                </c:pt>
                <c:pt idx="5">
                  <c:v>99.823943661971825</c:v>
                </c:pt>
                <c:pt idx="6">
                  <c:v>99.03705865188212</c:v>
                </c:pt>
                <c:pt idx="7">
                  <c:v>99.622600819495361</c:v>
                </c:pt>
                <c:pt idx="8">
                  <c:v>100</c:v>
                </c:pt>
                <c:pt idx="9">
                  <c:v>99.803423703825047</c:v>
                </c:pt>
                <c:pt idx="10">
                  <c:v>97.979137800318952</c:v>
                </c:pt>
                <c:pt idx="11">
                  <c:v>99.777636594663278</c:v>
                </c:pt>
                <c:pt idx="12">
                  <c:v>98.890845501014994</c:v>
                </c:pt>
                <c:pt idx="13">
                  <c:v>98.341276691560026</c:v>
                </c:pt>
                <c:pt idx="14">
                  <c:v>99.749158764148063</c:v>
                </c:pt>
                <c:pt idx="15">
                  <c:v>99.071618037135281</c:v>
                </c:pt>
                <c:pt idx="16">
                  <c:v>99.890121964619269</c:v>
                </c:pt>
                <c:pt idx="17">
                  <c:v>99.902370990237102</c:v>
                </c:pt>
                <c:pt idx="18">
                  <c:v>99.836440955184827</c:v>
                </c:pt>
                <c:pt idx="19">
                  <c:v>99.884748367268543</c:v>
                </c:pt>
                <c:pt idx="20">
                  <c:v>99.977861412441882</c:v>
                </c:pt>
                <c:pt idx="21">
                  <c:v>99.470334268037561</c:v>
                </c:pt>
                <c:pt idx="22">
                  <c:v>99.604438615118767</c:v>
                </c:pt>
                <c:pt idx="23">
                  <c:v>99.930683918669132</c:v>
                </c:pt>
                <c:pt idx="24">
                  <c:v>95.016987542468854</c:v>
                </c:pt>
                <c:pt idx="25">
                  <c:v>96.039793380524202</c:v>
                </c:pt>
                <c:pt idx="26">
                  <c:v>99.658217742740234</c:v>
                </c:pt>
                <c:pt idx="27">
                  <c:v>93.609684342520922</c:v>
                </c:pt>
                <c:pt idx="28">
                  <c:v>99.228162650602414</c:v>
                </c:pt>
                <c:pt idx="29">
                  <c:v>100</c:v>
                </c:pt>
                <c:pt idx="30">
                  <c:v>98.815127414380783</c:v>
                </c:pt>
                <c:pt idx="31">
                  <c:v>100</c:v>
                </c:pt>
                <c:pt idx="32">
                  <c:v>97.950167874182711</c:v>
                </c:pt>
                <c:pt idx="33">
                  <c:v>99.885664028144234</c:v>
                </c:pt>
                <c:pt idx="34">
                  <c:v>99.702187063750586</c:v>
                </c:pt>
                <c:pt idx="35">
                  <c:v>100</c:v>
                </c:pt>
                <c:pt idx="36">
                  <c:v>100</c:v>
                </c:pt>
                <c:pt idx="37">
                  <c:v>99.969421298065896</c:v>
                </c:pt>
                <c:pt idx="38">
                  <c:v>99.843112645120797</c:v>
                </c:pt>
                <c:pt idx="39">
                  <c:v>99.862743795798195</c:v>
                </c:pt>
                <c:pt idx="40">
                  <c:v>100</c:v>
                </c:pt>
                <c:pt idx="41">
                  <c:v>99.851422102731007</c:v>
                </c:pt>
                <c:pt idx="42">
                  <c:v>99.928686040292391</c:v>
                </c:pt>
                <c:pt idx="43">
                  <c:v>99.820343913080677</c:v>
                </c:pt>
                <c:pt idx="44">
                  <c:v>100</c:v>
                </c:pt>
                <c:pt idx="45">
                  <c:v>99.977724564236794</c:v>
                </c:pt>
                <c:pt idx="46">
                  <c:v>99.809046425587781</c:v>
                </c:pt>
              </c:numCache>
            </c:numRef>
          </c:val>
          <c:smooth val="0"/>
          <c:extLst xmlns:c16r2="http://schemas.microsoft.com/office/drawing/2015/06/chart">
            <c:ext xmlns:c16="http://schemas.microsoft.com/office/drawing/2014/chart" uri="{C3380CC4-5D6E-409C-BE32-E72D297353CC}">
              <c16:uniqueId val="{00000007-0967-4EE4-A2B9-E80E164A3CB0}"/>
            </c:ext>
          </c:extLst>
        </c:ser>
        <c:dLbls>
          <c:showLegendKey val="0"/>
          <c:showVal val="0"/>
          <c:showCatName val="0"/>
          <c:showSerName val="0"/>
          <c:showPercent val="0"/>
          <c:showBubbleSize val="0"/>
        </c:dLbls>
        <c:marker val="1"/>
        <c:smooth val="0"/>
        <c:axId val="388115456"/>
        <c:axId val="388141824"/>
      </c:lineChart>
      <c:catAx>
        <c:axId val="388115456"/>
        <c:scaling>
          <c:orientation val="minMax"/>
        </c:scaling>
        <c:delete val="0"/>
        <c:axPos val="b"/>
        <c:numFmt formatCode="General" sourceLinked="0"/>
        <c:majorTickMark val="out"/>
        <c:minorTickMark val="none"/>
        <c:tickLblPos val="nextTo"/>
        <c:spPr>
          <a:ln>
            <a:noFill/>
          </a:ln>
        </c:spPr>
        <c:txPr>
          <a:bodyPr rot="0" vert="wordArtVertRtl"/>
          <a:lstStyle/>
          <a:p>
            <a:pPr>
              <a:defRPr sz="900" b="1">
                <a:latin typeface="HGｺﾞｼｯｸM" pitchFamily="49" charset="-128"/>
                <a:ea typeface="HGｺﾞｼｯｸM" pitchFamily="49" charset="-128"/>
              </a:defRPr>
            </a:pPr>
            <a:endParaRPr lang="ja-JP"/>
          </a:p>
        </c:txPr>
        <c:crossAx val="388141824"/>
        <c:crosses val="autoZero"/>
        <c:auto val="1"/>
        <c:lblAlgn val="ctr"/>
        <c:lblOffset val="100"/>
        <c:noMultiLvlLbl val="0"/>
      </c:catAx>
      <c:valAx>
        <c:axId val="388141824"/>
        <c:scaling>
          <c:orientation val="minMax"/>
          <c:max val="100"/>
          <c:min val="0"/>
        </c:scaling>
        <c:delete val="0"/>
        <c:axPos val="l"/>
        <c:majorGridlines/>
        <c:numFmt formatCode="0.0_ " sourceLinked="1"/>
        <c:majorTickMark val="out"/>
        <c:minorTickMark val="none"/>
        <c:tickLblPos val="nextTo"/>
        <c:txPr>
          <a:bodyPr/>
          <a:lstStyle/>
          <a:p>
            <a:pPr>
              <a:defRPr sz="900" b="1">
                <a:solidFill>
                  <a:schemeClr val="bg1"/>
                </a:solidFill>
                <a:latin typeface="+mj-ea"/>
                <a:ea typeface="+mj-ea"/>
              </a:defRPr>
            </a:pPr>
            <a:endParaRPr lang="ja-JP"/>
          </a:p>
        </c:txPr>
        <c:crossAx val="388115456"/>
        <c:crosses val="autoZero"/>
        <c:crossBetween val="between"/>
        <c:majorUnit val="1000"/>
      </c:valAx>
    </c:plotArea>
    <c:legend>
      <c:legendPos val="l"/>
      <c:layout>
        <c:manualLayout>
          <c:xMode val="edge"/>
          <c:yMode val="edge"/>
          <c:x val="0.82395425105437814"/>
          <c:y val="0.19495051606503816"/>
          <c:w val="0.1133408840917591"/>
          <c:h val="0.26439816088080825"/>
        </c:manualLayout>
      </c:layout>
      <c:overlay val="1"/>
      <c:spPr>
        <a:solidFill>
          <a:schemeClr val="bg1">
            <a:lumMod val="95000"/>
          </a:schemeClr>
        </a:solidFill>
        <a:ln>
          <a:solidFill>
            <a:schemeClr val="bg1">
              <a:lumMod val="85000"/>
            </a:schemeClr>
          </a:solidFill>
        </a:ln>
      </c:sp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Sheet1!$A$2:$A$8</c:f>
              <c:strCache>
                <c:ptCount val="1"/>
                <c:pt idx="0">
                  <c:v>毎月 2ヶ月 3ヶ月 4ヶ月 6ヶ月 1年 その他</c:v>
                </c:pt>
              </c:strCache>
            </c:strRef>
          </c:tx>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毎月</c:v>
                </c:pt>
                <c:pt idx="1">
                  <c:v>2ヶ月</c:v>
                </c:pt>
                <c:pt idx="2">
                  <c:v>3ヶ月</c:v>
                </c:pt>
                <c:pt idx="3">
                  <c:v>4ヶ月</c:v>
                </c:pt>
                <c:pt idx="4">
                  <c:v>6ヶ月</c:v>
                </c:pt>
                <c:pt idx="5">
                  <c:v>1年</c:v>
                </c:pt>
                <c:pt idx="6">
                  <c:v>その他</c:v>
                </c:pt>
              </c:strCache>
            </c:strRef>
          </c:cat>
          <c:val>
            <c:numRef>
              <c:f>Sheet1!$B$2:$B$8</c:f>
              <c:numCache>
                <c:formatCode>#,##0_);[Red]\(#,##0\)</c:formatCode>
                <c:ptCount val="7"/>
                <c:pt idx="0">
                  <c:v>40640</c:v>
                </c:pt>
                <c:pt idx="1">
                  <c:v>8182</c:v>
                </c:pt>
                <c:pt idx="2">
                  <c:v>51272</c:v>
                </c:pt>
                <c:pt idx="3">
                  <c:v>7103</c:v>
                </c:pt>
                <c:pt idx="4">
                  <c:v>453829</c:v>
                </c:pt>
                <c:pt idx="5">
                  <c:v>171628</c:v>
                </c:pt>
                <c:pt idx="6">
                  <c:v>57419</c:v>
                </c:pt>
              </c:numCache>
            </c:numRef>
          </c:val>
          <c:extLst xmlns:c16r2="http://schemas.microsoft.com/office/drawing/2015/06/chart">
            <c:ext xmlns:c16="http://schemas.microsoft.com/office/drawing/2014/chart" uri="{C3380CC4-5D6E-409C-BE32-E72D297353CC}">
              <c16:uniqueId val="{00000000-FC26-4D77-8D0D-C0DE0F3AED29}"/>
            </c:ext>
          </c:extLst>
        </c:ser>
        <c:dLbls>
          <c:showLegendKey val="0"/>
          <c:showVal val="0"/>
          <c:showCatName val="0"/>
          <c:showSerName val="0"/>
          <c:showPercent val="0"/>
          <c:showBubbleSize val="0"/>
        </c:dLbls>
        <c:gapWidth val="150"/>
        <c:axId val="388367872"/>
        <c:axId val="388369408"/>
      </c:barChart>
      <c:catAx>
        <c:axId val="388367872"/>
        <c:scaling>
          <c:orientation val="minMax"/>
        </c:scaling>
        <c:delete val="0"/>
        <c:axPos val="b"/>
        <c:numFmt formatCode="General" sourceLinked="0"/>
        <c:majorTickMark val="out"/>
        <c:minorTickMark val="none"/>
        <c:tickLblPos val="nextTo"/>
        <c:txPr>
          <a:bodyPr/>
          <a:lstStyle/>
          <a:p>
            <a:pPr>
              <a:defRPr sz="1100"/>
            </a:pPr>
            <a:endParaRPr lang="ja-JP"/>
          </a:p>
        </c:txPr>
        <c:crossAx val="388369408"/>
        <c:crosses val="autoZero"/>
        <c:auto val="1"/>
        <c:lblAlgn val="ctr"/>
        <c:lblOffset val="100"/>
        <c:noMultiLvlLbl val="0"/>
      </c:catAx>
      <c:valAx>
        <c:axId val="388369408"/>
        <c:scaling>
          <c:orientation val="minMax"/>
          <c:max val="500000"/>
        </c:scaling>
        <c:delete val="0"/>
        <c:axPos val="l"/>
        <c:majorGridlines/>
        <c:numFmt formatCode="#,##0_);[Red]\(#,##0\)" sourceLinked="1"/>
        <c:majorTickMark val="out"/>
        <c:minorTickMark val="none"/>
        <c:tickLblPos val="nextTo"/>
        <c:crossAx val="388367872"/>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Sheet1!$D$2:$D$8</c:f>
              <c:strCache>
                <c:ptCount val="1"/>
                <c:pt idx="0">
                  <c:v>毎月 2ヶ月 3ヶ月 4ヶ月 6ヶ月 1年 その他</c:v>
                </c:pt>
              </c:strCache>
            </c:strRef>
          </c:tx>
          <c:spPr>
            <a:solidFill>
              <a:srgbClr val="FF0000"/>
            </a:soli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Sheet1!$D$2:$D$8</c:f>
              <c:strCache>
                <c:ptCount val="7"/>
                <c:pt idx="0">
                  <c:v>毎月</c:v>
                </c:pt>
                <c:pt idx="1">
                  <c:v>2ヶ月</c:v>
                </c:pt>
                <c:pt idx="2">
                  <c:v>3ヶ月</c:v>
                </c:pt>
                <c:pt idx="3">
                  <c:v>4ヶ月</c:v>
                </c:pt>
                <c:pt idx="4">
                  <c:v>6ヶ月</c:v>
                </c:pt>
                <c:pt idx="5">
                  <c:v>1年</c:v>
                </c:pt>
                <c:pt idx="6">
                  <c:v>その他</c:v>
                </c:pt>
              </c:strCache>
            </c:strRef>
          </c:cat>
          <c:val>
            <c:numRef>
              <c:f>Sheet1!$E$2:$E$8</c:f>
              <c:numCache>
                <c:formatCode>#,##0_);[Red]\(#,##0\)</c:formatCode>
                <c:ptCount val="7"/>
                <c:pt idx="0">
                  <c:v>9200</c:v>
                </c:pt>
                <c:pt idx="1">
                  <c:v>2703</c:v>
                </c:pt>
                <c:pt idx="2">
                  <c:v>16619</c:v>
                </c:pt>
                <c:pt idx="3">
                  <c:v>5916</c:v>
                </c:pt>
                <c:pt idx="4">
                  <c:v>172481</c:v>
                </c:pt>
                <c:pt idx="5">
                  <c:v>13202</c:v>
                </c:pt>
                <c:pt idx="6">
                  <c:v>13852</c:v>
                </c:pt>
              </c:numCache>
            </c:numRef>
          </c:val>
          <c:extLst xmlns:c16r2="http://schemas.microsoft.com/office/drawing/2015/06/chart">
            <c:ext xmlns:c16="http://schemas.microsoft.com/office/drawing/2014/chart" uri="{C3380CC4-5D6E-409C-BE32-E72D297353CC}">
              <c16:uniqueId val="{00000000-D0D8-4B50-8D67-9605A2DFA9C0}"/>
            </c:ext>
          </c:extLst>
        </c:ser>
        <c:dLbls>
          <c:showLegendKey val="0"/>
          <c:showVal val="0"/>
          <c:showCatName val="0"/>
          <c:showSerName val="0"/>
          <c:showPercent val="0"/>
          <c:showBubbleSize val="0"/>
        </c:dLbls>
        <c:gapWidth val="150"/>
        <c:axId val="388316160"/>
        <c:axId val="388317952"/>
      </c:barChart>
      <c:catAx>
        <c:axId val="388316160"/>
        <c:scaling>
          <c:orientation val="minMax"/>
        </c:scaling>
        <c:delete val="0"/>
        <c:axPos val="b"/>
        <c:numFmt formatCode="General" sourceLinked="0"/>
        <c:majorTickMark val="out"/>
        <c:minorTickMark val="none"/>
        <c:tickLblPos val="nextTo"/>
        <c:txPr>
          <a:bodyPr/>
          <a:lstStyle/>
          <a:p>
            <a:pPr>
              <a:defRPr sz="1100"/>
            </a:pPr>
            <a:endParaRPr lang="ja-JP"/>
          </a:p>
        </c:txPr>
        <c:crossAx val="388317952"/>
        <c:crosses val="autoZero"/>
        <c:auto val="1"/>
        <c:lblAlgn val="ctr"/>
        <c:lblOffset val="100"/>
        <c:noMultiLvlLbl val="0"/>
      </c:catAx>
      <c:valAx>
        <c:axId val="388317952"/>
        <c:scaling>
          <c:orientation val="minMax"/>
          <c:max val="180000"/>
        </c:scaling>
        <c:delete val="0"/>
        <c:axPos val="l"/>
        <c:majorGridlines/>
        <c:numFmt formatCode="#,##0_);[Red]\(#,##0\)" sourceLinked="1"/>
        <c:majorTickMark val="out"/>
        <c:minorTickMark val="none"/>
        <c:tickLblPos val="nextTo"/>
        <c:crossAx val="388316160"/>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Sheet1!$A$15:$A$21</c:f>
              <c:strCache>
                <c:ptCount val="1"/>
                <c:pt idx="0">
                  <c:v>毎月 2ヶ月 3ヶ月 4ヶ月 6ヶ月 1年 その他</c:v>
                </c:pt>
              </c:strCache>
            </c:strRef>
          </c:tx>
          <c:spPr>
            <a:ln>
              <a:solidFill>
                <a:schemeClr val="bg1"/>
              </a:solidFill>
            </a:ln>
          </c:spPr>
          <c:dLbls>
            <c:dLbl>
              <c:idx val="0"/>
              <c:layout>
                <c:manualLayout>
                  <c:x val="-3.9011873346728343E-2"/>
                  <c:y val="0.13743025516324048"/>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D2D-4F2F-8857-89BFF2F7891D}"/>
                </c:ext>
              </c:extLst>
            </c:dLbl>
            <c:dLbl>
              <c:idx val="1"/>
              <c:layout>
                <c:manualLayout>
                  <c:x val="-7.2042100251803812E-2"/>
                  <c:y val="8.865295317544459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D2D-4F2F-8857-89BFF2F7891D}"/>
                </c:ext>
              </c:extLst>
            </c:dLbl>
            <c:dLbl>
              <c:idx val="2"/>
              <c:layout>
                <c:manualLayout>
                  <c:x val="-9.8252546089454634E-2"/>
                  <c:y val="0.17965195974918347"/>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D2D-4F2F-8857-89BFF2F7891D}"/>
                </c:ext>
              </c:extLst>
            </c:dLbl>
            <c:dLbl>
              <c:idx val="3"/>
              <c:layout>
                <c:manualLayout>
                  <c:x val="-7.2098430167031824E-2"/>
                  <c:y val="9.2070441105932335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D2D-4F2F-8857-89BFF2F7891D}"/>
                </c:ext>
              </c:extLst>
            </c:dLbl>
            <c:dLbl>
              <c:idx val="5"/>
              <c:layout>
                <c:manualLayout>
                  <c:x val="0.18529407622800351"/>
                  <c:y val="0.11554222279307344"/>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D2D-4F2F-8857-89BFF2F7891D}"/>
                </c:ext>
              </c:extLst>
            </c:dLbl>
            <c:dLbl>
              <c:idx val="6"/>
              <c:layout>
                <c:manualLayout>
                  <c:x val="6.8539878627203621E-2"/>
                  <c:y val="0.16423752538897099"/>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D2D-4F2F-8857-89BFF2F7891D}"/>
                </c:ext>
              </c:extLst>
            </c:dLbl>
            <c:spPr>
              <a:noFill/>
              <a:ln>
                <a:noFill/>
              </a:ln>
              <a:effectLst/>
            </c:spPr>
            <c:txPr>
              <a:bodyPr/>
              <a:lstStyle/>
              <a:p>
                <a:pPr>
                  <a:defRPr>
                    <a:solidFill>
                      <a:schemeClr val="bg1"/>
                    </a:solidFill>
                  </a:defRPr>
                </a:pPr>
                <a:endParaRPr lang="ja-JP"/>
              </a:p>
            </c:txPr>
            <c:dLblPos val="ct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Sheet1!$A$15:$A$21</c:f>
              <c:strCache>
                <c:ptCount val="7"/>
                <c:pt idx="0">
                  <c:v>毎月</c:v>
                </c:pt>
                <c:pt idx="1">
                  <c:v>2ヶ月</c:v>
                </c:pt>
                <c:pt idx="2">
                  <c:v>3ヶ月</c:v>
                </c:pt>
                <c:pt idx="3">
                  <c:v>4ヶ月</c:v>
                </c:pt>
                <c:pt idx="4">
                  <c:v>6ヶ月</c:v>
                </c:pt>
                <c:pt idx="5">
                  <c:v>1年</c:v>
                </c:pt>
                <c:pt idx="6">
                  <c:v>その他</c:v>
                </c:pt>
              </c:strCache>
            </c:strRef>
          </c:cat>
          <c:val>
            <c:numRef>
              <c:f>Sheet1!$B$15:$B$21</c:f>
              <c:numCache>
                <c:formatCode>0.0%</c:formatCode>
                <c:ptCount val="7"/>
                <c:pt idx="0">
                  <c:v>5.1438284816719471E-2</c:v>
                </c:pt>
                <c:pt idx="1">
                  <c:v>1.0356005078011779E-2</c:v>
                </c:pt>
                <c:pt idx="2">
                  <c:v>6.4895269171329734E-2</c:v>
                </c:pt>
                <c:pt idx="3">
                  <c:v>8.9903084904812587E-3</c:v>
                </c:pt>
                <c:pt idx="4">
                  <c:v>0.57441400984465996</c:v>
                </c:pt>
                <c:pt idx="5">
                  <c:v>0.21723055970777383</c:v>
                </c:pt>
                <c:pt idx="6">
                  <c:v>7.267556289102399E-2</c:v>
                </c:pt>
              </c:numCache>
            </c:numRef>
          </c:val>
          <c:extLst xmlns:c16r2="http://schemas.microsoft.com/office/drawing/2015/06/chart">
            <c:ext xmlns:c16="http://schemas.microsoft.com/office/drawing/2014/chart" uri="{C3380CC4-5D6E-409C-BE32-E72D297353CC}">
              <c16:uniqueId val="{00000006-FD2D-4F2F-8857-89BFF2F7891D}"/>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4632524592962468"/>
          <c:y val="0.12660627598541332"/>
          <c:w val="0.23199453726820729"/>
          <c:h val="0.81168373864771326"/>
        </c:manualLayout>
      </c:layout>
      <c:overlay val="0"/>
      <c:txPr>
        <a:bodyPr/>
        <a:lstStyle/>
        <a:p>
          <a:pPr rtl="0">
            <a:defRPr sz="1100"/>
          </a:pPr>
          <a:endParaRPr lang="ja-JP"/>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Sheet1!$D$15:$D$21</c:f>
              <c:strCache>
                <c:ptCount val="1"/>
                <c:pt idx="0">
                  <c:v>毎月 2ヶ月 3ヶ月 4ヶ月 6ヶ月 1年 その他</c:v>
                </c:pt>
              </c:strCache>
            </c:strRef>
          </c:tx>
          <c:spPr>
            <a:ln>
              <a:solidFill>
                <a:schemeClr val="bg1"/>
              </a:solidFill>
            </a:ln>
          </c:spPr>
          <c:dLbls>
            <c:dLbl>
              <c:idx val="0"/>
              <c:layout>
                <c:manualLayout>
                  <c:x val="-3.2552888451694718E-2"/>
                  <c:y val="9.1828071096836897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D81-4AF5-A402-3CCBD20FC2E1}"/>
                </c:ext>
              </c:extLst>
            </c:dLbl>
            <c:dLbl>
              <c:idx val="1"/>
              <c:layout>
                <c:manualLayout>
                  <c:x val="-4.5950449829853204E-2"/>
                  <c:y val="6.554732698846331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D81-4AF5-A402-3CCBD20FC2E1}"/>
                </c:ext>
              </c:extLst>
            </c:dLbl>
            <c:dLbl>
              <c:idx val="2"/>
              <c:layout>
                <c:manualLayout>
                  <c:x val="-7.1191046380460185E-2"/>
                  <c:y val="9.5115775686835602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D81-4AF5-A402-3CCBD20FC2E1}"/>
                </c:ext>
              </c:extLst>
            </c:dLbl>
            <c:dLbl>
              <c:idx val="3"/>
              <c:layout>
                <c:manualLayout>
                  <c:x val="-7.817301321817488E-2"/>
                  <c:y val="8.7343363948213695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D81-4AF5-A402-3CCBD20FC2E1}"/>
                </c:ext>
              </c:extLst>
            </c:dLbl>
            <c:dLbl>
              <c:idx val="5"/>
              <c:layout>
                <c:manualLayout>
                  <c:x val="9.1090721603917443E-2"/>
                  <c:y val="0.13256362070400177"/>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D81-4AF5-A402-3CCBD20FC2E1}"/>
                </c:ext>
              </c:extLst>
            </c:dLbl>
            <c:dLbl>
              <c:idx val="6"/>
              <c:layout>
                <c:manualLayout>
                  <c:x val="2.5024298288469467E-2"/>
                  <c:y val="9.2668458388221478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D81-4AF5-A402-3CCBD20FC2E1}"/>
                </c:ext>
              </c:extLst>
            </c:dLbl>
            <c:spPr>
              <a:noFill/>
              <a:ln>
                <a:noFill/>
              </a:ln>
              <a:effectLst/>
            </c:spPr>
            <c:txPr>
              <a:bodyPr/>
              <a:lstStyle/>
              <a:p>
                <a:pPr>
                  <a:defRPr>
                    <a:solidFill>
                      <a:schemeClr val="bg1"/>
                    </a:solidFill>
                  </a:defRPr>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Sheet1!$D$15:$D$21</c:f>
              <c:strCache>
                <c:ptCount val="7"/>
                <c:pt idx="0">
                  <c:v>毎月</c:v>
                </c:pt>
                <c:pt idx="1">
                  <c:v>2ヶ月</c:v>
                </c:pt>
                <c:pt idx="2">
                  <c:v>3ヶ月</c:v>
                </c:pt>
                <c:pt idx="3">
                  <c:v>4ヶ月</c:v>
                </c:pt>
                <c:pt idx="4">
                  <c:v>6ヶ月</c:v>
                </c:pt>
                <c:pt idx="5">
                  <c:v>1年</c:v>
                </c:pt>
                <c:pt idx="6">
                  <c:v>その他</c:v>
                </c:pt>
              </c:strCache>
            </c:strRef>
          </c:cat>
          <c:val>
            <c:numRef>
              <c:f>Sheet1!$E$15:$E$21</c:f>
              <c:numCache>
                <c:formatCode>0.0%</c:formatCode>
                <c:ptCount val="7"/>
                <c:pt idx="0">
                  <c:v>3.9320776328892651E-2</c:v>
                </c:pt>
                <c:pt idx="1">
                  <c:v>1.1552615045325742E-2</c:v>
                </c:pt>
                <c:pt idx="2">
                  <c:v>7.1029563240202931E-2</c:v>
                </c:pt>
                <c:pt idx="3">
                  <c:v>2.5284968778448796E-2</c:v>
                </c:pt>
                <c:pt idx="4">
                  <c:v>0.7371833502156232</c:v>
                </c:pt>
                <c:pt idx="5">
                  <c:v>5.6425314031960952E-2</c:v>
                </c:pt>
                <c:pt idx="6">
                  <c:v>5.9203412359545758E-2</c:v>
                </c:pt>
              </c:numCache>
            </c:numRef>
          </c:val>
          <c:extLst xmlns:c16r2="http://schemas.microsoft.com/office/drawing/2015/06/chart">
            <c:ext xmlns:c16="http://schemas.microsoft.com/office/drawing/2014/chart" uri="{C3380CC4-5D6E-409C-BE32-E72D297353CC}">
              <c16:uniqueId val="{00000006-2D81-4AF5-A402-3CCBD20FC2E1}"/>
            </c:ext>
          </c:extLst>
        </c:ser>
        <c:dLbls>
          <c:showLegendKey val="0"/>
          <c:showVal val="0"/>
          <c:showCatName val="0"/>
          <c:showSerName val="0"/>
          <c:showPercent val="0"/>
          <c:showBubbleSize val="0"/>
          <c:showLeaderLines val="0"/>
        </c:dLbls>
        <c:firstSliceAng val="0"/>
      </c:pieChart>
    </c:plotArea>
    <c:legend>
      <c:legendPos val="r"/>
      <c:layout>
        <c:manualLayout>
          <c:xMode val="edge"/>
          <c:yMode val="edge"/>
          <c:x val="0.76800546273179271"/>
          <c:y val="0.13310007988131919"/>
          <c:w val="0.21031432046603932"/>
          <c:h val="0.7859732968161588"/>
        </c:manualLayout>
      </c:layout>
      <c:overlay val="0"/>
      <c:txPr>
        <a:bodyPr/>
        <a:lstStyle/>
        <a:p>
          <a:pPr rtl="0">
            <a:defRPr sz="1100"/>
          </a:pPr>
          <a:endParaRPr lang="ja-JP"/>
        </a:p>
      </c:txPr>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678924831599409"/>
          <c:y val="2.5323883294718755E-2"/>
          <c:w val="0.82707351616108837"/>
          <c:h val="0.8730652311299818"/>
        </c:manualLayout>
      </c:layout>
      <c:barChart>
        <c:barDir val="bar"/>
        <c:grouping val="clustered"/>
        <c:varyColors val="0"/>
        <c:ser>
          <c:idx val="0"/>
          <c:order val="0"/>
          <c:tx>
            <c:strRef>
              <c:f>⑥都道府県別!$B$3:$B$4</c:f>
              <c:strCache>
                <c:ptCount val="1"/>
                <c:pt idx="0">
                  <c:v>地域移行支援</c:v>
                </c:pt>
              </c:strCache>
            </c:strRef>
          </c:tx>
          <c:spPr>
            <a:solidFill>
              <a:schemeClr val="bg1"/>
            </a:solidFill>
            <a:ln>
              <a:solidFill>
                <a:schemeClr val="tx1">
                  <a:lumMod val="50000"/>
                  <a:lumOff val="50000"/>
                </a:schemeClr>
              </a:solidFill>
            </a:ln>
          </c:spPr>
          <c:invertIfNegative val="0"/>
          <c:dLbls>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⑥都道府県別!$A$29:$A$51</c:f>
              <c:strCache>
                <c:ptCount val="23"/>
                <c:pt idx="0">
                  <c:v>滋 賀 県</c:v>
                </c:pt>
                <c:pt idx="1">
                  <c:v>京 都 府</c:v>
                </c:pt>
                <c:pt idx="2">
                  <c:v>大 阪 府</c:v>
                </c:pt>
                <c:pt idx="3">
                  <c:v>兵 庫 県</c:v>
                </c:pt>
                <c:pt idx="4">
                  <c:v>奈 良 県</c:v>
                </c:pt>
                <c:pt idx="5">
                  <c:v>和歌山県</c:v>
                </c:pt>
                <c:pt idx="6">
                  <c:v>鳥 取 県</c:v>
                </c:pt>
                <c:pt idx="7">
                  <c:v>島 根 県</c:v>
                </c:pt>
                <c:pt idx="8">
                  <c:v>岡 山 県</c:v>
                </c:pt>
                <c:pt idx="9">
                  <c:v>広 島 県</c:v>
                </c:pt>
                <c:pt idx="10">
                  <c:v>山 口 県</c:v>
                </c:pt>
                <c:pt idx="11">
                  <c:v>徳 島 県</c:v>
                </c:pt>
                <c:pt idx="12">
                  <c:v>香 川 県</c:v>
                </c:pt>
                <c:pt idx="13">
                  <c:v>愛 媛 県</c:v>
                </c:pt>
                <c:pt idx="14">
                  <c:v>高 知 県</c:v>
                </c:pt>
                <c:pt idx="15">
                  <c:v>福 岡 県</c:v>
                </c:pt>
                <c:pt idx="16">
                  <c:v>佐 賀 県</c:v>
                </c:pt>
                <c:pt idx="17">
                  <c:v>長 崎 県</c:v>
                </c:pt>
                <c:pt idx="18">
                  <c:v>熊 本 県</c:v>
                </c:pt>
                <c:pt idx="19">
                  <c:v>大 分 県</c:v>
                </c:pt>
                <c:pt idx="20">
                  <c:v>宮 崎 県</c:v>
                </c:pt>
                <c:pt idx="21">
                  <c:v>鹿児島県</c:v>
                </c:pt>
                <c:pt idx="22">
                  <c:v>沖 縄 県</c:v>
                </c:pt>
              </c:strCache>
            </c:strRef>
          </c:cat>
          <c:val>
            <c:numRef>
              <c:f>⑥都道府県別!$B$29:$B$51</c:f>
              <c:numCache>
                <c:formatCode>#,##0_);[Red]\(#,##0\)</c:formatCode>
                <c:ptCount val="23"/>
                <c:pt idx="0">
                  <c:v>6</c:v>
                </c:pt>
                <c:pt idx="1">
                  <c:v>5</c:v>
                </c:pt>
                <c:pt idx="2">
                  <c:v>41</c:v>
                </c:pt>
                <c:pt idx="3">
                  <c:v>46</c:v>
                </c:pt>
                <c:pt idx="4">
                  <c:v>10</c:v>
                </c:pt>
                <c:pt idx="5">
                  <c:v>7</c:v>
                </c:pt>
                <c:pt idx="6">
                  <c:v>1</c:v>
                </c:pt>
                <c:pt idx="7">
                  <c:v>6</c:v>
                </c:pt>
                <c:pt idx="8">
                  <c:v>17</c:v>
                </c:pt>
                <c:pt idx="9">
                  <c:v>2</c:v>
                </c:pt>
                <c:pt idx="10">
                  <c:v>1</c:v>
                </c:pt>
                <c:pt idx="11">
                  <c:v>5</c:v>
                </c:pt>
                <c:pt idx="12">
                  <c:v>2</c:v>
                </c:pt>
                <c:pt idx="13">
                  <c:v>26</c:v>
                </c:pt>
                <c:pt idx="14">
                  <c:v>9</c:v>
                </c:pt>
                <c:pt idx="15">
                  <c:v>10</c:v>
                </c:pt>
                <c:pt idx="16">
                  <c:v>1</c:v>
                </c:pt>
                <c:pt idx="17">
                  <c:v>15</c:v>
                </c:pt>
                <c:pt idx="18">
                  <c:v>4</c:v>
                </c:pt>
                <c:pt idx="19">
                  <c:v>7</c:v>
                </c:pt>
                <c:pt idx="20">
                  <c:v>3</c:v>
                </c:pt>
                <c:pt idx="21">
                  <c:v>2</c:v>
                </c:pt>
                <c:pt idx="22">
                  <c:v>9</c:v>
                </c:pt>
              </c:numCache>
            </c:numRef>
          </c:val>
          <c:extLst xmlns:c16r2="http://schemas.microsoft.com/office/drawing/2015/06/chart">
            <c:ext xmlns:c16="http://schemas.microsoft.com/office/drawing/2014/chart" uri="{C3380CC4-5D6E-409C-BE32-E72D297353CC}">
              <c16:uniqueId val="{00000000-5900-407A-B8EC-ED14B62C5BF2}"/>
            </c:ext>
          </c:extLst>
        </c:ser>
        <c:ser>
          <c:idx val="1"/>
          <c:order val="1"/>
          <c:tx>
            <c:strRef>
              <c:f>⑥都道府県別!$C$3:$C$4</c:f>
              <c:strCache>
                <c:ptCount val="1"/>
                <c:pt idx="0">
                  <c:v>地域定着支援</c:v>
                </c:pt>
              </c:strCache>
            </c:strRef>
          </c:tx>
          <c:spPr>
            <a:solidFill>
              <a:srgbClr val="FFC000"/>
            </a:solidFill>
            <a:ln>
              <a:solidFill>
                <a:schemeClr val="tx1">
                  <a:lumMod val="50000"/>
                  <a:lumOff val="50000"/>
                </a:schemeClr>
              </a:solidFill>
            </a:ln>
          </c:spPr>
          <c:invertIfNegative val="0"/>
          <c:dLbls>
            <c:dLbl>
              <c:idx val="2"/>
              <c:layout>
                <c:manualLayout>
                  <c:x val="-8.6545188988142244E-2"/>
                  <c:y val="-2.367591552663828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900-407A-B8EC-ED14B62C5BF2}"/>
                </c:ext>
              </c:extLst>
            </c:dLbl>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⑥都道府県別!$A$29:$A$51</c:f>
              <c:strCache>
                <c:ptCount val="23"/>
                <c:pt idx="0">
                  <c:v>滋 賀 県</c:v>
                </c:pt>
                <c:pt idx="1">
                  <c:v>京 都 府</c:v>
                </c:pt>
                <c:pt idx="2">
                  <c:v>大 阪 府</c:v>
                </c:pt>
                <c:pt idx="3">
                  <c:v>兵 庫 県</c:v>
                </c:pt>
                <c:pt idx="4">
                  <c:v>奈 良 県</c:v>
                </c:pt>
                <c:pt idx="5">
                  <c:v>和歌山県</c:v>
                </c:pt>
                <c:pt idx="6">
                  <c:v>鳥 取 県</c:v>
                </c:pt>
                <c:pt idx="7">
                  <c:v>島 根 県</c:v>
                </c:pt>
                <c:pt idx="8">
                  <c:v>岡 山 県</c:v>
                </c:pt>
                <c:pt idx="9">
                  <c:v>広 島 県</c:v>
                </c:pt>
                <c:pt idx="10">
                  <c:v>山 口 県</c:v>
                </c:pt>
                <c:pt idx="11">
                  <c:v>徳 島 県</c:v>
                </c:pt>
                <c:pt idx="12">
                  <c:v>香 川 県</c:v>
                </c:pt>
                <c:pt idx="13">
                  <c:v>愛 媛 県</c:v>
                </c:pt>
                <c:pt idx="14">
                  <c:v>高 知 県</c:v>
                </c:pt>
                <c:pt idx="15">
                  <c:v>福 岡 県</c:v>
                </c:pt>
                <c:pt idx="16">
                  <c:v>佐 賀 県</c:v>
                </c:pt>
                <c:pt idx="17">
                  <c:v>長 崎 県</c:v>
                </c:pt>
                <c:pt idx="18">
                  <c:v>熊 本 県</c:v>
                </c:pt>
                <c:pt idx="19">
                  <c:v>大 分 県</c:v>
                </c:pt>
                <c:pt idx="20">
                  <c:v>宮 崎 県</c:v>
                </c:pt>
                <c:pt idx="21">
                  <c:v>鹿児島県</c:v>
                </c:pt>
                <c:pt idx="22">
                  <c:v>沖 縄 県</c:v>
                </c:pt>
              </c:strCache>
            </c:strRef>
          </c:cat>
          <c:val>
            <c:numRef>
              <c:f>⑥都道府県別!$C$29:$C$51</c:f>
              <c:numCache>
                <c:formatCode>General</c:formatCode>
                <c:ptCount val="23"/>
                <c:pt idx="0">
                  <c:v>13</c:v>
                </c:pt>
                <c:pt idx="1">
                  <c:v>61</c:v>
                </c:pt>
                <c:pt idx="2">
                  <c:v>639</c:v>
                </c:pt>
                <c:pt idx="3">
                  <c:v>122</c:v>
                </c:pt>
                <c:pt idx="4">
                  <c:v>3</c:v>
                </c:pt>
                <c:pt idx="5">
                  <c:v>51</c:v>
                </c:pt>
                <c:pt idx="6">
                  <c:v>0</c:v>
                </c:pt>
                <c:pt idx="7">
                  <c:v>108</c:v>
                </c:pt>
                <c:pt idx="8">
                  <c:v>186</c:v>
                </c:pt>
                <c:pt idx="9">
                  <c:v>40</c:v>
                </c:pt>
                <c:pt idx="10">
                  <c:v>14</c:v>
                </c:pt>
                <c:pt idx="11">
                  <c:v>2</c:v>
                </c:pt>
                <c:pt idx="12">
                  <c:v>3</c:v>
                </c:pt>
                <c:pt idx="13">
                  <c:v>83</c:v>
                </c:pt>
                <c:pt idx="14">
                  <c:v>6</c:v>
                </c:pt>
                <c:pt idx="15">
                  <c:v>68</c:v>
                </c:pt>
                <c:pt idx="16">
                  <c:v>11</c:v>
                </c:pt>
                <c:pt idx="17">
                  <c:v>13</c:v>
                </c:pt>
                <c:pt idx="18">
                  <c:v>9</c:v>
                </c:pt>
                <c:pt idx="19">
                  <c:v>32</c:v>
                </c:pt>
                <c:pt idx="20">
                  <c:v>17</c:v>
                </c:pt>
                <c:pt idx="21">
                  <c:v>6</c:v>
                </c:pt>
                <c:pt idx="22">
                  <c:v>0</c:v>
                </c:pt>
              </c:numCache>
            </c:numRef>
          </c:val>
          <c:extLst xmlns:c16r2="http://schemas.microsoft.com/office/drawing/2015/06/chart">
            <c:ext xmlns:c16="http://schemas.microsoft.com/office/drawing/2014/chart" uri="{C3380CC4-5D6E-409C-BE32-E72D297353CC}">
              <c16:uniqueId val="{00000002-5900-407A-B8EC-ED14B62C5BF2}"/>
            </c:ext>
          </c:extLst>
        </c:ser>
        <c:dLbls>
          <c:showLegendKey val="0"/>
          <c:showVal val="0"/>
          <c:showCatName val="0"/>
          <c:showSerName val="0"/>
          <c:showPercent val="0"/>
          <c:showBubbleSize val="0"/>
        </c:dLbls>
        <c:gapWidth val="80"/>
        <c:axId val="391960832"/>
        <c:axId val="392310784"/>
      </c:barChart>
      <c:catAx>
        <c:axId val="391960832"/>
        <c:scaling>
          <c:orientation val="maxMin"/>
        </c:scaling>
        <c:delete val="0"/>
        <c:axPos val="l"/>
        <c:numFmt formatCode="General" sourceLinked="1"/>
        <c:majorTickMark val="out"/>
        <c:minorTickMark val="none"/>
        <c:tickLblPos val="nextTo"/>
        <c:txPr>
          <a:bodyPr/>
          <a:lstStyle/>
          <a:p>
            <a:pPr>
              <a:defRPr sz="900"/>
            </a:pPr>
            <a:endParaRPr lang="ja-JP"/>
          </a:p>
        </c:txPr>
        <c:crossAx val="392310784"/>
        <c:crosses val="autoZero"/>
        <c:auto val="1"/>
        <c:lblAlgn val="ctr"/>
        <c:lblOffset val="100"/>
        <c:noMultiLvlLbl val="0"/>
      </c:catAx>
      <c:valAx>
        <c:axId val="392310784"/>
        <c:scaling>
          <c:orientation val="minMax"/>
          <c:max val="200"/>
          <c:min val="0"/>
        </c:scaling>
        <c:delete val="0"/>
        <c:axPos val="t"/>
        <c:majorGridlines/>
        <c:numFmt formatCode="#,##0_);[Red]\(#,##0\)" sourceLinked="1"/>
        <c:majorTickMark val="out"/>
        <c:minorTickMark val="none"/>
        <c:tickLblPos val="nextTo"/>
        <c:txPr>
          <a:bodyPr/>
          <a:lstStyle/>
          <a:p>
            <a:pPr>
              <a:defRPr sz="800"/>
            </a:pPr>
            <a:endParaRPr lang="ja-JP"/>
          </a:p>
        </c:txPr>
        <c:crossAx val="391960832"/>
        <c:crosses val="autoZero"/>
        <c:crossBetween val="between"/>
        <c:majorUnit val="50"/>
      </c:valAx>
      <c:spPr>
        <a:solidFill>
          <a:schemeClr val="bg2"/>
        </a:solidFill>
      </c:spPr>
    </c:plotArea>
    <c:legend>
      <c:legendPos val="r"/>
      <c:layout>
        <c:manualLayout>
          <c:xMode val="edge"/>
          <c:yMode val="edge"/>
          <c:x val="0.39220611648537923"/>
          <c:y val="0.92904614532537944"/>
          <c:w val="0.45211138559736302"/>
          <c:h val="5.1625359227361833E-2"/>
        </c:manualLayout>
      </c:layout>
      <c:overlay val="0"/>
      <c:spPr>
        <a:ln>
          <a:solidFill>
            <a:schemeClr val="tx1"/>
          </a:solidFill>
        </a:ln>
      </c:spPr>
      <c:txPr>
        <a:bodyPr/>
        <a:lstStyle/>
        <a:p>
          <a:pPr>
            <a:defRPr sz="8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4.6191972780793136E-2"/>
          <c:y val="8.8184646150427731E-2"/>
          <c:w val="0.90761605443841376"/>
          <c:h val="0.79408885123875128"/>
        </c:manualLayout>
      </c:layout>
      <c:bar3DChart>
        <c:barDir val="col"/>
        <c:grouping val="stacked"/>
        <c:varyColors val="0"/>
        <c:ser>
          <c:idx val="0"/>
          <c:order val="0"/>
          <c:tx>
            <c:strRef>
              <c:f>Sheet1!$B$1</c:f>
              <c:strCache>
                <c:ptCount val="1"/>
                <c:pt idx="0">
                  <c:v>列1</c:v>
                </c:pt>
              </c:strCache>
            </c:strRef>
          </c:tx>
          <c:spPr>
            <a:solidFill>
              <a:srgbClr val="1F497D">
                <a:lumMod val="20000"/>
                <a:lumOff val="80000"/>
              </a:srgbClr>
            </a:solidFill>
          </c:spPr>
          <c:invertIfNegative val="0"/>
          <c:dPt>
            <c:idx val="1"/>
            <c:invertIfNegative val="0"/>
            <c:bubble3D val="0"/>
            <c:extLst xmlns:c16r2="http://schemas.microsoft.com/office/drawing/2015/06/chart">
              <c:ext xmlns:c16="http://schemas.microsoft.com/office/drawing/2014/chart" uri="{C3380CC4-5D6E-409C-BE32-E72D297353CC}">
                <c16:uniqueId val="{00000000-2671-4437-B67A-EB26AC3B075E}"/>
              </c:ext>
            </c:extLst>
          </c:dPt>
          <c:dPt>
            <c:idx val="2"/>
            <c:invertIfNegative val="0"/>
            <c:bubble3D val="0"/>
            <c:spPr>
              <a:pattFill prst="pct75">
                <a:fgClr>
                  <a:srgbClr val="1F497D">
                    <a:lumMod val="20000"/>
                    <a:lumOff val="80000"/>
                  </a:srgbClr>
                </a:fgClr>
                <a:bgClr>
                  <a:schemeClr val="bg1"/>
                </a:bgClr>
              </a:pattFill>
            </c:spPr>
            <c:extLst xmlns:c16r2="http://schemas.microsoft.com/office/drawing/2015/06/chart">
              <c:ext xmlns:c16="http://schemas.microsoft.com/office/drawing/2014/chart" uri="{C3380CC4-5D6E-409C-BE32-E72D297353CC}">
                <c16:uniqueId val="{00000002-2671-4437-B67A-EB26AC3B075E}"/>
              </c:ext>
            </c:extLst>
          </c:dPt>
          <c:dLbls>
            <c:numFmt formatCode="#,##0_);\(#,##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H27</c:v>
                </c:pt>
                <c:pt idx="1">
                  <c:v>H28</c:v>
                </c:pt>
                <c:pt idx="2">
                  <c:v>H29</c:v>
                </c:pt>
              </c:strCache>
            </c:strRef>
          </c:cat>
          <c:val>
            <c:numRef>
              <c:f>Sheet1!$B$2:$B$4</c:f>
              <c:numCache>
                <c:formatCode>General</c:formatCode>
                <c:ptCount val="3"/>
                <c:pt idx="0">
                  <c:v>4309</c:v>
                </c:pt>
                <c:pt idx="1">
                  <c:v>5418</c:v>
                </c:pt>
                <c:pt idx="2">
                  <c:v>6648</c:v>
                </c:pt>
              </c:numCache>
            </c:numRef>
          </c:val>
          <c:extLst xmlns:c16r2="http://schemas.microsoft.com/office/drawing/2015/06/chart">
            <c:ext xmlns:c16="http://schemas.microsoft.com/office/drawing/2014/chart" uri="{C3380CC4-5D6E-409C-BE32-E72D297353CC}">
              <c16:uniqueId val="{00000003-2671-4437-B67A-EB26AC3B075E}"/>
            </c:ext>
          </c:extLst>
        </c:ser>
        <c:dLbls>
          <c:showLegendKey val="0"/>
          <c:showVal val="1"/>
          <c:showCatName val="0"/>
          <c:showSerName val="0"/>
          <c:showPercent val="0"/>
          <c:showBubbleSize val="0"/>
        </c:dLbls>
        <c:gapWidth val="95"/>
        <c:gapDepth val="95"/>
        <c:shape val="box"/>
        <c:axId val="388524288"/>
        <c:axId val="388628480"/>
        <c:axId val="0"/>
      </c:bar3DChart>
      <c:catAx>
        <c:axId val="388524288"/>
        <c:scaling>
          <c:orientation val="minMax"/>
        </c:scaling>
        <c:delete val="0"/>
        <c:axPos val="b"/>
        <c:numFmt formatCode="General" sourceLinked="0"/>
        <c:majorTickMark val="none"/>
        <c:minorTickMark val="none"/>
        <c:tickLblPos val="nextTo"/>
        <c:crossAx val="388628480"/>
        <c:crosses val="autoZero"/>
        <c:auto val="1"/>
        <c:lblAlgn val="ctr"/>
        <c:lblOffset val="100"/>
        <c:noMultiLvlLbl val="0"/>
      </c:catAx>
      <c:valAx>
        <c:axId val="388628480"/>
        <c:scaling>
          <c:orientation val="minMax"/>
        </c:scaling>
        <c:delete val="1"/>
        <c:axPos val="l"/>
        <c:numFmt formatCode="General" sourceLinked="1"/>
        <c:majorTickMark val="none"/>
        <c:minorTickMark val="none"/>
        <c:tickLblPos val="none"/>
        <c:crossAx val="388524288"/>
        <c:crosses val="autoZero"/>
        <c:crossBetween val="between"/>
      </c:valAx>
    </c:plotArea>
    <c:plotVisOnly val="1"/>
    <c:dispBlanksAs val="gap"/>
    <c:showDLblsOverMax val="0"/>
  </c:chart>
  <c:txPr>
    <a:bodyPr/>
    <a:lstStyle/>
    <a:p>
      <a:pPr>
        <a:defRPr sz="900">
          <a:latin typeface="メイリオ" pitchFamily="50" charset="-128"/>
          <a:ea typeface="メイリオ" pitchFamily="50" charset="-128"/>
        </a:defRPr>
      </a:pPr>
      <a:endParaRPr lang="ja-JP"/>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4.6191957507366904E-2"/>
          <c:y val="0.11240100607750912"/>
          <c:w val="0.90761608498526614"/>
          <c:h val="0.73754365080901618"/>
        </c:manualLayout>
      </c:layout>
      <c:bar3DChart>
        <c:barDir val="col"/>
        <c:grouping val="stacked"/>
        <c:varyColors val="0"/>
        <c:ser>
          <c:idx val="0"/>
          <c:order val="0"/>
          <c:tx>
            <c:strRef>
              <c:f>Sheet1!$B$1</c:f>
              <c:strCache>
                <c:ptCount val="1"/>
                <c:pt idx="0">
                  <c:v>列1</c:v>
                </c:pt>
              </c:strCache>
            </c:strRef>
          </c:tx>
          <c:spPr>
            <a:solidFill>
              <a:srgbClr val="1F497D">
                <a:lumMod val="20000"/>
                <a:lumOff val="80000"/>
              </a:srgbClr>
            </a:solidFill>
          </c:spPr>
          <c:invertIfNegative val="0"/>
          <c:dPt>
            <c:idx val="1"/>
            <c:invertIfNegative val="0"/>
            <c:bubble3D val="0"/>
            <c:extLst xmlns:c16r2="http://schemas.microsoft.com/office/drawing/2015/06/chart">
              <c:ext xmlns:c16="http://schemas.microsoft.com/office/drawing/2014/chart" uri="{C3380CC4-5D6E-409C-BE32-E72D297353CC}">
                <c16:uniqueId val="{00000000-7D75-4B45-A070-D37B55B96394}"/>
              </c:ext>
            </c:extLst>
          </c:dPt>
          <c:dPt>
            <c:idx val="2"/>
            <c:invertIfNegative val="0"/>
            <c:bubble3D val="0"/>
            <c:spPr>
              <a:pattFill prst="pct75">
                <a:fgClr>
                  <a:srgbClr val="1F497D">
                    <a:lumMod val="20000"/>
                    <a:lumOff val="80000"/>
                  </a:srgbClr>
                </a:fgClr>
                <a:bgClr>
                  <a:schemeClr val="bg1"/>
                </a:bgClr>
              </a:pattFill>
            </c:spPr>
            <c:extLst xmlns:c16r2="http://schemas.microsoft.com/office/drawing/2015/06/chart">
              <c:ext xmlns:c16="http://schemas.microsoft.com/office/drawing/2014/chart" uri="{C3380CC4-5D6E-409C-BE32-E72D297353CC}">
                <c16:uniqueId val="{00000002-7D75-4B45-A070-D37B55B96394}"/>
              </c:ext>
            </c:extLst>
          </c:dPt>
          <c:dLbls>
            <c:numFmt formatCode="#,##0_);\(#,##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H27</c:v>
                </c:pt>
                <c:pt idx="1">
                  <c:v>H28</c:v>
                </c:pt>
                <c:pt idx="2">
                  <c:v>H29</c:v>
                </c:pt>
              </c:strCache>
            </c:strRef>
          </c:cat>
          <c:val>
            <c:numRef>
              <c:f>Sheet1!$B$2:$B$4</c:f>
              <c:numCache>
                <c:formatCode>General</c:formatCode>
                <c:ptCount val="3"/>
                <c:pt idx="0">
                  <c:v>3146</c:v>
                </c:pt>
                <c:pt idx="1">
                  <c:v>3736</c:v>
                </c:pt>
                <c:pt idx="2">
                  <c:v>4375</c:v>
                </c:pt>
              </c:numCache>
            </c:numRef>
          </c:val>
          <c:extLst xmlns:c16r2="http://schemas.microsoft.com/office/drawing/2015/06/chart">
            <c:ext xmlns:c16="http://schemas.microsoft.com/office/drawing/2014/chart" uri="{C3380CC4-5D6E-409C-BE32-E72D297353CC}">
              <c16:uniqueId val="{00000003-7D75-4B45-A070-D37B55B96394}"/>
            </c:ext>
          </c:extLst>
        </c:ser>
        <c:dLbls>
          <c:showLegendKey val="0"/>
          <c:showVal val="1"/>
          <c:showCatName val="0"/>
          <c:showSerName val="0"/>
          <c:showPercent val="0"/>
          <c:showBubbleSize val="0"/>
        </c:dLbls>
        <c:gapWidth val="95"/>
        <c:gapDepth val="95"/>
        <c:shape val="box"/>
        <c:axId val="388059136"/>
        <c:axId val="388060672"/>
        <c:axId val="0"/>
      </c:bar3DChart>
      <c:catAx>
        <c:axId val="388059136"/>
        <c:scaling>
          <c:orientation val="minMax"/>
        </c:scaling>
        <c:delete val="0"/>
        <c:axPos val="b"/>
        <c:numFmt formatCode="General" sourceLinked="0"/>
        <c:majorTickMark val="none"/>
        <c:minorTickMark val="none"/>
        <c:tickLblPos val="nextTo"/>
        <c:crossAx val="388060672"/>
        <c:crosses val="autoZero"/>
        <c:auto val="1"/>
        <c:lblAlgn val="ctr"/>
        <c:lblOffset val="100"/>
        <c:noMultiLvlLbl val="0"/>
      </c:catAx>
      <c:valAx>
        <c:axId val="388060672"/>
        <c:scaling>
          <c:orientation val="minMax"/>
        </c:scaling>
        <c:delete val="1"/>
        <c:axPos val="l"/>
        <c:numFmt formatCode="General" sourceLinked="1"/>
        <c:majorTickMark val="none"/>
        <c:minorTickMark val="none"/>
        <c:tickLblPos val="none"/>
        <c:crossAx val="388059136"/>
        <c:crosses val="autoZero"/>
        <c:crossBetween val="between"/>
      </c:valAx>
    </c:plotArea>
    <c:plotVisOnly val="1"/>
    <c:dispBlanksAs val="gap"/>
    <c:showDLblsOverMax val="0"/>
  </c:chart>
  <c:txPr>
    <a:bodyPr/>
    <a:lstStyle/>
    <a:p>
      <a:pPr>
        <a:defRPr sz="900">
          <a:latin typeface="メイリオ" pitchFamily="50" charset="-128"/>
          <a:ea typeface="メイリオ" pitchFamily="50" charset="-128"/>
        </a:defRPr>
      </a:pPr>
      <a:endParaRPr lang="ja-JP"/>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1441059687863498E-2"/>
          <c:y val="0.23230635378093145"/>
          <c:w val="0.88337270341207352"/>
          <c:h val="0.59449862458247571"/>
        </c:manualLayout>
      </c:layout>
      <c:lineChart>
        <c:grouping val="standard"/>
        <c:varyColors val="0"/>
        <c:ser>
          <c:idx val="0"/>
          <c:order val="0"/>
          <c:tx>
            <c:strRef>
              <c:f>'⑤-1地域移行'!$B$1</c:f>
              <c:strCache>
                <c:ptCount val="1"/>
                <c:pt idx="0">
                  <c:v>身体障害者</c:v>
                </c:pt>
              </c:strCache>
            </c:strRef>
          </c:tx>
          <c:marker>
            <c:symbol val="diamond"/>
            <c:size val="3"/>
          </c:marker>
          <c:dLbls>
            <c:dLbl>
              <c:idx val="0"/>
              <c:layout>
                <c:manualLayout>
                  <c:x val="-5.6420867349970982E-2"/>
                  <c:y val="2.460740770163421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282-42E4-8997-C1710AE5D2A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282-42E4-8997-C1710AE5D2A6}"/>
                </c:ext>
              </c:extLst>
            </c:dLbl>
            <c:dLbl>
              <c:idx val="2"/>
              <c:layout>
                <c:manualLayout>
                  <c:x val="-4.646633383482026E-2"/>
                  <c:y val="2.505048456573718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282-42E4-8997-C1710AE5D2A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282-42E4-8997-C1710AE5D2A6}"/>
                </c:ext>
              </c:extLst>
            </c:dLbl>
            <c:dLbl>
              <c:idx val="4"/>
              <c:layout>
                <c:manualLayout>
                  <c:x val="-4.6490415346936431E-2"/>
                  <c:y val="2.970721343372520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282-42E4-8997-C1710AE5D2A6}"/>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282-42E4-8997-C1710AE5D2A6}"/>
                </c:ext>
              </c:extLst>
            </c:dLbl>
            <c:dLbl>
              <c:idx val="6"/>
              <c:layout>
                <c:manualLayout>
                  <c:x val="-1.1875565334621061E-2"/>
                  <c:y val="2.580332877672848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0282-42E4-8997-C1710AE5D2A6}"/>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282-42E4-8997-C1710AE5D2A6}"/>
                </c:ext>
              </c:extLst>
            </c:dLbl>
            <c:dLbl>
              <c:idx val="8"/>
              <c:layout>
                <c:manualLayout>
                  <c:x val="-2.2796742320638153E-2"/>
                  <c:y val="2.580332877672859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0282-42E4-8997-C1710AE5D2A6}"/>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282-42E4-8997-C1710AE5D2A6}"/>
                </c:ext>
              </c:extLst>
            </c:dLbl>
            <c:dLbl>
              <c:idx val="10"/>
              <c:layout>
                <c:manualLayout>
                  <c:x val="-2.0018918773904597E-2"/>
                  <c:y val="3.035483164318043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0282-42E4-8997-C1710AE5D2A6}"/>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282-42E4-8997-C1710AE5D2A6}"/>
                </c:ext>
              </c:extLst>
            </c:dLbl>
            <c:dLbl>
              <c:idx val="12"/>
              <c:layout>
                <c:manualLayout>
                  <c:x val="-1.6861090882073219E-2"/>
                  <c:y val="1.590351739598344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0282-42E4-8997-C1710AE5D2A6}"/>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282-42E4-8997-C1710AE5D2A6}"/>
                </c:ext>
              </c:extLst>
            </c:dLbl>
            <c:dLbl>
              <c:idx val="14"/>
              <c:layout>
                <c:manualLayout>
                  <c:x val="-2.8384811551622945E-2"/>
                  <c:y val="1.94363400178018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0282-42E4-8997-C1710AE5D2A6}"/>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0282-42E4-8997-C1710AE5D2A6}"/>
                </c:ext>
              </c:extLst>
            </c:dLbl>
            <c:dLbl>
              <c:idx val="16"/>
              <c:layout>
                <c:manualLayout>
                  <c:x val="-2.5820507607408116E-2"/>
                  <c:y val="1.94363400178018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0282-42E4-8997-C1710AE5D2A6}"/>
                </c:ext>
              </c:extLst>
            </c:dLbl>
            <c:dLbl>
              <c:idx val="1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0282-42E4-8997-C1710AE5D2A6}"/>
                </c:ext>
              </c:extLst>
            </c:dLbl>
            <c:dLbl>
              <c:idx val="18"/>
              <c:layout>
                <c:manualLayout>
                  <c:x val="-2.5820507607408116E-2"/>
                  <c:y val="1.679260681023508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0282-42E4-8997-C1710AE5D2A6}"/>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0282-42E4-8997-C1710AE5D2A6}"/>
                </c:ext>
              </c:extLst>
            </c:dLbl>
            <c:dLbl>
              <c:idx val="2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0282-42E4-8997-C1710AE5D2A6}"/>
                </c:ext>
              </c:extLst>
            </c:dLbl>
            <c:dLbl>
              <c:idx val="21"/>
              <c:layout>
                <c:manualLayout>
                  <c:x val="-6.9597700881732352E-2"/>
                  <c:y val="2.455803988167665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0282-42E4-8997-C1710AE5D2A6}"/>
                </c:ext>
              </c:extLst>
            </c:dLbl>
            <c:dLbl>
              <c:idx val="22"/>
              <c:layout>
                <c:manualLayout>
                  <c:x val="-5.6420867349971079E-2"/>
                  <c:y val="1.230370385081710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0282-42E4-8997-C1710AE5D2A6}"/>
                </c:ext>
              </c:extLst>
            </c:dLbl>
            <c:dLbl>
              <c:idx val="2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0282-42E4-8997-C1710AE5D2A6}"/>
                </c:ext>
              </c:extLst>
            </c:dLbl>
            <c:dLbl>
              <c:idx val="24"/>
              <c:layout>
                <c:manualLayout>
                  <c:x val="-5.8717187968257735E-2"/>
                  <c:y val="1.230370385081710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0282-42E4-8997-C1710AE5D2A6}"/>
                </c:ext>
              </c:extLst>
            </c:dLbl>
            <c:dLbl>
              <c:idx val="2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0282-42E4-8997-C1710AE5D2A6}"/>
                </c:ext>
              </c:extLst>
            </c:dLbl>
            <c:dLbl>
              <c:idx val="26"/>
              <c:layout>
                <c:manualLayout>
                  <c:x val="-4.8793265610254426E-2"/>
                  <c:y val="1.829952010650972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0282-42E4-8997-C1710AE5D2A6}"/>
                </c:ext>
              </c:extLst>
            </c:dLbl>
            <c:dLbl>
              <c:idx val="2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0282-42E4-8997-C1710AE5D2A6}"/>
                </c:ext>
              </c:extLst>
            </c:dLbl>
            <c:dLbl>
              <c:idx val="28"/>
              <c:layout>
                <c:manualLayout>
                  <c:x val="-5.2899387696091357E-2"/>
                  <c:y val="1.823449758507254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0282-42E4-8997-C1710AE5D2A6}"/>
                </c:ext>
              </c:extLst>
            </c:dLbl>
            <c:dLbl>
              <c:idx val="2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0282-42E4-8997-C1710AE5D2A6}"/>
                </c:ext>
              </c:extLst>
            </c:dLbl>
            <c:dLbl>
              <c:idx val="30"/>
              <c:layout>
                <c:manualLayout>
                  <c:x val="-3.7632700269769601E-2"/>
                  <c:y val="1.732372758200784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0282-42E4-8997-C1710AE5D2A6}"/>
                </c:ext>
              </c:extLst>
            </c:dLbl>
            <c:dLbl>
              <c:idx val="3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0282-42E4-8997-C1710AE5D2A6}"/>
                </c:ext>
              </c:extLst>
            </c:dLbl>
            <c:dLbl>
              <c:idx val="32"/>
              <c:layout>
                <c:manualLayout>
                  <c:x val="-1.8962581490409042E-2"/>
                  <c:y val="2.290756526852356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0282-42E4-8997-C1710AE5D2A6}"/>
                </c:ext>
              </c:extLst>
            </c:dLbl>
            <c:dLbl>
              <c:idx val="3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0282-42E4-8997-C1710AE5D2A6}"/>
                </c:ext>
              </c:extLst>
            </c:dLbl>
            <c:dLbl>
              <c:idx val="3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0282-42E4-8997-C1710AE5D2A6}"/>
                </c:ext>
              </c:extLst>
            </c:dLbl>
            <c:dLbl>
              <c:idx val="3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0282-42E4-8997-C1710AE5D2A6}"/>
                </c:ext>
              </c:extLst>
            </c:dLbl>
            <c:dLbl>
              <c:idx val="3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0282-42E4-8997-C1710AE5D2A6}"/>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0282-42E4-8997-C1710AE5D2A6}"/>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0282-42E4-8997-C1710AE5D2A6}"/>
                </c:ext>
              </c:extLst>
            </c:dLbl>
            <c:dLbl>
              <c:idx val="44"/>
              <c:layout>
                <c:manualLayout>
                  <c:x val="-9.0580935206752318E-3"/>
                  <c:y val="5.9075757448894817E-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0282-42E4-8997-C1710AE5D2A6}"/>
                </c:ext>
              </c:extLst>
            </c:dLbl>
            <c:dLbl>
              <c:idx val="4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0282-42E4-8997-C1710AE5D2A6}"/>
                </c:ext>
              </c:extLst>
            </c:dLbl>
            <c:dLbl>
              <c:idx val="4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0282-42E4-8997-C1710AE5D2A6}"/>
                </c:ext>
              </c:extLst>
            </c:dLbl>
            <c:dLbl>
              <c:idx val="4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0282-42E4-8997-C1710AE5D2A6}"/>
                </c:ext>
              </c:extLst>
            </c:dLbl>
            <c:dLbl>
              <c:idx val="5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0282-42E4-8997-C1710AE5D2A6}"/>
                </c:ext>
              </c:extLst>
            </c:dLbl>
            <c:dLbl>
              <c:idx val="5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C-0282-42E4-8997-C1710AE5D2A6}"/>
                </c:ext>
              </c:extLst>
            </c:dLbl>
            <c:dLbl>
              <c:idx val="5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D-0282-42E4-8997-C1710AE5D2A6}"/>
                </c:ext>
              </c:extLst>
            </c:dLbl>
            <c:dLbl>
              <c:idx val="5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E-0282-42E4-8997-C1710AE5D2A6}"/>
                </c:ext>
              </c:extLst>
            </c:dLbl>
            <c:dLbl>
              <c:idx val="5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F-0282-42E4-8997-C1710AE5D2A6}"/>
                </c:ext>
              </c:extLst>
            </c:dLbl>
            <c:dLbl>
              <c:idx val="6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0-0282-42E4-8997-C1710AE5D2A6}"/>
                </c:ext>
              </c:extLst>
            </c:dLbl>
            <c:dLbl>
              <c:idx val="6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1-0282-42E4-8997-C1710AE5D2A6}"/>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'⑤-1地域移行'!$A$2:$A$14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'⑤-1地域移行'!$B$2:$B$14</c:f>
              <c:numCache>
                <c:formatCode>0_);[Red]\(0\)</c:formatCode>
                <c:ptCount val="13"/>
                <c:pt idx="0">
                  <c:v>12</c:v>
                </c:pt>
                <c:pt idx="1">
                  <c:v>21</c:v>
                </c:pt>
                <c:pt idx="2">
                  <c:v>25</c:v>
                </c:pt>
                <c:pt idx="3">
                  <c:v>32</c:v>
                </c:pt>
                <c:pt idx="4">
                  <c:v>29</c:v>
                </c:pt>
                <c:pt idx="5" formatCode="#,##0_);[Red]\(#,##0\)">
                  <c:v>34</c:v>
                </c:pt>
                <c:pt idx="6" formatCode="#,##0_ ">
                  <c:v>38</c:v>
                </c:pt>
                <c:pt idx="7" formatCode="#,##0_ ">
                  <c:v>26</c:v>
                </c:pt>
                <c:pt idx="8" formatCode="#,##0_ ">
                  <c:v>19</c:v>
                </c:pt>
                <c:pt idx="9" formatCode="#,##0_ ">
                  <c:v>15</c:v>
                </c:pt>
                <c:pt idx="10" formatCode="#,##0_ ">
                  <c:v>14</c:v>
                </c:pt>
                <c:pt idx="11" formatCode="#,##0_ ">
                  <c:v>27</c:v>
                </c:pt>
                <c:pt idx="12" formatCode="0_ ">
                  <c:v>29</c:v>
                </c:pt>
              </c:numCache>
            </c:numRef>
          </c:val>
          <c:smooth val="0"/>
          <c:extLst xmlns:c16r2="http://schemas.microsoft.com/office/drawing/2015/06/chart">
            <c:ext xmlns:c16="http://schemas.microsoft.com/office/drawing/2014/chart" uri="{C3380CC4-5D6E-409C-BE32-E72D297353CC}">
              <c16:uniqueId val="{00000032-0282-42E4-8997-C1710AE5D2A6}"/>
            </c:ext>
          </c:extLst>
        </c:ser>
        <c:ser>
          <c:idx val="1"/>
          <c:order val="1"/>
          <c:tx>
            <c:strRef>
              <c:f>'⑤-1地域移行'!$C$1</c:f>
              <c:strCache>
                <c:ptCount val="1"/>
                <c:pt idx="0">
                  <c:v>知的障害者</c:v>
                </c:pt>
              </c:strCache>
            </c:strRef>
          </c:tx>
          <c:marker>
            <c:symbol val="square"/>
            <c:size val="3"/>
          </c:marker>
          <c:dLbls>
            <c:dLbl>
              <c:idx val="0"/>
              <c:layout>
                <c:manualLayout>
                  <c:x val="-5.6420867349970982E-2"/>
                  <c:y val="-4.098683455248183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3-0282-42E4-8997-C1710AE5D2A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4-0282-42E4-8997-C1710AE5D2A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5-0282-42E4-8997-C1710AE5D2A6}"/>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6-0282-42E4-8997-C1710AE5D2A6}"/>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7-0282-42E4-8997-C1710AE5D2A6}"/>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8-0282-42E4-8997-C1710AE5D2A6}"/>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9-0282-42E4-8997-C1710AE5D2A6}"/>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A-0282-42E4-8997-C1710AE5D2A6}"/>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B-0282-42E4-8997-C1710AE5D2A6}"/>
                </c:ext>
              </c:extLst>
            </c:dLbl>
            <c:dLbl>
              <c:idx val="1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C-0282-42E4-8997-C1710AE5D2A6}"/>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D-0282-42E4-8997-C1710AE5D2A6}"/>
                </c:ext>
              </c:extLst>
            </c:dLbl>
            <c:dLbl>
              <c:idx val="2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E-0282-42E4-8997-C1710AE5D2A6}"/>
                </c:ext>
              </c:extLst>
            </c:dLbl>
            <c:dLbl>
              <c:idx val="2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F-0282-42E4-8997-C1710AE5D2A6}"/>
                </c:ext>
              </c:extLst>
            </c:dLbl>
            <c:dLbl>
              <c:idx val="24"/>
              <c:layout>
                <c:manualLayout>
                  <c:x val="-5.8717187968257735E-2"/>
                  <c:y val="-6.559424225411604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0-0282-42E4-8997-C1710AE5D2A6}"/>
                </c:ext>
              </c:extLst>
            </c:dLbl>
            <c:dLbl>
              <c:idx val="2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1-0282-42E4-8997-C1710AE5D2A6}"/>
                </c:ext>
              </c:extLst>
            </c:dLbl>
            <c:dLbl>
              <c:idx val="26"/>
              <c:layout>
                <c:manualLayout>
                  <c:x val="-5.3510673420364564E-2"/>
                  <c:y val="-4.67830099775484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2-0282-42E4-8997-C1710AE5D2A6}"/>
                </c:ext>
              </c:extLst>
            </c:dLbl>
            <c:dLbl>
              <c:idx val="2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3-0282-42E4-8997-C1710AE5D2A6}"/>
                </c:ext>
              </c:extLst>
            </c:dLbl>
            <c:dLbl>
              <c:idx val="2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4-0282-42E4-8997-C1710AE5D2A6}"/>
                </c:ext>
              </c:extLst>
            </c:dLbl>
            <c:dLbl>
              <c:idx val="3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5-0282-42E4-8997-C1710AE5D2A6}"/>
                </c:ext>
              </c:extLst>
            </c:dLbl>
            <c:dLbl>
              <c:idx val="3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6-0282-42E4-8997-C1710AE5D2A6}"/>
                </c:ext>
              </c:extLst>
            </c:dLbl>
            <c:dLbl>
              <c:idx val="3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7-0282-42E4-8997-C1710AE5D2A6}"/>
                </c:ext>
              </c:extLst>
            </c:dLbl>
            <c:dLbl>
              <c:idx val="3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8-0282-42E4-8997-C1710AE5D2A6}"/>
                </c:ext>
              </c:extLst>
            </c:dLbl>
            <c:dLbl>
              <c:idx val="3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9-0282-42E4-8997-C1710AE5D2A6}"/>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A-0282-42E4-8997-C1710AE5D2A6}"/>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B-0282-42E4-8997-C1710AE5D2A6}"/>
                </c:ext>
              </c:extLst>
            </c:dLbl>
            <c:dLbl>
              <c:idx val="4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C-0282-42E4-8997-C1710AE5D2A6}"/>
                </c:ext>
              </c:extLst>
            </c:dLbl>
            <c:dLbl>
              <c:idx val="4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D-0282-42E4-8997-C1710AE5D2A6}"/>
                </c:ext>
              </c:extLst>
            </c:dLbl>
            <c:dLbl>
              <c:idx val="4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E-0282-42E4-8997-C1710AE5D2A6}"/>
                </c:ext>
              </c:extLst>
            </c:dLbl>
            <c:dLbl>
              <c:idx val="5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F-0282-42E4-8997-C1710AE5D2A6}"/>
                </c:ext>
              </c:extLst>
            </c:dLbl>
            <c:dLbl>
              <c:idx val="5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0-0282-42E4-8997-C1710AE5D2A6}"/>
                </c:ext>
              </c:extLst>
            </c:dLbl>
            <c:dLbl>
              <c:idx val="5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1-0282-42E4-8997-C1710AE5D2A6}"/>
                </c:ext>
              </c:extLst>
            </c:dLbl>
            <c:dLbl>
              <c:idx val="5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2-0282-42E4-8997-C1710AE5D2A6}"/>
                </c:ext>
              </c:extLst>
            </c:dLbl>
            <c:dLbl>
              <c:idx val="5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3-0282-42E4-8997-C1710AE5D2A6}"/>
                </c:ext>
              </c:extLst>
            </c:dLbl>
            <c:dLbl>
              <c:idx val="6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4-0282-42E4-8997-C1710AE5D2A6}"/>
                </c:ext>
              </c:extLst>
            </c:dLbl>
            <c:dLbl>
              <c:idx val="6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5-0282-42E4-8997-C1710AE5D2A6}"/>
                </c:ext>
              </c:extLst>
            </c:dLbl>
            <c:dLbl>
              <c:idx val="6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6-0282-42E4-8997-C1710AE5D2A6}"/>
                </c:ext>
              </c:extLst>
            </c:dLbl>
            <c:dLbl>
              <c:idx val="6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7-0282-42E4-8997-C1710AE5D2A6}"/>
                </c:ext>
              </c:extLst>
            </c:dLbl>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'⑤-1地域移行'!$A$2:$A$14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'⑤-1地域移行'!$C$2:$C$14</c:f>
              <c:numCache>
                <c:formatCode>0_);[Red]\(0\)</c:formatCode>
                <c:ptCount val="13"/>
                <c:pt idx="0">
                  <c:v>16</c:v>
                </c:pt>
                <c:pt idx="1">
                  <c:v>55</c:v>
                </c:pt>
                <c:pt idx="2">
                  <c:v>56</c:v>
                </c:pt>
                <c:pt idx="3">
                  <c:v>52</c:v>
                </c:pt>
                <c:pt idx="4">
                  <c:v>47</c:v>
                </c:pt>
                <c:pt idx="5" formatCode="#,##0_);[Red]\(#,##0\)">
                  <c:v>57</c:v>
                </c:pt>
                <c:pt idx="6" formatCode="#,##0_ ">
                  <c:v>46</c:v>
                </c:pt>
                <c:pt idx="7" formatCode="#,##0_ ">
                  <c:v>56</c:v>
                </c:pt>
                <c:pt idx="8" formatCode="#,##0_ ">
                  <c:v>55</c:v>
                </c:pt>
                <c:pt idx="9" formatCode="#,##0_ ">
                  <c:v>67</c:v>
                </c:pt>
                <c:pt idx="10" formatCode="#,##0_ ">
                  <c:v>64</c:v>
                </c:pt>
                <c:pt idx="11" formatCode="#,##0_ ">
                  <c:v>68</c:v>
                </c:pt>
                <c:pt idx="12" formatCode="0_ ">
                  <c:v>77</c:v>
                </c:pt>
              </c:numCache>
            </c:numRef>
          </c:val>
          <c:smooth val="0"/>
          <c:extLst xmlns:c16r2="http://schemas.microsoft.com/office/drawing/2015/06/chart">
            <c:ext xmlns:c16="http://schemas.microsoft.com/office/drawing/2014/chart" uri="{C3380CC4-5D6E-409C-BE32-E72D297353CC}">
              <c16:uniqueId val="{00000058-0282-42E4-8997-C1710AE5D2A6}"/>
            </c:ext>
          </c:extLst>
        </c:ser>
        <c:ser>
          <c:idx val="2"/>
          <c:order val="2"/>
          <c:tx>
            <c:strRef>
              <c:f>'⑤-1地域移行'!$D$1</c:f>
              <c:strCache>
                <c:ptCount val="1"/>
                <c:pt idx="0">
                  <c:v>精神障害者</c:v>
                </c:pt>
              </c:strCache>
            </c:strRef>
          </c:tx>
          <c:marker>
            <c:symbol val="triangle"/>
            <c:size val="3"/>
          </c:marker>
          <c:dLbls>
            <c:dLbl>
              <c:idx val="0"/>
              <c:layout>
                <c:manualLayout>
                  <c:x val="-5.9204439553195355E-2"/>
                  <c:y val="2.868313070166473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9-0282-42E4-8997-C1710AE5D2A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A-0282-42E4-8997-C1710AE5D2A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B-0282-42E4-8997-C1710AE5D2A6}"/>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C-0282-42E4-8997-C1710AE5D2A6}"/>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D-0282-42E4-8997-C1710AE5D2A6}"/>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E-0282-42E4-8997-C1710AE5D2A6}"/>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F-0282-42E4-8997-C1710AE5D2A6}"/>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0-0282-42E4-8997-C1710AE5D2A6}"/>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1-0282-42E4-8997-C1710AE5D2A6}"/>
                </c:ext>
              </c:extLst>
            </c:dLbl>
            <c:dLbl>
              <c:idx val="1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2-0282-42E4-8997-C1710AE5D2A6}"/>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3-0282-42E4-8997-C1710AE5D2A6}"/>
                </c:ext>
              </c:extLst>
            </c:dLbl>
            <c:dLbl>
              <c:idx val="2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4-0282-42E4-8997-C1710AE5D2A6}"/>
                </c:ext>
              </c:extLst>
            </c:dLbl>
            <c:dLbl>
              <c:idx val="22"/>
              <c:layout>
                <c:manualLayout>
                  <c:x val="-7.5923819619588398E-2"/>
                  <c:y val="5.869362875692697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5-0282-42E4-8997-C1710AE5D2A6}"/>
                </c:ext>
              </c:extLst>
            </c:dLbl>
            <c:dLbl>
              <c:idx val="2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6-0282-42E4-8997-C1710AE5D2A6}"/>
                </c:ext>
              </c:extLst>
            </c:dLbl>
            <c:dLbl>
              <c:idx val="24"/>
              <c:layout>
                <c:manualLayout>
                  <c:x val="-6.7829551302828972E-2"/>
                  <c:y val="5.94423903287074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7-0282-42E4-8997-C1710AE5D2A6}"/>
                </c:ext>
              </c:extLst>
            </c:dLbl>
            <c:dLbl>
              <c:idx val="2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8-0282-42E4-8997-C1710AE5D2A6}"/>
                </c:ext>
              </c:extLst>
            </c:dLbl>
            <c:dLbl>
              <c:idx val="2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9-0282-42E4-8997-C1710AE5D2A6}"/>
                </c:ext>
              </c:extLst>
            </c:dLbl>
            <c:dLbl>
              <c:idx val="2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A-0282-42E4-8997-C1710AE5D2A6}"/>
                </c:ext>
              </c:extLst>
            </c:dLbl>
            <c:dLbl>
              <c:idx val="3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B-0282-42E4-8997-C1710AE5D2A6}"/>
                </c:ext>
              </c:extLst>
            </c:dLbl>
            <c:dLbl>
              <c:idx val="3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C-0282-42E4-8997-C1710AE5D2A6}"/>
                </c:ext>
              </c:extLst>
            </c:dLbl>
            <c:dLbl>
              <c:idx val="3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D-0282-42E4-8997-C1710AE5D2A6}"/>
                </c:ext>
              </c:extLst>
            </c:dLbl>
            <c:dLbl>
              <c:idx val="3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E-0282-42E4-8997-C1710AE5D2A6}"/>
                </c:ext>
              </c:extLst>
            </c:dLbl>
            <c:dLbl>
              <c:idx val="3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F-0282-42E4-8997-C1710AE5D2A6}"/>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0-0282-42E4-8997-C1710AE5D2A6}"/>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1-0282-42E4-8997-C1710AE5D2A6}"/>
                </c:ext>
              </c:extLst>
            </c:dLbl>
            <c:dLbl>
              <c:idx val="4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2-0282-42E4-8997-C1710AE5D2A6}"/>
                </c:ext>
              </c:extLst>
            </c:dLbl>
            <c:dLbl>
              <c:idx val="4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3-0282-42E4-8997-C1710AE5D2A6}"/>
                </c:ext>
              </c:extLst>
            </c:dLbl>
            <c:dLbl>
              <c:idx val="4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4-0282-42E4-8997-C1710AE5D2A6}"/>
                </c:ext>
              </c:extLst>
            </c:dLbl>
            <c:dLbl>
              <c:idx val="5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5-0282-42E4-8997-C1710AE5D2A6}"/>
                </c:ext>
              </c:extLst>
            </c:dLbl>
            <c:dLbl>
              <c:idx val="5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6-0282-42E4-8997-C1710AE5D2A6}"/>
                </c:ext>
              </c:extLst>
            </c:dLbl>
            <c:dLbl>
              <c:idx val="5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7-0282-42E4-8997-C1710AE5D2A6}"/>
                </c:ext>
              </c:extLst>
            </c:dLbl>
            <c:dLbl>
              <c:idx val="5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8-0282-42E4-8997-C1710AE5D2A6}"/>
                </c:ext>
              </c:extLst>
            </c:dLbl>
            <c:dLbl>
              <c:idx val="5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9-0282-42E4-8997-C1710AE5D2A6}"/>
                </c:ext>
              </c:extLst>
            </c:dLbl>
            <c:dLbl>
              <c:idx val="6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A-0282-42E4-8997-C1710AE5D2A6}"/>
                </c:ext>
              </c:extLst>
            </c:dLbl>
            <c:dLbl>
              <c:idx val="6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B-0282-42E4-8997-C1710AE5D2A6}"/>
                </c:ext>
              </c:extLst>
            </c:dLbl>
            <c:dLbl>
              <c:idx val="6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C-0282-42E4-8997-C1710AE5D2A6}"/>
                </c:ext>
              </c:extLst>
            </c:dLbl>
            <c:dLbl>
              <c:idx val="6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D-0282-42E4-8997-C1710AE5D2A6}"/>
                </c:ext>
              </c:extLst>
            </c:dLbl>
            <c:spPr>
              <a:noFill/>
              <a:ln>
                <a:noFill/>
              </a:ln>
              <a:effectLst/>
            </c:sp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'⑤-1地域移行'!$A$2:$A$14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'⑤-1地域移行'!$D$2:$D$14</c:f>
              <c:numCache>
                <c:formatCode>0_);[Red]\(0\)</c:formatCode>
                <c:ptCount val="13"/>
                <c:pt idx="0">
                  <c:v>188</c:v>
                </c:pt>
                <c:pt idx="1">
                  <c:v>386</c:v>
                </c:pt>
                <c:pt idx="2">
                  <c:v>389</c:v>
                </c:pt>
                <c:pt idx="3">
                  <c:v>427</c:v>
                </c:pt>
                <c:pt idx="4">
                  <c:v>382</c:v>
                </c:pt>
                <c:pt idx="5" formatCode="#,##0_);[Red]\(#,##0\)">
                  <c:v>404</c:v>
                </c:pt>
                <c:pt idx="6" formatCode="#,##0_ ">
                  <c:v>364</c:v>
                </c:pt>
                <c:pt idx="7" formatCode="#,##0_ ">
                  <c:v>393</c:v>
                </c:pt>
                <c:pt idx="8" formatCode="#,##0_ ">
                  <c:v>386</c:v>
                </c:pt>
                <c:pt idx="9" formatCode="#,##0_ ">
                  <c:v>421</c:v>
                </c:pt>
                <c:pt idx="10" formatCode="#,##0_ ">
                  <c:v>432</c:v>
                </c:pt>
                <c:pt idx="11" formatCode="#,##0_ ">
                  <c:v>489</c:v>
                </c:pt>
                <c:pt idx="12" formatCode="0_ ">
                  <c:v>490</c:v>
                </c:pt>
              </c:numCache>
            </c:numRef>
          </c:val>
          <c:smooth val="0"/>
          <c:extLst xmlns:c16r2="http://schemas.microsoft.com/office/drawing/2015/06/chart">
            <c:ext xmlns:c16="http://schemas.microsoft.com/office/drawing/2014/chart" uri="{C3380CC4-5D6E-409C-BE32-E72D297353CC}">
              <c16:uniqueId val="{0000007E-0282-42E4-8997-C1710AE5D2A6}"/>
            </c:ext>
          </c:extLst>
        </c:ser>
        <c:ser>
          <c:idx val="3"/>
          <c:order val="3"/>
          <c:tx>
            <c:strRef>
              <c:f>'⑤-1地域移行'!$G$1</c:f>
              <c:strCache>
                <c:ptCount val="1"/>
                <c:pt idx="0">
                  <c:v>合計（障害児及び難病等対象者を含む）</c:v>
                </c:pt>
              </c:strCache>
            </c:strRef>
          </c:tx>
          <c:spPr>
            <a:ln w="22225">
              <a:solidFill>
                <a:srgbClr val="FFC000"/>
              </a:solidFill>
            </a:ln>
          </c:spPr>
          <c:marker>
            <c:symbol val="diamond"/>
            <c:size val="4"/>
            <c:spPr>
              <a:solidFill>
                <a:srgbClr val="FFC000"/>
              </a:solidFill>
              <a:ln>
                <a:solidFill>
                  <a:srgbClr val="FFC000"/>
                </a:solidFill>
              </a:ln>
            </c:spPr>
          </c:marker>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F-0282-42E4-8997-C1710AE5D2A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0-0282-42E4-8997-C1710AE5D2A6}"/>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1-0282-42E4-8997-C1710AE5D2A6}"/>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2-0282-42E4-8997-C1710AE5D2A6}"/>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3-0282-42E4-8997-C1710AE5D2A6}"/>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4-0282-42E4-8997-C1710AE5D2A6}"/>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5-0282-42E4-8997-C1710AE5D2A6}"/>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6-0282-42E4-8997-C1710AE5D2A6}"/>
                </c:ext>
              </c:extLst>
            </c:dLbl>
            <c:dLbl>
              <c:idx val="1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7-0282-42E4-8997-C1710AE5D2A6}"/>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8-0282-42E4-8997-C1710AE5D2A6}"/>
                </c:ext>
              </c:extLst>
            </c:dLbl>
            <c:dLbl>
              <c:idx val="2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9-0282-42E4-8997-C1710AE5D2A6}"/>
                </c:ext>
              </c:extLst>
            </c:dLbl>
            <c:dLbl>
              <c:idx val="2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A-0282-42E4-8997-C1710AE5D2A6}"/>
                </c:ext>
              </c:extLst>
            </c:dLbl>
            <c:dLbl>
              <c:idx val="2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B-0282-42E4-8997-C1710AE5D2A6}"/>
                </c:ext>
              </c:extLst>
            </c:dLbl>
            <c:dLbl>
              <c:idx val="2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C-0282-42E4-8997-C1710AE5D2A6}"/>
                </c:ext>
              </c:extLst>
            </c:dLbl>
            <c:dLbl>
              <c:idx val="2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D-0282-42E4-8997-C1710AE5D2A6}"/>
                </c:ext>
              </c:extLst>
            </c:dLbl>
            <c:dLbl>
              <c:idx val="3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E-0282-42E4-8997-C1710AE5D2A6}"/>
                </c:ext>
              </c:extLst>
            </c:dLbl>
            <c:dLbl>
              <c:idx val="3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F-0282-42E4-8997-C1710AE5D2A6}"/>
                </c:ext>
              </c:extLst>
            </c:dLbl>
            <c:dLbl>
              <c:idx val="3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0-0282-42E4-8997-C1710AE5D2A6}"/>
                </c:ext>
              </c:extLst>
            </c:dLbl>
            <c:dLbl>
              <c:idx val="3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1-0282-42E4-8997-C1710AE5D2A6}"/>
                </c:ext>
              </c:extLst>
            </c:dLbl>
            <c:dLbl>
              <c:idx val="3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2-0282-42E4-8997-C1710AE5D2A6}"/>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3-0282-42E4-8997-C1710AE5D2A6}"/>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4-0282-42E4-8997-C1710AE5D2A6}"/>
                </c:ext>
              </c:extLst>
            </c:dLbl>
            <c:dLbl>
              <c:idx val="4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5-0282-42E4-8997-C1710AE5D2A6}"/>
                </c:ext>
              </c:extLst>
            </c:dLbl>
            <c:dLbl>
              <c:idx val="4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6-0282-42E4-8997-C1710AE5D2A6}"/>
                </c:ext>
              </c:extLst>
            </c:dLbl>
            <c:dLbl>
              <c:idx val="4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7-0282-42E4-8997-C1710AE5D2A6}"/>
                </c:ext>
              </c:extLst>
            </c:dLbl>
            <c:dLbl>
              <c:idx val="5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8-0282-42E4-8997-C1710AE5D2A6}"/>
                </c:ext>
              </c:extLst>
            </c:dLbl>
            <c:dLbl>
              <c:idx val="5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9-0282-42E4-8997-C1710AE5D2A6}"/>
                </c:ext>
              </c:extLst>
            </c:dLbl>
            <c:dLbl>
              <c:idx val="5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A-0282-42E4-8997-C1710AE5D2A6}"/>
                </c:ext>
              </c:extLst>
            </c:dLbl>
            <c:dLbl>
              <c:idx val="5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B-0282-42E4-8997-C1710AE5D2A6}"/>
                </c:ext>
              </c:extLst>
            </c:dLbl>
            <c:dLbl>
              <c:idx val="5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C-0282-42E4-8997-C1710AE5D2A6}"/>
                </c:ext>
              </c:extLst>
            </c:dLbl>
            <c:dLbl>
              <c:idx val="6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D-0282-42E4-8997-C1710AE5D2A6}"/>
                </c:ext>
              </c:extLst>
            </c:dLbl>
            <c:dLbl>
              <c:idx val="6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E-0282-42E4-8997-C1710AE5D2A6}"/>
                </c:ext>
              </c:extLst>
            </c:dLbl>
            <c:dLbl>
              <c:idx val="6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F-0282-42E4-8997-C1710AE5D2A6}"/>
                </c:ext>
              </c:extLst>
            </c:dLbl>
            <c:dLbl>
              <c:idx val="6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0-0282-42E4-8997-C1710AE5D2A6}"/>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'⑤-1地域移行'!$A$2:$A$14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'⑤-1地域移行'!$G$2:$G$14</c:f>
              <c:numCache>
                <c:formatCode>0_);[Red]\(0\)</c:formatCode>
                <c:ptCount val="13"/>
                <c:pt idx="0">
                  <c:v>216</c:v>
                </c:pt>
                <c:pt idx="1">
                  <c:v>462</c:v>
                </c:pt>
                <c:pt idx="2">
                  <c:v>471</c:v>
                </c:pt>
                <c:pt idx="3">
                  <c:v>511</c:v>
                </c:pt>
                <c:pt idx="4">
                  <c:v>458</c:v>
                </c:pt>
                <c:pt idx="5">
                  <c:v>495</c:v>
                </c:pt>
                <c:pt idx="6">
                  <c:v>448</c:v>
                </c:pt>
                <c:pt idx="7">
                  <c:v>475</c:v>
                </c:pt>
                <c:pt idx="8">
                  <c:v>460</c:v>
                </c:pt>
                <c:pt idx="9">
                  <c:v>503</c:v>
                </c:pt>
                <c:pt idx="10">
                  <c:v>510</c:v>
                </c:pt>
                <c:pt idx="11">
                  <c:v>584</c:v>
                </c:pt>
                <c:pt idx="12">
                  <c:v>596</c:v>
                </c:pt>
              </c:numCache>
            </c:numRef>
          </c:val>
          <c:smooth val="0"/>
          <c:extLst xmlns:c16r2="http://schemas.microsoft.com/office/drawing/2015/06/chart">
            <c:ext xmlns:c16="http://schemas.microsoft.com/office/drawing/2014/chart" uri="{C3380CC4-5D6E-409C-BE32-E72D297353CC}">
              <c16:uniqueId val="{000000A1-0282-42E4-8997-C1710AE5D2A6}"/>
            </c:ext>
          </c:extLst>
        </c:ser>
        <c:dLbls>
          <c:dLblPos val="ctr"/>
          <c:showLegendKey val="0"/>
          <c:showVal val="1"/>
          <c:showCatName val="0"/>
          <c:showSerName val="0"/>
          <c:showPercent val="0"/>
          <c:showBubbleSize val="0"/>
        </c:dLbls>
        <c:marker val="1"/>
        <c:smooth val="0"/>
        <c:axId val="389479040"/>
        <c:axId val="389477888"/>
      </c:lineChart>
      <c:catAx>
        <c:axId val="389479040"/>
        <c:scaling>
          <c:orientation val="minMax"/>
        </c:scaling>
        <c:delete val="0"/>
        <c:axPos val="b"/>
        <c:numFmt formatCode="General" sourceLinked="0"/>
        <c:majorTickMark val="out"/>
        <c:minorTickMark val="none"/>
        <c:tickLblPos val="nextTo"/>
        <c:txPr>
          <a:bodyPr/>
          <a:lstStyle/>
          <a:p>
            <a:pPr>
              <a:defRPr sz="500"/>
            </a:pPr>
            <a:endParaRPr lang="ja-JP"/>
          </a:p>
        </c:txPr>
        <c:crossAx val="389477888"/>
        <c:crosses val="autoZero"/>
        <c:auto val="1"/>
        <c:lblAlgn val="ctr"/>
        <c:lblOffset val="100"/>
        <c:noMultiLvlLbl val="0"/>
      </c:catAx>
      <c:valAx>
        <c:axId val="389477888"/>
        <c:scaling>
          <c:orientation val="minMax"/>
        </c:scaling>
        <c:delete val="0"/>
        <c:axPos val="l"/>
        <c:majorGridlines>
          <c:spPr>
            <a:ln>
              <a:noFill/>
            </a:ln>
          </c:spPr>
        </c:majorGridlines>
        <c:title>
          <c:tx>
            <c:rich>
              <a:bodyPr rot="0" vert="horz"/>
              <a:lstStyle/>
              <a:p>
                <a:pPr>
                  <a:defRPr/>
                </a:pPr>
                <a:r>
                  <a:rPr lang="ja-JP"/>
                  <a:t>利用者数</a:t>
                </a:r>
                <a:endParaRPr lang="en-US"/>
              </a:p>
              <a:p>
                <a:pPr>
                  <a:defRPr/>
                </a:pPr>
                <a:r>
                  <a:rPr lang="ja-JP"/>
                  <a:t>（人）</a:t>
                </a:r>
              </a:p>
            </c:rich>
          </c:tx>
          <c:layout>
            <c:manualLayout>
              <c:xMode val="edge"/>
              <c:yMode val="edge"/>
              <c:x val="0"/>
              <c:y val="1.0980550508109563E-2"/>
            </c:manualLayout>
          </c:layout>
          <c:overlay val="0"/>
        </c:title>
        <c:numFmt formatCode="0_);[Red]\(0\)" sourceLinked="1"/>
        <c:majorTickMark val="out"/>
        <c:minorTickMark val="none"/>
        <c:tickLblPos val="nextTo"/>
        <c:crossAx val="389479040"/>
        <c:crosses val="autoZero"/>
        <c:crossBetween val="between"/>
      </c:valAx>
    </c:plotArea>
    <c:legend>
      <c:legendPos val="l"/>
      <c:layout>
        <c:manualLayout>
          <c:xMode val="edge"/>
          <c:yMode val="edge"/>
          <c:x val="0.14689145202767107"/>
          <c:y val="5.5086390640099511E-3"/>
          <c:w val="0.59779104970832708"/>
          <c:h val="0.25210226514334366"/>
        </c:manualLayout>
      </c:layout>
      <c:overlay val="1"/>
    </c:legend>
    <c:plotVisOnly val="1"/>
    <c:dispBlanksAs val="gap"/>
    <c:showDLblsOverMax val="0"/>
  </c:chart>
  <c:spPr>
    <a:ln>
      <a:noFill/>
    </a:ln>
  </c:spPr>
  <c:txPr>
    <a:bodyPr/>
    <a:lstStyle/>
    <a:p>
      <a:pPr>
        <a:defRPr sz="600"/>
      </a:pPr>
      <a:endParaRPr lang="ja-JP"/>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678924831599409"/>
          <c:y val="2.5323883294718755E-2"/>
          <c:w val="0.82707351616108837"/>
          <c:h val="0.96037084004458639"/>
        </c:manualLayout>
      </c:layout>
      <c:barChart>
        <c:barDir val="bar"/>
        <c:grouping val="clustered"/>
        <c:varyColors val="0"/>
        <c:ser>
          <c:idx val="0"/>
          <c:order val="0"/>
          <c:tx>
            <c:strRef>
              <c:f>⑥都道府県別!$B$3:$B$4</c:f>
              <c:strCache>
                <c:ptCount val="1"/>
                <c:pt idx="0">
                  <c:v>地域移行支援</c:v>
                </c:pt>
              </c:strCache>
            </c:strRef>
          </c:tx>
          <c:spPr>
            <a:solidFill>
              <a:schemeClr val="bg1"/>
            </a:solidFill>
            <a:ln>
              <a:solidFill>
                <a:schemeClr val="tx1">
                  <a:lumMod val="50000"/>
                  <a:lumOff val="50000"/>
                </a:schemeClr>
              </a:solidFill>
            </a:ln>
          </c:spPr>
          <c:invertIfNegative val="0"/>
          <c:dLbls>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⑥都道府県別!$A$5:$A$28</c:f>
              <c:strCache>
                <c:ptCount val="24"/>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strCache>
            </c:strRef>
          </c:cat>
          <c:val>
            <c:numRef>
              <c:f>⑥都道府県別!$B$5:$B$28</c:f>
              <c:numCache>
                <c:formatCode>#,##0_);[Red]\(#,##0\)</c:formatCode>
                <c:ptCount val="24"/>
                <c:pt idx="0">
                  <c:v>23</c:v>
                </c:pt>
                <c:pt idx="1">
                  <c:v>16</c:v>
                </c:pt>
                <c:pt idx="2">
                  <c:v>3</c:v>
                </c:pt>
                <c:pt idx="3">
                  <c:v>5</c:v>
                </c:pt>
                <c:pt idx="4">
                  <c:v>0</c:v>
                </c:pt>
                <c:pt idx="5">
                  <c:v>17</c:v>
                </c:pt>
                <c:pt idx="6">
                  <c:v>6</c:v>
                </c:pt>
                <c:pt idx="7">
                  <c:v>3</c:v>
                </c:pt>
                <c:pt idx="8">
                  <c:v>7</c:v>
                </c:pt>
                <c:pt idx="9">
                  <c:v>3</c:v>
                </c:pt>
                <c:pt idx="10">
                  <c:v>15</c:v>
                </c:pt>
                <c:pt idx="11">
                  <c:v>37</c:v>
                </c:pt>
                <c:pt idx="12">
                  <c:v>94</c:v>
                </c:pt>
                <c:pt idx="13">
                  <c:v>11</c:v>
                </c:pt>
                <c:pt idx="14">
                  <c:v>8</c:v>
                </c:pt>
                <c:pt idx="15">
                  <c:v>1</c:v>
                </c:pt>
                <c:pt idx="16">
                  <c:v>12</c:v>
                </c:pt>
                <c:pt idx="17">
                  <c:v>1</c:v>
                </c:pt>
                <c:pt idx="18">
                  <c:v>7</c:v>
                </c:pt>
                <c:pt idx="19">
                  <c:v>18</c:v>
                </c:pt>
                <c:pt idx="20">
                  <c:v>2</c:v>
                </c:pt>
                <c:pt idx="21">
                  <c:v>22</c:v>
                </c:pt>
                <c:pt idx="22">
                  <c:v>45</c:v>
                </c:pt>
                <c:pt idx="23">
                  <c:v>5</c:v>
                </c:pt>
              </c:numCache>
            </c:numRef>
          </c:val>
          <c:extLst xmlns:c16r2="http://schemas.microsoft.com/office/drawing/2015/06/chart">
            <c:ext xmlns:c16="http://schemas.microsoft.com/office/drawing/2014/chart" uri="{C3380CC4-5D6E-409C-BE32-E72D297353CC}">
              <c16:uniqueId val="{00000000-AFCF-4691-B826-2B7EECD13A74}"/>
            </c:ext>
          </c:extLst>
        </c:ser>
        <c:ser>
          <c:idx val="1"/>
          <c:order val="1"/>
          <c:tx>
            <c:strRef>
              <c:f>⑥都道府県別!$C$3:$C$4</c:f>
              <c:strCache>
                <c:ptCount val="1"/>
                <c:pt idx="0">
                  <c:v>地域定着支援</c:v>
                </c:pt>
              </c:strCache>
            </c:strRef>
          </c:tx>
          <c:spPr>
            <a:solidFill>
              <a:srgbClr val="FFC000"/>
            </a:solidFill>
            <a:ln>
              <a:solidFill>
                <a:schemeClr val="tx1">
                  <a:lumMod val="50000"/>
                  <a:lumOff val="50000"/>
                </a:schemeClr>
              </a:solidFill>
            </a:ln>
          </c:spPr>
          <c:invertIfNegative val="0"/>
          <c:dLbls>
            <c:dLbl>
              <c:idx val="11"/>
              <c:layout>
                <c:manualLayout>
                  <c:x val="-3.7037037037037035E-2"/>
                  <c:y val="4.548156966670649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FCF-4691-B826-2B7EECD13A74}"/>
                </c:ext>
              </c:extLst>
            </c:dLbl>
            <c:dLbl>
              <c:idx val="12"/>
              <c:layout>
                <c:manualLayout>
                  <c:x val="-3.096538362696807E-2"/>
                  <c:y val="0"/>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FCF-4691-B826-2B7EECD13A74}"/>
                </c:ext>
              </c:extLst>
            </c:dLbl>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⑥都道府県別!$A$5:$A$28</c:f>
              <c:strCache>
                <c:ptCount val="24"/>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strCache>
            </c:strRef>
          </c:cat>
          <c:val>
            <c:numRef>
              <c:f>⑥都道府県別!$C$5:$C$28</c:f>
              <c:numCache>
                <c:formatCode>General</c:formatCode>
                <c:ptCount val="24"/>
                <c:pt idx="0">
                  <c:v>137</c:v>
                </c:pt>
                <c:pt idx="1">
                  <c:v>32</c:v>
                </c:pt>
                <c:pt idx="2">
                  <c:v>22</c:v>
                </c:pt>
                <c:pt idx="3">
                  <c:v>11</c:v>
                </c:pt>
                <c:pt idx="4">
                  <c:v>43</c:v>
                </c:pt>
                <c:pt idx="5">
                  <c:v>5</c:v>
                </c:pt>
                <c:pt idx="6">
                  <c:v>47</c:v>
                </c:pt>
                <c:pt idx="7">
                  <c:v>31</c:v>
                </c:pt>
                <c:pt idx="8">
                  <c:v>31</c:v>
                </c:pt>
                <c:pt idx="9">
                  <c:v>17</c:v>
                </c:pt>
                <c:pt idx="10">
                  <c:v>83</c:v>
                </c:pt>
                <c:pt idx="11">
                  <c:v>163</c:v>
                </c:pt>
                <c:pt idx="12">
                  <c:v>260</c:v>
                </c:pt>
                <c:pt idx="13">
                  <c:v>37</c:v>
                </c:pt>
                <c:pt idx="14">
                  <c:v>91</c:v>
                </c:pt>
                <c:pt idx="15">
                  <c:v>41</c:v>
                </c:pt>
                <c:pt idx="16">
                  <c:v>63</c:v>
                </c:pt>
                <c:pt idx="17">
                  <c:v>17</c:v>
                </c:pt>
                <c:pt idx="18">
                  <c:v>28</c:v>
                </c:pt>
                <c:pt idx="19">
                  <c:v>151</c:v>
                </c:pt>
                <c:pt idx="20">
                  <c:v>2</c:v>
                </c:pt>
                <c:pt idx="21">
                  <c:v>104</c:v>
                </c:pt>
                <c:pt idx="22">
                  <c:v>98</c:v>
                </c:pt>
                <c:pt idx="23">
                  <c:v>17</c:v>
                </c:pt>
              </c:numCache>
            </c:numRef>
          </c:val>
          <c:extLst xmlns:c16r2="http://schemas.microsoft.com/office/drawing/2015/06/chart">
            <c:ext xmlns:c16="http://schemas.microsoft.com/office/drawing/2014/chart" uri="{C3380CC4-5D6E-409C-BE32-E72D297353CC}">
              <c16:uniqueId val="{00000003-AFCF-4691-B826-2B7EECD13A74}"/>
            </c:ext>
          </c:extLst>
        </c:ser>
        <c:dLbls>
          <c:showLegendKey val="0"/>
          <c:showVal val="0"/>
          <c:showCatName val="0"/>
          <c:showSerName val="0"/>
          <c:showPercent val="0"/>
          <c:showBubbleSize val="0"/>
        </c:dLbls>
        <c:gapWidth val="80"/>
        <c:axId val="391915776"/>
        <c:axId val="391938048"/>
      </c:barChart>
      <c:catAx>
        <c:axId val="391915776"/>
        <c:scaling>
          <c:orientation val="maxMin"/>
        </c:scaling>
        <c:delete val="0"/>
        <c:axPos val="l"/>
        <c:numFmt formatCode="General" sourceLinked="0"/>
        <c:majorTickMark val="out"/>
        <c:minorTickMark val="none"/>
        <c:tickLblPos val="nextTo"/>
        <c:txPr>
          <a:bodyPr/>
          <a:lstStyle/>
          <a:p>
            <a:pPr>
              <a:defRPr sz="900"/>
            </a:pPr>
            <a:endParaRPr lang="ja-JP"/>
          </a:p>
        </c:txPr>
        <c:crossAx val="391938048"/>
        <c:crosses val="autoZero"/>
        <c:auto val="1"/>
        <c:lblAlgn val="ctr"/>
        <c:lblOffset val="100"/>
        <c:noMultiLvlLbl val="0"/>
      </c:catAx>
      <c:valAx>
        <c:axId val="391938048"/>
        <c:scaling>
          <c:orientation val="minMax"/>
          <c:max val="200"/>
          <c:min val="0"/>
        </c:scaling>
        <c:delete val="0"/>
        <c:axPos val="t"/>
        <c:majorGridlines/>
        <c:numFmt formatCode="#,##0_);[Red]\(#,##0\)" sourceLinked="1"/>
        <c:majorTickMark val="out"/>
        <c:minorTickMark val="none"/>
        <c:tickLblPos val="nextTo"/>
        <c:txPr>
          <a:bodyPr/>
          <a:lstStyle/>
          <a:p>
            <a:pPr>
              <a:defRPr sz="800"/>
            </a:pPr>
            <a:endParaRPr lang="ja-JP"/>
          </a:p>
        </c:txPr>
        <c:crossAx val="391915776"/>
        <c:crosses val="autoZero"/>
        <c:crossBetween val="between"/>
        <c:majorUnit val="50"/>
      </c:valAx>
      <c:spPr>
        <a:solidFill>
          <a:schemeClr val="bg2"/>
        </a:solidFill>
      </c:spPr>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64035605239264"/>
          <c:y val="0.219919072615923"/>
          <c:w val="0.85691029540778996"/>
          <c:h val="0.66410104986876639"/>
        </c:manualLayout>
      </c:layout>
      <c:lineChart>
        <c:grouping val="standard"/>
        <c:varyColors val="0"/>
        <c:ser>
          <c:idx val="0"/>
          <c:order val="0"/>
          <c:tx>
            <c:strRef>
              <c:f>Sheet7!$B$1</c:f>
              <c:strCache>
                <c:ptCount val="1"/>
                <c:pt idx="0">
                  <c:v>在宅人工呼吸指導管理料算定件数（0～19歳）の推移</c:v>
                </c:pt>
              </c:strCache>
            </c:strRef>
          </c:tx>
          <c:spPr>
            <a:ln w="34925">
              <a:solidFill>
                <a:srgbClr val="0070C0"/>
              </a:solidFill>
            </a:ln>
          </c:spPr>
          <c:marker>
            <c:symbol val="none"/>
          </c:marker>
          <c:dLbls>
            <c:dLbl>
              <c:idx val="7"/>
              <c:layout>
                <c:manualLayout>
                  <c:x val="-4.2679836700895674E-2"/>
                  <c:y val="5.476542770667076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16C-4D61-91BB-3FE60B2354AB}"/>
                </c:ext>
              </c:extLst>
            </c:dLbl>
            <c:dLbl>
              <c:idx val="8"/>
              <c:layout>
                <c:manualLayout>
                  <c:x val="-4.2679836700895675E-3"/>
                  <c:y val="-6.845678463333845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16C-4D61-91BB-3FE60B2354AB}"/>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Sheet7!$B$5:$B$13</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Sheet7!$G$5:$G$13</c:f>
              <c:numCache>
                <c:formatCode>General</c:formatCode>
                <c:ptCount val="9"/>
                <c:pt idx="0">
                  <c:v>264</c:v>
                </c:pt>
                <c:pt idx="1">
                  <c:v>1403</c:v>
                </c:pt>
                <c:pt idx="2">
                  <c:v>615</c:v>
                </c:pt>
                <c:pt idx="3">
                  <c:v>288</c:v>
                </c:pt>
                <c:pt idx="4">
                  <c:v>812</c:v>
                </c:pt>
                <c:pt idx="5">
                  <c:v>1230</c:v>
                </c:pt>
                <c:pt idx="6">
                  <c:v>2344</c:v>
                </c:pt>
                <c:pt idx="7">
                  <c:v>1735</c:v>
                </c:pt>
                <c:pt idx="8">
                  <c:v>2126</c:v>
                </c:pt>
              </c:numCache>
            </c:numRef>
          </c:val>
          <c:smooth val="0"/>
          <c:extLst xmlns:c16r2="http://schemas.microsoft.com/office/drawing/2015/06/chart">
            <c:ext xmlns:c16="http://schemas.microsoft.com/office/drawing/2014/chart" uri="{C3380CC4-5D6E-409C-BE32-E72D297353CC}">
              <c16:uniqueId val="{00000002-916C-4D61-91BB-3FE60B2354AB}"/>
            </c:ext>
          </c:extLst>
        </c:ser>
        <c:dLbls>
          <c:showLegendKey val="0"/>
          <c:showVal val="0"/>
          <c:showCatName val="0"/>
          <c:showSerName val="0"/>
          <c:showPercent val="0"/>
          <c:showBubbleSize val="0"/>
        </c:dLbls>
        <c:marker val="1"/>
        <c:smooth val="0"/>
        <c:axId val="242641536"/>
        <c:axId val="242659712"/>
      </c:lineChart>
      <c:catAx>
        <c:axId val="242641536"/>
        <c:scaling>
          <c:orientation val="minMax"/>
        </c:scaling>
        <c:delete val="0"/>
        <c:axPos val="b"/>
        <c:numFmt formatCode="General" sourceLinked="1"/>
        <c:majorTickMark val="out"/>
        <c:minorTickMark val="none"/>
        <c:tickLblPos val="nextTo"/>
        <c:txPr>
          <a:bodyPr/>
          <a:lstStyle/>
          <a:p>
            <a:pPr>
              <a:defRPr>
                <a:solidFill>
                  <a:schemeClr val="tx1">
                    <a:lumMod val="75000"/>
                    <a:lumOff val="25000"/>
                  </a:schemeClr>
                </a:solidFill>
              </a:defRPr>
            </a:pPr>
            <a:endParaRPr lang="ja-JP"/>
          </a:p>
        </c:txPr>
        <c:crossAx val="242659712"/>
        <c:crosses val="autoZero"/>
        <c:auto val="1"/>
        <c:lblAlgn val="ctr"/>
        <c:lblOffset val="100"/>
        <c:noMultiLvlLbl val="0"/>
      </c:catAx>
      <c:valAx>
        <c:axId val="242659712"/>
        <c:scaling>
          <c:orientation val="minMax"/>
        </c:scaling>
        <c:delete val="0"/>
        <c:axPos val="l"/>
        <c:majorGridlines/>
        <c:numFmt formatCode="General" sourceLinked="1"/>
        <c:majorTickMark val="out"/>
        <c:minorTickMark val="none"/>
        <c:tickLblPos val="nextTo"/>
        <c:crossAx val="242641536"/>
        <c:crosses val="autoZero"/>
        <c:crossBetween val="between"/>
      </c:valAx>
      <c:spPr>
        <a:solidFill>
          <a:srgbClr val="8064A2">
            <a:lumMod val="20000"/>
            <a:lumOff val="80000"/>
          </a:srgbClr>
        </a:solidFill>
      </c:spPr>
    </c:plotArea>
    <c:plotVisOnly val="1"/>
    <c:dispBlanksAs val="gap"/>
    <c:showDLblsOverMax val="0"/>
  </c:chart>
  <c:spPr>
    <a:ln>
      <a:solidFill>
        <a:srgbClr val="FFFFFF"/>
      </a:solidFill>
    </a:ln>
  </c:sp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97462817147859"/>
          <c:y val="0.21694421681452714"/>
          <c:w val="0.82956891179969405"/>
          <c:h val="0.61785394472749733"/>
        </c:manualLayout>
      </c:layout>
      <c:lineChart>
        <c:grouping val="standard"/>
        <c:varyColors val="0"/>
        <c:ser>
          <c:idx val="0"/>
          <c:order val="0"/>
          <c:tx>
            <c:strRef>
              <c:f>'[Microsoft PowerPoint 内のグラフ]⑤-2地域定着'!$B$1</c:f>
              <c:strCache>
                <c:ptCount val="1"/>
                <c:pt idx="0">
                  <c:v>身体障害者</c:v>
                </c:pt>
              </c:strCache>
            </c:strRef>
          </c:tx>
          <c:spPr>
            <a:ln w="25400"/>
          </c:spPr>
          <c:marker>
            <c:symbol val="diamond"/>
            <c:size val="3"/>
          </c:marker>
          <c:dLbls>
            <c:dLbl>
              <c:idx val="0"/>
              <c:layout>
                <c:manualLayout>
                  <c:x val="-0.04"/>
                  <c:y val="1.680671898217461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C27-42FD-ACFD-53405C233918}"/>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C27-42FD-ACFD-53405C233918}"/>
                </c:ext>
              </c:extLst>
            </c:dLbl>
            <c:dLbl>
              <c:idx val="2"/>
              <c:layout>
                <c:manualLayout>
                  <c:x val="-3.7430956968529223E-2"/>
                  <c:y val="1.960783881253692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C27-42FD-ACFD-53405C233918}"/>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C27-42FD-ACFD-53405C233918}"/>
                </c:ext>
              </c:extLst>
            </c:dLbl>
            <c:dLbl>
              <c:idx val="4"/>
              <c:layout>
                <c:manualLayout>
                  <c:x val="-4.1374539165263305E-2"/>
                  <c:y val="1.960783881253692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C27-42FD-ACFD-53405C233918}"/>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C27-42FD-ACFD-53405C233918}"/>
                </c:ext>
              </c:extLst>
            </c:dLbl>
            <c:dLbl>
              <c:idx val="6"/>
              <c:layout>
                <c:manualLayout>
                  <c:x val="-4.3943582196734075E-2"/>
                  <c:y val="2.521007847326176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C27-42FD-ACFD-53405C233918}"/>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C27-42FD-ACFD-53405C233918}"/>
                </c:ext>
              </c:extLst>
            </c:dLbl>
            <c:dLbl>
              <c:idx val="8"/>
              <c:layout>
                <c:manualLayout>
                  <c:x val="-4.1374539165263305E-2"/>
                  <c:y val="2.240895864289934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C27-42FD-ACFD-53405C233918}"/>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C27-42FD-ACFD-53405C233918}"/>
                </c:ext>
              </c:extLst>
            </c:dLbl>
            <c:dLbl>
              <c:idx val="10"/>
              <c:layout>
                <c:manualLayout>
                  <c:x val="-4.3943784483586948E-2"/>
                  <c:y val="1.68067189821745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C27-42FD-ACFD-53405C233918}"/>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C27-42FD-ACFD-53405C233918}"/>
                </c:ext>
              </c:extLst>
            </c:dLbl>
            <c:dLbl>
              <c:idx val="12"/>
              <c:layout>
                <c:manualLayout>
                  <c:x val="-4.3943582196733985E-2"/>
                  <c:y val="1.960783881253692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C27-42FD-ACFD-53405C233918}"/>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C27-42FD-ACFD-53405C233918}"/>
                </c:ext>
              </c:extLst>
            </c:dLbl>
            <c:dLbl>
              <c:idx val="14"/>
              <c:layout>
                <c:manualLayout>
                  <c:x val="-4.2218319832323117E-2"/>
                  <c:y val="1.718213058419244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C27-42FD-ACFD-53405C233918}"/>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C27-42FD-ACFD-53405C233918}"/>
                </c:ext>
              </c:extLst>
            </c:dLbl>
            <c:dLbl>
              <c:idx val="16"/>
              <c:layout>
                <c:manualLayout>
                  <c:x val="-4.168050250495197E-2"/>
                  <c:y val="1.718174368475433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C27-42FD-ACFD-53405C233918}"/>
                </c:ext>
              </c:extLst>
            </c:dLbl>
            <c:dLbl>
              <c:idx val="1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6C27-42FD-ACFD-53405C233918}"/>
                </c:ext>
              </c:extLst>
            </c:dLbl>
            <c:dLbl>
              <c:idx val="18"/>
              <c:layout>
                <c:manualLayout>
                  <c:x val="-4.0692305067014774E-2"/>
                  <c:y val="1.886153371100116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6C27-42FD-ACFD-53405C233918}"/>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6C27-42FD-ACFD-53405C233918}"/>
                </c:ext>
              </c:extLst>
            </c:dLbl>
            <c:dLbl>
              <c:idx val="20"/>
              <c:layout>
                <c:manualLayout>
                  <c:x val="-4.3275548232428018E-2"/>
                  <c:y val="3.02789753090818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6C27-42FD-ACFD-53405C233918}"/>
                </c:ext>
              </c:extLst>
            </c:dLbl>
            <c:dLbl>
              <c:idx val="2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6C27-42FD-ACFD-53405C233918}"/>
                </c:ext>
              </c:extLst>
            </c:dLbl>
            <c:dLbl>
              <c:idx val="22"/>
              <c:layout>
                <c:manualLayout>
                  <c:x val="-3.8973341006700232E-2"/>
                  <c:y val="3.607890642628947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6C27-42FD-ACFD-53405C233918}"/>
                </c:ext>
              </c:extLst>
            </c:dLbl>
            <c:dLbl>
              <c:idx val="23"/>
              <c:layout>
                <c:manualLayout>
                  <c:x val="-2.4450049340675236E-2"/>
                  <c:y val="2.996273885634961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6C27-42FD-ACFD-53405C233918}"/>
                </c:ext>
              </c:extLst>
            </c:dLbl>
            <c:dLbl>
              <c:idx val="2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6C27-42FD-ACFD-53405C233918}"/>
                </c:ext>
              </c:extLst>
            </c:dLbl>
            <c:dLbl>
              <c:idx val="2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6C27-42FD-ACFD-53405C233918}"/>
                </c:ext>
              </c:extLst>
            </c:dLbl>
            <c:dLbl>
              <c:idx val="26"/>
              <c:layout>
                <c:manualLayout>
                  <c:x val="-3.83632702546053E-2"/>
                  <c:y val="3.008610349045735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6C27-42FD-ACFD-53405C233918}"/>
                </c:ext>
              </c:extLst>
            </c:dLbl>
            <c:dLbl>
              <c:idx val="27"/>
              <c:layout>
                <c:manualLayout>
                  <c:x val="-2.5588110402153072E-2"/>
                  <c:y val="2.43061246303488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6C27-42FD-ACFD-53405C233918}"/>
                </c:ext>
              </c:extLst>
            </c:dLbl>
            <c:dLbl>
              <c:idx val="2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6C27-42FD-ACFD-53405C233918}"/>
                </c:ext>
              </c:extLst>
            </c:dLbl>
            <c:dLbl>
              <c:idx val="2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6C27-42FD-ACFD-53405C233918}"/>
                </c:ext>
              </c:extLst>
            </c:dLbl>
            <c:dLbl>
              <c:idx val="30"/>
              <c:layout>
                <c:manualLayout>
                  <c:x val="-3.9542032410063634E-2"/>
                  <c:y val="3.007042671702236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6C27-42FD-ACFD-53405C233918}"/>
                </c:ext>
              </c:extLst>
            </c:dLbl>
            <c:dLbl>
              <c:idx val="3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6C27-42FD-ACFD-53405C233918}"/>
                </c:ext>
              </c:extLst>
            </c:dLbl>
            <c:dLbl>
              <c:idx val="32"/>
              <c:layout>
                <c:manualLayout>
                  <c:x val="-3.8993481397675757E-2"/>
                  <c:y val="2.961294996496478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6C27-42FD-ACFD-53405C233918}"/>
                </c:ext>
              </c:extLst>
            </c:dLbl>
            <c:dLbl>
              <c:idx val="3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6C27-42FD-ACFD-53405C233918}"/>
                </c:ext>
              </c:extLst>
            </c:dLbl>
            <c:dLbl>
              <c:idx val="34"/>
              <c:layout>
                <c:manualLayout>
                  <c:x val="-3.9120841906426493E-2"/>
                  <c:y val="2.413273001508295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6C27-42FD-ACFD-53405C233918}"/>
                </c:ext>
              </c:extLst>
            </c:dLbl>
            <c:dLbl>
              <c:idx val="3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6C27-42FD-ACFD-53405C233918}"/>
                </c:ext>
              </c:extLst>
            </c:dLbl>
            <c:dLbl>
              <c:idx val="36"/>
              <c:layout>
                <c:manualLayout>
                  <c:x val="-3.9120841906426354E-2"/>
                  <c:y val="2.413273001508295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6C27-42FD-ACFD-53405C233918}"/>
                </c:ext>
              </c:extLst>
            </c:dLbl>
            <c:dLbl>
              <c:idx val="3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6C27-42FD-ACFD-53405C233918}"/>
                </c:ext>
              </c:extLst>
            </c:dLbl>
            <c:dLbl>
              <c:idx val="38"/>
              <c:layout>
                <c:manualLayout>
                  <c:x val="-4.0981081654711086E-2"/>
                  <c:y val="1.809954751131221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6C27-42FD-ACFD-53405C233918}"/>
                </c:ext>
              </c:extLst>
            </c:dLbl>
            <c:dLbl>
              <c:idx val="3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6C27-42FD-ACFD-53405C233918}"/>
                </c:ext>
              </c:extLst>
            </c:dLbl>
            <c:dLbl>
              <c:idx val="40"/>
              <c:layout>
                <c:manualLayout>
                  <c:x val="-3.9120841906426423E-2"/>
                  <c:y val="1.809954751131221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6C27-42FD-ACFD-53405C233918}"/>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6C27-42FD-ACFD-53405C233918}"/>
                </c:ext>
              </c:extLst>
            </c:dLbl>
            <c:dLbl>
              <c:idx val="42"/>
              <c:layout>
                <c:manualLayout>
                  <c:x val="-4.0981081654711086E-2"/>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6C27-42FD-ACFD-53405C233918}"/>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6C27-42FD-ACFD-53405C233918}"/>
                </c:ext>
              </c:extLst>
            </c:dLbl>
            <c:dLbl>
              <c:idx val="44"/>
              <c:layout>
                <c:manualLayout>
                  <c:x val="-3.8779993253335213E-2"/>
                  <c:y val="3.648222705193524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C-6C27-42FD-ACFD-53405C233918}"/>
                </c:ext>
              </c:extLst>
            </c:dLbl>
            <c:dLbl>
              <c:idx val="45"/>
              <c:layout>
                <c:manualLayout>
                  <c:x val="-2.5169043794291465E-2"/>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D-6C27-42FD-ACFD-53405C233918}"/>
                </c:ext>
              </c:extLst>
            </c:dLbl>
            <c:dLbl>
              <c:idx val="46"/>
              <c:layout>
                <c:manualLayout>
                  <c:x val="-1.1217245682156507E-2"/>
                  <c:y val="1.809954751131221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E-6C27-42FD-ACFD-53405C233918}"/>
                </c:ext>
              </c:extLst>
            </c:dLbl>
            <c:dLbl>
              <c:idx val="4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F-6C27-42FD-ACFD-53405C233918}"/>
                </c:ext>
              </c:extLst>
            </c:dLbl>
            <c:dLbl>
              <c:idx val="48"/>
              <c:layout>
                <c:manualLayout>
                  <c:x val="-1.1217245682156507E-2"/>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0-6C27-42FD-ACFD-53405C233918}"/>
                </c:ext>
              </c:extLst>
            </c:dLbl>
            <c:dLbl>
              <c:idx val="4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1-6C27-42FD-ACFD-53405C233918}"/>
                </c:ext>
              </c:extLst>
            </c:dLbl>
            <c:dLbl>
              <c:idx val="50"/>
              <c:layout>
                <c:manualLayout>
                  <c:x val="-1.2147365556298837E-2"/>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2-6C27-42FD-ACFD-53405C233918}"/>
                </c:ext>
              </c:extLst>
            </c:dLbl>
            <c:dLbl>
              <c:idx val="5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3-6C27-42FD-ACFD-53405C233918}"/>
                </c:ext>
              </c:extLst>
            </c:dLbl>
            <c:dLbl>
              <c:idx val="52"/>
              <c:layout>
                <c:manualLayout>
                  <c:x val="-1.1217245682156507E-2"/>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4-6C27-42FD-ACFD-53405C233918}"/>
                </c:ext>
              </c:extLst>
            </c:dLbl>
            <c:dLbl>
              <c:idx val="5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5-6C27-42FD-ACFD-53405C233918}"/>
                </c:ext>
              </c:extLst>
            </c:dLbl>
            <c:dLbl>
              <c:idx val="54"/>
              <c:layout>
                <c:manualLayout>
                  <c:x val="-1.1217245682156507E-2"/>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6-6C27-42FD-ACFD-53405C233918}"/>
                </c:ext>
              </c:extLst>
            </c:dLbl>
            <c:dLbl>
              <c:idx val="5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7-6C27-42FD-ACFD-53405C233918}"/>
                </c:ext>
              </c:extLst>
            </c:dLbl>
            <c:dLbl>
              <c:idx val="56"/>
              <c:layout>
                <c:manualLayout>
                  <c:x val="-1.1217245682156507E-2"/>
                  <c:y val="1.809954751131221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8-6C27-42FD-ACFD-53405C233918}"/>
                </c:ext>
              </c:extLst>
            </c:dLbl>
            <c:dLbl>
              <c:idx val="5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9-6C27-42FD-ACFD-53405C233918}"/>
                </c:ext>
              </c:extLst>
            </c:dLbl>
            <c:dLbl>
              <c:idx val="58"/>
              <c:layout>
                <c:manualLayout>
                  <c:x val="-1.6269207292199696E-2"/>
                  <c:y val="1.779550581740222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A-6C27-42FD-ACFD-53405C233918}"/>
                </c:ext>
              </c:extLst>
            </c:dLbl>
            <c:dLbl>
              <c:idx val="5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B-6C27-42FD-ACFD-53405C233918}"/>
                </c:ext>
              </c:extLst>
            </c:dLbl>
            <c:dLbl>
              <c:idx val="6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C-6C27-42FD-ACFD-53405C233918}"/>
                </c:ext>
              </c:extLst>
            </c:dLbl>
            <c:dLbl>
              <c:idx val="6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D-6C27-42FD-ACFD-53405C233918}"/>
                </c:ext>
              </c:extLst>
            </c:dLbl>
            <c:dLbl>
              <c:idx val="6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E-6C27-42FD-ACFD-53405C233918}"/>
                </c:ext>
              </c:extLst>
            </c:dLbl>
            <c:dLbl>
              <c:idx val="6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F-6C27-42FD-ACFD-53405C233918}"/>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'[Microsoft PowerPoint 内のグラフ]⑤-2地域定着'!$A$2:$A$14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'[Microsoft PowerPoint 内のグラフ]⑤-2地域定着'!$B$2:$B$14</c:f>
              <c:numCache>
                <c:formatCode>0_);[Red]\(0\)</c:formatCode>
                <c:ptCount val="13"/>
                <c:pt idx="0">
                  <c:v>68</c:v>
                </c:pt>
                <c:pt idx="1">
                  <c:v>149</c:v>
                </c:pt>
                <c:pt idx="2">
                  <c:v>199</c:v>
                </c:pt>
                <c:pt idx="3">
                  <c:v>247</c:v>
                </c:pt>
                <c:pt idx="4">
                  <c:v>291</c:v>
                </c:pt>
                <c:pt idx="5" formatCode="#,##0_);[Red]\(#,##0\)">
                  <c:v>334</c:v>
                </c:pt>
                <c:pt idx="6" formatCode="#,##0_ ">
                  <c:v>331</c:v>
                </c:pt>
                <c:pt idx="7" formatCode="#,##0_ ">
                  <c:v>346</c:v>
                </c:pt>
                <c:pt idx="8" formatCode="#,##0_ ">
                  <c:v>371</c:v>
                </c:pt>
                <c:pt idx="9" formatCode="#,##0_ ">
                  <c:v>381</c:v>
                </c:pt>
                <c:pt idx="10" formatCode="#,##0_ ">
                  <c:v>382</c:v>
                </c:pt>
                <c:pt idx="11" formatCode="#,##0_ ">
                  <c:v>403</c:v>
                </c:pt>
                <c:pt idx="12" formatCode="#,##0_ ">
                  <c:v>410</c:v>
                </c:pt>
              </c:numCache>
            </c:numRef>
          </c:val>
          <c:smooth val="0"/>
          <c:extLst xmlns:c16r2="http://schemas.microsoft.com/office/drawing/2015/06/chart">
            <c:ext xmlns:c16="http://schemas.microsoft.com/office/drawing/2014/chart" uri="{C3380CC4-5D6E-409C-BE32-E72D297353CC}">
              <c16:uniqueId val="{00000040-6C27-42FD-ACFD-53405C233918}"/>
            </c:ext>
          </c:extLst>
        </c:ser>
        <c:ser>
          <c:idx val="1"/>
          <c:order val="1"/>
          <c:tx>
            <c:strRef>
              <c:f>'[Microsoft PowerPoint 内のグラフ]⑤-2地域定着'!$C$1</c:f>
              <c:strCache>
                <c:ptCount val="1"/>
                <c:pt idx="0">
                  <c:v>知的障害者</c:v>
                </c:pt>
              </c:strCache>
            </c:strRef>
          </c:tx>
          <c:spPr>
            <a:ln w="25400"/>
          </c:spPr>
          <c:marker>
            <c:symbol val="square"/>
            <c:size val="3"/>
          </c:marker>
          <c:dLbls>
            <c:dLbl>
              <c:idx val="0"/>
              <c:layout>
                <c:manualLayout>
                  <c:x val="-6.7064969479971079E-2"/>
                  <c:y val="-3.641455779471144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1-6C27-42FD-ACFD-53405C233918}"/>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2-6C27-42FD-ACFD-53405C233918}"/>
                </c:ext>
              </c:extLst>
            </c:dLbl>
            <c:dLbl>
              <c:idx val="2"/>
              <c:layout>
                <c:manualLayout>
                  <c:x val="-2.9555127551502105E-2"/>
                  <c:y val="1.960792272100008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3-6C27-42FD-ACFD-53405C233918}"/>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4-6C27-42FD-ACFD-53405C233918}"/>
                </c:ext>
              </c:extLst>
            </c:dLbl>
            <c:dLbl>
              <c:idx val="4"/>
              <c:layout>
                <c:manualLayout>
                  <c:x val="-4.6512625228204853E-2"/>
                  <c:y val="1.960783881253692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5-6C27-42FD-ACFD-53405C233918}"/>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6-6C27-42FD-ACFD-53405C233918}"/>
                </c:ext>
              </c:extLst>
            </c:dLbl>
            <c:dLbl>
              <c:idx val="6"/>
              <c:layout>
                <c:manualLayout>
                  <c:x val="-4.3943582196734075E-2"/>
                  <c:y val="2.240895864289934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7-6C27-42FD-ACFD-53405C233918}"/>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8-6C27-42FD-ACFD-53405C233918}"/>
                </c:ext>
              </c:extLst>
            </c:dLbl>
            <c:dLbl>
              <c:idx val="8"/>
              <c:layout>
                <c:manualLayout>
                  <c:x val="-3.8805496133792527E-2"/>
                  <c:y val="2.240895864289934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9-6C27-42FD-ACFD-53405C233918}"/>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A-6C27-42FD-ACFD-53405C233918}"/>
                </c:ext>
              </c:extLst>
            </c:dLbl>
            <c:dLbl>
              <c:idx val="10"/>
              <c:layout>
                <c:manualLayout>
                  <c:x val="-4.3943582196734172E-2"/>
                  <c:y val="2.240895864289934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B-6C27-42FD-ACFD-53405C233918}"/>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C-6C27-42FD-ACFD-53405C233918}"/>
                </c:ext>
              </c:extLst>
            </c:dLbl>
            <c:dLbl>
              <c:idx val="12"/>
              <c:layout>
                <c:manualLayout>
                  <c:x val="-4.3943582196733985E-2"/>
                  <c:y val="1.960783881253692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D-6C27-42FD-ACFD-53405C233918}"/>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E-6C27-42FD-ACFD-53405C233918}"/>
                </c:ext>
              </c:extLst>
            </c:dLbl>
            <c:dLbl>
              <c:idx val="14"/>
              <c:layout>
                <c:manualLayout>
                  <c:x val="-4.2756145858615625E-2"/>
                  <c:y val="2.5192099856296245E-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4F-6C27-42FD-ACFD-53405C233918}"/>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0-6C27-42FD-ACFD-53405C233918}"/>
                </c:ext>
              </c:extLst>
            </c:dLbl>
            <c:dLbl>
              <c:idx val="16"/>
              <c:layout>
                <c:manualLayout>
                  <c:x val="-4.2072764083369796E-2"/>
                  <c:y val="-3.5139725181411148E-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1-6C27-42FD-ACFD-53405C233918}"/>
                </c:ext>
              </c:extLst>
            </c:dLbl>
            <c:dLbl>
              <c:idx val="1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2-6C27-42FD-ACFD-53405C233918}"/>
                </c:ext>
              </c:extLst>
            </c:dLbl>
            <c:dLbl>
              <c:idx val="18"/>
              <c:layout>
                <c:manualLayout>
                  <c:x val="-4.2794742171503267E-2"/>
                  <c:y val="-1.130437880785263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3-6C27-42FD-ACFD-53405C233918}"/>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4-6C27-42FD-ACFD-53405C233918}"/>
                </c:ext>
              </c:extLst>
            </c:dLbl>
            <c:dLbl>
              <c:idx val="20"/>
              <c:layout>
                <c:manualLayout>
                  <c:x val="-4.2896030028663802E-2"/>
                  <c:y val="-2.404199475065616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5-6C27-42FD-ACFD-53405C233918}"/>
                </c:ext>
              </c:extLst>
            </c:dLbl>
            <c:dLbl>
              <c:idx val="2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6-6C27-42FD-ACFD-53405C233918}"/>
                </c:ext>
              </c:extLst>
            </c:dLbl>
            <c:dLbl>
              <c:idx val="22"/>
              <c:layout>
                <c:manualLayout>
                  <c:x val="-4.0172536504275547E-2"/>
                  <c:y val="-1.817935653970855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7-6C27-42FD-ACFD-53405C233918}"/>
                </c:ext>
              </c:extLst>
            </c:dLbl>
            <c:dLbl>
              <c:idx val="23"/>
              <c:layout>
                <c:manualLayout>
                  <c:x val="-2.7248630709745914E-2"/>
                  <c:y val="-1.222883338677687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8-6C27-42FD-ACFD-53405C233918}"/>
                </c:ext>
              </c:extLst>
            </c:dLbl>
            <c:dLbl>
              <c:idx val="2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9-6C27-42FD-ACFD-53405C233918}"/>
                </c:ext>
              </c:extLst>
            </c:dLbl>
            <c:dLbl>
              <c:idx val="25"/>
              <c:layout>
                <c:manualLayout>
                  <c:x val="-2.5779846924240051E-2"/>
                  <c:y val="-1.830857115711214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A-6C27-42FD-ACFD-53405C233918}"/>
                </c:ext>
              </c:extLst>
            </c:dLbl>
            <c:dLbl>
              <c:idx val="2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B-6C27-42FD-ACFD-53405C233918}"/>
                </c:ext>
              </c:extLst>
            </c:dLbl>
            <c:dLbl>
              <c:idx val="27"/>
              <c:layout>
                <c:manualLayout>
                  <c:x val="-2.5567750297821455E-2"/>
                  <c:y val="-3.002719682664101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C-6C27-42FD-ACFD-53405C233918}"/>
                </c:ext>
              </c:extLst>
            </c:dLbl>
            <c:dLbl>
              <c:idx val="2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D-6C27-42FD-ACFD-53405C233918}"/>
                </c:ext>
              </c:extLst>
            </c:dLbl>
            <c:dLbl>
              <c:idx val="2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E-6C27-42FD-ACFD-53405C233918}"/>
                </c:ext>
              </c:extLst>
            </c:dLbl>
            <c:dLbl>
              <c:idx val="30"/>
              <c:layout>
                <c:manualLayout>
                  <c:x val="-4.1402272158348297E-2"/>
                  <c:y val="-3.021389294663958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5F-6C27-42FD-ACFD-53405C233918}"/>
                </c:ext>
              </c:extLst>
            </c:dLbl>
            <c:dLbl>
              <c:idx val="3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0-6C27-42FD-ACFD-53405C233918}"/>
                </c:ext>
              </c:extLst>
            </c:dLbl>
            <c:dLbl>
              <c:idx val="32"/>
              <c:layout>
                <c:manualLayout>
                  <c:x val="-3.9348245229986423E-2"/>
                  <c:y val="-1.846818921390482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1-6C27-42FD-ACFD-53405C233918}"/>
                </c:ext>
              </c:extLst>
            </c:dLbl>
            <c:dLbl>
              <c:idx val="3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2-6C27-42FD-ACFD-53405C233918}"/>
                </c:ext>
              </c:extLst>
            </c:dLbl>
            <c:dLbl>
              <c:idx val="34"/>
              <c:layout>
                <c:manualLayout>
                  <c:x val="-3.9120915144211788E-2"/>
                  <c:y val="-2.413273001508295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3-6C27-42FD-ACFD-53405C233918}"/>
                </c:ext>
              </c:extLst>
            </c:dLbl>
            <c:dLbl>
              <c:idx val="3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4-6C27-42FD-ACFD-53405C233918}"/>
                </c:ext>
              </c:extLst>
            </c:dLbl>
            <c:dLbl>
              <c:idx val="36"/>
              <c:layout>
                <c:manualLayout>
                  <c:x val="-4.1911201528853352E-2"/>
                  <c:y val="-4.223227752639517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5-6C27-42FD-ACFD-53405C233918}"/>
                </c:ext>
              </c:extLst>
            </c:dLbl>
            <c:dLbl>
              <c:idx val="3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6-6C27-42FD-ACFD-53405C233918}"/>
                </c:ext>
              </c:extLst>
            </c:dLbl>
            <c:dLbl>
              <c:idx val="38"/>
              <c:layout>
                <c:manualLayout>
                  <c:x val="-4.0050961780568758E-2"/>
                  <c:y val="-3.619909502262443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7-6C27-42FD-ACFD-53405C233918}"/>
                </c:ext>
              </c:extLst>
            </c:dLbl>
            <c:dLbl>
              <c:idx val="3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8-6C27-42FD-ACFD-53405C233918}"/>
                </c:ext>
              </c:extLst>
            </c:dLbl>
            <c:dLbl>
              <c:idx val="40"/>
              <c:layout>
                <c:manualLayout>
                  <c:x val="-4.0981081654711086E-2"/>
                  <c:y val="-3.619909502262443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9-6C27-42FD-ACFD-53405C233918}"/>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A-6C27-42FD-ACFD-53405C233918}"/>
                </c:ext>
              </c:extLst>
            </c:dLbl>
            <c:dLbl>
              <c:idx val="42"/>
              <c:layout>
                <c:manualLayout>
                  <c:x val="-4.0050961780568758E-2"/>
                  <c:y val="-4.223227752639517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B-6C27-42FD-ACFD-53405C233918}"/>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6C-6C27-42FD-ACFD-53405C233918}"/>
                </c:ext>
              </c:extLst>
            </c:dLbl>
            <c:dLbl>
              <c:idx val="44"/>
              <c:layout>
                <c:manualLayout>
                  <c:x val="-4.1570352875762204E-2"/>
                  <c:y val="-3.044904454816451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D-6C27-42FD-ACFD-53405C233918}"/>
                </c:ext>
              </c:extLst>
            </c:dLbl>
            <c:dLbl>
              <c:idx val="45"/>
              <c:layout>
                <c:manualLayout>
                  <c:x val="-2.7959403416718459E-2"/>
                  <c:y val="-4.223227752639517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E-6C27-42FD-ACFD-53405C233918}"/>
                </c:ext>
              </c:extLst>
            </c:dLbl>
            <c:dLbl>
              <c:idx val="46"/>
              <c:layout>
                <c:manualLayout>
                  <c:x val="-1.4007605304583498E-2"/>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6F-6C27-42FD-ACFD-53405C233918}"/>
                </c:ext>
              </c:extLst>
            </c:dLbl>
            <c:dLbl>
              <c:idx val="4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0-6C27-42FD-ACFD-53405C233918}"/>
                </c:ext>
              </c:extLst>
            </c:dLbl>
            <c:dLbl>
              <c:idx val="48"/>
              <c:layout>
                <c:manualLayout>
                  <c:x val="-1.1217245682156507E-2"/>
                  <c:y val="-3.619909502262443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71-6C27-42FD-ACFD-53405C233918}"/>
                </c:ext>
              </c:extLst>
            </c:dLbl>
            <c:dLbl>
              <c:idx val="4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2-6C27-42FD-ACFD-53405C233918}"/>
                </c:ext>
              </c:extLst>
            </c:dLbl>
            <c:dLbl>
              <c:idx val="50"/>
              <c:layout>
                <c:manualLayout>
                  <c:x val="-1.1217245682156507E-2"/>
                  <c:y val="-3.619909502262443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73-6C27-42FD-ACFD-53405C233918}"/>
                </c:ext>
              </c:extLst>
            </c:dLbl>
            <c:dLbl>
              <c:idx val="5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4-6C27-42FD-ACFD-53405C233918}"/>
                </c:ext>
              </c:extLst>
            </c:dLbl>
            <c:dLbl>
              <c:idx val="52"/>
              <c:layout>
                <c:manualLayout>
                  <c:x val="-1.1217245682156507E-2"/>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75-6C27-42FD-ACFD-53405C233918}"/>
                </c:ext>
              </c:extLst>
            </c:dLbl>
            <c:dLbl>
              <c:idx val="5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6-6C27-42FD-ACFD-53405C233918}"/>
                </c:ext>
              </c:extLst>
            </c:dLbl>
            <c:dLbl>
              <c:idx val="54"/>
              <c:layout>
                <c:manualLayout>
                  <c:x val="-9.357005933871846E-3"/>
                  <c:y val="-3.01659125188536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77-6C27-42FD-ACFD-53405C233918}"/>
                </c:ext>
              </c:extLst>
            </c:dLbl>
            <c:dLbl>
              <c:idx val="5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8-6C27-42FD-ACFD-53405C233918}"/>
                </c:ext>
              </c:extLst>
            </c:dLbl>
            <c:dLbl>
              <c:idx val="56"/>
              <c:layout>
                <c:manualLayout>
                  <c:x val="-1.1217245682156507E-2"/>
                  <c:y val="-3.619909502262443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79-6C27-42FD-ACFD-53405C233918}"/>
                </c:ext>
              </c:extLst>
            </c:dLbl>
            <c:dLbl>
              <c:idx val="5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A-6C27-42FD-ACFD-53405C233918}"/>
                </c:ext>
              </c:extLst>
            </c:dLbl>
            <c:dLbl>
              <c:idx val="58"/>
              <c:layout>
                <c:manualLayout>
                  <c:x val="-2.1656362024716151E-2"/>
                  <c:y val="-2.669325872610334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7B-6C27-42FD-ACFD-53405C233918}"/>
                </c:ext>
              </c:extLst>
            </c:dLbl>
            <c:dLbl>
              <c:idx val="5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C-6C27-42FD-ACFD-53405C233918}"/>
                </c:ext>
              </c:extLst>
            </c:dLbl>
            <c:dLbl>
              <c:idx val="6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D-6C27-42FD-ACFD-53405C233918}"/>
                </c:ext>
              </c:extLst>
            </c:dLbl>
            <c:dLbl>
              <c:idx val="6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E-6C27-42FD-ACFD-53405C233918}"/>
                </c:ext>
              </c:extLst>
            </c:dLbl>
            <c:dLbl>
              <c:idx val="6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7F-6C27-42FD-ACFD-53405C233918}"/>
                </c:ext>
              </c:extLst>
            </c:dLbl>
            <c:dLbl>
              <c:idx val="6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0-6C27-42FD-ACFD-53405C233918}"/>
                </c:ext>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'[Microsoft PowerPoint 内のグラフ]⑤-2地域定着'!$A$2:$A$14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'[Microsoft PowerPoint 内のグラフ]⑤-2地域定着'!$C$2:$C$14</c:f>
              <c:numCache>
                <c:formatCode>0_);[Red]\(0\)</c:formatCode>
                <c:ptCount val="13"/>
                <c:pt idx="0">
                  <c:v>120</c:v>
                </c:pt>
                <c:pt idx="1">
                  <c:v>338</c:v>
                </c:pt>
                <c:pt idx="2">
                  <c:v>468</c:v>
                </c:pt>
                <c:pt idx="3">
                  <c:v>512</c:v>
                </c:pt>
                <c:pt idx="4">
                  <c:v>564</c:v>
                </c:pt>
                <c:pt idx="5" formatCode="#,##0_);[Red]\(#,##0\)">
                  <c:v>612</c:v>
                </c:pt>
                <c:pt idx="6" formatCode="#,##0_ ">
                  <c:v>635</c:v>
                </c:pt>
                <c:pt idx="7" formatCode="#,##0_ ">
                  <c:v>667</c:v>
                </c:pt>
                <c:pt idx="8" formatCode="#,##0_ ">
                  <c:v>719</c:v>
                </c:pt>
                <c:pt idx="9" formatCode="#,##0_ ">
                  <c:v>786</c:v>
                </c:pt>
                <c:pt idx="10" formatCode="#,##0_ ">
                  <c:v>820</c:v>
                </c:pt>
                <c:pt idx="11" formatCode="#,##0_ ">
                  <c:v>835</c:v>
                </c:pt>
                <c:pt idx="12" formatCode="#,##0_ ">
                  <c:v>850</c:v>
                </c:pt>
              </c:numCache>
            </c:numRef>
          </c:val>
          <c:smooth val="0"/>
          <c:extLst xmlns:c16r2="http://schemas.microsoft.com/office/drawing/2015/06/chart">
            <c:ext xmlns:c16="http://schemas.microsoft.com/office/drawing/2014/chart" uri="{C3380CC4-5D6E-409C-BE32-E72D297353CC}">
              <c16:uniqueId val="{00000081-6C27-42FD-ACFD-53405C233918}"/>
            </c:ext>
          </c:extLst>
        </c:ser>
        <c:ser>
          <c:idx val="2"/>
          <c:order val="2"/>
          <c:tx>
            <c:strRef>
              <c:f>'[Microsoft PowerPoint 内のグラフ]⑤-2地域定着'!$D$1</c:f>
              <c:strCache>
                <c:ptCount val="1"/>
                <c:pt idx="0">
                  <c:v>精神障害者</c:v>
                </c:pt>
              </c:strCache>
            </c:strRef>
          </c:tx>
          <c:spPr>
            <a:ln w="25400"/>
          </c:spPr>
          <c:marker>
            <c:symbol val="triangle"/>
            <c:size val="3"/>
          </c:marker>
          <c:dLbls>
            <c:dLbl>
              <c:idx val="0"/>
              <c:layout>
                <c:manualLayout>
                  <c:x val="-3.4861913937058446E-2"/>
                  <c:y val="-2.8716992276628888E-4"/>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82-6C27-42FD-ACFD-53405C233918}"/>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3-6C27-42FD-ACFD-53405C233918}"/>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4-6C27-42FD-ACFD-53405C233918}"/>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5-6C27-42FD-ACFD-53405C233918}"/>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6-6C27-42FD-ACFD-53405C233918}"/>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7-6C27-42FD-ACFD-53405C233918}"/>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8-6C27-42FD-ACFD-53405C233918}"/>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9-6C27-42FD-ACFD-53405C233918}"/>
                </c:ext>
              </c:extLst>
            </c:dLbl>
            <c:dLbl>
              <c:idx val="14"/>
              <c:layout>
                <c:manualLayout>
                  <c:x val="1.4826110793828749E-2"/>
                  <c:y val="-5.829574470611988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8A-6C27-42FD-ACFD-53405C233918}"/>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B-6C27-42FD-ACFD-53405C233918}"/>
                </c:ext>
              </c:extLst>
            </c:dLbl>
            <c:dLbl>
              <c:idx val="16"/>
              <c:layout>
                <c:manualLayout>
                  <c:x val="-4.2035998715116291E-2"/>
                  <c:y val="-5.599648460232063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8C-6C27-42FD-ACFD-53405C233918}"/>
                </c:ext>
              </c:extLst>
            </c:dLbl>
            <c:dLbl>
              <c:idx val="1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D-6C27-42FD-ACFD-53405C233918}"/>
                </c:ext>
              </c:extLst>
            </c:dLbl>
            <c:dLbl>
              <c:idx val="18"/>
              <c:layout>
                <c:manualLayout>
                  <c:x val="-1.5158903290529754E-2"/>
                  <c:y val="-5.605539126613698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8E-6C27-42FD-ACFD-53405C233918}"/>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8F-6C27-42FD-ACFD-53405C233918}"/>
                </c:ext>
              </c:extLst>
            </c:dLbl>
            <c:dLbl>
              <c:idx val="2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0-6C27-42FD-ACFD-53405C233918}"/>
                </c:ext>
              </c:extLst>
            </c:dLbl>
            <c:dLbl>
              <c:idx val="22"/>
              <c:layout>
                <c:manualLayout>
                  <c:x val="1.8546590290398072E-2"/>
                  <c:y val="-6.432892720989061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91-6C27-42FD-ACFD-53405C233918}"/>
                </c:ext>
              </c:extLst>
            </c:dLbl>
            <c:dLbl>
              <c:idx val="23"/>
              <c:layout>
                <c:manualLayout>
                  <c:x val="-2.5685077229977045E-2"/>
                  <c:y val="-5.186969275899336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92-6C27-42FD-ACFD-53405C233918}"/>
                </c:ext>
              </c:extLst>
            </c:dLbl>
            <c:dLbl>
              <c:idx val="2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3-6C27-42FD-ACFD-53405C233918}"/>
                </c:ext>
              </c:extLst>
            </c:dLbl>
            <c:dLbl>
              <c:idx val="2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4-6C27-42FD-ACFD-53405C233918}"/>
                </c:ext>
              </c:extLst>
            </c:dLbl>
            <c:dLbl>
              <c:idx val="26"/>
              <c:layout>
                <c:manualLayout>
                  <c:x val="1.3895990919686419E-2"/>
                  <c:y val="-5.829574470611988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95-6C27-42FD-ACFD-53405C233918}"/>
                </c:ext>
              </c:extLst>
            </c:dLbl>
            <c:dLbl>
              <c:idx val="2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6-6C27-42FD-ACFD-53405C233918}"/>
                </c:ext>
              </c:extLst>
            </c:dLbl>
            <c:dLbl>
              <c:idx val="28"/>
              <c:layout>
                <c:manualLayout>
                  <c:x val="-4.5642300504300744E-2"/>
                  <c:y val="-5.870286576168928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97-6C27-42FD-ACFD-53405C233918}"/>
                </c:ext>
              </c:extLst>
            </c:dLbl>
            <c:dLbl>
              <c:idx val="2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8-6C27-42FD-ACFD-53405C233918}"/>
                </c:ext>
              </c:extLst>
            </c:dLbl>
            <c:dLbl>
              <c:idx val="30"/>
              <c:layout>
                <c:manualLayout>
                  <c:x val="-1.8956575412874353E-2"/>
                  <c:y val="-5.809384686642676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99-6C27-42FD-ACFD-53405C233918}"/>
                </c:ext>
              </c:extLst>
            </c:dLbl>
            <c:dLbl>
              <c:idx val="3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A-6C27-42FD-ACFD-53405C233918}"/>
                </c:ext>
              </c:extLst>
            </c:dLbl>
            <c:dLbl>
              <c:idx val="32"/>
              <c:layout>
                <c:manualLayout>
                  <c:x val="-1.3556533784517152E-2"/>
                  <c:y val="-6.864241517321646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9B-6C27-42FD-ACFD-53405C233918}"/>
                </c:ext>
              </c:extLst>
            </c:dLbl>
            <c:dLbl>
              <c:idx val="3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C-6C27-42FD-ACFD-53405C233918}"/>
                </c:ext>
              </c:extLst>
            </c:dLbl>
            <c:dLbl>
              <c:idx val="3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D-6C27-42FD-ACFD-53405C233918}"/>
                </c:ext>
              </c:extLst>
            </c:dLbl>
            <c:dLbl>
              <c:idx val="3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E-6C27-42FD-ACFD-53405C233918}"/>
                </c:ext>
              </c:extLst>
            </c:dLbl>
            <c:dLbl>
              <c:idx val="3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9F-6C27-42FD-ACFD-53405C233918}"/>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0-6C27-42FD-ACFD-53405C233918}"/>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1-6C27-42FD-ACFD-53405C233918}"/>
                </c:ext>
              </c:extLst>
            </c:dLbl>
            <c:dLbl>
              <c:idx val="44"/>
              <c:layout>
                <c:manualLayout>
                  <c:x val="-2.0431617088122977E-2"/>
                  <c:y val="-7.09121863593361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A2-6C27-42FD-ACFD-53405C233918}"/>
                </c:ext>
              </c:extLst>
            </c:dLbl>
            <c:dLbl>
              <c:idx val="4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3-6C27-42FD-ACFD-53405C233918}"/>
                </c:ext>
              </c:extLst>
            </c:dLbl>
            <c:dLbl>
              <c:idx val="4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4-6C27-42FD-ACFD-53405C233918}"/>
                </c:ext>
              </c:extLst>
            </c:dLbl>
            <c:dLbl>
              <c:idx val="4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5-6C27-42FD-ACFD-53405C233918}"/>
                </c:ext>
              </c:extLst>
            </c:dLbl>
            <c:dLbl>
              <c:idx val="5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6-6C27-42FD-ACFD-53405C233918}"/>
                </c:ext>
              </c:extLst>
            </c:dLbl>
            <c:dLbl>
              <c:idx val="5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7-6C27-42FD-ACFD-53405C233918}"/>
                </c:ext>
              </c:extLst>
            </c:dLbl>
            <c:dLbl>
              <c:idx val="5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8-6C27-42FD-ACFD-53405C233918}"/>
                </c:ext>
              </c:extLst>
            </c:dLbl>
            <c:dLbl>
              <c:idx val="5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9-6C27-42FD-ACFD-53405C233918}"/>
                </c:ext>
              </c:extLst>
            </c:dLbl>
            <c:dLbl>
              <c:idx val="5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A-6C27-42FD-ACFD-53405C233918}"/>
                </c:ext>
              </c:extLst>
            </c:dLbl>
            <c:dLbl>
              <c:idx val="6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B-6C27-42FD-ACFD-53405C233918}"/>
                </c:ext>
              </c:extLst>
            </c:dLbl>
            <c:dLbl>
              <c:idx val="6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C-6C27-42FD-ACFD-53405C233918}"/>
                </c:ext>
              </c:extLst>
            </c:dLbl>
            <c:dLbl>
              <c:idx val="6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D-6C27-42FD-ACFD-53405C233918}"/>
                </c:ext>
              </c:extLst>
            </c:dLbl>
            <c:dLbl>
              <c:idx val="6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AE-6C27-42FD-ACFD-53405C233918}"/>
                </c:ext>
              </c:extLst>
            </c:dLbl>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'[Microsoft PowerPoint 内のグラフ]⑤-2地域定着'!$A$2:$A$14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'[Microsoft PowerPoint 内のグラフ]⑤-2地域定着'!$D$2:$D$14</c:f>
              <c:numCache>
                <c:formatCode>0_);[Red]\(0\)</c:formatCode>
                <c:ptCount val="13"/>
                <c:pt idx="0">
                  <c:v>95</c:v>
                </c:pt>
                <c:pt idx="1">
                  <c:v>430</c:v>
                </c:pt>
                <c:pt idx="2">
                  <c:v>624</c:v>
                </c:pt>
                <c:pt idx="3">
                  <c:v>806</c:v>
                </c:pt>
                <c:pt idx="4">
                  <c:v>927</c:v>
                </c:pt>
                <c:pt idx="5" formatCode="#,##0_);[Red]\(#,##0\)">
                  <c:v>1095</c:v>
                </c:pt>
                <c:pt idx="6" formatCode="#,##0_ ">
                  <c:v>1173</c:v>
                </c:pt>
                <c:pt idx="7" formatCode="#,##0_ ">
                  <c:v>1215</c:v>
                </c:pt>
                <c:pt idx="8" formatCode="#,##0_ ">
                  <c:v>1342</c:v>
                </c:pt>
                <c:pt idx="9" formatCode="#,##0_ ">
                  <c:v>1500</c:v>
                </c:pt>
                <c:pt idx="10" formatCode="#,##0_ ">
                  <c:v>1498</c:v>
                </c:pt>
                <c:pt idx="11" formatCode="#,##0_ ">
                  <c:v>1685</c:v>
                </c:pt>
                <c:pt idx="12" formatCode="#,##0_ ">
                  <c:v>1746</c:v>
                </c:pt>
              </c:numCache>
            </c:numRef>
          </c:val>
          <c:smooth val="0"/>
          <c:extLst xmlns:c16r2="http://schemas.microsoft.com/office/drawing/2015/06/chart">
            <c:ext xmlns:c16="http://schemas.microsoft.com/office/drawing/2014/chart" uri="{C3380CC4-5D6E-409C-BE32-E72D297353CC}">
              <c16:uniqueId val="{000000AF-6C27-42FD-ACFD-53405C233918}"/>
            </c:ext>
          </c:extLst>
        </c:ser>
        <c:ser>
          <c:idx val="3"/>
          <c:order val="3"/>
          <c:tx>
            <c:strRef>
              <c:f>'[Microsoft PowerPoint 内のグラフ]⑤-2地域定着'!$G$1</c:f>
              <c:strCache>
                <c:ptCount val="1"/>
                <c:pt idx="0">
                  <c:v>合計（障害児及び難病等対象者を含む）</c:v>
                </c:pt>
              </c:strCache>
            </c:strRef>
          </c:tx>
          <c:spPr>
            <a:ln w="22225">
              <a:solidFill>
                <a:srgbClr val="FFC000"/>
              </a:solidFill>
            </a:ln>
          </c:spPr>
          <c:marker>
            <c:symbol val="diamond"/>
            <c:size val="4"/>
            <c:spPr>
              <a:solidFill>
                <a:srgbClr val="FFC000"/>
              </a:solidFill>
              <a:ln>
                <a:solidFill>
                  <a:srgbClr val="FFC000"/>
                </a:solidFill>
              </a:ln>
            </c:spPr>
          </c:marker>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0-6C27-42FD-ACFD-53405C233918}"/>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1-6C27-42FD-ACFD-53405C233918}"/>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2-6C27-42FD-ACFD-53405C233918}"/>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3-6C27-42FD-ACFD-53405C233918}"/>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4-6C27-42FD-ACFD-53405C233918}"/>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5-6C27-42FD-ACFD-53405C233918}"/>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6-6C27-42FD-ACFD-53405C233918}"/>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7-6C27-42FD-ACFD-53405C233918}"/>
                </c:ext>
              </c:extLst>
            </c:dLbl>
            <c:dLbl>
              <c:idx val="1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8-6C27-42FD-ACFD-53405C233918}"/>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9-6C27-42FD-ACFD-53405C233918}"/>
                </c:ext>
              </c:extLst>
            </c:dLbl>
            <c:dLbl>
              <c:idx val="2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A-6C27-42FD-ACFD-53405C233918}"/>
                </c:ext>
              </c:extLst>
            </c:dLbl>
            <c:dLbl>
              <c:idx val="2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B-6C27-42FD-ACFD-53405C233918}"/>
                </c:ext>
              </c:extLst>
            </c:dLbl>
            <c:dLbl>
              <c:idx val="2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C-6C27-42FD-ACFD-53405C233918}"/>
                </c:ext>
              </c:extLst>
            </c:dLbl>
            <c:dLbl>
              <c:idx val="2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D-6C27-42FD-ACFD-53405C233918}"/>
                </c:ext>
              </c:extLst>
            </c:dLbl>
            <c:dLbl>
              <c:idx val="2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E-6C27-42FD-ACFD-53405C233918}"/>
                </c:ext>
              </c:extLst>
            </c:dLbl>
            <c:dLbl>
              <c:idx val="3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BF-6C27-42FD-ACFD-53405C233918}"/>
                </c:ext>
              </c:extLst>
            </c:dLbl>
            <c:dLbl>
              <c:idx val="32"/>
              <c:layout>
                <c:manualLayout>
                  <c:x val="-2.5191218163446463E-2"/>
                  <c:y val="-5.798719284069519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C0-6C27-42FD-ACFD-53405C233918}"/>
                </c:ext>
              </c:extLst>
            </c:dLbl>
            <c:dLbl>
              <c:idx val="3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1-6C27-42FD-ACFD-53405C233918}"/>
                </c:ext>
              </c:extLst>
            </c:dLbl>
            <c:dLbl>
              <c:idx val="3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2-6C27-42FD-ACFD-53405C233918}"/>
                </c:ext>
              </c:extLst>
            </c:dLbl>
            <c:dLbl>
              <c:idx val="3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3-6C27-42FD-ACFD-53405C233918}"/>
                </c:ext>
              </c:extLst>
            </c:dLbl>
            <c:dLbl>
              <c:idx val="3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4-6C27-42FD-ACFD-53405C233918}"/>
                </c:ext>
              </c:extLst>
            </c:dLbl>
            <c:dLbl>
              <c:idx val="4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5-6C27-42FD-ACFD-53405C233918}"/>
                </c:ext>
              </c:extLst>
            </c:dLbl>
            <c:dLbl>
              <c:idx val="4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6-6C27-42FD-ACFD-53405C233918}"/>
                </c:ext>
              </c:extLst>
            </c:dLbl>
            <c:dLbl>
              <c:idx val="4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7-6C27-42FD-ACFD-53405C233918}"/>
                </c:ext>
              </c:extLst>
            </c:dLbl>
            <c:dLbl>
              <c:idx val="4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8-6C27-42FD-ACFD-53405C233918}"/>
                </c:ext>
              </c:extLst>
            </c:dLbl>
            <c:dLbl>
              <c:idx val="4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9-6C27-42FD-ACFD-53405C233918}"/>
                </c:ext>
              </c:extLst>
            </c:dLbl>
            <c:dLbl>
              <c:idx val="5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A-6C27-42FD-ACFD-53405C233918}"/>
                </c:ext>
              </c:extLst>
            </c:dLbl>
            <c:dLbl>
              <c:idx val="5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B-6C27-42FD-ACFD-53405C233918}"/>
                </c:ext>
              </c:extLst>
            </c:dLbl>
            <c:dLbl>
              <c:idx val="5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C-6C27-42FD-ACFD-53405C233918}"/>
                </c:ext>
              </c:extLst>
            </c:dLbl>
            <c:dLbl>
              <c:idx val="5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D-6C27-42FD-ACFD-53405C233918}"/>
                </c:ext>
              </c:extLst>
            </c:dLbl>
            <c:dLbl>
              <c:idx val="5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E-6C27-42FD-ACFD-53405C233918}"/>
                </c:ext>
              </c:extLst>
            </c:dLbl>
            <c:dLbl>
              <c:idx val="6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CF-6C27-42FD-ACFD-53405C233918}"/>
                </c:ext>
              </c:extLst>
            </c:dLbl>
            <c:dLbl>
              <c:idx val="6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D0-6C27-42FD-ACFD-53405C233918}"/>
                </c:ext>
              </c:extLst>
            </c:dLbl>
            <c:dLbl>
              <c:idx val="6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D1-6C27-42FD-ACFD-53405C233918}"/>
                </c:ext>
              </c:extLst>
            </c:dLbl>
            <c:dLbl>
              <c:idx val="6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D2-6C27-42FD-ACFD-53405C233918}"/>
                </c:ext>
              </c:extLst>
            </c:dLbl>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'[Microsoft PowerPoint 内のグラフ]⑤-2地域定着'!$A$2:$A$14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'[Microsoft PowerPoint 内のグラフ]⑤-2地域定着'!$G$2:$G$14</c:f>
              <c:numCache>
                <c:formatCode>#,##0_);[Red]\(#,##0\)</c:formatCode>
                <c:ptCount val="13"/>
                <c:pt idx="0">
                  <c:v>283</c:v>
                </c:pt>
                <c:pt idx="1">
                  <c:v>918</c:v>
                </c:pt>
                <c:pt idx="2">
                  <c:v>1291</c:v>
                </c:pt>
                <c:pt idx="3">
                  <c:v>1567</c:v>
                </c:pt>
                <c:pt idx="4">
                  <c:v>1785</c:v>
                </c:pt>
                <c:pt idx="5">
                  <c:v>2044</c:v>
                </c:pt>
                <c:pt idx="6">
                  <c:v>2143</c:v>
                </c:pt>
                <c:pt idx="7">
                  <c:v>2232</c:v>
                </c:pt>
                <c:pt idx="8">
                  <c:v>2435</c:v>
                </c:pt>
                <c:pt idx="9">
                  <c:v>2673</c:v>
                </c:pt>
                <c:pt idx="10">
                  <c:v>2707</c:v>
                </c:pt>
                <c:pt idx="11">
                  <c:v>2935</c:v>
                </c:pt>
                <c:pt idx="12">
                  <c:v>3018</c:v>
                </c:pt>
              </c:numCache>
            </c:numRef>
          </c:val>
          <c:smooth val="0"/>
          <c:extLst xmlns:c16r2="http://schemas.microsoft.com/office/drawing/2015/06/chart">
            <c:ext xmlns:c16="http://schemas.microsoft.com/office/drawing/2014/chart" uri="{C3380CC4-5D6E-409C-BE32-E72D297353CC}">
              <c16:uniqueId val="{000000D3-6C27-42FD-ACFD-53405C233918}"/>
            </c:ext>
          </c:extLst>
        </c:ser>
        <c:dLbls>
          <c:dLblPos val="t"/>
          <c:showLegendKey val="0"/>
          <c:showVal val="1"/>
          <c:showCatName val="0"/>
          <c:showSerName val="0"/>
          <c:showPercent val="0"/>
          <c:showBubbleSize val="0"/>
        </c:dLbls>
        <c:marker val="1"/>
        <c:smooth val="0"/>
        <c:axId val="392008448"/>
        <c:axId val="392009984"/>
      </c:lineChart>
      <c:catAx>
        <c:axId val="392008448"/>
        <c:scaling>
          <c:orientation val="minMax"/>
        </c:scaling>
        <c:delete val="0"/>
        <c:axPos val="b"/>
        <c:numFmt formatCode="General" sourceLinked="0"/>
        <c:majorTickMark val="out"/>
        <c:minorTickMark val="none"/>
        <c:tickLblPos val="nextTo"/>
        <c:txPr>
          <a:bodyPr/>
          <a:lstStyle/>
          <a:p>
            <a:pPr>
              <a:defRPr sz="500"/>
            </a:pPr>
            <a:endParaRPr lang="ja-JP"/>
          </a:p>
        </c:txPr>
        <c:crossAx val="392009984"/>
        <c:crosses val="autoZero"/>
        <c:auto val="1"/>
        <c:lblAlgn val="ctr"/>
        <c:lblOffset val="100"/>
        <c:noMultiLvlLbl val="0"/>
      </c:catAx>
      <c:valAx>
        <c:axId val="392009984"/>
        <c:scaling>
          <c:orientation val="minMax"/>
        </c:scaling>
        <c:delete val="0"/>
        <c:axPos val="l"/>
        <c:majorGridlines>
          <c:spPr>
            <a:ln>
              <a:noFill/>
            </a:ln>
          </c:spPr>
        </c:majorGridlines>
        <c:title>
          <c:tx>
            <c:rich>
              <a:bodyPr rot="0" vert="horz"/>
              <a:lstStyle/>
              <a:p>
                <a:pPr>
                  <a:defRPr/>
                </a:pPr>
                <a:r>
                  <a:rPr lang="ja-JP"/>
                  <a:t>利用者数</a:t>
                </a:r>
                <a:endParaRPr lang="en-US"/>
              </a:p>
              <a:p>
                <a:pPr>
                  <a:defRPr/>
                </a:pPr>
                <a:r>
                  <a:rPr lang="ja-JP"/>
                  <a:t>（人）</a:t>
                </a:r>
              </a:p>
            </c:rich>
          </c:tx>
          <c:layout>
            <c:manualLayout>
              <c:xMode val="edge"/>
              <c:yMode val="edge"/>
              <c:x val="1.1426465024386127E-2"/>
              <c:y val="8.1814705288535766E-2"/>
            </c:manualLayout>
          </c:layout>
          <c:overlay val="0"/>
        </c:title>
        <c:numFmt formatCode="0_);[Red]\(0\)" sourceLinked="1"/>
        <c:majorTickMark val="out"/>
        <c:minorTickMark val="none"/>
        <c:tickLblPos val="nextTo"/>
        <c:crossAx val="392008448"/>
        <c:crosses val="autoZero"/>
        <c:crossBetween val="between"/>
      </c:valAx>
    </c:plotArea>
    <c:legend>
      <c:legendPos val="l"/>
      <c:layout>
        <c:manualLayout>
          <c:xMode val="edge"/>
          <c:yMode val="edge"/>
          <c:x val="0.13650001281176261"/>
          <c:y val="1.9420036282968935E-2"/>
          <c:w val="0.62962973044015202"/>
          <c:h val="0.25558700705389903"/>
        </c:manualLayout>
      </c:layout>
      <c:overlay val="1"/>
    </c:legend>
    <c:plotVisOnly val="1"/>
    <c:dispBlanksAs val="gap"/>
    <c:showDLblsOverMax val="0"/>
  </c:chart>
  <c:spPr>
    <a:ln>
      <a:noFill/>
    </a:ln>
  </c:spPr>
  <c:txPr>
    <a:bodyPr/>
    <a:lstStyle/>
    <a:p>
      <a:pPr>
        <a:defRPr sz="600"/>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9.7222248375415918E-2"/>
          <c:y val="2.0091195211009598E-2"/>
          <c:w val="0.88081044900026451"/>
          <c:h val="0.86250879449194828"/>
        </c:manualLayout>
      </c:layout>
      <c:barChart>
        <c:barDir val="col"/>
        <c:grouping val="stacked"/>
        <c:varyColors val="0"/>
        <c:ser>
          <c:idx val="0"/>
          <c:order val="0"/>
          <c:tx>
            <c:strRef>
              <c:f>Sheet1!$B$1</c:f>
              <c:strCache>
                <c:ptCount val="1"/>
                <c:pt idx="0">
                  <c:v>社会福祉法人</c:v>
                </c:pt>
              </c:strCache>
            </c:strRef>
          </c:tx>
          <c:spPr>
            <a:solidFill>
              <a:schemeClr val="accent5">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Sheet1!$B$2:$B$8</c:f>
              <c:numCache>
                <c:formatCode>#,##0_);[Red]\(#,##0\)</c:formatCode>
                <c:ptCount val="7"/>
                <c:pt idx="0">
                  <c:v>306</c:v>
                </c:pt>
                <c:pt idx="1">
                  <c:v>371</c:v>
                </c:pt>
                <c:pt idx="2">
                  <c:v>431</c:v>
                </c:pt>
                <c:pt idx="3">
                  <c:v>466</c:v>
                </c:pt>
                <c:pt idx="4">
                  <c:v>502</c:v>
                </c:pt>
                <c:pt idx="5">
                  <c:v>530</c:v>
                </c:pt>
                <c:pt idx="6">
                  <c:v>564</c:v>
                </c:pt>
              </c:numCache>
            </c:numRef>
          </c:val>
          <c:extLst xmlns:c16r2="http://schemas.microsoft.com/office/drawing/2015/06/chart">
            <c:ext xmlns:c16="http://schemas.microsoft.com/office/drawing/2014/chart" uri="{C3380CC4-5D6E-409C-BE32-E72D297353CC}">
              <c16:uniqueId val="{00000000-0867-4E42-9A98-D9855F63BCCA}"/>
            </c:ext>
          </c:extLst>
        </c:ser>
        <c:ser>
          <c:idx val="1"/>
          <c:order val="1"/>
          <c:tx>
            <c:strRef>
              <c:f>Sheet1!$C$1</c:f>
              <c:strCache>
                <c:ptCount val="1"/>
                <c:pt idx="0">
                  <c:v>営利法人</c:v>
                </c:pt>
              </c:strCache>
            </c:strRef>
          </c:tx>
          <c:spPr>
            <a:solidFill>
              <a:srgbClr val="FF5050"/>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Sheet1!$C$2:$C$8</c:f>
              <c:numCache>
                <c:formatCode>#,##0_);[Red]\(#,##0\)</c:formatCode>
                <c:ptCount val="7"/>
                <c:pt idx="0">
                  <c:v>174</c:v>
                </c:pt>
                <c:pt idx="1">
                  <c:v>333</c:v>
                </c:pt>
                <c:pt idx="2">
                  <c:v>583</c:v>
                </c:pt>
                <c:pt idx="3">
                  <c:v>919</c:v>
                </c:pt>
                <c:pt idx="4">
                  <c:v>1335</c:v>
                </c:pt>
                <c:pt idx="5">
                  <c:v>1690</c:v>
                </c:pt>
                <c:pt idx="6">
                  <c:v>1994</c:v>
                </c:pt>
              </c:numCache>
            </c:numRef>
          </c:val>
          <c:extLst xmlns:c16r2="http://schemas.microsoft.com/office/drawing/2015/06/chart">
            <c:ext xmlns:c16="http://schemas.microsoft.com/office/drawing/2014/chart" uri="{C3380CC4-5D6E-409C-BE32-E72D297353CC}">
              <c16:uniqueId val="{00000001-0867-4E42-9A98-D9855F63BCCA}"/>
            </c:ext>
          </c:extLst>
        </c:ser>
        <c:ser>
          <c:idx val="2"/>
          <c:order val="2"/>
          <c:tx>
            <c:strRef>
              <c:f>Sheet1!$D$1</c:f>
              <c:strCache>
                <c:ptCount val="1"/>
                <c:pt idx="0">
                  <c:v>NPO法人</c:v>
                </c:pt>
              </c:strCache>
            </c:strRef>
          </c:tx>
          <c:spPr>
            <a:solidFill>
              <a:schemeClr val="accent3">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layout/>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Sheet1!$D$2:$D$8</c:f>
              <c:numCache>
                <c:formatCode>#,##0_);[Red]\(#,##0\)</c:formatCode>
                <c:ptCount val="7"/>
                <c:pt idx="0">
                  <c:v>190</c:v>
                </c:pt>
                <c:pt idx="1">
                  <c:v>281</c:v>
                </c:pt>
                <c:pt idx="2">
                  <c:v>375</c:v>
                </c:pt>
                <c:pt idx="3">
                  <c:v>446</c:v>
                </c:pt>
                <c:pt idx="4">
                  <c:v>509</c:v>
                </c:pt>
                <c:pt idx="5">
                  <c:v>532</c:v>
                </c:pt>
                <c:pt idx="6">
                  <c:v>572</c:v>
                </c:pt>
              </c:numCache>
            </c:numRef>
          </c:val>
          <c:extLst xmlns:c16r2="http://schemas.microsoft.com/office/drawing/2015/06/chart">
            <c:ext xmlns:c16="http://schemas.microsoft.com/office/drawing/2014/chart" uri="{C3380CC4-5D6E-409C-BE32-E72D297353CC}">
              <c16:uniqueId val="{00000002-0867-4E42-9A98-D9855F63BCCA}"/>
            </c:ext>
          </c:extLst>
        </c:ser>
        <c:ser>
          <c:idx val="3"/>
          <c:order val="3"/>
          <c:tx>
            <c:strRef>
              <c:f>Sheet1!$E$1</c:f>
              <c:strCache>
                <c:ptCount val="1"/>
                <c:pt idx="0">
                  <c:v>その他</c:v>
                </c:pt>
              </c:strCache>
            </c:strRef>
          </c:tx>
          <c:spPr>
            <a:solidFill>
              <a:schemeClr val="accent4">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Sheet1!$E$2:$E$8</c:f>
              <c:numCache>
                <c:formatCode>#,##0_);[Red]\(#,##0\)</c:formatCode>
                <c:ptCount val="7"/>
                <c:pt idx="0">
                  <c:v>37</c:v>
                </c:pt>
                <c:pt idx="1">
                  <c:v>73</c:v>
                </c:pt>
                <c:pt idx="2">
                  <c:v>138</c:v>
                </c:pt>
                <c:pt idx="3">
                  <c:v>223</c:v>
                </c:pt>
                <c:pt idx="4">
                  <c:v>322</c:v>
                </c:pt>
                <c:pt idx="5">
                  <c:v>406</c:v>
                </c:pt>
                <c:pt idx="6">
                  <c:v>466</c:v>
                </c:pt>
              </c:numCache>
            </c:numRef>
          </c:val>
          <c:extLst xmlns:c16r2="http://schemas.microsoft.com/office/drawing/2015/06/chart">
            <c:ext xmlns:c16="http://schemas.microsoft.com/office/drawing/2014/chart" uri="{C3380CC4-5D6E-409C-BE32-E72D297353CC}">
              <c16:uniqueId val="{00000003-0867-4E42-9A98-D9855F63BCCA}"/>
            </c:ext>
          </c:extLst>
        </c:ser>
        <c:dLbls>
          <c:showLegendKey val="0"/>
          <c:showVal val="0"/>
          <c:showCatName val="0"/>
          <c:showSerName val="0"/>
          <c:showPercent val="0"/>
          <c:showBubbleSize val="0"/>
        </c:dLbls>
        <c:gapWidth val="95"/>
        <c:overlap val="100"/>
        <c:serLines/>
        <c:axId val="392365184"/>
        <c:axId val="392366720"/>
      </c:barChart>
      <c:catAx>
        <c:axId val="392365184"/>
        <c:scaling>
          <c:orientation val="minMax"/>
        </c:scaling>
        <c:delete val="0"/>
        <c:axPos val="b"/>
        <c:numFmt formatCode="General" sourceLinked="0"/>
        <c:majorTickMark val="out"/>
        <c:minorTickMark val="none"/>
        <c:tickLblPos val="nextTo"/>
        <c:txPr>
          <a:bodyPr/>
          <a:lstStyle/>
          <a:p>
            <a:pPr>
              <a:defRPr sz="1200"/>
            </a:pPr>
            <a:endParaRPr lang="ja-JP"/>
          </a:p>
        </c:txPr>
        <c:crossAx val="392366720"/>
        <c:crosses val="autoZero"/>
        <c:auto val="1"/>
        <c:lblAlgn val="ctr"/>
        <c:lblOffset val="100"/>
        <c:noMultiLvlLbl val="0"/>
      </c:catAx>
      <c:valAx>
        <c:axId val="392366720"/>
        <c:scaling>
          <c:orientation val="minMax"/>
          <c:min val="0"/>
        </c:scaling>
        <c:delete val="0"/>
        <c:axPos val="l"/>
        <c:numFmt formatCode="#,##0_);[Red]\(#,##0\)" sourceLinked="1"/>
        <c:majorTickMark val="out"/>
        <c:minorTickMark val="none"/>
        <c:tickLblPos val="nextTo"/>
        <c:txPr>
          <a:bodyPr/>
          <a:lstStyle/>
          <a:p>
            <a:pPr>
              <a:defRPr sz="1200"/>
            </a:pPr>
            <a:endParaRPr lang="ja-JP"/>
          </a:p>
        </c:txPr>
        <c:crossAx val="392365184"/>
        <c:crosses val="autoZero"/>
        <c:crossBetween val="between"/>
      </c:valAx>
      <c:spPr>
        <a:solidFill>
          <a:schemeClr val="bg1"/>
        </a:solidFill>
        <a:ln>
          <a:noFill/>
        </a:ln>
      </c:spPr>
    </c:plotArea>
    <c:legend>
      <c:legendPos val="b"/>
      <c:layout>
        <c:manualLayout>
          <c:xMode val="edge"/>
          <c:yMode val="edge"/>
          <c:x val="4.9999908935437043E-2"/>
          <c:y val="0.95070483360927371"/>
          <c:w val="0.94717740437598286"/>
          <c:h val="3.6390096222370959E-2"/>
        </c:manualLayout>
      </c:layout>
      <c:overlay val="0"/>
      <c:txPr>
        <a:bodyPr/>
        <a:lstStyle/>
        <a:p>
          <a:pPr>
            <a:defRPr sz="12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txPr>
    <a:bodyPr/>
    <a:lstStyle/>
    <a:p>
      <a:pPr>
        <a:defRPr sz="1800"/>
      </a:pPr>
      <a:endParaRPr lang="ja-JP"/>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06431418276354"/>
          <c:y val="4.0614144975697826E-2"/>
          <c:w val="0.81253156451011688"/>
          <c:h val="0.85031228126410541"/>
        </c:manualLayout>
      </c:layout>
      <c:barChart>
        <c:barDir val="bar"/>
        <c:grouping val="percentStacked"/>
        <c:varyColors val="0"/>
        <c:ser>
          <c:idx val="0"/>
          <c:order val="0"/>
          <c:tx>
            <c:strRef>
              <c:f>Sheet1!$B$1</c:f>
              <c:strCache>
                <c:ptCount val="1"/>
                <c:pt idx="0">
                  <c:v>社会福祉法人</c:v>
                </c:pt>
              </c:strCache>
            </c:strRef>
          </c:tx>
          <c:spPr>
            <a:solidFill>
              <a:schemeClr val="accent5">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Sheet1!$B$2:$B$8</c:f>
              <c:numCache>
                <c:formatCode>0.0%</c:formatCode>
                <c:ptCount val="7"/>
                <c:pt idx="0">
                  <c:v>0.15684093437152391</c:v>
                </c:pt>
                <c:pt idx="1">
                  <c:v>0.16782773907536416</c:v>
                </c:pt>
                <c:pt idx="2">
                  <c:v>0.18815592203898052</c:v>
                </c:pt>
                <c:pt idx="3">
                  <c:v>0.22687439143135346</c:v>
                </c:pt>
                <c:pt idx="4">
                  <c:v>0.2822527832351015</c:v>
                </c:pt>
                <c:pt idx="5">
                  <c:v>0.35066162570888471</c:v>
                </c:pt>
                <c:pt idx="6">
                  <c:v>0.43281471004243283</c:v>
                </c:pt>
              </c:numCache>
            </c:numRef>
          </c:val>
          <c:extLst xmlns:c16r2="http://schemas.microsoft.com/office/drawing/2015/06/chart">
            <c:ext xmlns:c16="http://schemas.microsoft.com/office/drawing/2014/chart" uri="{C3380CC4-5D6E-409C-BE32-E72D297353CC}">
              <c16:uniqueId val="{00000000-FEF0-435C-B529-249A6E2785EF}"/>
            </c:ext>
          </c:extLst>
        </c:ser>
        <c:ser>
          <c:idx val="1"/>
          <c:order val="1"/>
          <c:tx>
            <c:strRef>
              <c:f>Sheet1!$C$1</c:f>
              <c:strCache>
                <c:ptCount val="1"/>
                <c:pt idx="0">
                  <c:v>営利法人</c:v>
                </c:pt>
              </c:strCache>
            </c:strRef>
          </c:tx>
          <c:spPr>
            <a:solidFill>
              <a:srgbClr val="FF5050"/>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Sheet1!$C$2:$C$8</c:f>
              <c:numCache>
                <c:formatCode>0.0%</c:formatCode>
                <c:ptCount val="7"/>
                <c:pt idx="0">
                  <c:v>0.55450500556173521</c:v>
                </c:pt>
                <c:pt idx="1">
                  <c:v>0.53514882837238764</c:v>
                </c:pt>
                <c:pt idx="2">
                  <c:v>0.5003748125937032</c:v>
                </c:pt>
                <c:pt idx="3">
                  <c:v>0.44741966893865626</c:v>
                </c:pt>
                <c:pt idx="4">
                  <c:v>0.38179436804191225</c:v>
                </c:pt>
                <c:pt idx="5">
                  <c:v>0.31474480151228734</c:v>
                </c:pt>
                <c:pt idx="6">
                  <c:v>0.24611032531824611</c:v>
                </c:pt>
              </c:numCache>
            </c:numRef>
          </c:val>
          <c:extLst xmlns:c16r2="http://schemas.microsoft.com/office/drawing/2015/06/chart">
            <c:ext xmlns:c16="http://schemas.microsoft.com/office/drawing/2014/chart" uri="{C3380CC4-5D6E-409C-BE32-E72D297353CC}">
              <c16:uniqueId val="{00000001-FEF0-435C-B529-249A6E2785EF}"/>
            </c:ext>
          </c:extLst>
        </c:ser>
        <c:ser>
          <c:idx val="2"/>
          <c:order val="2"/>
          <c:tx>
            <c:strRef>
              <c:f>Sheet1!$D$1</c:f>
              <c:strCache>
                <c:ptCount val="1"/>
                <c:pt idx="0">
                  <c:v>NPO法人</c:v>
                </c:pt>
              </c:strCache>
            </c:strRef>
          </c:tx>
          <c:spPr>
            <a:solidFill>
              <a:schemeClr val="accent3">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Sheet1!$D$2:$D$8</c:f>
              <c:numCache>
                <c:formatCode>0.0%</c:formatCode>
                <c:ptCount val="7"/>
                <c:pt idx="0">
                  <c:v>0.15906562847608455</c:v>
                </c:pt>
                <c:pt idx="1">
                  <c:v>0.16846105129829006</c:v>
                </c:pt>
                <c:pt idx="2">
                  <c:v>0.19077961019490255</c:v>
                </c:pt>
                <c:pt idx="3">
                  <c:v>0.21713729308666019</c:v>
                </c:pt>
                <c:pt idx="4">
                  <c:v>0.24557956777996071</c:v>
                </c:pt>
                <c:pt idx="5">
                  <c:v>0.2655954631379962</c:v>
                </c:pt>
                <c:pt idx="6">
                  <c:v>0.26874115983026875</c:v>
                </c:pt>
              </c:numCache>
            </c:numRef>
          </c:val>
          <c:extLst xmlns:c16r2="http://schemas.microsoft.com/office/drawing/2015/06/chart">
            <c:ext xmlns:c16="http://schemas.microsoft.com/office/drawing/2014/chart" uri="{C3380CC4-5D6E-409C-BE32-E72D297353CC}">
              <c16:uniqueId val="{00000002-FEF0-435C-B529-249A6E2785EF}"/>
            </c:ext>
          </c:extLst>
        </c:ser>
        <c:ser>
          <c:idx val="3"/>
          <c:order val="3"/>
          <c:tx>
            <c:strRef>
              <c:f>Sheet1!$E$1</c:f>
              <c:strCache>
                <c:ptCount val="1"/>
                <c:pt idx="0">
                  <c:v>その他</c:v>
                </c:pt>
              </c:strCache>
            </c:strRef>
          </c:tx>
          <c:spPr>
            <a:solidFill>
              <a:schemeClr val="accent4">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Sheet1!$E$2:$E$8</c:f>
              <c:numCache>
                <c:formatCode>0.0%</c:formatCode>
                <c:ptCount val="7"/>
                <c:pt idx="0">
                  <c:v>0.12958843159065628</c:v>
                </c:pt>
                <c:pt idx="1">
                  <c:v>0.12856238125395819</c:v>
                </c:pt>
                <c:pt idx="2">
                  <c:v>0.1206896551724138</c:v>
                </c:pt>
                <c:pt idx="3">
                  <c:v>0.10856864654333009</c:v>
                </c:pt>
                <c:pt idx="4">
                  <c:v>9.0373280943025547E-2</c:v>
                </c:pt>
                <c:pt idx="5">
                  <c:v>6.8998109640831765E-2</c:v>
                </c:pt>
                <c:pt idx="6">
                  <c:v>5.2333804809052337E-2</c:v>
                </c:pt>
              </c:numCache>
            </c:numRef>
          </c:val>
          <c:extLst xmlns:c16r2="http://schemas.microsoft.com/office/drawing/2015/06/chart">
            <c:ext xmlns:c16="http://schemas.microsoft.com/office/drawing/2014/chart" uri="{C3380CC4-5D6E-409C-BE32-E72D297353CC}">
              <c16:uniqueId val="{00000003-FEF0-435C-B529-249A6E2785EF}"/>
            </c:ext>
          </c:extLst>
        </c:ser>
        <c:dLbls>
          <c:dLblPos val="ctr"/>
          <c:showLegendKey val="0"/>
          <c:showVal val="1"/>
          <c:showCatName val="0"/>
          <c:showSerName val="0"/>
          <c:showPercent val="0"/>
          <c:showBubbleSize val="0"/>
        </c:dLbls>
        <c:gapWidth val="95"/>
        <c:overlap val="100"/>
        <c:serLines/>
        <c:axId val="392350336"/>
        <c:axId val="392405376"/>
      </c:barChart>
      <c:catAx>
        <c:axId val="392350336"/>
        <c:scaling>
          <c:orientation val="minMax"/>
        </c:scaling>
        <c:delete val="0"/>
        <c:axPos val="l"/>
        <c:numFmt formatCode="General" sourceLinked="0"/>
        <c:majorTickMark val="out"/>
        <c:minorTickMark val="none"/>
        <c:tickLblPos val="nextTo"/>
        <c:txPr>
          <a:bodyPr/>
          <a:lstStyle/>
          <a:p>
            <a:pPr>
              <a:defRPr sz="1200"/>
            </a:pPr>
            <a:endParaRPr lang="ja-JP"/>
          </a:p>
        </c:txPr>
        <c:crossAx val="392405376"/>
        <c:crosses val="autoZero"/>
        <c:auto val="1"/>
        <c:lblAlgn val="ctr"/>
        <c:lblOffset val="100"/>
        <c:noMultiLvlLbl val="0"/>
      </c:catAx>
      <c:valAx>
        <c:axId val="392405376"/>
        <c:scaling>
          <c:orientation val="minMax"/>
        </c:scaling>
        <c:delete val="0"/>
        <c:axPos val="b"/>
        <c:majorGridlines>
          <c:spPr>
            <a:ln>
              <a:noFill/>
            </a:ln>
          </c:spPr>
        </c:majorGridlines>
        <c:numFmt formatCode="0%" sourceLinked="1"/>
        <c:majorTickMark val="out"/>
        <c:minorTickMark val="none"/>
        <c:tickLblPos val="nextTo"/>
        <c:txPr>
          <a:bodyPr/>
          <a:lstStyle/>
          <a:p>
            <a:pPr>
              <a:defRPr sz="1200"/>
            </a:pPr>
            <a:endParaRPr lang="ja-JP"/>
          </a:p>
        </c:txPr>
        <c:crossAx val="392350336"/>
        <c:crosses val="autoZero"/>
        <c:crossBetween val="between"/>
      </c:valAx>
    </c:plotArea>
    <c:legend>
      <c:legendPos val="b"/>
      <c:layout>
        <c:manualLayout>
          <c:xMode val="edge"/>
          <c:yMode val="edge"/>
          <c:x val="3.9701045269112695E-2"/>
          <c:y val="0.93857735263419495"/>
          <c:w val="0.9266451178171623"/>
          <c:h val="6.1422674612571712E-2"/>
        </c:manualLayout>
      </c:layout>
      <c:overlay val="0"/>
      <c:txPr>
        <a:bodyPr/>
        <a:lstStyle/>
        <a:p>
          <a:pPr>
            <a:defRPr sz="12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07543945498841E-2"/>
          <c:y val="3.1694652355038433E-2"/>
          <c:w val="0.88648282082313157"/>
          <c:h val="0.69920164300411547"/>
        </c:manualLayout>
      </c:layout>
      <c:lineChart>
        <c:grouping val="standard"/>
        <c:varyColors val="0"/>
        <c:ser>
          <c:idx val="0"/>
          <c:order val="0"/>
          <c:tx>
            <c:strRef>
              <c:f>Sheet1!$B$1</c:f>
              <c:strCache>
                <c:ptCount val="1"/>
                <c:pt idx="0">
                  <c:v>系列 1</c:v>
                </c:pt>
              </c:strCache>
            </c:strRef>
          </c:tx>
          <c:spPr>
            <a:ln w="44450">
              <a:solidFill>
                <a:schemeClr val="tx2">
                  <a:lumMod val="60000"/>
                  <a:lumOff val="40000"/>
                </a:schemeClr>
              </a:solidFill>
            </a:ln>
          </c:spPr>
          <c:marker>
            <c:spPr>
              <a:solidFill>
                <a:schemeClr val="tx2">
                  <a:lumMod val="60000"/>
                  <a:lumOff val="40000"/>
                </a:schemeClr>
              </a:solidFill>
            </c:spPr>
          </c:marker>
          <c:dLbls>
            <c:dLbl>
              <c:idx val="1"/>
              <c:layout>
                <c:manualLayout>
                  <c:x val="-4.1241494795743648E-2"/>
                  <c:y val="-5.477157368476880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05D9-4FD7-A584-8F2E86927804}"/>
                </c:ext>
              </c:extLst>
            </c:dLbl>
            <c:spPr>
              <a:noFill/>
              <a:ln>
                <a:noFill/>
              </a:ln>
              <a:effectLst/>
            </c:spPr>
            <c:txPr>
              <a:bodyPr/>
              <a:lstStyle/>
              <a:p>
                <a:pPr>
                  <a:defRPr b="1"/>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Sheet1!$A$2:$A$12</c:f>
              <c:strCache>
                <c:ptCount val="11"/>
                <c:pt idx="0">
                  <c:v>H18年度</c:v>
                </c:pt>
                <c:pt idx="1">
                  <c:v>H19年度</c:v>
                </c:pt>
                <c:pt idx="2">
                  <c:v>H20年度</c:v>
                </c:pt>
                <c:pt idx="3">
                  <c:v>H21年度</c:v>
                </c:pt>
                <c:pt idx="4">
                  <c:v>H22年度</c:v>
                </c:pt>
                <c:pt idx="5">
                  <c:v>H23年度</c:v>
                </c:pt>
                <c:pt idx="6">
                  <c:v>H24年度</c:v>
                </c:pt>
                <c:pt idx="7">
                  <c:v>H25年度</c:v>
                </c:pt>
                <c:pt idx="8">
                  <c:v>H26年度</c:v>
                </c:pt>
                <c:pt idx="9">
                  <c:v>H27年度</c:v>
                </c:pt>
                <c:pt idx="10">
                  <c:v>H28年度</c:v>
                </c:pt>
              </c:strCache>
            </c:strRef>
          </c:cat>
          <c:val>
            <c:numRef>
              <c:f>Sheet1!$B$2:$B$12</c:f>
              <c:numCache>
                <c:formatCode>#,##0_);[Red]\(#,##0\)</c:formatCode>
                <c:ptCount val="11"/>
                <c:pt idx="0">
                  <c:v>113077</c:v>
                </c:pt>
                <c:pt idx="1">
                  <c:v>99697</c:v>
                </c:pt>
                <c:pt idx="2">
                  <c:v>88502</c:v>
                </c:pt>
                <c:pt idx="3">
                  <c:v>80532</c:v>
                </c:pt>
                <c:pt idx="4">
                  <c:v>75317</c:v>
                </c:pt>
                <c:pt idx="5">
                  <c:v>71513</c:v>
                </c:pt>
                <c:pt idx="6">
                  <c:v>68691</c:v>
                </c:pt>
                <c:pt idx="7">
                  <c:v>69458</c:v>
                </c:pt>
                <c:pt idx="8">
                  <c:v>66412</c:v>
                </c:pt>
                <c:pt idx="9">
                  <c:v>67795</c:v>
                </c:pt>
                <c:pt idx="10">
                  <c:v>70720</c:v>
                </c:pt>
              </c:numCache>
            </c:numRef>
          </c:val>
          <c:smooth val="0"/>
          <c:extLst xmlns:c16r2="http://schemas.microsoft.com/office/drawing/2015/06/chart">
            <c:ext xmlns:c16="http://schemas.microsoft.com/office/drawing/2014/chart" uri="{C3380CC4-5D6E-409C-BE32-E72D297353CC}">
              <c16:uniqueId val="{00000001-05D9-4FD7-A584-8F2E86927804}"/>
            </c:ext>
          </c:extLst>
        </c:ser>
        <c:dLbls>
          <c:showLegendKey val="0"/>
          <c:showVal val="0"/>
          <c:showCatName val="0"/>
          <c:showSerName val="0"/>
          <c:showPercent val="0"/>
          <c:showBubbleSize val="0"/>
        </c:dLbls>
        <c:marker val="1"/>
        <c:smooth val="0"/>
        <c:axId val="304409216"/>
        <c:axId val="304411392"/>
      </c:lineChart>
      <c:catAx>
        <c:axId val="304409216"/>
        <c:scaling>
          <c:orientation val="minMax"/>
        </c:scaling>
        <c:delete val="0"/>
        <c:axPos val="b"/>
        <c:numFmt formatCode="General" sourceLinked="0"/>
        <c:majorTickMark val="out"/>
        <c:minorTickMark val="none"/>
        <c:tickLblPos val="nextTo"/>
        <c:txPr>
          <a:bodyPr/>
          <a:lstStyle/>
          <a:p>
            <a:pPr>
              <a:defRPr sz="1400"/>
            </a:pPr>
            <a:endParaRPr lang="ja-JP"/>
          </a:p>
        </c:txPr>
        <c:crossAx val="304411392"/>
        <c:crosses val="autoZero"/>
        <c:auto val="1"/>
        <c:lblAlgn val="ctr"/>
        <c:lblOffset val="100"/>
        <c:noMultiLvlLbl val="0"/>
      </c:catAx>
      <c:valAx>
        <c:axId val="304411392"/>
        <c:scaling>
          <c:orientation val="minMax"/>
          <c:min val="60000"/>
        </c:scaling>
        <c:delete val="0"/>
        <c:axPos val="l"/>
        <c:majorGridlines/>
        <c:numFmt formatCode="#,##0_);[Red]\(#,##0\)" sourceLinked="1"/>
        <c:majorTickMark val="out"/>
        <c:minorTickMark val="none"/>
        <c:tickLblPos val="nextTo"/>
        <c:txPr>
          <a:bodyPr/>
          <a:lstStyle/>
          <a:p>
            <a:pPr>
              <a:defRPr sz="1600"/>
            </a:pPr>
            <a:endParaRPr lang="ja-JP"/>
          </a:p>
        </c:txPr>
        <c:crossAx val="304409216"/>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81180479336239"/>
          <c:y val="6.6278952760803547E-2"/>
          <c:w val="0.6837207343262226"/>
          <c:h val="0.85756751070291637"/>
        </c:manualLayout>
      </c:layout>
      <c:barChart>
        <c:barDir val="col"/>
        <c:grouping val="stacked"/>
        <c:varyColors val="0"/>
        <c:ser>
          <c:idx val="1"/>
          <c:order val="1"/>
          <c:tx>
            <c:strRef>
              <c:f>Sheet1!$C$1</c:f>
              <c:strCache>
                <c:ptCount val="1"/>
                <c:pt idx="0">
                  <c:v>社会福祉法人</c:v>
                </c:pt>
              </c:strCache>
            </c:strRef>
          </c:tx>
          <c:spPr>
            <a:solidFill>
              <a:srgbClr val="8EB4E3"/>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Sheet1!$C$2:$C$6</c:f>
              <c:numCache>
                <c:formatCode>General</c:formatCode>
                <c:ptCount val="5"/>
                <c:pt idx="0">
                  <c:v>371</c:v>
                </c:pt>
                <c:pt idx="1">
                  <c:v>431</c:v>
                </c:pt>
                <c:pt idx="2">
                  <c:v>466</c:v>
                </c:pt>
                <c:pt idx="3" formatCode="#,##0">
                  <c:v>502</c:v>
                </c:pt>
                <c:pt idx="4" formatCode="#,##0">
                  <c:v>530</c:v>
                </c:pt>
              </c:numCache>
            </c:numRef>
          </c:val>
          <c:extLst xmlns:c16r2="http://schemas.microsoft.com/office/drawing/2015/06/chart">
            <c:ext xmlns:c16="http://schemas.microsoft.com/office/drawing/2014/chart" uri="{C3380CC4-5D6E-409C-BE32-E72D297353CC}">
              <c16:uniqueId val="{00000000-1A5C-42DC-9873-5644FC6DE0B8}"/>
            </c:ext>
          </c:extLst>
        </c:ser>
        <c:ser>
          <c:idx val="2"/>
          <c:order val="2"/>
          <c:tx>
            <c:strRef>
              <c:f>Sheet1!$D$1</c:f>
              <c:strCache>
                <c:ptCount val="1"/>
                <c:pt idx="0">
                  <c:v>営利法人</c:v>
                </c:pt>
              </c:strCache>
            </c:strRef>
          </c:tx>
          <c:spPr>
            <a:solidFill>
              <a:srgbClr val="FC9EA7"/>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Sheet1!$D$2:$D$6</c:f>
              <c:numCache>
                <c:formatCode>General</c:formatCode>
                <c:ptCount val="5"/>
                <c:pt idx="0" formatCode="#,##0">
                  <c:v>333</c:v>
                </c:pt>
                <c:pt idx="1">
                  <c:v>583</c:v>
                </c:pt>
                <c:pt idx="2" formatCode="#,##0">
                  <c:v>919</c:v>
                </c:pt>
                <c:pt idx="3" formatCode="#,##0">
                  <c:v>1335</c:v>
                </c:pt>
                <c:pt idx="4" formatCode="#,##0">
                  <c:v>1690</c:v>
                </c:pt>
              </c:numCache>
            </c:numRef>
          </c:val>
          <c:extLst xmlns:c16r2="http://schemas.microsoft.com/office/drawing/2015/06/chart">
            <c:ext xmlns:c16="http://schemas.microsoft.com/office/drawing/2014/chart" uri="{C3380CC4-5D6E-409C-BE32-E72D297353CC}">
              <c16:uniqueId val="{00000001-1A5C-42DC-9873-5644FC6DE0B8}"/>
            </c:ext>
          </c:extLst>
        </c:ser>
        <c:ser>
          <c:idx val="3"/>
          <c:order val="3"/>
          <c:tx>
            <c:strRef>
              <c:f>Sheet1!$E$1</c:f>
              <c:strCache>
                <c:ptCount val="1"/>
                <c:pt idx="0">
                  <c:v>NPO法人</c:v>
                </c:pt>
              </c:strCache>
            </c:strRef>
          </c:tx>
          <c:spPr>
            <a:solidFill>
              <a:srgbClr val="BEFF3B"/>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Sheet1!$E$2:$E$6</c:f>
              <c:numCache>
                <c:formatCode>General</c:formatCode>
                <c:ptCount val="5"/>
                <c:pt idx="0" formatCode="#,##0">
                  <c:v>281</c:v>
                </c:pt>
                <c:pt idx="1">
                  <c:v>375</c:v>
                </c:pt>
                <c:pt idx="2" formatCode="#,##0">
                  <c:v>446</c:v>
                </c:pt>
                <c:pt idx="3" formatCode="#,##0">
                  <c:v>509</c:v>
                </c:pt>
                <c:pt idx="4" formatCode="#,##0">
                  <c:v>532</c:v>
                </c:pt>
              </c:numCache>
            </c:numRef>
          </c:val>
          <c:extLst xmlns:c16r2="http://schemas.microsoft.com/office/drawing/2015/06/chart">
            <c:ext xmlns:c16="http://schemas.microsoft.com/office/drawing/2014/chart" uri="{C3380CC4-5D6E-409C-BE32-E72D297353CC}">
              <c16:uniqueId val="{00000002-1A5C-42DC-9873-5644FC6DE0B8}"/>
            </c:ext>
          </c:extLst>
        </c:ser>
        <c:ser>
          <c:idx val="4"/>
          <c:order val="4"/>
          <c:tx>
            <c:strRef>
              <c:f>Sheet1!$F$1</c:f>
              <c:strCache>
                <c:ptCount val="1"/>
                <c:pt idx="0">
                  <c:v>その他</c:v>
                </c:pt>
              </c:strCache>
            </c:strRef>
          </c:tx>
          <c:spPr>
            <a:solidFill>
              <a:srgbClr val="FFFF99"/>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Sheet1!$F$2:$F$6</c:f>
              <c:numCache>
                <c:formatCode>General</c:formatCode>
                <c:ptCount val="5"/>
                <c:pt idx="0">
                  <c:v>73</c:v>
                </c:pt>
                <c:pt idx="1">
                  <c:v>138</c:v>
                </c:pt>
                <c:pt idx="2">
                  <c:v>223</c:v>
                </c:pt>
                <c:pt idx="3">
                  <c:v>322</c:v>
                </c:pt>
                <c:pt idx="4">
                  <c:v>406</c:v>
                </c:pt>
              </c:numCache>
            </c:numRef>
          </c:val>
          <c:extLst xmlns:c16r2="http://schemas.microsoft.com/office/drawing/2015/06/chart">
            <c:ext xmlns:c16="http://schemas.microsoft.com/office/drawing/2014/chart" uri="{C3380CC4-5D6E-409C-BE32-E72D297353CC}">
              <c16:uniqueId val="{00000003-1A5C-42DC-9873-5644FC6DE0B8}"/>
            </c:ext>
          </c:extLst>
        </c:ser>
        <c:dLbls>
          <c:showLegendKey val="0"/>
          <c:showVal val="0"/>
          <c:showCatName val="0"/>
          <c:showSerName val="0"/>
          <c:showPercent val="0"/>
          <c:showBubbleSize val="0"/>
        </c:dLbls>
        <c:gapWidth val="150"/>
        <c:overlap val="100"/>
        <c:axId val="365929600"/>
        <c:axId val="365931136"/>
      </c:barChart>
      <c:lineChart>
        <c:grouping val="standard"/>
        <c:varyColors val="0"/>
        <c:ser>
          <c:idx val="0"/>
          <c:order val="0"/>
          <c:tx>
            <c:strRef>
              <c:f>Sheet1!$B$1</c:f>
              <c:strCache>
                <c:ptCount val="1"/>
                <c:pt idx="0">
                  <c:v>総費用額</c:v>
                </c:pt>
              </c:strCache>
            </c:strRef>
          </c:tx>
          <c:spPr>
            <a:ln>
              <a:solidFill>
                <a:srgbClr val="4F81BD"/>
              </a:solidFill>
            </a:ln>
          </c:spPr>
          <c:marker>
            <c:spPr>
              <a:solidFill>
                <a:srgbClr val="0000FF"/>
              </a:solidFill>
              <a:ln>
                <a:solidFill>
                  <a:srgbClr val="4F81BD"/>
                </a:solidFill>
              </a:ln>
            </c:spPr>
          </c:marker>
          <c:dLbls>
            <c:spPr>
              <a:noFill/>
              <a:ln>
                <a:noFill/>
              </a:ln>
              <a:effectLst/>
            </c:spPr>
            <c:txPr>
              <a:bodyPr/>
              <a:lstStyle/>
              <a:p>
                <a:pPr>
                  <a:defRPr sz="900" u="none"/>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平成23年度</c:v>
                </c:pt>
                <c:pt idx="1">
                  <c:v>平成24年度</c:v>
                </c:pt>
                <c:pt idx="2">
                  <c:v>平成25年度</c:v>
                </c:pt>
                <c:pt idx="3">
                  <c:v>平成26年度</c:v>
                </c:pt>
                <c:pt idx="4">
                  <c:v>平成27年度</c:v>
                </c:pt>
              </c:strCache>
            </c:strRef>
          </c:cat>
          <c:val>
            <c:numRef>
              <c:f>Sheet1!$B$2:$B$6</c:f>
              <c:numCache>
                <c:formatCode>#,##0_);[Red]\(#,##0\)</c:formatCode>
                <c:ptCount val="5"/>
                <c:pt idx="0">
                  <c:v>22759</c:v>
                </c:pt>
                <c:pt idx="1">
                  <c:v>33633</c:v>
                </c:pt>
                <c:pt idx="2">
                  <c:v>46388</c:v>
                </c:pt>
                <c:pt idx="3">
                  <c:v>62480</c:v>
                </c:pt>
                <c:pt idx="4">
                  <c:v>78146</c:v>
                </c:pt>
              </c:numCache>
            </c:numRef>
          </c:val>
          <c:smooth val="0"/>
          <c:extLst xmlns:c16r2="http://schemas.microsoft.com/office/drawing/2015/06/chart">
            <c:ext xmlns:c16="http://schemas.microsoft.com/office/drawing/2014/chart" uri="{C3380CC4-5D6E-409C-BE32-E72D297353CC}">
              <c16:uniqueId val="{00000004-1A5C-42DC-9873-5644FC6DE0B8}"/>
            </c:ext>
          </c:extLst>
        </c:ser>
        <c:dLbls>
          <c:showLegendKey val="0"/>
          <c:showVal val="0"/>
          <c:showCatName val="0"/>
          <c:showSerName val="0"/>
          <c:showPercent val="0"/>
          <c:showBubbleSize val="0"/>
        </c:dLbls>
        <c:marker val="1"/>
        <c:smooth val="0"/>
        <c:axId val="317523840"/>
        <c:axId val="317522304"/>
      </c:lineChart>
      <c:catAx>
        <c:axId val="365929600"/>
        <c:scaling>
          <c:orientation val="minMax"/>
        </c:scaling>
        <c:delete val="0"/>
        <c:axPos val="b"/>
        <c:numFmt formatCode="General" sourceLinked="0"/>
        <c:majorTickMark val="out"/>
        <c:minorTickMark val="none"/>
        <c:tickLblPos val="nextTo"/>
        <c:txPr>
          <a:bodyPr/>
          <a:lstStyle/>
          <a:p>
            <a:pPr>
              <a:defRPr sz="600"/>
            </a:pPr>
            <a:endParaRPr lang="ja-JP"/>
          </a:p>
        </c:txPr>
        <c:crossAx val="365931136"/>
        <c:crosses val="autoZero"/>
        <c:auto val="1"/>
        <c:lblAlgn val="ctr"/>
        <c:lblOffset val="100"/>
        <c:noMultiLvlLbl val="0"/>
      </c:catAx>
      <c:valAx>
        <c:axId val="365931136"/>
        <c:scaling>
          <c:orientation val="minMax"/>
          <c:min val="0"/>
        </c:scaling>
        <c:delete val="0"/>
        <c:axPos val="l"/>
        <c:majorGridlines/>
        <c:numFmt formatCode="#,##0_);[Red]\(#,##0\)" sourceLinked="0"/>
        <c:majorTickMark val="out"/>
        <c:minorTickMark val="none"/>
        <c:tickLblPos val="nextTo"/>
        <c:txPr>
          <a:bodyPr/>
          <a:lstStyle/>
          <a:p>
            <a:pPr>
              <a:defRPr sz="900"/>
            </a:pPr>
            <a:endParaRPr lang="ja-JP"/>
          </a:p>
        </c:txPr>
        <c:crossAx val="365929600"/>
        <c:crosses val="autoZero"/>
        <c:crossBetween val="between"/>
        <c:majorUnit val="1000"/>
      </c:valAx>
      <c:valAx>
        <c:axId val="317522304"/>
        <c:scaling>
          <c:orientation val="minMax"/>
          <c:max val="90000"/>
          <c:min val="0"/>
        </c:scaling>
        <c:delete val="0"/>
        <c:axPos val="r"/>
        <c:numFmt formatCode="#,##0_);[Red]\(#,##0\)" sourceLinked="1"/>
        <c:majorTickMark val="out"/>
        <c:minorTickMark val="none"/>
        <c:tickLblPos val="nextTo"/>
        <c:txPr>
          <a:bodyPr/>
          <a:lstStyle/>
          <a:p>
            <a:pPr>
              <a:defRPr sz="900"/>
            </a:pPr>
            <a:endParaRPr lang="ja-JP"/>
          </a:p>
        </c:txPr>
        <c:crossAx val="317523840"/>
        <c:crosses val="max"/>
        <c:crossBetween val="between"/>
        <c:majorUnit val="10000"/>
        <c:minorUnit val="10000"/>
      </c:valAx>
      <c:catAx>
        <c:axId val="317523840"/>
        <c:scaling>
          <c:orientation val="minMax"/>
        </c:scaling>
        <c:delete val="1"/>
        <c:axPos val="b"/>
        <c:numFmt formatCode="General" sourceLinked="1"/>
        <c:majorTickMark val="out"/>
        <c:minorTickMark val="none"/>
        <c:tickLblPos val="nextTo"/>
        <c:crossAx val="317522304"/>
        <c:crossesAt val="0"/>
        <c:auto val="1"/>
        <c:lblAlgn val="ctr"/>
        <c:lblOffset val="100"/>
        <c:noMultiLvlLbl val="0"/>
      </c:catAx>
    </c:plotArea>
    <c:legend>
      <c:legendPos val="l"/>
      <c:layout>
        <c:manualLayout>
          <c:xMode val="edge"/>
          <c:yMode val="edge"/>
          <c:x val="0.10073453376975208"/>
          <c:y val="8.1323868418163858E-2"/>
          <c:w val="0.27908986913541961"/>
          <c:h val="0.37554200665959242"/>
        </c:manualLayout>
      </c:layout>
      <c:overlay val="0"/>
      <c:spPr>
        <a:solidFill>
          <a:sysClr val="window" lastClr="FFFFFF"/>
        </a:solidFill>
        <a:ln>
          <a:solidFill>
            <a:sysClr val="windowText" lastClr="000000"/>
          </a:solidFill>
        </a:ln>
      </c:spPr>
      <c:txPr>
        <a:bodyPr/>
        <a:lstStyle/>
        <a:p>
          <a:pPr>
            <a:defRPr sz="7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txPr>
    <a:bodyPr/>
    <a:lstStyle/>
    <a:p>
      <a:pPr>
        <a:defRPr sz="1800"/>
      </a:pPr>
      <a:endParaRPr lang="ja-JP"/>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07543945498841E-2"/>
          <c:y val="3.1694652355038433E-2"/>
          <c:w val="0.88648282082313157"/>
          <c:h val="0.69920164300411547"/>
        </c:manualLayout>
      </c:layout>
      <c:lineChart>
        <c:grouping val="standard"/>
        <c:varyColors val="0"/>
        <c:ser>
          <c:idx val="0"/>
          <c:order val="0"/>
          <c:tx>
            <c:strRef>
              <c:f>Sheet1!$B$1</c:f>
              <c:strCache>
                <c:ptCount val="1"/>
                <c:pt idx="0">
                  <c:v>系列 1</c:v>
                </c:pt>
              </c:strCache>
            </c:strRef>
          </c:tx>
          <c:dLbls>
            <c:spPr>
              <a:noFill/>
              <a:ln>
                <a:noFill/>
              </a:ln>
              <a:effectLst/>
            </c:spPr>
            <c:txPr>
              <a:bodyPr/>
              <a:lstStyle/>
              <a:p>
                <a:pPr>
                  <a:defRPr b="1"/>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Sheet1!$A$2:$A$12</c:f>
              <c:strCache>
                <c:ptCount val="11"/>
                <c:pt idx="0">
                  <c:v>H18年度</c:v>
                </c:pt>
                <c:pt idx="1">
                  <c:v>H19年度</c:v>
                </c:pt>
                <c:pt idx="2">
                  <c:v>H20年度</c:v>
                </c:pt>
                <c:pt idx="3">
                  <c:v>H21年度</c:v>
                </c:pt>
                <c:pt idx="4">
                  <c:v>H22年度</c:v>
                </c:pt>
                <c:pt idx="5">
                  <c:v>H23年度</c:v>
                </c:pt>
                <c:pt idx="6">
                  <c:v>H24年度</c:v>
                </c:pt>
                <c:pt idx="7">
                  <c:v>H25年度</c:v>
                </c:pt>
                <c:pt idx="8">
                  <c:v>H26年度</c:v>
                </c:pt>
                <c:pt idx="9">
                  <c:v>H27年度</c:v>
                </c:pt>
                <c:pt idx="10">
                  <c:v>H28年度</c:v>
                </c:pt>
              </c:strCache>
            </c:strRef>
          </c:cat>
          <c:val>
            <c:numRef>
              <c:f>Sheet1!$B$2:$B$12</c:f>
              <c:numCache>
                <c:formatCode>#,##0_);[Red]\(#,##0\)</c:formatCode>
                <c:ptCount val="11"/>
                <c:pt idx="0">
                  <c:v>12222</c:v>
                </c:pt>
                <c:pt idx="1">
                  <c:v>12600</c:v>
                </c:pt>
                <c:pt idx="2">
                  <c:v>12587</c:v>
                </c:pt>
                <c:pt idx="3">
                  <c:v>12695</c:v>
                </c:pt>
                <c:pt idx="4">
                  <c:v>13079</c:v>
                </c:pt>
                <c:pt idx="5">
                  <c:v>13586</c:v>
                </c:pt>
                <c:pt idx="6">
                  <c:v>14190</c:v>
                </c:pt>
                <c:pt idx="7">
                  <c:v>14437</c:v>
                </c:pt>
                <c:pt idx="8">
                  <c:v>14838</c:v>
                </c:pt>
                <c:pt idx="9">
                  <c:v>15033</c:v>
                </c:pt>
                <c:pt idx="10">
                  <c:v>15295</c:v>
                </c:pt>
              </c:numCache>
            </c:numRef>
          </c:val>
          <c:smooth val="0"/>
          <c:extLst xmlns:c16r2="http://schemas.microsoft.com/office/drawing/2015/06/chart">
            <c:ext xmlns:c16="http://schemas.microsoft.com/office/drawing/2014/chart" uri="{C3380CC4-5D6E-409C-BE32-E72D297353CC}">
              <c16:uniqueId val="{00000000-1226-4721-A0CE-ECAE80C48720}"/>
            </c:ext>
          </c:extLst>
        </c:ser>
        <c:dLbls>
          <c:showLegendKey val="0"/>
          <c:showVal val="0"/>
          <c:showCatName val="0"/>
          <c:showSerName val="0"/>
          <c:showPercent val="0"/>
          <c:showBubbleSize val="0"/>
        </c:dLbls>
        <c:marker val="1"/>
        <c:smooth val="0"/>
        <c:axId val="362379904"/>
        <c:axId val="363958656"/>
      </c:lineChart>
      <c:catAx>
        <c:axId val="362379904"/>
        <c:scaling>
          <c:orientation val="minMax"/>
        </c:scaling>
        <c:delete val="0"/>
        <c:axPos val="b"/>
        <c:numFmt formatCode="General" sourceLinked="0"/>
        <c:majorTickMark val="out"/>
        <c:minorTickMark val="none"/>
        <c:tickLblPos val="nextTo"/>
        <c:txPr>
          <a:bodyPr/>
          <a:lstStyle/>
          <a:p>
            <a:pPr>
              <a:defRPr sz="1400"/>
            </a:pPr>
            <a:endParaRPr lang="ja-JP"/>
          </a:p>
        </c:txPr>
        <c:crossAx val="363958656"/>
        <c:crosses val="autoZero"/>
        <c:auto val="1"/>
        <c:lblAlgn val="ctr"/>
        <c:lblOffset val="100"/>
        <c:noMultiLvlLbl val="0"/>
      </c:catAx>
      <c:valAx>
        <c:axId val="363958656"/>
        <c:scaling>
          <c:orientation val="minMax"/>
          <c:min val="11000"/>
        </c:scaling>
        <c:delete val="0"/>
        <c:axPos val="l"/>
        <c:majorGridlines/>
        <c:numFmt formatCode="#,##0_);[Red]\(#,##0\)" sourceLinked="1"/>
        <c:majorTickMark val="out"/>
        <c:minorTickMark val="none"/>
        <c:tickLblPos val="nextTo"/>
        <c:crossAx val="362379904"/>
        <c:crosses val="autoZero"/>
        <c:crossBetween val="between"/>
        <c:majorUnit val="1000"/>
      </c:valAx>
    </c:plotArea>
    <c:plotVisOnly val="1"/>
    <c:dispBlanksAs val="gap"/>
    <c:showDLblsOverMax val="0"/>
  </c:chart>
  <c:txPr>
    <a:bodyPr/>
    <a:lstStyle/>
    <a:p>
      <a:pPr>
        <a:defRPr sz="1800"/>
      </a:pPr>
      <a:endParaRPr lang="ja-JP"/>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81180479336239"/>
          <c:y val="6.6278952760803547E-2"/>
          <c:w val="0.6837207343262226"/>
          <c:h val="0.85756751070291637"/>
        </c:manualLayout>
      </c:layout>
      <c:barChart>
        <c:barDir val="col"/>
        <c:grouping val="stacked"/>
        <c:varyColors val="0"/>
        <c:ser>
          <c:idx val="1"/>
          <c:order val="1"/>
          <c:tx>
            <c:strRef>
              <c:f>Sheet1!$C$1</c:f>
              <c:strCache>
                <c:ptCount val="1"/>
                <c:pt idx="0">
                  <c:v>社会福祉法人</c:v>
                </c:pt>
              </c:strCache>
            </c:strRef>
          </c:tx>
          <c:spPr>
            <a:pattFill prst="pct25">
              <a:fgClr>
                <a:srgbClr val="1F497D">
                  <a:lumMod val="40000"/>
                  <a:lumOff val="60000"/>
                </a:srgbClr>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Sheet1!$C$2:$C$6</c:f>
              <c:numCache>
                <c:formatCode>General</c:formatCode>
                <c:ptCount val="5"/>
                <c:pt idx="0">
                  <c:v>811</c:v>
                </c:pt>
                <c:pt idx="1">
                  <c:v>957</c:v>
                </c:pt>
                <c:pt idx="2" formatCode="#,##0">
                  <c:v>1148</c:v>
                </c:pt>
                <c:pt idx="3" formatCode="#,##0">
                  <c:v>1332</c:v>
                </c:pt>
                <c:pt idx="4" formatCode="#,##0">
                  <c:v>1510</c:v>
                </c:pt>
              </c:numCache>
            </c:numRef>
          </c:val>
          <c:extLst xmlns:c16r2="http://schemas.microsoft.com/office/drawing/2015/06/chart">
            <c:ext xmlns:c16="http://schemas.microsoft.com/office/drawing/2014/chart" uri="{C3380CC4-5D6E-409C-BE32-E72D297353CC}">
              <c16:uniqueId val="{00000000-F923-4BE9-9F9C-C7D930DFABFF}"/>
            </c:ext>
          </c:extLst>
        </c:ser>
        <c:ser>
          <c:idx val="2"/>
          <c:order val="2"/>
          <c:tx>
            <c:strRef>
              <c:f>Sheet1!$D$1</c:f>
              <c:strCache>
                <c:ptCount val="1"/>
                <c:pt idx="0">
                  <c:v>営利法人</c:v>
                </c:pt>
              </c:strCache>
            </c:strRef>
          </c:tx>
          <c:spPr>
            <a:pattFill prst="narVert">
              <a:fgClr>
                <a:srgbClr val="FDBBC1"/>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Sheet1!$D$2:$D$6</c:f>
              <c:numCache>
                <c:formatCode>#,##0</c:formatCode>
                <c:ptCount val="5"/>
                <c:pt idx="0" formatCode="General">
                  <c:v>624</c:v>
                </c:pt>
                <c:pt idx="1">
                  <c:v>1000</c:v>
                </c:pt>
                <c:pt idx="2">
                  <c:v>1662</c:v>
                </c:pt>
                <c:pt idx="3">
                  <c:v>2645</c:v>
                </c:pt>
                <c:pt idx="4">
                  <c:v>4187</c:v>
                </c:pt>
              </c:numCache>
            </c:numRef>
          </c:val>
          <c:extLst xmlns:c16r2="http://schemas.microsoft.com/office/drawing/2015/06/chart">
            <c:ext xmlns:c16="http://schemas.microsoft.com/office/drawing/2014/chart" uri="{C3380CC4-5D6E-409C-BE32-E72D297353CC}">
              <c16:uniqueId val="{00000001-F923-4BE9-9F9C-C7D930DFABFF}"/>
            </c:ext>
          </c:extLst>
        </c:ser>
        <c:ser>
          <c:idx val="3"/>
          <c:order val="3"/>
          <c:tx>
            <c:strRef>
              <c:f>Sheet1!$E$1</c:f>
              <c:strCache>
                <c:ptCount val="1"/>
                <c:pt idx="0">
                  <c:v>NPO法人</c:v>
                </c:pt>
              </c:strCache>
            </c:strRef>
          </c:tx>
          <c:spPr>
            <a:pattFill prst="wdDnDiag">
              <a:fgClr>
                <a:srgbClr val="CCFF66"/>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Sheet1!$E$2:$E$6</c:f>
              <c:numCache>
                <c:formatCode>#,##0</c:formatCode>
                <c:ptCount val="5"/>
                <c:pt idx="0" formatCode="General">
                  <c:v>801</c:v>
                </c:pt>
                <c:pt idx="1">
                  <c:v>1067</c:v>
                </c:pt>
                <c:pt idx="2">
                  <c:v>1339</c:v>
                </c:pt>
                <c:pt idx="3">
                  <c:v>1534</c:v>
                </c:pt>
                <c:pt idx="4">
                  <c:v>1802</c:v>
                </c:pt>
              </c:numCache>
            </c:numRef>
          </c:val>
          <c:extLst xmlns:c16r2="http://schemas.microsoft.com/office/drawing/2015/06/chart">
            <c:ext xmlns:c16="http://schemas.microsoft.com/office/drawing/2014/chart" uri="{C3380CC4-5D6E-409C-BE32-E72D297353CC}">
              <c16:uniqueId val="{00000002-F923-4BE9-9F9C-C7D930DFABFF}"/>
            </c:ext>
          </c:extLst>
        </c:ser>
        <c:ser>
          <c:idx val="4"/>
          <c:order val="4"/>
          <c:tx>
            <c:strRef>
              <c:f>Sheet1!$F$1</c:f>
              <c:strCache>
                <c:ptCount val="1"/>
                <c:pt idx="0">
                  <c:v>その他</c:v>
                </c:pt>
              </c:strCache>
            </c:strRef>
          </c:tx>
          <c:spPr>
            <a:solidFill>
              <a:sysClr val="window" lastClr="FFFFFF">
                <a:lumMod val="85000"/>
              </a:sysClr>
            </a:solid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Sheet1!$F$2:$F$6</c:f>
              <c:numCache>
                <c:formatCode>General</c:formatCode>
                <c:ptCount val="5"/>
                <c:pt idx="0">
                  <c:v>304</c:v>
                </c:pt>
                <c:pt idx="1">
                  <c:v>335</c:v>
                </c:pt>
                <c:pt idx="2">
                  <c:v>446</c:v>
                </c:pt>
                <c:pt idx="3">
                  <c:v>606</c:v>
                </c:pt>
                <c:pt idx="4">
                  <c:v>853</c:v>
                </c:pt>
              </c:numCache>
            </c:numRef>
          </c:val>
          <c:extLst xmlns:c16r2="http://schemas.microsoft.com/office/drawing/2015/06/chart">
            <c:ext xmlns:c16="http://schemas.microsoft.com/office/drawing/2014/chart" uri="{C3380CC4-5D6E-409C-BE32-E72D297353CC}">
              <c16:uniqueId val="{00000003-F923-4BE9-9F9C-C7D930DFABFF}"/>
            </c:ext>
          </c:extLst>
        </c:ser>
        <c:dLbls>
          <c:showLegendKey val="0"/>
          <c:showVal val="0"/>
          <c:showCatName val="0"/>
          <c:showSerName val="0"/>
          <c:showPercent val="0"/>
          <c:showBubbleSize val="0"/>
        </c:dLbls>
        <c:gapWidth val="150"/>
        <c:overlap val="100"/>
        <c:axId val="364585344"/>
        <c:axId val="364586880"/>
      </c:barChart>
      <c:lineChart>
        <c:grouping val="standard"/>
        <c:varyColors val="0"/>
        <c:ser>
          <c:idx val="0"/>
          <c:order val="0"/>
          <c:tx>
            <c:strRef>
              <c:f>Sheet1!$B$1</c:f>
              <c:strCache>
                <c:ptCount val="1"/>
                <c:pt idx="0">
                  <c:v>総費用額</c:v>
                </c:pt>
              </c:strCache>
            </c:strRef>
          </c:tx>
          <c:spPr>
            <a:ln>
              <a:solidFill>
                <a:srgbClr val="1F497D">
                  <a:lumMod val="20000"/>
                  <a:lumOff val="80000"/>
                </a:srgbClr>
              </a:solidFill>
            </a:ln>
          </c:spPr>
          <c:marker>
            <c:spPr>
              <a:solidFill>
                <a:srgbClr val="1F497D">
                  <a:lumMod val="40000"/>
                  <a:lumOff val="60000"/>
                </a:srgbClr>
              </a:solidFill>
            </c:spPr>
          </c:marker>
          <c:dLbls>
            <c:dLbl>
              <c:idx val="0"/>
              <c:layout>
                <c:manualLayout>
                  <c:x val="-8.9153708196036824E-2"/>
                  <c:y val="-9.294156390647297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923-4BE9-9F9C-C7D930DFABFF}"/>
                </c:ext>
              </c:extLst>
            </c:dLbl>
            <c:dLbl>
              <c:idx val="1"/>
              <c:layout>
                <c:manualLayout>
                  <c:x val="-7.7524963648727643E-2"/>
                  <c:y val="-0.1310050678766145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923-4BE9-9F9C-C7D930DFABFF}"/>
                </c:ext>
              </c:extLst>
            </c:dLbl>
            <c:dLbl>
              <c:idx val="2"/>
              <c:layout>
                <c:manualLayout>
                  <c:x val="-0.10078245274334598"/>
                  <c:y val="-0.1684570419700684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923-4BE9-9F9C-C7D930DFABFF}"/>
                </c:ext>
              </c:extLst>
            </c:dLbl>
            <c:dLbl>
              <c:idx val="3"/>
              <c:layout>
                <c:manualLayout>
                  <c:x val="-0.10853494910821875"/>
                  <c:y val="-0.1047344396062790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923-4BE9-9F9C-C7D930DFABFF}"/>
                </c:ext>
              </c:extLst>
            </c:dLbl>
            <c:spPr>
              <a:noFill/>
              <a:ln>
                <a:noFill/>
              </a:ln>
              <a:effectLst/>
            </c:spPr>
            <c:txPr>
              <a:bodyPr/>
              <a:lstStyle/>
              <a:p>
                <a:pPr>
                  <a:defRPr sz="1000" u="none"/>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Sheet1!$B$2:$B$6</c:f>
              <c:numCache>
                <c:formatCode>#,##0_);[Red]\(#,##0\)</c:formatCode>
                <c:ptCount val="5"/>
                <c:pt idx="0">
                  <c:v>47642.206277999998</c:v>
                </c:pt>
                <c:pt idx="1">
                  <c:v>70113.541876999996</c:v>
                </c:pt>
                <c:pt idx="2">
                  <c:v>102399.15145400001</c:v>
                </c:pt>
                <c:pt idx="3">
                  <c:v>144585.69383999999</c:v>
                </c:pt>
              </c:numCache>
            </c:numRef>
          </c:val>
          <c:smooth val="0"/>
          <c:extLst xmlns:c16r2="http://schemas.microsoft.com/office/drawing/2015/06/chart">
            <c:ext xmlns:c16="http://schemas.microsoft.com/office/drawing/2014/chart" uri="{C3380CC4-5D6E-409C-BE32-E72D297353CC}">
              <c16:uniqueId val="{00000008-F923-4BE9-9F9C-C7D930DFABFF}"/>
            </c:ext>
          </c:extLst>
        </c:ser>
        <c:dLbls>
          <c:showLegendKey val="0"/>
          <c:showVal val="0"/>
          <c:showCatName val="0"/>
          <c:showSerName val="0"/>
          <c:showPercent val="0"/>
          <c:showBubbleSize val="0"/>
        </c:dLbls>
        <c:marker val="1"/>
        <c:smooth val="0"/>
        <c:axId val="364610688"/>
        <c:axId val="364588416"/>
      </c:lineChart>
      <c:catAx>
        <c:axId val="364585344"/>
        <c:scaling>
          <c:orientation val="minMax"/>
        </c:scaling>
        <c:delete val="0"/>
        <c:axPos val="b"/>
        <c:numFmt formatCode="General" sourceLinked="0"/>
        <c:majorTickMark val="out"/>
        <c:minorTickMark val="none"/>
        <c:tickLblPos val="nextTo"/>
        <c:txPr>
          <a:bodyPr/>
          <a:lstStyle/>
          <a:p>
            <a:pPr>
              <a:defRPr sz="600"/>
            </a:pPr>
            <a:endParaRPr lang="ja-JP"/>
          </a:p>
        </c:txPr>
        <c:crossAx val="364586880"/>
        <c:crosses val="autoZero"/>
        <c:auto val="1"/>
        <c:lblAlgn val="ctr"/>
        <c:lblOffset val="100"/>
        <c:noMultiLvlLbl val="0"/>
      </c:catAx>
      <c:valAx>
        <c:axId val="364586880"/>
        <c:scaling>
          <c:orientation val="minMax"/>
          <c:min val="0"/>
        </c:scaling>
        <c:delete val="0"/>
        <c:axPos val="l"/>
        <c:majorGridlines/>
        <c:numFmt formatCode="#,##0_);[Red]\(#,##0\)" sourceLinked="0"/>
        <c:majorTickMark val="out"/>
        <c:minorTickMark val="none"/>
        <c:tickLblPos val="nextTo"/>
        <c:txPr>
          <a:bodyPr/>
          <a:lstStyle/>
          <a:p>
            <a:pPr>
              <a:defRPr sz="1000"/>
            </a:pPr>
            <a:endParaRPr lang="ja-JP"/>
          </a:p>
        </c:txPr>
        <c:crossAx val="364585344"/>
        <c:crosses val="autoZero"/>
        <c:crossBetween val="between"/>
      </c:valAx>
      <c:valAx>
        <c:axId val="364588416"/>
        <c:scaling>
          <c:orientation val="minMax"/>
        </c:scaling>
        <c:delete val="0"/>
        <c:axPos val="r"/>
        <c:numFmt formatCode="#,##0_);[Red]\(#,##0\)" sourceLinked="1"/>
        <c:majorTickMark val="out"/>
        <c:minorTickMark val="none"/>
        <c:tickLblPos val="nextTo"/>
        <c:txPr>
          <a:bodyPr/>
          <a:lstStyle/>
          <a:p>
            <a:pPr>
              <a:defRPr sz="1050"/>
            </a:pPr>
            <a:endParaRPr lang="ja-JP"/>
          </a:p>
        </c:txPr>
        <c:crossAx val="364610688"/>
        <c:crosses val="max"/>
        <c:crossBetween val="between"/>
      </c:valAx>
      <c:catAx>
        <c:axId val="364610688"/>
        <c:scaling>
          <c:orientation val="minMax"/>
        </c:scaling>
        <c:delete val="1"/>
        <c:axPos val="b"/>
        <c:numFmt formatCode="General" sourceLinked="1"/>
        <c:majorTickMark val="out"/>
        <c:minorTickMark val="none"/>
        <c:tickLblPos val="nextTo"/>
        <c:crossAx val="364588416"/>
        <c:crosses val="autoZero"/>
        <c:auto val="1"/>
        <c:lblAlgn val="ctr"/>
        <c:lblOffset val="100"/>
        <c:noMultiLvlLbl val="0"/>
      </c:catAx>
    </c:plotArea>
    <c:legend>
      <c:legendPos val="l"/>
      <c:layout>
        <c:manualLayout>
          <c:xMode val="edge"/>
          <c:yMode val="edge"/>
          <c:x val="0.10073453376975208"/>
          <c:y val="8.1323868418163858E-2"/>
          <c:w val="0.29847111004760157"/>
          <c:h val="0.27098274726481031"/>
        </c:manualLayout>
      </c:layout>
      <c:overlay val="0"/>
      <c:spPr>
        <a:solidFill>
          <a:sysClr val="window" lastClr="FFFFFF"/>
        </a:solidFill>
        <a:ln>
          <a:solidFill>
            <a:sysClr val="windowText" lastClr="000000"/>
          </a:solidFill>
        </a:ln>
      </c:spPr>
      <c:txPr>
        <a:bodyPr/>
        <a:lstStyle/>
        <a:p>
          <a:pPr>
            <a:defRPr sz="7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solidFill>
      <a:sysClr val="window" lastClr="FFFFFF"/>
    </a:solidFill>
  </c:spPr>
  <c:txPr>
    <a:bodyPr/>
    <a:lstStyle/>
    <a:p>
      <a:pPr>
        <a:defRPr sz="1800"/>
      </a:pPr>
      <a:endParaRPr lang="ja-JP"/>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ja-JP"/>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ja-JP" sz="1200" dirty="0"/>
              <a:t>支援件数の</a:t>
            </a:r>
            <a:r>
              <a:rPr lang="ja-JP" sz="1200" dirty="0" smtClean="0"/>
              <a:t>推移（</a:t>
            </a:r>
            <a:r>
              <a:rPr lang="ja-JP" sz="1200" dirty="0"/>
              <a:t>相談支援・発達支援・就労支援）</a:t>
            </a:r>
          </a:p>
        </c:rich>
      </c:tx>
      <c:layout>
        <c:manualLayout>
          <c:xMode val="edge"/>
          <c:yMode val="edge"/>
          <c:x val="0.20607839537183131"/>
          <c:y val="4.1635209993199737E-2"/>
        </c:manualLayout>
      </c:layout>
      <c:overlay val="0"/>
      <c:spPr>
        <a:ln>
          <a:solidFill>
            <a:schemeClr val="bg1"/>
          </a:solidFill>
        </a:ln>
      </c:spPr>
    </c:title>
    <c:autoTitleDeleted val="0"/>
    <c:plotArea>
      <c:layout/>
      <c:barChart>
        <c:barDir val="col"/>
        <c:grouping val="clustered"/>
        <c:varyColors val="0"/>
        <c:dLbls>
          <c:showLegendKey val="0"/>
          <c:showVal val="1"/>
          <c:showCatName val="0"/>
          <c:showSerName val="0"/>
          <c:showPercent val="0"/>
          <c:showBubbleSize val="0"/>
        </c:dLbls>
        <c:gapWidth val="150"/>
        <c:overlap val="-25"/>
        <c:axId val="318315904"/>
        <c:axId val="364655744"/>
      </c:barChart>
      <c:catAx>
        <c:axId val="318315904"/>
        <c:scaling>
          <c:orientation val="minMax"/>
        </c:scaling>
        <c:delete val="0"/>
        <c:axPos val="b"/>
        <c:majorTickMark val="none"/>
        <c:minorTickMark val="none"/>
        <c:tickLblPos val="nextTo"/>
        <c:txPr>
          <a:bodyPr/>
          <a:lstStyle/>
          <a:p>
            <a:pPr>
              <a:defRPr sz="900" baseline="0"/>
            </a:pPr>
            <a:endParaRPr lang="ja-JP"/>
          </a:p>
        </c:txPr>
        <c:crossAx val="364655744"/>
        <c:crosses val="autoZero"/>
        <c:auto val="1"/>
        <c:lblAlgn val="ctr"/>
        <c:lblOffset val="100"/>
        <c:noMultiLvlLbl val="0"/>
      </c:catAx>
      <c:valAx>
        <c:axId val="364655744"/>
        <c:scaling>
          <c:orientation val="minMax"/>
        </c:scaling>
        <c:delete val="1"/>
        <c:axPos val="l"/>
        <c:numFmt formatCode="#,##0_);[Red]\(#,##0\)" sourceLinked="1"/>
        <c:majorTickMark val="none"/>
        <c:minorTickMark val="none"/>
        <c:tickLblPos val="nextTo"/>
        <c:crossAx val="318315904"/>
        <c:crosses val="autoZero"/>
        <c:crossBetween val="between"/>
      </c:valAx>
    </c:plotArea>
    <c:plotVisOnly val="1"/>
    <c:dispBlanksAs val="gap"/>
    <c:showDLblsOverMax val="0"/>
  </c:chart>
  <c:spPr>
    <a:ln>
      <a:solidFill>
        <a:schemeClr val="tx1"/>
      </a:solidFill>
    </a:ln>
  </c:spPr>
  <c:txPr>
    <a:bodyPr/>
    <a:lstStyle/>
    <a:p>
      <a:pPr>
        <a:defRPr sz="800"/>
      </a:pPr>
      <a:endParaRPr lang="ja-JP"/>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800"/>
              <a:t>相談支援・発達支援・就労支援全体の推移</a:t>
            </a:r>
          </a:p>
        </c:rich>
      </c:tx>
      <c:overlay val="0"/>
    </c:title>
    <c:autoTitleDeleted val="0"/>
    <c:plotArea>
      <c:layout/>
      <c:barChart>
        <c:barDir val="col"/>
        <c:grouping val="clustered"/>
        <c:varyColors val="0"/>
        <c:ser>
          <c:idx val="0"/>
          <c:order val="0"/>
          <c:tx>
            <c:v>実支援件数</c:v>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Sheet1!$B$4:$L$4</c:f>
              <c:strCache>
                <c:ptCount val="11"/>
                <c:pt idx="0">
                  <c:v>Ｈ１７</c:v>
                </c:pt>
                <c:pt idx="1">
                  <c:v>Ｈ１８</c:v>
                </c:pt>
                <c:pt idx="2">
                  <c:v>Ｈ１９</c:v>
                </c:pt>
                <c:pt idx="3">
                  <c:v>Ｈ２０</c:v>
                </c:pt>
                <c:pt idx="4">
                  <c:v>Ｈ２１</c:v>
                </c:pt>
                <c:pt idx="5">
                  <c:v>Ｈ２２</c:v>
                </c:pt>
                <c:pt idx="6">
                  <c:v>Ｈ２３</c:v>
                </c:pt>
                <c:pt idx="7">
                  <c:v>Ｈ２４</c:v>
                </c:pt>
                <c:pt idx="8">
                  <c:v>Ｈ２５</c:v>
                </c:pt>
                <c:pt idx="9">
                  <c:v>Ｈ２６</c:v>
                </c:pt>
                <c:pt idx="10">
                  <c:v>Ｈ２７</c:v>
                </c:pt>
              </c:strCache>
            </c:strRef>
          </c:cat>
          <c:val>
            <c:numRef>
              <c:f>Sheet1!$B$5:$L$5</c:f>
              <c:numCache>
                <c:formatCode>#,##0_);[Red]\(#,##0\)</c:formatCode>
                <c:ptCount val="11"/>
                <c:pt idx="0">
                  <c:v>15903</c:v>
                </c:pt>
                <c:pt idx="1">
                  <c:v>30749</c:v>
                </c:pt>
                <c:pt idx="2">
                  <c:v>38023</c:v>
                </c:pt>
                <c:pt idx="3">
                  <c:v>45135</c:v>
                </c:pt>
                <c:pt idx="4">
                  <c:v>51081</c:v>
                </c:pt>
                <c:pt idx="5">
                  <c:v>57236</c:v>
                </c:pt>
                <c:pt idx="6">
                  <c:v>63421</c:v>
                </c:pt>
                <c:pt idx="7">
                  <c:v>67971</c:v>
                </c:pt>
                <c:pt idx="8">
                  <c:v>68438</c:v>
                </c:pt>
                <c:pt idx="9">
                  <c:v>68571</c:v>
                </c:pt>
                <c:pt idx="10">
                  <c:v>70517</c:v>
                </c:pt>
              </c:numCache>
            </c:numRef>
          </c:val>
          <c:extLst xmlns:c16r2="http://schemas.microsoft.com/office/drawing/2015/06/chart">
            <c:ext xmlns:c16="http://schemas.microsoft.com/office/drawing/2014/chart" uri="{C3380CC4-5D6E-409C-BE32-E72D297353CC}">
              <c16:uniqueId val="{00000000-900C-417C-94CA-1799B17BC4C5}"/>
            </c:ext>
          </c:extLst>
        </c:ser>
        <c:dLbls>
          <c:showLegendKey val="0"/>
          <c:showVal val="1"/>
          <c:showCatName val="0"/>
          <c:showSerName val="0"/>
          <c:showPercent val="0"/>
          <c:showBubbleSize val="0"/>
        </c:dLbls>
        <c:gapWidth val="150"/>
        <c:overlap val="-25"/>
        <c:axId val="364476672"/>
        <c:axId val="365404160"/>
      </c:barChart>
      <c:catAx>
        <c:axId val="364476672"/>
        <c:scaling>
          <c:orientation val="minMax"/>
        </c:scaling>
        <c:delete val="0"/>
        <c:axPos val="b"/>
        <c:numFmt formatCode="General" sourceLinked="0"/>
        <c:majorTickMark val="none"/>
        <c:minorTickMark val="none"/>
        <c:tickLblPos val="nextTo"/>
        <c:crossAx val="365404160"/>
        <c:crosses val="autoZero"/>
        <c:auto val="1"/>
        <c:lblAlgn val="ctr"/>
        <c:lblOffset val="100"/>
        <c:noMultiLvlLbl val="0"/>
      </c:catAx>
      <c:valAx>
        <c:axId val="365404160"/>
        <c:scaling>
          <c:orientation val="minMax"/>
        </c:scaling>
        <c:delete val="1"/>
        <c:axPos val="l"/>
        <c:numFmt formatCode="#,##0_);[Red]\(#,##0\)" sourceLinked="1"/>
        <c:majorTickMark val="out"/>
        <c:minorTickMark val="none"/>
        <c:tickLblPos val="nextTo"/>
        <c:crossAx val="364476672"/>
        <c:crosses val="autoZero"/>
        <c:crossBetween val="between"/>
      </c:valAx>
    </c:plotArea>
    <c:legend>
      <c:legendPos val="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24967487467672"/>
          <c:y val="3.8261898155873469E-2"/>
          <c:w val="0.76246138366103444"/>
          <c:h val="0.76883596979807123"/>
        </c:manualLayout>
      </c:layout>
      <c:barChart>
        <c:barDir val="col"/>
        <c:grouping val="stacked"/>
        <c:varyColors val="0"/>
        <c:ser>
          <c:idx val="0"/>
          <c:order val="0"/>
          <c:tx>
            <c:strRef>
              <c:f>'[Microsoft PowerPoint 内のグラフ]Sheet1'!$B$5</c:f>
              <c:strCache>
                <c:ptCount val="1"/>
                <c:pt idx="0">
                  <c:v>特別支援学校</c:v>
                </c:pt>
              </c:strCache>
            </c:strRef>
          </c:tx>
          <c:spPr>
            <a:solidFill>
              <a:srgbClr val="6699FF"/>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'[Microsoft PowerPoint 内のグラフ]Sheet1'!$A$6:$A$8</c:f>
              <c:strCache>
                <c:ptCount val="3"/>
                <c:pt idx="0">
                  <c:v>平成18年度</c:v>
                </c:pt>
                <c:pt idx="1">
                  <c:v>平成22年度</c:v>
                </c:pt>
                <c:pt idx="2">
                  <c:v>平成26年度</c:v>
                </c:pt>
              </c:strCache>
            </c:strRef>
          </c:cat>
          <c:val>
            <c:numRef>
              <c:f>'[Microsoft PowerPoint 内のグラフ]Sheet1'!$B$6:$B$8</c:f>
              <c:numCache>
                <c:formatCode>#,##0_ </c:formatCode>
                <c:ptCount val="3"/>
                <c:pt idx="0">
                  <c:v>5901</c:v>
                </c:pt>
                <c:pt idx="1">
                  <c:v>7306</c:v>
                </c:pt>
                <c:pt idx="2">
                  <c:v>7774</c:v>
                </c:pt>
              </c:numCache>
            </c:numRef>
          </c:val>
          <c:extLst xmlns:c16r2="http://schemas.microsoft.com/office/drawing/2015/06/chart">
            <c:ext xmlns:c16="http://schemas.microsoft.com/office/drawing/2014/chart" uri="{C3380CC4-5D6E-409C-BE32-E72D297353CC}">
              <c16:uniqueId val="{00000000-4AD9-40CC-810F-7A9B9C8E8B95}"/>
            </c:ext>
          </c:extLst>
        </c:ser>
        <c:ser>
          <c:idx val="1"/>
          <c:order val="1"/>
          <c:tx>
            <c:strRef>
              <c:f>'[Microsoft PowerPoint 内のグラフ]Sheet1'!$C$5</c:f>
              <c:strCache>
                <c:ptCount val="1"/>
                <c:pt idx="0">
                  <c:v>小中学校（通常の学級及び特別支援学級）</c:v>
                </c:pt>
              </c:strCache>
            </c:strRef>
          </c:tx>
          <c:spPr>
            <a:ln>
              <a:solidFill>
                <a:srgbClr val="000000">
                  <a:lumMod val="85000"/>
                  <a:lumOff val="15000"/>
                </a:srgbClr>
              </a:solidFill>
            </a:ln>
          </c:spPr>
          <c:invertIfNegative val="0"/>
          <c:dPt>
            <c:idx val="2"/>
            <c:invertIfNegative val="0"/>
            <c:bubble3D val="0"/>
            <c:spPr>
              <a:solidFill>
                <a:srgbClr val="92D050"/>
              </a:solidFill>
              <a:ln>
                <a:solidFill>
                  <a:srgbClr val="000000">
                    <a:lumMod val="85000"/>
                    <a:lumOff val="15000"/>
                  </a:srgbClr>
                </a:solidFill>
              </a:ln>
            </c:spPr>
            <c:extLst xmlns:c16r2="http://schemas.microsoft.com/office/drawing/2015/06/chart">
              <c:ext xmlns:c16="http://schemas.microsoft.com/office/drawing/2014/chart" uri="{C3380CC4-5D6E-409C-BE32-E72D297353CC}">
                <c16:uniqueId val="{00000002-4AD9-40CC-810F-7A9B9C8E8B95}"/>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AD9-40CC-810F-7A9B9C8E8B95}"/>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AD9-40CC-810F-7A9B9C8E8B95}"/>
                </c:ext>
              </c:extLst>
            </c:dLbl>
            <c:dLbl>
              <c:idx val="2"/>
              <c:layout>
                <c:manualLayout>
                  <c:x val="7.9345375986268285E-2"/>
                  <c:y val="2.5079409903207301E-2"/>
                </c:manualLayout>
              </c:layout>
              <c:spPr>
                <a:solidFill>
                  <a:srgbClr val="FFFFFF"/>
                </a:solidFill>
                <a:ln>
                  <a:solidFill>
                    <a:srgbClr val="FFFFFF"/>
                  </a:solidFill>
                </a:ln>
              </c:spPr>
              <c:txPr>
                <a:bodyPr/>
                <a:lstStyle/>
                <a:p>
                  <a:pPr>
                    <a:defRPr sz="800"/>
                  </a:pPr>
                  <a:endParaRPr lang="ja-JP"/>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AD9-40CC-810F-7A9B9C8E8B95}"/>
                </c:ext>
              </c:extLst>
            </c:dLbl>
            <c:spPr>
              <a:solidFill>
                <a:srgbClr val="FFFFFF"/>
              </a:solidFill>
              <a:ln>
                <a:solidFill>
                  <a:srgbClr val="FFFFFF"/>
                </a:solid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'[Microsoft PowerPoint 内のグラフ]Sheet1'!$A$6:$A$8</c:f>
              <c:strCache>
                <c:ptCount val="3"/>
                <c:pt idx="0">
                  <c:v>平成18年度</c:v>
                </c:pt>
                <c:pt idx="1">
                  <c:v>平成22年度</c:v>
                </c:pt>
                <c:pt idx="2">
                  <c:v>平成26年度</c:v>
                </c:pt>
              </c:strCache>
            </c:strRef>
          </c:cat>
          <c:val>
            <c:numRef>
              <c:f>'[Microsoft PowerPoint 内のグラフ]Sheet1'!$C$6:$C$8</c:f>
              <c:numCache>
                <c:formatCode>#,##0_ </c:formatCode>
                <c:ptCount val="3"/>
                <c:pt idx="0">
                  <c:v>0</c:v>
                </c:pt>
                <c:pt idx="1">
                  <c:v>0</c:v>
                </c:pt>
                <c:pt idx="2">
                  <c:v>976</c:v>
                </c:pt>
              </c:numCache>
            </c:numRef>
          </c:val>
          <c:extLst xmlns:c16r2="http://schemas.microsoft.com/office/drawing/2015/06/chart">
            <c:ext xmlns:c16="http://schemas.microsoft.com/office/drawing/2014/chart" uri="{C3380CC4-5D6E-409C-BE32-E72D297353CC}">
              <c16:uniqueId val="{00000005-4AD9-40CC-810F-7A9B9C8E8B95}"/>
            </c:ext>
          </c:extLst>
        </c:ser>
        <c:dLbls>
          <c:showLegendKey val="0"/>
          <c:showVal val="1"/>
          <c:showCatName val="0"/>
          <c:showSerName val="0"/>
          <c:showPercent val="0"/>
          <c:showBubbleSize val="0"/>
        </c:dLbls>
        <c:gapWidth val="75"/>
        <c:overlap val="100"/>
        <c:axId val="249967360"/>
        <c:axId val="249968896"/>
      </c:barChart>
      <c:catAx>
        <c:axId val="249967360"/>
        <c:scaling>
          <c:orientation val="minMax"/>
        </c:scaling>
        <c:delete val="0"/>
        <c:axPos val="b"/>
        <c:numFmt formatCode="General" sourceLinked="0"/>
        <c:majorTickMark val="none"/>
        <c:minorTickMark val="none"/>
        <c:tickLblPos val="nextTo"/>
        <c:txPr>
          <a:bodyPr/>
          <a:lstStyle/>
          <a:p>
            <a:pPr>
              <a:defRPr>
                <a:solidFill>
                  <a:schemeClr val="tx1">
                    <a:lumMod val="75000"/>
                    <a:lumOff val="25000"/>
                  </a:schemeClr>
                </a:solidFill>
              </a:defRPr>
            </a:pPr>
            <a:endParaRPr lang="ja-JP"/>
          </a:p>
        </c:txPr>
        <c:crossAx val="249968896"/>
        <c:crosses val="autoZero"/>
        <c:auto val="1"/>
        <c:lblAlgn val="ctr"/>
        <c:lblOffset val="100"/>
        <c:noMultiLvlLbl val="0"/>
      </c:catAx>
      <c:valAx>
        <c:axId val="249968896"/>
        <c:scaling>
          <c:orientation val="minMax"/>
        </c:scaling>
        <c:delete val="0"/>
        <c:axPos val="l"/>
        <c:numFmt formatCode="#,##0_ " sourceLinked="1"/>
        <c:majorTickMark val="none"/>
        <c:minorTickMark val="none"/>
        <c:tickLblPos val="nextTo"/>
        <c:crossAx val="249967360"/>
        <c:crosses val="autoZero"/>
        <c:crossBetween val="between"/>
        <c:majorUnit val="4000"/>
      </c:valAx>
      <c:spPr>
        <a:solidFill>
          <a:srgbClr val="808080">
            <a:lumMod val="20000"/>
            <a:lumOff val="80000"/>
          </a:srgbClr>
        </a:solidFill>
      </c:spPr>
    </c:plotArea>
    <c:legend>
      <c:legendPos val="b"/>
      <c:legendEntry>
        <c:idx val="0"/>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Entry>
      <c:legendEntry>
        <c:idx val="1"/>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Entry>
      <c:layout>
        <c:manualLayout>
          <c:xMode val="edge"/>
          <c:yMode val="edge"/>
          <c:x val="0.19604983007988794"/>
          <c:y val="3.4944306924583057E-2"/>
          <c:w val="0.48239259355470904"/>
          <c:h val="0.3318005930194326"/>
        </c:manualLayout>
      </c:layout>
      <c:overlay val="0"/>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94685039370078"/>
          <c:y val="4.5409078466418694E-2"/>
          <c:w val="0.84142562471661841"/>
          <c:h val="0.54930119071680772"/>
        </c:manualLayout>
      </c:layout>
      <c:barChart>
        <c:barDir val="col"/>
        <c:grouping val="clustered"/>
        <c:varyColors val="0"/>
        <c:ser>
          <c:idx val="0"/>
          <c:order val="0"/>
          <c:spPr>
            <a:solidFill>
              <a:srgbClr val="1F497D">
                <a:lumMod val="60000"/>
                <a:lumOff val="40000"/>
              </a:srgbClr>
            </a:solidFill>
          </c:spPr>
          <c:invertIfNegative val="0"/>
          <c:dLbls>
            <c:dLbl>
              <c:idx val="0"/>
              <c:layout>
                <c:manualLayout>
                  <c:x val="-2.8817037903481075E-3"/>
                  <c:y val="2.650161931154218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3D5-472E-BA38-566C02CDEA7F}"/>
                </c:ext>
              </c:extLst>
            </c:dLbl>
            <c:dLbl>
              <c:idx val="3"/>
              <c:layout>
                <c:manualLayout>
                  <c:x val="1.152681516139243E-2"/>
                  <c:y val="6.625404827885546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3D5-472E-BA38-566C02CDEA7F}"/>
                </c:ext>
              </c:extLst>
            </c:dLbl>
            <c:dLbl>
              <c:idx val="6"/>
              <c:layout>
                <c:manualLayout>
                  <c:x val="5.763407580696215E-3"/>
                  <c:y val="1.987621448365663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3D5-472E-BA38-566C02CDEA7F}"/>
                </c:ext>
              </c:extLst>
            </c:dLbl>
            <c:spPr>
              <a:noFill/>
              <a:ln>
                <a:noFill/>
              </a:ln>
              <a:effectLst/>
            </c:spPr>
            <c:txPr>
              <a:bodyPr/>
              <a:lstStyle/>
              <a:p>
                <a:pPr>
                  <a:defRPr sz="12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Sheet1!$A$3:$G$3</c:f>
              <c:strCache>
                <c:ptCount val="7"/>
                <c:pt idx="0">
                  <c:v>～30%</c:v>
                </c:pt>
                <c:pt idx="1">
                  <c:v>30～40%</c:v>
                </c:pt>
                <c:pt idx="2">
                  <c:v>40～50％</c:v>
                </c:pt>
                <c:pt idx="3">
                  <c:v>50～60%</c:v>
                </c:pt>
                <c:pt idx="4">
                  <c:v>60～70％</c:v>
                </c:pt>
                <c:pt idx="5">
                  <c:v>70～80%</c:v>
                </c:pt>
                <c:pt idx="6">
                  <c:v>80％～</c:v>
                </c:pt>
              </c:strCache>
            </c:strRef>
          </c:cat>
          <c:val>
            <c:numRef>
              <c:f>Sheet1!$A$4:$G$4</c:f>
              <c:numCache>
                <c:formatCode>0.0%</c:formatCode>
                <c:ptCount val="7"/>
                <c:pt idx="0">
                  <c:v>0.25</c:v>
                </c:pt>
                <c:pt idx="1">
                  <c:v>0.10714285714285714</c:v>
                </c:pt>
                <c:pt idx="2">
                  <c:v>0.10714285714285714</c:v>
                </c:pt>
                <c:pt idx="3">
                  <c:v>0.14285714285714285</c:v>
                </c:pt>
                <c:pt idx="4">
                  <c:v>7.1428571428571425E-2</c:v>
                </c:pt>
                <c:pt idx="5">
                  <c:v>7.1428571428571425E-2</c:v>
                </c:pt>
                <c:pt idx="6">
                  <c:v>0.25</c:v>
                </c:pt>
              </c:numCache>
            </c:numRef>
          </c:val>
          <c:extLst xmlns:c16r2="http://schemas.microsoft.com/office/drawing/2015/06/chart">
            <c:ext xmlns:c16="http://schemas.microsoft.com/office/drawing/2014/chart" uri="{C3380CC4-5D6E-409C-BE32-E72D297353CC}">
              <c16:uniqueId val="{00000003-B3D5-472E-BA38-566C02CDEA7F}"/>
            </c:ext>
          </c:extLst>
        </c:ser>
        <c:dLbls>
          <c:showLegendKey val="0"/>
          <c:showVal val="0"/>
          <c:showCatName val="0"/>
          <c:showSerName val="0"/>
          <c:showPercent val="0"/>
          <c:showBubbleSize val="0"/>
        </c:dLbls>
        <c:gapWidth val="150"/>
        <c:axId val="291233792"/>
        <c:axId val="291235328"/>
      </c:barChart>
      <c:catAx>
        <c:axId val="291233792"/>
        <c:scaling>
          <c:orientation val="minMax"/>
        </c:scaling>
        <c:delete val="0"/>
        <c:axPos val="b"/>
        <c:numFmt formatCode="General" sourceLinked="0"/>
        <c:majorTickMark val="out"/>
        <c:minorTickMark val="none"/>
        <c:tickLblPos val="nextTo"/>
        <c:txPr>
          <a:bodyPr/>
          <a:lstStyle/>
          <a:p>
            <a:pPr>
              <a:defRPr sz="900"/>
            </a:pPr>
            <a:endParaRPr lang="ja-JP"/>
          </a:p>
        </c:txPr>
        <c:crossAx val="291235328"/>
        <c:crosses val="autoZero"/>
        <c:auto val="1"/>
        <c:lblAlgn val="ctr"/>
        <c:lblOffset val="100"/>
        <c:noMultiLvlLbl val="0"/>
      </c:catAx>
      <c:valAx>
        <c:axId val="291235328"/>
        <c:scaling>
          <c:orientation val="minMax"/>
        </c:scaling>
        <c:delete val="0"/>
        <c:axPos val="l"/>
        <c:majorGridlines/>
        <c:numFmt formatCode="0.0%" sourceLinked="1"/>
        <c:majorTickMark val="out"/>
        <c:minorTickMark val="none"/>
        <c:tickLblPos val="nextTo"/>
        <c:txPr>
          <a:bodyPr/>
          <a:lstStyle/>
          <a:p>
            <a:pPr>
              <a:defRPr sz="1000"/>
            </a:pPr>
            <a:endParaRPr lang="ja-JP"/>
          </a:p>
        </c:txPr>
        <c:crossAx val="291233792"/>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177347623213764E-2"/>
          <c:y val="4.3690476190476189E-2"/>
          <c:w val="0.91366998396033827"/>
          <c:h val="0.59720658697694495"/>
        </c:manualLayout>
      </c:layout>
      <c:barChart>
        <c:barDir val="col"/>
        <c:grouping val="clustered"/>
        <c:varyColors val="0"/>
        <c:ser>
          <c:idx val="0"/>
          <c:order val="0"/>
          <c:tx>
            <c:strRef>
              <c:f>Sheet1!$B$1</c:f>
              <c:strCache>
                <c:ptCount val="1"/>
                <c:pt idx="0">
                  <c:v>事業者数</c:v>
                </c:pt>
              </c:strCache>
            </c:strRef>
          </c:tx>
          <c:invertIfNegative val="0"/>
          <c:dLbls>
            <c:dLbl>
              <c:idx val="2"/>
              <c:layout>
                <c:manualLayout>
                  <c:x val="-3.203035294376598E-2"/>
                  <c:y val="1.138773442368648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AAE-4EFF-B237-45DD4AC3CFF6}"/>
                </c:ext>
              </c:extLst>
            </c:dLbl>
            <c:dLbl>
              <c:idx val="4"/>
              <c:layout>
                <c:manualLayout>
                  <c:x val="6.6972556155147051E-2"/>
                  <c:y val="2.846933605921622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AAE-4EFF-B237-45DD4AC3CFF6}"/>
                </c:ext>
              </c:extLst>
            </c:dLbl>
            <c:dLbl>
              <c:idx val="5"/>
              <c:layout>
                <c:manualLayout>
                  <c:x val="-5.8237005352301781E-3"/>
                  <c:y val="2.846933605921622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AAE-4EFF-B237-45DD4AC3CFF6}"/>
                </c:ext>
              </c:extLst>
            </c:dLbl>
            <c:dLbl>
              <c:idx val="8"/>
              <c:layout>
                <c:manualLayout>
                  <c:x val="-1.067666097688998E-16"/>
                  <c:y val="1.7081601635529731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AAE-4EFF-B237-45DD4AC3CFF6}"/>
                </c:ext>
              </c:extLst>
            </c:dLbl>
            <c:spPr>
              <a:noFill/>
              <a:ln>
                <a:noFill/>
              </a:ln>
              <a:effectLst/>
            </c:spPr>
            <c:txPr>
              <a:bodyPr/>
              <a:lstStyle/>
              <a:p>
                <a:pPr>
                  <a:defRPr sz="1200"/>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～１時間</c:v>
                </c:pt>
                <c:pt idx="1">
                  <c:v>１～２時間</c:v>
                </c:pt>
                <c:pt idx="2">
                  <c:v>２～３時間</c:v>
                </c:pt>
                <c:pt idx="3">
                  <c:v>３～４時間</c:v>
                </c:pt>
                <c:pt idx="4">
                  <c:v>４～５時間</c:v>
                </c:pt>
                <c:pt idx="5">
                  <c:v>５～６時間</c:v>
                </c:pt>
                <c:pt idx="6">
                  <c:v>６～７時間</c:v>
                </c:pt>
                <c:pt idx="7">
                  <c:v>７～８時間</c:v>
                </c:pt>
                <c:pt idx="8">
                  <c:v>８時間～</c:v>
                </c:pt>
              </c:strCache>
            </c:strRef>
          </c:cat>
          <c:val>
            <c:numRef>
              <c:f>Sheet1!$B$2:$B$10</c:f>
              <c:numCache>
                <c:formatCode>0.0%</c:formatCode>
                <c:ptCount val="9"/>
                <c:pt idx="0">
                  <c:v>3.5128805620608899E-3</c:v>
                </c:pt>
                <c:pt idx="1">
                  <c:v>2.9274004683840751E-2</c:v>
                </c:pt>
                <c:pt idx="2">
                  <c:v>9.4847775175644022E-2</c:v>
                </c:pt>
                <c:pt idx="3">
                  <c:v>0.12763466042154567</c:v>
                </c:pt>
                <c:pt idx="4">
                  <c:v>0.32552693208430911</c:v>
                </c:pt>
                <c:pt idx="5">
                  <c:v>8.0796252927400475E-2</c:v>
                </c:pt>
                <c:pt idx="6">
                  <c:v>9.3676814988290405E-2</c:v>
                </c:pt>
                <c:pt idx="7">
                  <c:v>5.3864168618266976E-2</c:v>
                </c:pt>
                <c:pt idx="8">
                  <c:v>0.19086651053864168</c:v>
                </c:pt>
              </c:numCache>
            </c:numRef>
          </c:val>
          <c:extLst xmlns:c16r2="http://schemas.microsoft.com/office/drawing/2015/06/chart">
            <c:ext xmlns:c16="http://schemas.microsoft.com/office/drawing/2014/chart" uri="{C3380CC4-5D6E-409C-BE32-E72D297353CC}">
              <c16:uniqueId val="{00000004-2AAE-4EFF-B237-45DD4AC3CFF6}"/>
            </c:ext>
          </c:extLst>
        </c:ser>
        <c:dLbls>
          <c:dLblPos val="outEnd"/>
          <c:showLegendKey val="0"/>
          <c:showVal val="1"/>
          <c:showCatName val="0"/>
          <c:showSerName val="0"/>
          <c:showPercent val="0"/>
          <c:showBubbleSize val="0"/>
        </c:dLbls>
        <c:gapWidth val="150"/>
        <c:axId val="291821440"/>
        <c:axId val="291828480"/>
      </c:barChart>
      <c:catAx>
        <c:axId val="291821440"/>
        <c:scaling>
          <c:orientation val="minMax"/>
        </c:scaling>
        <c:delete val="0"/>
        <c:axPos val="b"/>
        <c:numFmt formatCode="General" sourceLinked="0"/>
        <c:majorTickMark val="out"/>
        <c:minorTickMark val="none"/>
        <c:tickLblPos val="nextTo"/>
        <c:txPr>
          <a:bodyPr/>
          <a:lstStyle/>
          <a:p>
            <a:pPr>
              <a:defRPr sz="800">
                <a:latin typeface="ＭＳ ゴシック" panose="020B0609070205080204" pitchFamily="49" charset="-128"/>
                <a:ea typeface="ＭＳ ゴシック" panose="020B0609070205080204" pitchFamily="49" charset="-128"/>
              </a:defRPr>
            </a:pPr>
            <a:endParaRPr lang="ja-JP"/>
          </a:p>
        </c:txPr>
        <c:crossAx val="291828480"/>
        <c:crosses val="autoZero"/>
        <c:auto val="1"/>
        <c:lblAlgn val="ctr"/>
        <c:lblOffset val="100"/>
        <c:noMultiLvlLbl val="0"/>
      </c:catAx>
      <c:valAx>
        <c:axId val="291828480"/>
        <c:scaling>
          <c:orientation val="minMax"/>
        </c:scaling>
        <c:delete val="0"/>
        <c:axPos val="l"/>
        <c:majorGridlines/>
        <c:numFmt formatCode="0.0%" sourceLinked="1"/>
        <c:majorTickMark val="out"/>
        <c:minorTickMark val="none"/>
        <c:tickLblPos val="nextTo"/>
        <c:txPr>
          <a:bodyPr/>
          <a:lstStyle/>
          <a:p>
            <a:pPr>
              <a:defRPr sz="1050"/>
            </a:pPr>
            <a:endParaRPr lang="ja-JP"/>
          </a:p>
        </c:txPr>
        <c:crossAx val="29182144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06916150730727"/>
          <c:y val="7.4076976988563095E-2"/>
          <c:w val="0.84227377511068824"/>
          <c:h val="0.83059667329358422"/>
        </c:manualLayout>
      </c:layout>
      <c:lineChart>
        <c:grouping val="standard"/>
        <c:varyColors val="0"/>
        <c:ser>
          <c:idx val="0"/>
          <c:order val="0"/>
          <c:tx>
            <c:strRef>
              <c:f>Sheet1!$B$1</c:f>
              <c:strCache>
                <c:ptCount val="1"/>
                <c:pt idx="0">
                  <c:v>相談・通報件数（件）</c:v>
                </c:pt>
              </c:strCache>
            </c:strRef>
          </c:tx>
          <c:marker>
            <c:symbol val="square"/>
            <c:size val="5"/>
          </c:marker>
          <c:dPt>
            <c:idx val="1"/>
            <c:marker>
              <c:spPr>
                <a:ln>
                  <a:prstDash val="sysDot"/>
                </a:ln>
              </c:spPr>
            </c:marker>
            <c:bubble3D val="0"/>
            <c:spPr>
              <a:ln>
                <a:prstDash val="sysDot"/>
              </a:ln>
            </c:spPr>
            <c:extLst xmlns:c16r2="http://schemas.microsoft.com/office/drawing/2015/06/chart">
              <c:ext xmlns:c16="http://schemas.microsoft.com/office/drawing/2014/chart" uri="{C3380CC4-5D6E-409C-BE32-E72D297353CC}">
                <c16:uniqueId val="{00000001-65A4-49D5-B44A-B0731DEAE4AA}"/>
              </c:ext>
            </c:extLst>
          </c:dPt>
          <c:dLbls>
            <c:dLbl>
              <c:idx val="0"/>
              <c:layout>
                <c:manualLayout>
                  <c:x val="-7.6159467129914851E-2"/>
                  <c:y val="-3.70384884942816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5A4-49D5-B44A-B0731DEAE4AA}"/>
                </c:ext>
              </c:extLst>
            </c:dLbl>
            <c:dLbl>
              <c:idx val="1"/>
              <c:layout>
                <c:manualLayout>
                  <c:x val="-8.0590084839234091E-2"/>
                  <c:y val="-3.276064134202604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5A4-49D5-B44A-B0731DEAE4AA}"/>
                </c:ext>
              </c:extLst>
            </c:dLbl>
            <c:dLbl>
              <c:idx val="2"/>
              <c:layout>
                <c:manualLayout>
                  <c:x val="-8.0027168941417537E-2"/>
                  <c:y val="-3.744073296231548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5A4-49D5-B44A-B0731DEAE4AA}"/>
                </c:ext>
              </c:extLst>
            </c:dLbl>
            <c:dLbl>
              <c:idx val="3"/>
              <c:layout>
                <c:manualLayout>
                  <c:x val="-8.5021209808523651E-2"/>
                  <c:y val="-2.319932404056725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5A4-49D5-B44A-B0731DEAE4AA}"/>
                </c:ext>
              </c:extLst>
            </c:dLbl>
            <c:dLbl>
              <c:idx val="4"/>
              <c:layout>
                <c:manualLayout>
                  <c:x val="-4.3669924151738343E-2"/>
                  <c:y val="-1.851923242027781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5A4-49D5-B44A-B0731DEAE4AA}"/>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Sheet1!$B$2:$B$6</c:f>
              <c:numCache>
                <c:formatCode>#,##0_ </c:formatCode>
                <c:ptCount val="5"/>
                <c:pt idx="0">
                  <c:v>939</c:v>
                </c:pt>
                <c:pt idx="1">
                  <c:v>1860</c:v>
                </c:pt>
                <c:pt idx="2">
                  <c:v>1746</c:v>
                </c:pt>
                <c:pt idx="3">
                  <c:v>2160</c:v>
                </c:pt>
                <c:pt idx="4">
                  <c:v>2115</c:v>
                </c:pt>
              </c:numCache>
            </c:numRef>
          </c:val>
          <c:smooth val="0"/>
          <c:extLst xmlns:c16r2="http://schemas.microsoft.com/office/drawing/2015/06/chart">
            <c:ext xmlns:c16="http://schemas.microsoft.com/office/drawing/2014/chart" uri="{C3380CC4-5D6E-409C-BE32-E72D297353CC}">
              <c16:uniqueId val="{00000006-65A4-49D5-B44A-B0731DEAE4AA}"/>
            </c:ext>
          </c:extLst>
        </c:ser>
        <c:ser>
          <c:idx val="1"/>
          <c:order val="1"/>
          <c:tx>
            <c:strRef>
              <c:f>Sheet1!$C$1</c:f>
              <c:strCache>
                <c:ptCount val="1"/>
                <c:pt idx="0">
                  <c:v>認定件数（件）</c:v>
                </c:pt>
              </c:strCache>
            </c:strRef>
          </c:tx>
          <c:spPr>
            <a:ln>
              <a:solidFill>
                <a:srgbClr val="FF0000"/>
              </a:solidFill>
            </a:ln>
          </c:spPr>
          <c:marker>
            <c:symbol val="square"/>
            <c:size val="5"/>
            <c:spPr>
              <a:ln>
                <a:solidFill>
                  <a:srgbClr val="FF0000"/>
                </a:solidFill>
              </a:ln>
            </c:spPr>
          </c:marker>
          <c:dPt>
            <c:idx val="1"/>
            <c:marker>
              <c:spPr>
                <a:ln>
                  <a:solidFill>
                    <a:srgbClr val="FF0000"/>
                  </a:solidFill>
                  <a:prstDash val="sysDot"/>
                </a:ln>
              </c:spPr>
            </c:marker>
            <c:bubble3D val="0"/>
            <c:spPr>
              <a:ln>
                <a:solidFill>
                  <a:srgbClr val="FF0000"/>
                </a:solidFill>
                <a:prstDash val="sysDot"/>
              </a:ln>
            </c:spPr>
            <c:extLst xmlns:c16r2="http://schemas.microsoft.com/office/drawing/2015/06/chart">
              <c:ext xmlns:c16="http://schemas.microsoft.com/office/drawing/2014/chart" uri="{C3380CC4-5D6E-409C-BE32-E72D297353CC}">
                <c16:uniqueId val="{00000008-65A4-49D5-B44A-B0731DEAE4AA}"/>
              </c:ext>
            </c:extLst>
          </c:dPt>
          <c:dLbls>
            <c:dLbl>
              <c:idx val="0"/>
              <c:layout>
                <c:manualLayout>
                  <c:x val="-9.2756321124080623E-2"/>
                  <c:y val="4.236665510145816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5A4-49D5-B44A-B0731DEAE4AA}"/>
                </c:ext>
              </c:extLst>
            </c:dLbl>
            <c:dLbl>
              <c:idx val="1"/>
              <c:layout>
                <c:manualLayout>
                  <c:x val="-6.8142681116239612E-2"/>
                  <c:y val="2.3149055308926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5A4-49D5-B44A-B0731DEAE4AA}"/>
                </c:ext>
              </c:extLst>
            </c:dLbl>
            <c:dLbl>
              <c:idx val="2"/>
              <c:layout>
                <c:manualLayout>
                  <c:x val="-5.513210718075514E-2"/>
                  <c:y val="1.62043455369521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5A4-49D5-B44A-B0731DEAE4AA}"/>
                </c:ext>
              </c:extLst>
            </c:dLbl>
            <c:dLbl>
              <c:idx val="3"/>
              <c:layout>
                <c:manualLayout>
                  <c:x val="-6.0125895102564358E-2"/>
                  <c:y val="2.08341497780333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5A4-49D5-B44A-B0731DEAE4AA}"/>
                </c:ext>
              </c:extLst>
            </c:dLbl>
            <c:dLbl>
              <c:idx val="4"/>
              <c:layout>
                <c:manualLayout>
                  <c:x val="-5.6117502095726739E-2"/>
                  <c:y val="1.85192442471407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5A4-49D5-B44A-B0731DEAE4AA}"/>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Sheet1!$C$2:$C$6</c:f>
              <c:numCache>
                <c:formatCode>#,##0_ </c:formatCode>
                <c:ptCount val="5"/>
                <c:pt idx="0">
                  <c:v>80</c:v>
                </c:pt>
                <c:pt idx="1">
                  <c:v>263</c:v>
                </c:pt>
                <c:pt idx="2">
                  <c:v>311</c:v>
                </c:pt>
                <c:pt idx="3">
                  <c:v>339</c:v>
                </c:pt>
                <c:pt idx="4">
                  <c:v>401</c:v>
                </c:pt>
              </c:numCache>
            </c:numRef>
          </c:val>
          <c:smooth val="0"/>
          <c:extLst xmlns:c16r2="http://schemas.microsoft.com/office/drawing/2015/06/chart">
            <c:ext xmlns:c16="http://schemas.microsoft.com/office/drawing/2014/chart" uri="{C3380CC4-5D6E-409C-BE32-E72D297353CC}">
              <c16:uniqueId val="{0000000D-65A4-49D5-B44A-B0731DEAE4AA}"/>
            </c:ext>
          </c:extLst>
        </c:ser>
        <c:ser>
          <c:idx val="2"/>
          <c:order val="2"/>
          <c:tx>
            <c:strRef>
              <c:f>Sheet1!$D$1</c:f>
              <c:strCache>
                <c:ptCount val="1"/>
                <c:pt idx="0">
                  <c:v>被虐待者数（人）</c:v>
                </c:pt>
              </c:strCache>
            </c:strRef>
          </c:tx>
          <c:spPr>
            <a:ln>
              <a:prstDash val="solid"/>
            </a:ln>
          </c:spPr>
          <c:marker>
            <c:symbol val="square"/>
            <c:size val="7"/>
            <c:spPr>
              <a:ln>
                <a:prstDash val="solid"/>
              </a:ln>
            </c:spPr>
          </c:marker>
          <c:dPt>
            <c:idx val="1"/>
            <c:marker>
              <c:spPr>
                <a:ln>
                  <a:prstDash val="sysDot"/>
                </a:ln>
              </c:spPr>
            </c:marker>
            <c:bubble3D val="0"/>
            <c:spPr>
              <a:ln>
                <a:prstDash val="sysDot"/>
              </a:ln>
            </c:spPr>
            <c:extLst xmlns:c16r2="http://schemas.microsoft.com/office/drawing/2015/06/chart">
              <c:ext xmlns:c16="http://schemas.microsoft.com/office/drawing/2014/chart" uri="{C3380CC4-5D6E-409C-BE32-E72D297353CC}">
                <c16:uniqueId val="{0000000F-65A4-49D5-B44A-B0731DEAE4AA}"/>
              </c:ext>
            </c:extLst>
          </c:dPt>
          <c:dLbls>
            <c:dLbl>
              <c:idx val="0"/>
              <c:layout>
                <c:manualLayout>
                  <c:x val="-8.0167860136752478E-2"/>
                  <c:y val="-2.31490553089259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5A4-49D5-B44A-B0731DEAE4AA}"/>
                </c:ext>
              </c:extLst>
            </c:dLbl>
            <c:dLbl>
              <c:idx val="1"/>
              <c:layout>
                <c:manualLayout>
                  <c:x val="-7.2151074123077238E-2"/>
                  <c:y val="-2.31490553089259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5A4-49D5-B44A-B0731DEAE4AA}"/>
                </c:ext>
              </c:extLst>
            </c:dLbl>
            <c:dLbl>
              <c:idx val="2"/>
              <c:layout>
                <c:manualLayout>
                  <c:x val="-8.403553525036199E-2"/>
                  <c:y val="-2.557140231225951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65A4-49D5-B44A-B0731DEAE4AA}"/>
                </c:ext>
              </c:extLst>
            </c:dLbl>
            <c:dLbl>
              <c:idx val="3"/>
              <c:layout>
                <c:manualLayout>
                  <c:x val="-6.4134288109401985E-2"/>
                  <c:y val="-2.546414311584461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65A4-49D5-B44A-B0731DEAE4AA}"/>
                </c:ext>
              </c:extLst>
            </c:dLbl>
            <c:dLbl>
              <c:idx val="4"/>
              <c:layout>
                <c:manualLayout>
                  <c:x val="-5.5976644380903592E-2"/>
                  <c:y val="-2.803045244175818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65A4-49D5-B44A-B0731DEAE4AA}"/>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Sheet1!$D$2:$D$6</c:f>
              <c:numCache>
                <c:formatCode>#,##0_ </c:formatCode>
                <c:ptCount val="5"/>
                <c:pt idx="0">
                  <c:v>176</c:v>
                </c:pt>
                <c:pt idx="1">
                  <c:v>455</c:v>
                </c:pt>
                <c:pt idx="2">
                  <c:v>525</c:v>
                </c:pt>
                <c:pt idx="3">
                  <c:v>569</c:v>
                </c:pt>
                <c:pt idx="4">
                  <c:v>672</c:v>
                </c:pt>
              </c:numCache>
            </c:numRef>
          </c:val>
          <c:smooth val="0"/>
          <c:extLst xmlns:c16r2="http://schemas.microsoft.com/office/drawing/2015/06/chart">
            <c:ext xmlns:c16="http://schemas.microsoft.com/office/drawing/2014/chart" uri="{C3380CC4-5D6E-409C-BE32-E72D297353CC}">
              <c16:uniqueId val="{00000014-65A4-49D5-B44A-B0731DEAE4AA}"/>
            </c:ext>
          </c:extLst>
        </c:ser>
        <c:dLbls>
          <c:showLegendKey val="0"/>
          <c:showVal val="0"/>
          <c:showCatName val="0"/>
          <c:showSerName val="0"/>
          <c:showPercent val="0"/>
          <c:showBubbleSize val="0"/>
        </c:dLbls>
        <c:marker val="1"/>
        <c:smooth val="0"/>
        <c:axId val="386195456"/>
        <c:axId val="386196992"/>
      </c:lineChart>
      <c:catAx>
        <c:axId val="386195456"/>
        <c:scaling>
          <c:orientation val="minMax"/>
        </c:scaling>
        <c:delete val="0"/>
        <c:axPos val="b"/>
        <c:numFmt formatCode="General" sourceLinked="0"/>
        <c:majorTickMark val="out"/>
        <c:minorTickMark val="none"/>
        <c:tickLblPos val="nextTo"/>
        <c:txPr>
          <a:bodyPr/>
          <a:lstStyle/>
          <a:p>
            <a:pPr>
              <a:defRPr sz="700"/>
            </a:pPr>
            <a:endParaRPr lang="ja-JP"/>
          </a:p>
        </c:txPr>
        <c:crossAx val="386196992"/>
        <c:crosses val="autoZero"/>
        <c:auto val="1"/>
        <c:lblAlgn val="ctr"/>
        <c:lblOffset val="100"/>
        <c:noMultiLvlLbl val="0"/>
      </c:catAx>
      <c:valAx>
        <c:axId val="386196992"/>
        <c:scaling>
          <c:orientation val="minMax"/>
          <c:max val="5000"/>
        </c:scaling>
        <c:delete val="0"/>
        <c:axPos val="l"/>
        <c:majorGridlines/>
        <c:numFmt formatCode="#,##0_ " sourceLinked="1"/>
        <c:majorTickMark val="out"/>
        <c:minorTickMark val="none"/>
        <c:tickLblPos val="nextTo"/>
        <c:txPr>
          <a:bodyPr/>
          <a:lstStyle/>
          <a:p>
            <a:pPr>
              <a:defRPr sz="800"/>
            </a:pPr>
            <a:endParaRPr lang="ja-JP"/>
          </a:p>
        </c:txPr>
        <c:crossAx val="386195456"/>
        <c:crosses val="autoZero"/>
        <c:crossBetween val="between"/>
        <c:majorUnit val="1000"/>
      </c:valAx>
      <c:spPr>
        <a:ln>
          <a:solidFill>
            <a:schemeClr val="tx1"/>
          </a:solidFill>
        </a:ln>
      </c:spPr>
    </c:plotArea>
    <c:legend>
      <c:legendPos val="r"/>
      <c:layout>
        <c:manualLayout>
          <c:xMode val="edge"/>
          <c:yMode val="edge"/>
          <c:x val="0.26646407974871478"/>
          <c:y val="0.11364600355255977"/>
          <c:w val="0.54514144892991689"/>
          <c:h val="0.18240708251726837"/>
        </c:manualLayout>
      </c:layout>
      <c:overlay val="0"/>
      <c:spPr>
        <a:ln>
          <a:solidFill>
            <a:schemeClr val="tx1"/>
          </a:solidFill>
        </a:ln>
      </c:spPr>
      <c:txPr>
        <a:bodyPr/>
        <a:lstStyle/>
        <a:p>
          <a:pPr>
            <a:defRPr sz="1000"/>
          </a:pPr>
          <a:endParaRPr lang="ja-JP"/>
        </a:p>
      </c:txPr>
    </c:legend>
    <c:plotVisOnly val="1"/>
    <c:dispBlanksAs val="gap"/>
    <c:showDLblsOverMax val="0"/>
  </c:chart>
  <c:spPr>
    <a:ln>
      <a:solidFill>
        <a:schemeClr val="tx1"/>
      </a:solidFill>
    </a:ln>
  </c:spPr>
  <c:txPr>
    <a:bodyPr/>
    <a:lstStyle/>
    <a:p>
      <a:pPr>
        <a:defRPr sz="1800"/>
      </a:pPr>
      <a:endParaRPr lang="ja-JP"/>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06916150730727"/>
          <c:y val="7.4076976988563095E-2"/>
          <c:w val="0.84227377511068824"/>
          <c:h val="0.83059667329358422"/>
        </c:manualLayout>
      </c:layout>
      <c:lineChart>
        <c:grouping val="standard"/>
        <c:varyColors val="0"/>
        <c:ser>
          <c:idx val="0"/>
          <c:order val="0"/>
          <c:tx>
            <c:strRef>
              <c:f>Sheet1!$B$1</c:f>
              <c:strCache>
                <c:ptCount val="1"/>
                <c:pt idx="0">
                  <c:v>相談・通報件数（件）</c:v>
                </c:pt>
              </c:strCache>
            </c:strRef>
          </c:tx>
          <c:marker>
            <c:symbol val="square"/>
            <c:size val="5"/>
          </c:marker>
          <c:dPt>
            <c:idx val="1"/>
            <c:marker>
              <c:spPr>
                <a:ln>
                  <a:prstDash val="sysDot"/>
                </a:ln>
              </c:spPr>
            </c:marker>
            <c:bubble3D val="0"/>
            <c:spPr>
              <a:ln>
                <a:prstDash val="sysDot"/>
              </a:ln>
            </c:spPr>
            <c:extLst xmlns:c16r2="http://schemas.microsoft.com/office/drawing/2015/06/chart">
              <c:ext xmlns:c16="http://schemas.microsoft.com/office/drawing/2014/chart" uri="{C3380CC4-5D6E-409C-BE32-E72D297353CC}">
                <c16:uniqueId val="{00000001-CFD8-42A3-8C3E-5CF10A6AB105}"/>
              </c:ext>
            </c:extLst>
          </c:dPt>
          <c:dLbls>
            <c:dLbl>
              <c:idx val="0"/>
              <c:layout>
                <c:manualLayout>
                  <c:x val="-0.12772311095517261"/>
                  <c:y val="-2.05285253050130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FD8-42A3-8C3E-5CF10A6AB105}"/>
                </c:ext>
              </c:extLst>
            </c:dLbl>
            <c:dLbl>
              <c:idx val="1"/>
              <c:layout>
                <c:manualLayout>
                  <c:x val="-7.6736858167649608E-2"/>
                  <c:y val="-2.56386494459667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FD8-42A3-8C3E-5CF10A6AB105}"/>
                </c:ext>
              </c:extLst>
            </c:dLbl>
            <c:dLbl>
              <c:idx val="2"/>
              <c:layout>
                <c:manualLayout>
                  <c:x val="-8.4176253143590105E-2"/>
                  <c:y val="-1.85192442471407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FD8-42A3-8C3E-5CF10A6AB105}"/>
                </c:ext>
              </c:extLst>
            </c:dLbl>
            <c:dLbl>
              <c:idx val="3"/>
              <c:layout>
                <c:manualLayout>
                  <c:x val="-8.161068838918642E-2"/>
                  <c:y val="-1.84756356315830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CFD8-42A3-8C3E-5CF10A6AB105}"/>
                </c:ext>
              </c:extLst>
            </c:dLbl>
            <c:dLbl>
              <c:idx val="4"/>
              <c:layout>
                <c:manualLayout>
                  <c:x val="-3.0335829063727233E-2"/>
                  <c:y val="-1.851927857289439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FD8-42A3-8C3E-5CF10A6AB105}"/>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Sheet1!$B$2:$B$6</c:f>
              <c:numCache>
                <c:formatCode>#,##0_ </c:formatCode>
                <c:ptCount val="5"/>
                <c:pt idx="0">
                  <c:v>3260</c:v>
                </c:pt>
                <c:pt idx="1">
                  <c:v>4635</c:v>
                </c:pt>
                <c:pt idx="2">
                  <c:v>4458</c:v>
                </c:pt>
                <c:pt idx="3">
                  <c:v>4450</c:v>
                </c:pt>
                <c:pt idx="4">
                  <c:v>4606</c:v>
                </c:pt>
              </c:numCache>
            </c:numRef>
          </c:val>
          <c:smooth val="0"/>
          <c:extLst xmlns:c16r2="http://schemas.microsoft.com/office/drawing/2015/06/chart">
            <c:ext xmlns:c16="http://schemas.microsoft.com/office/drawing/2014/chart" uri="{C3380CC4-5D6E-409C-BE32-E72D297353CC}">
              <c16:uniqueId val="{00000006-CFD8-42A3-8C3E-5CF10A6AB105}"/>
            </c:ext>
          </c:extLst>
        </c:ser>
        <c:ser>
          <c:idx val="1"/>
          <c:order val="1"/>
          <c:tx>
            <c:strRef>
              <c:f>Sheet1!$C$1</c:f>
              <c:strCache>
                <c:ptCount val="1"/>
                <c:pt idx="0">
                  <c:v>認定件数（件）</c:v>
                </c:pt>
              </c:strCache>
            </c:strRef>
          </c:tx>
          <c:spPr>
            <a:ln>
              <a:solidFill>
                <a:srgbClr val="FF0000"/>
              </a:solidFill>
            </a:ln>
          </c:spPr>
          <c:marker>
            <c:symbol val="square"/>
            <c:size val="5"/>
            <c:spPr>
              <a:ln>
                <a:solidFill>
                  <a:srgbClr val="FF0000"/>
                </a:solidFill>
              </a:ln>
            </c:spPr>
          </c:marker>
          <c:dPt>
            <c:idx val="1"/>
            <c:marker>
              <c:spPr>
                <a:ln>
                  <a:solidFill>
                    <a:srgbClr val="FF0000"/>
                  </a:solidFill>
                  <a:prstDash val="sysDot"/>
                </a:ln>
              </c:spPr>
            </c:marker>
            <c:bubble3D val="0"/>
            <c:spPr>
              <a:ln>
                <a:solidFill>
                  <a:srgbClr val="FF0000"/>
                </a:solidFill>
                <a:prstDash val="sysDot"/>
              </a:ln>
            </c:spPr>
            <c:extLst xmlns:c16r2="http://schemas.microsoft.com/office/drawing/2015/06/chart">
              <c:ext xmlns:c16="http://schemas.microsoft.com/office/drawing/2014/chart" uri="{C3380CC4-5D6E-409C-BE32-E72D297353CC}">
                <c16:uniqueId val="{00000008-CFD8-42A3-8C3E-5CF10A6AB105}"/>
              </c:ext>
            </c:extLst>
          </c:dPt>
          <c:dLbls>
            <c:dLbl>
              <c:idx val="0"/>
              <c:layout>
                <c:manualLayout>
                  <c:x val="-7.8819697379297005E-2"/>
                  <c:y val="2.782246794333103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FD8-42A3-8C3E-5CF10A6AB105}"/>
                </c:ext>
              </c:extLst>
            </c:dLbl>
            <c:dLbl>
              <c:idx val="1"/>
              <c:layout>
                <c:manualLayout>
                  <c:x val="-6.8142681116239612E-2"/>
                  <c:y val="2.3149055308926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CFD8-42A3-8C3E-5CF10A6AB105}"/>
                </c:ext>
              </c:extLst>
            </c:dLbl>
            <c:dLbl>
              <c:idx val="2"/>
              <c:layout>
                <c:manualLayout>
                  <c:x val="-7.2319790931123187E-2"/>
                  <c:y val="1.8562735799561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CFD8-42A3-8C3E-5CF10A6AB105}"/>
                </c:ext>
              </c:extLst>
            </c:dLbl>
            <c:dLbl>
              <c:idx val="3"/>
              <c:layout>
                <c:manualLayout>
                  <c:x val="-8.161068838918642E-2"/>
                  <c:y val="2.55513635633440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CFD8-42A3-8C3E-5CF10A6AB105}"/>
                </c:ext>
              </c:extLst>
            </c:dLbl>
            <c:dLbl>
              <c:idx val="4"/>
              <c:layout>
                <c:manualLayout>
                  <c:x val="-3.0335829063727233E-2"/>
                  <c:y val="2.0877854550148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CFD8-42A3-8C3E-5CF10A6AB105}"/>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Sheet1!$C$2:$C$6</c:f>
              <c:numCache>
                <c:formatCode>#,##0_ </c:formatCode>
                <c:ptCount val="5"/>
                <c:pt idx="0">
                  <c:v>1311</c:v>
                </c:pt>
                <c:pt idx="1">
                  <c:v>1764</c:v>
                </c:pt>
                <c:pt idx="2">
                  <c:v>1666</c:v>
                </c:pt>
                <c:pt idx="3">
                  <c:v>1593</c:v>
                </c:pt>
                <c:pt idx="4">
                  <c:v>1538</c:v>
                </c:pt>
              </c:numCache>
            </c:numRef>
          </c:val>
          <c:smooth val="0"/>
          <c:extLst xmlns:c16r2="http://schemas.microsoft.com/office/drawing/2015/06/chart">
            <c:ext xmlns:c16="http://schemas.microsoft.com/office/drawing/2014/chart" uri="{C3380CC4-5D6E-409C-BE32-E72D297353CC}">
              <c16:uniqueId val="{0000000D-CFD8-42A3-8C3E-5CF10A6AB105}"/>
            </c:ext>
          </c:extLst>
        </c:ser>
        <c:ser>
          <c:idx val="2"/>
          <c:order val="2"/>
          <c:tx>
            <c:strRef>
              <c:f>Sheet1!$D$1</c:f>
              <c:strCache>
                <c:ptCount val="1"/>
                <c:pt idx="0">
                  <c:v>被虐待者数（人）</c:v>
                </c:pt>
              </c:strCache>
            </c:strRef>
          </c:tx>
          <c:spPr>
            <a:ln>
              <a:prstDash val="solid"/>
            </a:ln>
          </c:spPr>
          <c:marker>
            <c:symbol val="square"/>
            <c:size val="7"/>
            <c:spPr>
              <a:ln>
                <a:prstDash val="solid"/>
              </a:ln>
            </c:spPr>
          </c:marker>
          <c:dPt>
            <c:idx val="1"/>
            <c:marker>
              <c:spPr>
                <a:ln>
                  <a:prstDash val="sysDot"/>
                </a:ln>
              </c:spPr>
            </c:marker>
            <c:bubble3D val="0"/>
            <c:spPr>
              <a:ln>
                <a:prstDash val="sysDot"/>
              </a:ln>
            </c:spPr>
            <c:extLst xmlns:c16r2="http://schemas.microsoft.com/office/drawing/2015/06/chart">
              <c:ext xmlns:c16="http://schemas.microsoft.com/office/drawing/2014/chart" uri="{C3380CC4-5D6E-409C-BE32-E72D297353CC}">
                <c16:uniqueId val="{0000000F-CFD8-42A3-8C3E-5CF10A6AB105}"/>
              </c:ext>
            </c:extLst>
          </c:dPt>
          <c:dLbls>
            <c:dLbl>
              <c:idx val="0"/>
              <c:layout>
                <c:manualLayout>
                  <c:x val="-8.0167860136752478E-2"/>
                  <c:y val="-2.31490553089259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CFD8-42A3-8C3E-5CF10A6AB105}"/>
                </c:ext>
              </c:extLst>
            </c:dLbl>
            <c:dLbl>
              <c:idx val="1"/>
              <c:layout>
                <c:manualLayout>
                  <c:x val="-7.2151074123077238E-2"/>
                  <c:y val="-2.31490553089259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CFD8-42A3-8C3E-5CF10A6AB105}"/>
                </c:ext>
              </c:extLst>
            </c:dLbl>
            <c:dLbl>
              <c:idx val="2"/>
              <c:layout>
                <c:manualLayout>
                  <c:x val="-7.6180622354792504E-2"/>
                  <c:y val="-3.026851551785135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CFD8-42A3-8C3E-5CF10A6AB105}"/>
                </c:ext>
              </c:extLst>
            </c:dLbl>
            <c:dLbl>
              <c:idx val="3"/>
              <c:layout>
                <c:manualLayout>
                  <c:x val="-8.5619037339866436E-2"/>
                  <c:y val="-2.5464263395365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CFD8-42A3-8C3E-5CF10A6AB105}"/>
                </c:ext>
              </c:extLst>
            </c:dLbl>
            <c:dLbl>
              <c:idx val="4"/>
              <c:layout>
                <c:manualLayout>
                  <c:x val="-3.0047222525791038E-2"/>
                  <c:y val="-2.56386494459667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CFD8-42A3-8C3E-5CF10A6AB105}"/>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Sheet1!$D$2:$D$6</c:f>
              <c:numCache>
                <c:formatCode>#,##0_ </c:formatCode>
                <c:ptCount val="5"/>
                <c:pt idx="0">
                  <c:v>1329</c:v>
                </c:pt>
                <c:pt idx="1">
                  <c:v>1811</c:v>
                </c:pt>
                <c:pt idx="2">
                  <c:v>1695</c:v>
                </c:pt>
                <c:pt idx="3">
                  <c:v>1615</c:v>
                </c:pt>
                <c:pt idx="4">
                  <c:v>1593</c:v>
                </c:pt>
              </c:numCache>
            </c:numRef>
          </c:val>
          <c:smooth val="0"/>
          <c:extLst xmlns:c16r2="http://schemas.microsoft.com/office/drawing/2015/06/chart">
            <c:ext xmlns:c16="http://schemas.microsoft.com/office/drawing/2014/chart" uri="{C3380CC4-5D6E-409C-BE32-E72D297353CC}">
              <c16:uniqueId val="{00000014-CFD8-42A3-8C3E-5CF10A6AB105}"/>
            </c:ext>
          </c:extLst>
        </c:ser>
        <c:dLbls>
          <c:showLegendKey val="0"/>
          <c:showVal val="0"/>
          <c:showCatName val="0"/>
          <c:showSerName val="0"/>
          <c:showPercent val="0"/>
          <c:showBubbleSize val="0"/>
        </c:dLbls>
        <c:marker val="1"/>
        <c:smooth val="0"/>
        <c:axId val="386366848"/>
        <c:axId val="386073344"/>
      </c:lineChart>
      <c:catAx>
        <c:axId val="386366848"/>
        <c:scaling>
          <c:orientation val="minMax"/>
        </c:scaling>
        <c:delete val="0"/>
        <c:axPos val="b"/>
        <c:numFmt formatCode="General" sourceLinked="0"/>
        <c:majorTickMark val="out"/>
        <c:minorTickMark val="none"/>
        <c:tickLblPos val="nextTo"/>
        <c:txPr>
          <a:bodyPr/>
          <a:lstStyle/>
          <a:p>
            <a:pPr>
              <a:defRPr sz="700"/>
            </a:pPr>
            <a:endParaRPr lang="ja-JP"/>
          </a:p>
        </c:txPr>
        <c:crossAx val="386073344"/>
        <c:crosses val="autoZero"/>
        <c:auto val="1"/>
        <c:lblAlgn val="ctr"/>
        <c:lblOffset val="100"/>
        <c:noMultiLvlLbl val="0"/>
      </c:catAx>
      <c:valAx>
        <c:axId val="386073344"/>
        <c:scaling>
          <c:orientation val="minMax"/>
          <c:max val="10000"/>
        </c:scaling>
        <c:delete val="0"/>
        <c:axPos val="l"/>
        <c:majorGridlines/>
        <c:numFmt formatCode="#,##0_ " sourceLinked="1"/>
        <c:majorTickMark val="out"/>
        <c:minorTickMark val="none"/>
        <c:tickLblPos val="nextTo"/>
        <c:txPr>
          <a:bodyPr/>
          <a:lstStyle/>
          <a:p>
            <a:pPr>
              <a:defRPr sz="800"/>
            </a:pPr>
            <a:endParaRPr lang="ja-JP"/>
          </a:p>
        </c:txPr>
        <c:crossAx val="386366848"/>
        <c:crosses val="autoZero"/>
        <c:crossBetween val="between"/>
        <c:majorUnit val="2000"/>
      </c:valAx>
      <c:spPr>
        <a:ln>
          <a:solidFill>
            <a:schemeClr val="tx1"/>
          </a:solidFill>
        </a:ln>
      </c:spPr>
    </c:plotArea>
    <c:legend>
      <c:legendPos val="r"/>
      <c:layout>
        <c:manualLayout>
          <c:xMode val="edge"/>
          <c:yMode val="edge"/>
          <c:x val="0.26646407974871478"/>
          <c:y val="0.11364600355255977"/>
          <c:w val="0.54514144892991689"/>
          <c:h val="0.18240708251726837"/>
        </c:manualLayout>
      </c:layout>
      <c:overlay val="0"/>
      <c:spPr>
        <a:ln>
          <a:solidFill>
            <a:schemeClr val="tx1"/>
          </a:solidFill>
        </a:ln>
      </c:spPr>
      <c:txPr>
        <a:bodyPr/>
        <a:lstStyle/>
        <a:p>
          <a:pPr>
            <a:defRPr sz="1000"/>
          </a:pPr>
          <a:endParaRPr lang="ja-JP"/>
        </a:p>
      </c:txPr>
    </c:legend>
    <c:plotVisOnly val="1"/>
    <c:dispBlanksAs val="gap"/>
    <c:showDLblsOverMax val="0"/>
  </c:chart>
  <c:spPr>
    <a:ln>
      <a:solidFill>
        <a:schemeClr val="tx1"/>
      </a:solidFill>
    </a:ln>
  </c:spPr>
  <c:txPr>
    <a:bodyPr/>
    <a:lstStyle/>
    <a:p>
      <a:pPr>
        <a:defRPr sz="1800"/>
      </a:pPr>
      <a:endParaRPr lang="ja-JP"/>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06916150730727"/>
          <c:y val="7.4076976988563095E-2"/>
          <c:w val="0.84227377511068824"/>
          <c:h val="0.83059667329358422"/>
        </c:manualLayout>
      </c:layout>
      <c:lineChart>
        <c:grouping val="standard"/>
        <c:varyColors val="0"/>
        <c:ser>
          <c:idx val="0"/>
          <c:order val="0"/>
          <c:tx>
            <c:strRef>
              <c:f>Sheet1!$B$1</c:f>
              <c:strCache>
                <c:ptCount val="1"/>
                <c:pt idx="0">
                  <c:v>相談・通報件数（件）</c:v>
                </c:pt>
              </c:strCache>
            </c:strRef>
          </c:tx>
          <c:marker>
            <c:symbol val="square"/>
            <c:size val="5"/>
          </c:marker>
          <c:dPt>
            <c:idx val="1"/>
            <c:marker>
              <c:spPr>
                <a:ln>
                  <a:prstDash val="sysDot"/>
                </a:ln>
              </c:spPr>
            </c:marker>
            <c:bubble3D val="0"/>
            <c:spPr>
              <a:ln>
                <a:prstDash val="sysDot"/>
              </a:ln>
            </c:spPr>
            <c:extLst xmlns:c16r2="http://schemas.microsoft.com/office/drawing/2015/06/chart">
              <c:ext xmlns:c16="http://schemas.microsoft.com/office/drawing/2014/chart" uri="{C3380CC4-5D6E-409C-BE32-E72D297353CC}">
                <c16:uniqueId val="{00000001-A7AC-443A-9414-63FA92856FAE}"/>
              </c:ext>
            </c:extLst>
          </c:dPt>
          <c:dLbls>
            <c:dLbl>
              <c:idx val="0"/>
              <c:layout>
                <c:manualLayout>
                  <c:x val="-7.6159467129914851E-2"/>
                  <c:y val="-3.70384884942816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7AC-443A-9414-63FA92856FAE}"/>
                </c:ext>
              </c:extLst>
            </c:dLbl>
            <c:dLbl>
              <c:idx val="1"/>
              <c:layout>
                <c:manualLayout>
                  <c:x val="-6.8142681116239612E-2"/>
                  <c:y val="-1.62043387162481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7AC-443A-9414-63FA92856FAE}"/>
                </c:ext>
              </c:extLst>
            </c:dLbl>
            <c:dLbl>
              <c:idx val="2"/>
              <c:layout>
                <c:manualLayout>
                  <c:x val="-8.4176253143590105E-2"/>
                  <c:y val="-1.85192442471407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7AC-443A-9414-63FA92856FAE}"/>
                </c:ext>
              </c:extLst>
            </c:dLbl>
            <c:dLbl>
              <c:idx val="3"/>
              <c:layout>
                <c:manualLayout>
                  <c:x val="-6.0125895102564358E-2"/>
                  <c:y val="-2.08341497780333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7AC-443A-9414-63FA92856FAE}"/>
                </c:ext>
              </c:extLst>
            </c:dLbl>
            <c:dLbl>
              <c:idx val="4"/>
              <c:layout>
                <c:manualLayout>
                  <c:x val="-5.6117502095726739E-2"/>
                  <c:y val="-1.85192442471407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7AC-443A-9414-63FA92856FAE}"/>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Sheet1!$B$2:$B$6</c:f>
              <c:numCache>
                <c:formatCode>#,##0_ </c:formatCode>
                <c:ptCount val="5"/>
                <c:pt idx="0">
                  <c:v>303</c:v>
                </c:pt>
                <c:pt idx="1">
                  <c:v>634</c:v>
                </c:pt>
                <c:pt idx="2">
                  <c:v>664</c:v>
                </c:pt>
                <c:pt idx="3">
                  <c:v>848</c:v>
                </c:pt>
                <c:pt idx="4">
                  <c:v>745</c:v>
                </c:pt>
              </c:numCache>
            </c:numRef>
          </c:val>
          <c:smooth val="0"/>
          <c:extLst xmlns:c16r2="http://schemas.microsoft.com/office/drawing/2015/06/chart">
            <c:ext xmlns:c16="http://schemas.microsoft.com/office/drawing/2014/chart" uri="{C3380CC4-5D6E-409C-BE32-E72D297353CC}">
              <c16:uniqueId val="{00000006-A7AC-443A-9414-63FA92856FAE}"/>
            </c:ext>
          </c:extLst>
        </c:ser>
        <c:ser>
          <c:idx val="1"/>
          <c:order val="1"/>
          <c:tx>
            <c:strRef>
              <c:f>Sheet1!$C$1</c:f>
              <c:strCache>
                <c:ptCount val="1"/>
                <c:pt idx="0">
                  <c:v>認定件数（件）</c:v>
                </c:pt>
              </c:strCache>
            </c:strRef>
          </c:tx>
          <c:spPr>
            <a:ln>
              <a:solidFill>
                <a:srgbClr val="FF0000"/>
              </a:solidFill>
            </a:ln>
          </c:spPr>
          <c:marker>
            <c:symbol val="square"/>
            <c:size val="5"/>
            <c:spPr>
              <a:ln>
                <a:solidFill>
                  <a:srgbClr val="FF0000"/>
                </a:solidFill>
              </a:ln>
            </c:spPr>
          </c:marker>
          <c:dPt>
            <c:idx val="1"/>
            <c:marker>
              <c:spPr>
                <a:ln>
                  <a:solidFill>
                    <a:srgbClr val="FF0000"/>
                  </a:solidFill>
                  <a:prstDash val="sysDot"/>
                </a:ln>
              </c:spPr>
            </c:marker>
            <c:bubble3D val="0"/>
            <c:spPr>
              <a:ln>
                <a:solidFill>
                  <a:srgbClr val="FF0000"/>
                </a:solidFill>
                <a:prstDash val="sysDot"/>
              </a:ln>
            </c:spPr>
            <c:extLst xmlns:c16r2="http://schemas.microsoft.com/office/drawing/2015/06/chart">
              <c:ext xmlns:c16="http://schemas.microsoft.com/office/drawing/2014/chart" uri="{C3380CC4-5D6E-409C-BE32-E72D297353CC}">
                <c16:uniqueId val="{00000008-A7AC-443A-9414-63FA92856FAE}"/>
              </c:ext>
            </c:extLst>
          </c:dPt>
          <c:dLbls>
            <c:dLbl>
              <c:idx val="0"/>
              <c:layout>
                <c:manualLayout>
                  <c:x val="-7.030147056831082E-2"/>
                  <c:y val="1.602958805706268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7AC-443A-9414-63FA92856FAE}"/>
                </c:ext>
              </c:extLst>
            </c:dLbl>
            <c:dLbl>
              <c:idx val="1"/>
              <c:layout>
                <c:manualLayout>
                  <c:x val="-6.8142681116239612E-2"/>
                  <c:y val="2.3149055308926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7AC-443A-9414-63FA92856FAE}"/>
                </c:ext>
              </c:extLst>
            </c:dLbl>
            <c:dLbl>
              <c:idx val="2"/>
              <c:layout>
                <c:manualLayout>
                  <c:x val="-6.8037155763180784E-2"/>
                  <c:y val="2.09214974914594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7AC-443A-9414-63FA92856FAE}"/>
                </c:ext>
              </c:extLst>
            </c:dLbl>
            <c:dLbl>
              <c:idx val="3"/>
              <c:layout>
                <c:manualLayout>
                  <c:x val="-6.0125895102564358E-2"/>
                  <c:y val="2.08341497780333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A7AC-443A-9414-63FA92856FAE}"/>
                </c:ext>
              </c:extLst>
            </c:dLbl>
            <c:dLbl>
              <c:idx val="4"/>
              <c:layout>
                <c:manualLayout>
                  <c:x val="-5.6117502095726739E-2"/>
                  <c:y val="1.85192442471407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7AC-443A-9414-63FA92856FAE}"/>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Sheet1!$C$2:$C$6</c:f>
              <c:numCache>
                <c:formatCode>#,##0_ </c:formatCode>
                <c:ptCount val="5"/>
                <c:pt idx="0">
                  <c:v>133</c:v>
                </c:pt>
                <c:pt idx="1">
                  <c:v>253</c:v>
                </c:pt>
                <c:pt idx="2">
                  <c:v>299</c:v>
                </c:pt>
                <c:pt idx="3">
                  <c:v>591</c:v>
                </c:pt>
                <c:pt idx="4">
                  <c:v>581</c:v>
                </c:pt>
              </c:numCache>
            </c:numRef>
          </c:val>
          <c:smooth val="0"/>
          <c:extLst xmlns:c16r2="http://schemas.microsoft.com/office/drawing/2015/06/chart">
            <c:ext xmlns:c16="http://schemas.microsoft.com/office/drawing/2014/chart" uri="{C3380CC4-5D6E-409C-BE32-E72D297353CC}">
              <c16:uniqueId val="{0000000D-A7AC-443A-9414-63FA92856FAE}"/>
            </c:ext>
          </c:extLst>
        </c:ser>
        <c:ser>
          <c:idx val="2"/>
          <c:order val="2"/>
          <c:tx>
            <c:strRef>
              <c:f>Sheet1!$D$1</c:f>
              <c:strCache>
                <c:ptCount val="1"/>
                <c:pt idx="0">
                  <c:v>被虐待者数（人）</c:v>
                </c:pt>
              </c:strCache>
            </c:strRef>
          </c:tx>
          <c:spPr>
            <a:ln>
              <a:prstDash val="solid"/>
            </a:ln>
          </c:spPr>
          <c:marker>
            <c:symbol val="square"/>
            <c:size val="7"/>
            <c:spPr>
              <a:ln>
                <a:prstDash val="solid"/>
              </a:ln>
            </c:spPr>
          </c:marker>
          <c:dPt>
            <c:idx val="1"/>
            <c:marker>
              <c:spPr>
                <a:ln>
                  <a:prstDash val="sysDot"/>
                </a:ln>
              </c:spPr>
            </c:marker>
            <c:bubble3D val="0"/>
            <c:spPr>
              <a:ln>
                <a:prstDash val="sysDot"/>
              </a:ln>
            </c:spPr>
            <c:extLst xmlns:c16r2="http://schemas.microsoft.com/office/drawing/2015/06/chart">
              <c:ext xmlns:c16="http://schemas.microsoft.com/office/drawing/2014/chart" uri="{C3380CC4-5D6E-409C-BE32-E72D297353CC}">
                <c16:uniqueId val="{0000000F-A7AC-443A-9414-63FA92856FAE}"/>
              </c:ext>
            </c:extLst>
          </c:dPt>
          <c:dLbls>
            <c:dLbl>
              <c:idx val="0"/>
              <c:layout>
                <c:manualLayout>
                  <c:x val="-0.12318482228261901"/>
                  <c:y val="-1.371484073576427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A7AC-443A-9414-63FA92856FAE}"/>
                </c:ext>
              </c:extLst>
            </c:dLbl>
            <c:dLbl>
              <c:idx val="1"/>
              <c:layout>
                <c:manualLayout>
                  <c:x val="-7.2151074123077238E-2"/>
                  <c:y val="-2.31490553089259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A7AC-443A-9414-63FA92856FAE}"/>
                </c:ext>
              </c:extLst>
            </c:dLbl>
            <c:dLbl>
              <c:idx val="2"/>
              <c:layout>
                <c:manualLayout>
                  <c:x val="-9.3401546169666783E-2"/>
                  <c:y val="-2.55513635633440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A7AC-443A-9414-63FA92856FAE}"/>
                </c:ext>
              </c:extLst>
            </c:dLbl>
            <c:dLbl>
              <c:idx val="3"/>
              <c:layout>
                <c:manualLayout>
                  <c:x val="-6.4134288109401985E-2"/>
                  <c:y val="-2.546414311584461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A7AC-443A-9414-63FA92856FAE}"/>
                </c:ext>
              </c:extLst>
            </c:dLbl>
            <c:dLbl>
              <c:idx val="4"/>
              <c:layout>
                <c:manualLayout>
                  <c:x val="-6.4427461989318258E-2"/>
                  <c:y val="-2.328007346871311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A7AC-443A-9414-63FA92856FAE}"/>
                </c:ext>
              </c:extLst>
            </c:dLbl>
            <c:spPr>
              <a:noFill/>
              <a:ln>
                <a:noFill/>
              </a:ln>
              <a:effectLst/>
            </c:spPr>
            <c:txPr>
              <a:bodyPr/>
              <a:lstStyle/>
              <a:p>
                <a:pPr>
                  <a:defRPr sz="1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Sheet1!$D$2:$D$6</c:f>
              <c:numCache>
                <c:formatCode>#,##0_ </c:formatCode>
                <c:ptCount val="5"/>
                <c:pt idx="0">
                  <c:v>194</c:v>
                </c:pt>
                <c:pt idx="1">
                  <c:v>393</c:v>
                </c:pt>
                <c:pt idx="2">
                  <c:v>483</c:v>
                </c:pt>
                <c:pt idx="3">
                  <c:v>1123</c:v>
                </c:pt>
                <c:pt idx="4">
                  <c:v>972</c:v>
                </c:pt>
              </c:numCache>
            </c:numRef>
          </c:val>
          <c:smooth val="0"/>
          <c:extLst xmlns:c16r2="http://schemas.microsoft.com/office/drawing/2015/06/chart">
            <c:ext xmlns:c16="http://schemas.microsoft.com/office/drawing/2014/chart" uri="{C3380CC4-5D6E-409C-BE32-E72D297353CC}">
              <c16:uniqueId val="{00000014-A7AC-443A-9414-63FA92856FAE}"/>
            </c:ext>
          </c:extLst>
        </c:ser>
        <c:dLbls>
          <c:showLegendKey val="0"/>
          <c:showVal val="0"/>
          <c:showCatName val="0"/>
          <c:showSerName val="0"/>
          <c:showPercent val="0"/>
          <c:showBubbleSize val="0"/>
        </c:dLbls>
        <c:marker val="1"/>
        <c:smooth val="0"/>
        <c:axId val="386382080"/>
        <c:axId val="386412544"/>
      </c:lineChart>
      <c:catAx>
        <c:axId val="386382080"/>
        <c:scaling>
          <c:orientation val="minMax"/>
        </c:scaling>
        <c:delete val="0"/>
        <c:axPos val="b"/>
        <c:numFmt formatCode="General" sourceLinked="0"/>
        <c:majorTickMark val="out"/>
        <c:minorTickMark val="none"/>
        <c:tickLblPos val="nextTo"/>
        <c:txPr>
          <a:bodyPr/>
          <a:lstStyle/>
          <a:p>
            <a:pPr>
              <a:defRPr sz="700"/>
            </a:pPr>
            <a:endParaRPr lang="ja-JP"/>
          </a:p>
        </c:txPr>
        <c:crossAx val="386412544"/>
        <c:crosses val="autoZero"/>
        <c:auto val="1"/>
        <c:lblAlgn val="ctr"/>
        <c:lblOffset val="100"/>
        <c:noMultiLvlLbl val="0"/>
      </c:catAx>
      <c:valAx>
        <c:axId val="386412544"/>
        <c:scaling>
          <c:orientation val="minMax"/>
          <c:max val="2500"/>
        </c:scaling>
        <c:delete val="0"/>
        <c:axPos val="l"/>
        <c:majorGridlines/>
        <c:numFmt formatCode="#,##0_ " sourceLinked="1"/>
        <c:majorTickMark val="out"/>
        <c:minorTickMark val="none"/>
        <c:tickLblPos val="nextTo"/>
        <c:txPr>
          <a:bodyPr/>
          <a:lstStyle/>
          <a:p>
            <a:pPr>
              <a:defRPr sz="800"/>
            </a:pPr>
            <a:endParaRPr lang="ja-JP"/>
          </a:p>
        </c:txPr>
        <c:crossAx val="386382080"/>
        <c:crosses val="autoZero"/>
        <c:crossBetween val="between"/>
        <c:majorUnit val="500"/>
      </c:valAx>
      <c:spPr>
        <a:ln>
          <a:solidFill>
            <a:schemeClr val="tx1"/>
          </a:solidFill>
        </a:ln>
      </c:spPr>
    </c:plotArea>
    <c:legend>
      <c:legendPos val="r"/>
      <c:layout>
        <c:manualLayout>
          <c:xMode val="edge"/>
          <c:yMode val="edge"/>
          <c:x val="0.26646407974871478"/>
          <c:y val="0.11364600355255977"/>
          <c:w val="0.54514144892991689"/>
          <c:h val="0.18240708251726837"/>
        </c:manualLayout>
      </c:layout>
      <c:overlay val="0"/>
      <c:spPr>
        <a:ln>
          <a:solidFill>
            <a:schemeClr val="tx1"/>
          </a:solidFill>
        </a:ln>
      </c:spPr>
      <c:txPr>
        <a:bodyPr/>
        <a:lstStyle/>
        <a:p>
          <a:pPr>
            <a:defRPr sz="1000"/>
          </a:pPr>
          <a:endParaRPr lang="ja-JP"/>
        </a:p>
      </c:txPr>
    </c:legend>
    <c:plotVisOnly val="1"/>
    <c:dispBlanksAs val="gap"/>
    <c:showDLblsOverMax val="0"/>
  </c:chart>
  <c:spPr>
    <a:ln>
      <a:solidFill>
        <a:schemeClr val="tx1"/>
      </a:solidFill>
    </a:ln>
  </c:spPr>
  <c:txPr>
    <a:bodyPr/>
    <a:lstStyle/>
    <a:p>
      <a:pPr>
        <a:defRPr sz="1800"/>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v>セルフ率</c:v>
          </c:tx>
          <c:spPr>
            <a:solidFill>
              <a:schemeClr val="accent3">
                <a:lumMod val="40000"/>
                <a:lumOff val="60000"/>
              </a:schemeClr>
            </a:solidFill>
            <a:ln>
              <a:solidFill>
                <a:schemeClr val="bg1">
                  <a:lumMod val="50000"/>
                </a:schemeClr>
              </a:solidFill>
            </a:ln>
          </c:spPr>
          <c:invertIfNegative val="0"/>
          <c:dLbls>
            <c:spPr>
              <a:noFill/>
              <a:ln>
                <a:noFill/>
              </a:ln>
              <a:effectLst/>
            </c:spPr>
            <c:txPr>
              <a:bodyPr/>
              <a:lstStyle/>
              <a:p>
                <a:pPr>
                  <a:defRPr sz="600"/>
                </a:pPr>
                <a:endParaRPr lang="ja-JP"/>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1</c:v>
                  </c:pt>
                  <c:pt idx="2">
                    <c:v>1</c:v>
                  </c:pt>
                  <c:pt idx="3">
                    <c:v>42</c:v>
                  </c:pt>
                  <c:pt idx="4">
                    <c:v>1</c:v>
                  </c:pt>
                  <c:pt idx="5">
                    <c:v>1</c:v>
                  </c:pt>
                  <c:pt idx="6">
                    <c:v>34</c:v>
                  </c:pt>
                  <c:pt idx="7">
                    <c:v>37</c:v>
                  </c:pt>
                  <c:pt idx="8">
                    <c:v>1</c:v>
                  </c:pt>
                  <c:pt idx="9">
                    <c:v>30</c:v>
                  </c:pt>
                  <c:pt idx="10">
                    <c:v>38</c:v>
                  </c:pt>
                  <c:pt idx="11">
                    <c:v>35</c:v>
                  </c:pt>
                  <c:pt idx="12">
                    <c:v>41</c:v>
                  </c:pt>
                  <c:pt idx="13">
                    <c:v>1</c:v>
                  </c:pt>
                  <c:pt idx="14">
                    <c:v>1</c:v>
                  </c:pt>
                  <c:pt idx="15">
                    <c:v>46</c:v>
                  </c:pt>
                  <c:pt idx="16">
                    <c:v>1</c:v>
                  </c:pt>
                  <c:pt idx="17">
                    <c:v>1</c:v>
                  </c:pt>
                  <c:pt idx="18">
                    <c:v>1</c:v>
                  </c:pt>
                  <c:pt idx="19">
                    <c:v>1</c:v>
                  </c:pt>
                  <c:pt idx="20">
                    <c:v>1</c:v>
                  </c:pt>
                  <c:pt idx="21">
                    <c:v>39</c:v>
                  </c:pt>
                  <c:pt idx="22">
                    <c:v>32</c:v>
                  </c:pt>
                  <c:pt idx="23">
                    <c:v>1</c:v>
                  </c:pt>
                  <c:pt idx="24">
                    <c:v>44</c:v>
                  </c:pt>
                  <c:pt idx="25">
                    <c:v>45</c:v>
                  </c:pt>
                  <c:pt idx="26">
                    <c:v>27</c:v>
                  </c:pt>
                  <c:pt idx="27">
                    <c:v>47</c:v>
                  </c:pt>
                  <c:pt idx="28">
                    <c:v>40</c:v>
                  </c:pt>
                  <c:pt idx="29">
                    <c:v>1</c:v>
                  </c:pt>
                  <c:pt idx="30">
                    <c:v>31</c:v>
                  </c:pt>
                  <c:pt idx="31">
                    <c:v>1</c:v>
                  </c:pt>
                  <c:pt idx="32">
                    <c:v>33</c:v>
                  </c:pt>
                  <c:pt idx="33">
                    <c:v>29</c:v>
                  </c:pt>
                  <c:pt idx="34">
                    <c:v>43</c:v>
                  </c:pt>
                  <c:pt idx="35">
                    <c:v>1</c:v>
                  </c:pt>
                  <c:pt idx="36">
                    <c:v>1</c:v>
                  </c:pt>
                  <c:pt idx="37">
                    <c:v>1</c:v>
                  </c:pt>
                  <c:pt idx="38">
                    <c:v>1</c:v>
                  </c:pt>
                  <c:pt idx="39">
                    <c:v>28</c:v>
                  </c:pt>
                  <c:pt idx="40">
                    <c:v>1</c:v>
                  </c:pt>
                  <c:pt idx="41">
                    <c:v>1</c:v>
                  </c:pt>
                  <c:pt idx="42">
                    <c:v>1</c:v>
                  </c:pt>
                  <c:pt idx="43">
                    <c:v>1</c:v>
                  </c:pt>
                  <c:pt idx="44">
                    <c:v>1</c:v>
                  </c:pt>
                  <c:pt idx="45">
                    <c:v>1</c:v>
                  </c:pt>
                  <c:pt idx="46">
                    <c:v>1</c:v>
                  </c:pt>
                </c:lvl>
              </c:multiLvlStrCache>
            </c:multiLvlStrRef>
          </c:cat>
          <c:val>
            <c:numRef>
              <c:f>'グラフ (H26.3)'!$E$2:$E$48</c:f>
              <c:numCache>
                <c:formatCode>0.0_ </c:formatCode>
                <c:ptCount val="47"/>
                <c:pt idx="0">
                  <c:v>52.516488867248022</c:v>
                </c:pt>
                <c:pt idx="1">
                  <c:v>0.22675736961451248</c:v>
                </c:pt>
                <c:pt idx="2">
                  <c:v>23.336072308956453</c:v>
                </c:pt>
                <c:pt idx="3">
                  <c:v>46</c:v>
                </c:pt>
                <c:pt idx="4">
                  <c:v>5.9947871416159861</c:v>
                </c:pt>
                <c:pt idx="5">
                  <c:v>0.69930069930069927</c:v>
                </c:pt>
                <c:pt idx="6">
                  <c:v>11.136023916292975</c:v>
                </c:pt>
                <c:pt idx="7">
                  <c:v>26.676875957120984</c:v>
                </c:pt>
                <c:pt idx="8">
                  <c:v>20.529504150774063</c:v>
                </c:pt>
                <c:pt idx="9">
                  <c:v>6.2538892345986312</c:v>
                </c:pt>
                <c:pt idx="10">
                  <c:v>40.220524646872299</c:v>
                </c:pt>
                <c:pt idx="11">
                  <c:v>32.919840406238663</c:v>
                </c:pt>
                <c:pt idx="12">
                  <c:v>36.341463414634148</c:v>
                </c:pt>
                <c:pt idx="13">
                  <c:v>54.231717337715693</c:v>
                </c:pt>
                <c:pt idx="14">
                  <c:v>1.2711864406779663</c:v>
                </c:pt>
                <c:pt idx="15">
                  <c:v>1.5045674368619022</c:v>
                </c:pt>
                <c:pt idx="16">
                  <c:v>2.0956475013433637</c:v>
                </c:pt>
                <c:pt idx="17">
                  <c:v>7.8392621870882735</c:v>
                </c:pt>
                <c:pt idx="18">
                  <c:v>2.1443888491779846</c:v>
                </c:pt>
                <c:pt idx="19">
                  <c:v>1.8286311389759664</c:v>
                </c:pt>
                <c:pt idx="20">
                  <c:v>7.5321408608160985</c:v>
                </c:pt>
                <c:pt idx="21">
                  <c:v>15.502836513666837</c:v>
                </c:pt>
                <c:pt idx="22">
                  <c:v>28.6574918476759</c:v>
                </c:pt>
                <c:pt idx="23">
                  <c:v>6.3601006634637383</c:v>
                </c:pt>
                <c:pt idx="24">
                  <c:v>15.711947626841244</c:v>
                </c:pt>
                <c:pt idx="25">
                  <c:v>44.537925594846847</c:v>
                </c:pt>
                <c:pt idx="26">
                  <c:v>46.182199115387604</c:v>
                </c:pt>
                <c:pt idx="27">
                  <c:v>28.219980475105761</c:v>
                </c:pt>
                <c:pt idx="28">
                  <c:v>21.881123448726321</c:v>
                </c:pt>
                <c:pt idx="29">
                  <c:v>46.417910447761194</c:v>
                </c:pt>
                <c:pt idx="30">
                  <c:v>5.5772994129158509</c:v>
                </c:pt>
                <c:pt idx="31">
                  <c:v>5.1386071670047331</c:v>
                </c:pt>
                <c:pt idx="32">
                  <c:v>31.478339554349056</c:v>
                </c:pt>
                <c:pt idx="33">
                  <c:v>37.669571467073936</c:v>
                </c:pt>
                <c:pt idx="34">
                  <c:v>9.9966677774075308E-2</c:v>
                </c:pt>
                <c:pt idx="35">
                  <c:v>0.20639834881320948</c:v>
                </c:pt>
                <c:pt idx="36">
                  <c:v>0.95579450418160095</c:v>
                </c:pt>
                <c:pt idx="37">
                  <c:v>24.177587590264775</c:v>
                </c:pt>
                <c:pt idx="38">
                  <c:v>9.1696750902527082</c:v>
                </c:pt>
                <c:pt idx="39">
                  <c:v>16.10827601508764</c:v>
                </c:pt>
                <c:pt idx="40">
                  <c:v>16.791354945968411</c:v>
                </c:pt>
                <c:pt idx="41">
                  <c:v>10.484749455337692</c:v>
                </c:pt>
                <c:pt idx="42">
                  <c:v>2.8991425071457737</c:v>
                </c:pt>
                <c:pt idx="43">
                  <c:v>8.3090984628167844E-2</c:v>
                </c:pt>
                <c:pt idx="44">
                  <c:v>0.21994134897360706</c:v>
                </c:pt>
                <c:pt idx="45">
                  <c:v>1.4614251727653789</c:v>
                </c:pt>
                <c:pt idx="46">
                  <c:v>0.81300813008130091</c:v>
                </c:pt>
              </c:numCache>
            </c:numRef>
          </c:val>
          <c:extLst xmlns:c16r2="http://schemas.microsoft.com/office/drawing/2015/06/chart">
            <c:ext xmlns:c16="http://schemas.microsoft.com/office/drawing/2014/chart" uri="{C3380CC4-5D6E-409C-BE32-E72D297353CC}">
              <c16:uniqueId val="{00000000-7272-468F-9AD2-015E6BB01D96}"/>
            </c:ext>
          </c:extLst>
        </c:ser>
        <c:ser>
          <c:idx val="0"/>
          <c:order val="1"/>
          <c:tx>
            <c:v>進捗率</c:v>
          </c:tx>
          <c:spPr>
            <a:solidFill>
              <a:schemeClr val="tx2">
                <a:lumMod val="20000"/>
                <a:lumOff val="80000"/>
              </a:schemeClr>
            </a:solidFill>
            <a:ln>
              <a:solidFill>
                <a:schemeClr val="bg1">
                  <a:lumMod val="50000"/>
                </a:schemeClr>
              </a:solidFill>
            </a:ln>
          </c:spPr>
          <c:invertIfNegative val="0"/>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1</c:v>
                  </c:pt>
                  <c:pt idx="2">
                    <c:v>1</c:v>
                  </c:pt>
                  <c:pt idx="3">
                    <c:v>42</c:v>
                  </c:pt>
                  <c:pt idx="4">
                    <c:v>1</c:v>
                  </c:pt>
                  <c:pt idx="5">
                    <c:v>1</c:v>
                  </c:pt>
                  <c:pt idx="6">
                    <c:v>34</c:v>
                  </c:pt>
                  <c:pt idx="7">
                    <c:v>37</c:v>
                  </c:pt>
                  <c:pt idx="8">
                    <c:v>1</c:v>
                  </c:pt>
                  <c:pt idx="9">
                    <c:v>30</c:v>
                  </c:pt>
                  <c:pt idx="10">
                    <c:v>38</c:v>
                  </c:pt>
                  <c:pt idx="11">
                    <c:v>35</c:v>
                  </c:pt>
                  <c:pt idx="12">
                    <c:v>41</c:v>
                  </c:pt>
                  <c:pt idx="13">
                    <c:v>1</c:v>
                  </c:pt>
                  <c:pt idx="14">
                    <c:v>1</c:v>
                  </c:pt>
                  <c:pt idx="15">
                    <c:v>46</c:v>
                  </c:pt>
                  <c:pt idx="16">
                    <c:v>1</c:v>
                  </c:pt>
                  <c:pt idx="17">
                    <c:v>1</c:v>
                  </c:pt>
                  <c:pt idx="18">
                    <c:v>1</c:v>
                  </c:pt>
                  <c:pt idx="19">
                    <c:v>1</c:v>
                  </c:pt>
                  <c:pt idx="20">
                    <c:v>1</c:v>
                  </c:pt>
                  <c:pt idx="21">
                    <c:v>39</c:v>
                  </c:pt>
                  <c:pt idx="22">
                    <c:v>32</c:v>
                  </c:pt>
                  <c:pt idx="23">
                    <c:v>1</c:v>
                  </c:pt>
                  <c:pt idx="24">
                    <c:v>44</c:v>
                  </c:pt>
                  <c:pt idx="25">
                    <c:v>45</c:v>
                  </c:pt>
                  <c:pt idx="26">
                    <c:v>27</c:v>
                  </c:pt>
                  <c:pt idx="27">
                    <c:v>47</c:v>
                  </c:pt>
                  <c:pt idx="28">
                    <c:v>40</c:v>
                  </c:pt>
                  <c:pt idx="29">
                    <c:v>1</c:v>
                  </c:pt>
                  <c:pt idx="30">
                    <c:v>31</c:v>
                  </c:pt>
                  <c:pt idx="31">
                    <c:v>1</c:v>
                  </c:pt>
                  <c:pt idx="32">
                    <c:v>33</c:v>
                  </c:pt>
                  <c:pt idx="33">
                    <c:v>29</c:v>
                  </c:pt>
                  <c:pt idx="34">
                    <c:v>43</c:v>
                  </c:pt>
                  <c:pt idx="35">
                    <c:v>1</c:v>
                  </c:pt>
                  <c:pt idx="36">
                    <c:v>1</c:v>
                  </c:pt>
                  <c:pt idx="37">
                    <c:v>1</c:v>
                  </c:pt>
                  <c:pt idx="38">
                    <c:v>1</c:v>
                  </c:pt>
                  <c:pt idx="39">
                    <c:v>28</c:v>
                  </c:pt>
                  <c:pt idx="40">
                    <c:v>1</c:v>
                  </c:pt>
                  <c:pt idx="41">
                    <c:v>1</c:v>
                  </c:pt>
                  <c:pt idx="42">
                    <c:v>1</c:v>
                  </c:pt>
                  <c:pt idx="43">
                    <c:v>1</c:v>
                  </c:pt>
                  <c:pt idx="44">
                    <c:v>1</c:v>
                  </c:pt>
                  <c:pt idx="45">
                    <c:v>1</c:v>
                  </c:pt>
                  <c:pt idx="46">
                    <c:v>1</c:v>
                  </c:pt>
                </c:lvl>
              </c:multiLvlStrCache>
            </c:multiLvlStrRef>
          </c:cat>
          <c:val>
            <c:numRef>
              <c:f>'グラフ (H26.3)'!$H$2:$H$48</c:f>
              <c:numCache>
                <c:formatCode>0.0_ </c:formatCode>
                <c:ptCount val="47"/>
                <c:pt idx="0">
                  <c:v>47.240642635004029</c:v>
                </c:pt>
                <c:pt idx="1">
                  <c:v>99.773242630385482</c:v>
                </c:pt>
                <c:pt idx="2">
                  <c:v>76.66392769104354</c:v>
                </c:pt>
                <c:pt idx="3">
                  <c:v>53.462365591397855</c:v>
                </c:pt>
                <c:pt idx="4">
                  <c:v>94.005212858384013</c:v>
                </c:pt>
                <c:pt idx="5">
                  <c:v>99.300699300699307</c:v>
                </c:pt>
                <c:pt idx="6">
                  <c:v>88.689890035460323</c:v>
                </c:pt>
                <c:pt idx="7">
                  <c:v>73.033003413775333</c:v>
                </c:pt>
                <c:pt idx="8">
                  <c:v>79.470495849225941</c:v>
                </c:pt>
                <c:pt idx="9">
                  <c:v>93.683921710674994</c:v>
                </c:pt>
                <c:pt idx="10">
                  <c:v>59.470545113886381</c:v>
                </c:pt>
                <c:pt idx="11">
                  <c:v>66.884677404360815</c:v>
                </c:pt>
                <c:pt idx="12">
                  <c:v>63.176408572065768</c:v>
                </c:pt>
                <c:pt idx="13">
                  <c:v>45.768282662284307</c:v>
                </c:pt>
                <c:pt idx="14">
                  <c:v>98.728813559322035</c:v>
                </c:pt>
                <c:pt idx="15">
                  <c:v>97.117584126466127</c:v>
                </c:pt>
                <c:pt idx="16">
                  <c:v>97.904352498656635</c:v>
                </c:pt>
                <c:pt idx="17">
                  <c:v>92.160737812911719</c:v>
                </c:pt>
                <c:pt idx="18">
                  <c:v>97.855611150822014</c:v>
                </c:pt>
                <c:pt idx="19">
                  <c:v>98.171368861024035</c:v>
                </c:pt>
                <c:pt idx="20">
                  <c:v>92.467859139183901</c:v>
                </c:pt>
                <c:pt idx="21">
                  <c:v>84.178430194126719</c:v>
                </c:pt>
                <c:pt idx="22">
                  <c:v>71.226575724367819</c:v>
                </c:pt>
                <c:pt idx="23">
                  <c:v>93.63989933653626</c:v>
                </c:pt>
                <c:pt idx="24">
                  <c:v>83.369133454239829</c:v>
                </c:pt>
                <c:pt idx="25">
                  <c:v>54.447110189147942</c:v>
                </c:pt>
                <c:pt idx="26">
                  <c:v>53.794527028910295</c:v>
                </c:pt>
                <c:pt idx="27">
                  <c:v>67.919426357581017</c:v>
                </c:pt>
                <c:pt idx="28">
                  <c:v>77.642170159074311</c:v>
                </c:pt>
                <c:pt idx="29">
                  <c:v>53.582089552238806</c:v>
                </c:pt>
                <c:pt idx="30">
                  <c:v>94.324948876429218</c:v>
                </c:pt>
                <c:pt idx="31">
                  <c:v>94.861392832995264</c:v>
                </c:pt>
                <c:pt idx="32">
                  <c:v>68.363557678852516</c:v>
                </c:pt>
                <c:pt idx="33">
                  <c:v>62.294505766873073</c:v>
                </c:pt>
                <c:pt idx="34">
                  <c:v>99.205129285164375</c:v>
                </c:pt>
                <c:pt idx="35">
                  <c:v>99.79360165118679</c:v>
                </c:pt>
                <c:pt idx="36">
                  <c:v>99.044205495818403</c:v>
                </c:pt>
                <c:pt idx="37">
                  <c:v>75.822412409735222</c:v>
                </c:pt>
                <c:pt idx="38">
                  <c:v>90.83032490974729</c:v>
                </c:pt>
                <c:pt idx="39">
                  <c:v>83.862149123544512</c:v>
                </c:pt>
                <c:pt idx="40">
                  <c:v>83.208645054031592</c:v>
                </c:pt>
                <c:pt idx="41">
                  <c:v>89.515250544662308</c:v>
                </c:pt>
                <c:pt idx="42">
                  <c:v>97.100857492854232</c:v>
                </c:pt>
                <c:pt idx="43">
                  <c:v>99.916909015371829</c:v>
                </c:pt>
                <c:pt idx="44">
                  <c:v>99.780058651026394</c:v>
                </c:pt>
                <c:pt idx="45">
                  <c:v>98.538574827234626</c:v>
                </c:pt>
                <c:pt idx="46">
                  <c:v>99.1869918699187</c:v>
                </c:pt>
              </c:numCache>
            </c:numRef>
          </c:val>
          <c:extLst xmlns:c16r2="http://schemas.microsoft.com/office/drawing/2015/06/chart">
            <c:ext xmlns:c16="http://schemas.microsoft.com/office/drawing/2014/chart" uri="{C3380CC4-5D6E-409C-BE32-E72D297353CC}">
              <c16:uniqueId val="{00000001-7272-468F-9AD2-015E6BB01D96}"/>
            </c:ext>
          </c:extLst>
        </c:ser>
        <c:dLbls>
          <c:showLegendKey val="0"/>
          <c:showVal val="0"/>
          <c:showCatName val="0"/>
          <c:showSerName val="0"/>
          <c:showPercent val="0"/>
          <c:showBubbleSize val="0"/>
        </c:dLbls>
        <c:gapWidth val="150"/>
        <c:overlap val="100"/>
        <c:axId val="387924736"/>
        <c:axId val="387926272"/>
      </c:barChart>
      <c:lineChart>
        <c:grouping val="standard"/>
        <c:varyColors val="0"/>
        <c:ser>
          <c:idx val="1"/>
          <c:order val="2"/>
          <c:tx>
            <c:v>進捗率平均</c:v>
          </c:tx>
          <c:spPr>
            <a:ln w="19050">
              <a:solidFill>
                <a:srgbClr val="FF0000"/>
              </a:solidFill>
            </a:ln>
          </c:spPr>
          <c:marker>
            <c:symbol val="none"/>
          </c:marker>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1</c:v>
                  </c:pt>
                  <c:pt idx="2">
                    <c:v>1</c:v>
                  </c:pt>
                  <c:pt idx="3">
                    <c:v>42</c:v>
                  </c:pt>
                  <c:pt idx="4">
                    <c:v>1</c:v>
                  </c:pt>
                  <c:pt idx="5">
                    <c:v>1</c:v>
                  </c:pt>
                  <c:pt idx="6">
                    <c:v>34</c:v>
                  </c:pt>
                  <c:pt idx="7">
                    <c:v>37</c:v>
                  </c:pt>
                  <c:pt idx="8">
                    <c:v>1</c:v>
                  </c:pt>
                  <c:pt idx="9">
                    <c:v>30</c:v>
                  </c:pt>
                  <c:pt idx="10">
                    <c:v>38</c:v>
                  </c:pt>
                  <c:pt idx="11">
                    <c:v>35</c:v>
                  </c:pt>
                  <c:pt idx="12">
                    <c:v>41</c:v>
                  </c:pt>
                  <c:pt idx="13">
                    <c:v>1</c:v>
                  </c:pt>
                  <c:pt idx="14">
                    <c:v>1</c:v>
                  </c:pt>
                  <c:pt idx="15">
                    <c:v>46</c:v>
                  </c:pt>
                  <c:pt idx="16">
                    <c:v>1</c:v>
                  </c:pt>
                  <c:pt idx="17">
                    <c:v>1</c:v>
                  </c:pt>
                  <c:pt idx="18">
                    <c:v>1</c:v>
                  </c:pt>
                  <c:pt idx="19">
                    <c:v>1</c:v>
                  </c:pt>
                  <c:pt idx="20">
                    <c:v>1</c:v>
                  </c:pt>
                  <c:pt idx="21">
                    <c:v>39</c:v>
                  </c:pt>
                  <c:pt idx="22">
                    <c:v>32</c:v>
                  </c:pt>
                  <c:pt idx="23">
                    <c:v>1</c:v>
                  </c:pt>
                  <c:pt idx="24">
                    <c:v>44</c:v>
                  </c:pt>
                  <c:pt idx="25">
                    <c:v>45</c:v>
                  </c:pt>
                  <c:pt idx="26">
                    <c:v>27</c:v>
                  </c:pt>
                  <c:pt idx="27">
                    <c:v>47</c:v>
                  </c:pt>
                  <c:pt idx="28">
                    <c:v>40</c:v>
                  </c:pt>
                  <c:pt idx="29">
                    <c:v>1</c:v>
                  </c:pt>
                  <c:pt idx="30">
                    <c:v>31</c:v>
                  </c:pt>
                  <c:pt idx="31">
                    <c:v>1</c:v>
                  </c:pt>
                  <c:pt idx="32">
                    <c:v>33</c:v>
                  </c:pt>
                  <c:pt idx="33">
                    <c:v>29</c:v>
                  </c:pt>
                  <c:pt idx="34">
                    <c:v>43</c:v>
                  </c:pt>
                  <c:pt idx="35">
                    <c:v>1</c:v>
                  </c:pt>
                  <c:pt idx="36">
                    <c:v>1</c:v>
                  </c:pt>
                  <c:pt idx="37">
                    <c:v>1</c:v>
                  </c:pt>
                  <c:pt idx="38">
                    <c:v>1</c:v>
                  </c:pt>
                  <c:pt idx="39">
                    <c:v>28</c:v>
                  </c:pt>
                  <c:pt idx="40">
                    <c:v>1</c:v>
                  </c:pt>
                  <c:pt idx="41">
                    <c:v>1</c:v>
                  </c:pt>
                  <c:pt idx="42">
                    <c:v>1</c:v>
                  </c:pt>
                  <c:pt idx="43">
                    <c:v>1</c:v>
                  </c:pt>
                  <c:pt idx="44">
                    <c:v>1</c:v>
                  </c:pt>
                  <c:pt idx="45">
                    <c:v>1</c:v>
                  </c:pt>
                  <c:pt idx="46">
                    <c:v>1</c:v>
                  </c:pt>
                </c:lvl>
              </c:multiLvlStrCache>
            </c:multiLvlStrRef>
          </c:cat>
          <c:val>
            <c:numRef>
              <c:f>'グラフ (H26.3)'!$D$2:$D$48</c:f>
              <c:numCache>
                <c:formatCode>0.0_ </c:formatCode>
                <c:ptCount val="47"/>
                <c:pt idx="0">
                  <c:v>99.634375429540142</c:v>
                </c:pt>
                <c:pt idx="1">
                  <c:v>99.634375429540142</c:v>
                </c:pt>
                <c:pt idx="2">
                  <c:v>99.634375429540142</c:v>
                </c:pt>
                <c:pt idx="3">
                  <c:v>99.634375429540142</c:v>
                </c:pt>
                <c:pt idx="4">
                  <c:v>99.634375429540142</c:v>
                </c:pt>
                <c:pt idx="5">
                  <c:v>99.634375429540142</c:v>
                </c:pt>
                <c:pt idx="6">
                  <c:v>99.634375429540142</c:v>
                </c:pt>
                <c:pt idx="7">
                  <c:v>99.634375429540142</c:v>
                </c:pt>
                <c:pt idx="8">
                  <c:v>99.634375429540142</c:v>
                </c:pt>
                <c:pt idx="9">
                  <c:v>99.634375429540142</c:v>
                </c:pt>
                <c:pt idx="10">
                  <c:v>99.634375429540142</c:v>
                </c:pt>
                <c:pt idx="11">
                  <c:v>99.634375429540142</c:v>
                </c:pt>
                <c:pt idx="12">
                  <c:v>99.634375429540142</c:v>
                </c:pt>
                <c:pt idx="13">
                  <c:v>99.634375429540142</c:v>
                </c:pt>
                <c:pt idx="14">
                  <c:v>99.634375429540142</c:v>
                </c:pt>
                <c:pt idx="15">
                  <c:v>99.634375429540142</c:v>
                </c:pt>
                <c:pt idx="16">
                  <c:v>99.634375429540142</c:v>
                </c:pt>
                <c:pt idx="17">
                  <c:v>99.634375429540142</c:v>
                </c:pt>
                <c:pt idx="18">
                  <c:v>99.634375429540142</c:v>
                </c:pt>
                <c:pt idx="19">
                  <c:v>99.634375429540142</c:v>
                </c:pt>
                <c:pt idx="20">
                  <c:v>99.634375429540142</c:v>
                </c:pt>
                <c:pt idx="21">
                  <c:v>99.634375429540142</c:v>
                </c:pt>
                <c:pt idx="22">
                  <c:v>99.634375429540142</c:v>
                </c:pt>
                <c:pt idx="23">
                  <c:v>99.634375429540142</c:v>
                </c:pt>
                <c:pt idx="24">
                  <c:v>99.634375429540142</c:v>
                </c:pt>
                <c:pt idx="25">
                  <c:v>99.634375429540142</c:v>
                </c:pt>
                <c:pt idx="26">
                  <c:v>99.634375429540142</c:v>
                </c:pt>
                <c:pt idx="27">
                  <c:v>99.634375429540142</c:v>
                </c:pt>
                <c:pt idx="28">
                  <c:v>99.634375429540142</c:v>
                </c:pt>
                <c:pt idx="29">
                  <c:v>99.634375429540142</c:v>
                </c:pt>
                <c:pt idx="30">
                  <c:v>99.634375429540142</c:v>
                </c:pt>
                <c:pt idx="31">
                  <c:v>99.634375429540142</c:v>
                </c:pt>
                <c:pt idx="32">
                  <c:v>99.634375429540142</c:v>
                </c:pt>
                <c:pt idx="33">
                  <c:v>99.634375429540142</c:v>
                </c:pt>
                <c:pt idx="34">
                  <c:v>99.634375429540142</c:v>
                </c:pt>
                <c:pt idx="35">
                  <c:v>99.634375429540142</c:v>
                </c:pt>
                <c:pt idx="36">
                  <c:v>99.634375429540142</c:v>
                </c:pt>
                <c:pt idx="37">
                  <c:v>99.634375429540142</c:v>
                </c:pt>
                <c:pt idx="38">
                  <c:v>99.634375429540142</c:v>
                </c:pt>
                <c:pt idx="39">
                  <c:v>99.634375429540142</c:v>
                </c:pt>
                <c:pt idx="40">
                  <c:v>99.634375429540142</c:v>
                </c:pt>
                <c:pt idx="41">
                  <c:v>99.634375429540142</c:v>
                </c:pt>
                <c:pt idx="42">
                  <c:v>99.634375429540142</c:v>
                </c:pt>
                <c:pt idx="43">
                  <c:v>99.634375429540142</c:v>
                </c:pt>
                <c:pt idx="44">
                  <c:v>99.634375429540142</c:v>
                </c:pt>
                <c:pt idx="45">
                  <c:v>99.634375429540142</c:v>
                </c:pt>
                <c:pt idx="46">
                  <c:v>99.634375429540142</c:v>
                </c:pt>
              </c:numCache>
            </c:numRef>
          </c:val>
          <c:smooth val="0"/>
          <c:extLst xmlns:c16r2="http://schemas.microsoft.com/office/drawing/2015/06/chart">
            <c:ext xmlns:c16="http://schemas.microsoft.com/office/drawing/2014/chart" uri="{C3380CC4-5D6E-409C-BE32-E72D297353CC}">
              <c16:uniqueId val="{00000002-7272-468F-9AD2-015E6BB01D96}"/>
            </c:ext>
          </c:extLst>
        </c:ser>
        <c:ser>
          <c:idx val="3"/>
          <c:order val="3"/>
          <c:tx>
            <c:v>セルフ率平均</c:v>
          </c:tx>
          <c:spPr>
            <a:ln w="19050"/>
          </c:spPr>
          <c:marker>
            <c:symbol val="none"/>
          </c:marker>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1</c:v>
                  </c:pt>
                  <c:pt idx="2">
                    <c:v>1</c:v>
                  </c:pt>
                  <c:pt idx="3">
                    <c:v>42</c:v>
                  </c:pt>
                  <c:pt idx="4">
                    <c:v>1</c:v>
                  </c:pt>
                  <c:pt idx="5">
                    <c:v>1</c:v>
                  </c:pt>
                  <c:pt idx="6">
                    <c:v>34</c:v>
                  </c:pt>
                  <c:pt idx="7">
                    <c:v>37</c:v>
                  </c:pt>
                  <c:pt idx="8">
                    <c:v>1</c:v>
                  </c:pt>
                  <c:pt idx="9">
                    <c:v>30</c:v>
                  </c:pt>
                  <c:pt idx="10">
                    <c:v>38</c:v>
                  </c:pt>
                  <c:pt idx="11">
                    <c:v>35</c:v>
                  </c:pt>
                  <c:pt idx="12">
                    <c:v>41</c:v>
                  </c:pt>
                  <c:pt idx="13">
                    <c:v>1</c:v>
                  </c:pt>
                  <c:pt idx="14">
                    <c:v>1</c:v>
                  </c:pt>
                  <c:pt idx="15">
                    <c:v>46</c:v>
                  </c:pt>
                  <c:pt idx="16">
                    <c:v>1</c:v>
                  </c:pt>
                  <c:pt idx="17">
                    <c:v>1</c:v>
                  </c:pt>
                  <c:pt idx="18">
                    <c:v>1</c:v>
                  </c:pt>
                  <c:pt idx="19">
                    <c:v>1</c:v>
                  </c:pt>
                  <c:pt idx="20">
                    <c:v>1</c:v>
                  </c:pt>
                  <c:pt idx="21">
                    <c:v>39</c:v>
                  </c:pt>
                  <c:pt idx="22">
                    <c:v>32</c:v>
                  </c:pt>
                  <c:pt idx="23">
                    <c:v>1</c:v>
                  </c:pt>
                  <c:pt idx="24">
                    <c:v>44</c:v>
                  </c:pt>
                  <c:pt idx="25">
                    <c:v>45</c:v>
                  </c:pt>
                  <c:pt idx="26">
                    <c:v>27</c:v>
                  </c:pt>
                  <c:pt idx="27">
                    <c:v>47</c:v>
                  </c:pt>
                  <c:pt idx="28">
                    <c:v>40</c:v>
                  </c:pt>
                  <c:pt idx="29">
                    <c:v>1</c:v>
                  </c:pt>
                  <c:pt idx="30">
                    <c:v>31</c:v>
                  </c:pt>
                  <c:pt idx="31">
                    <c:v>1</c:v>
                  </c:pt>
                  <c:pt idx="32">
                    <c:v>33</c:v>
                  </c:pt>
                  <c:pt idx="33">
                    <c:v>29</c:v>
                  </c:pt>
                  <c:pt idx="34">
                    <c:v>43</c:v>
                  </c:pt>
                  <c:pt idx="35">
                    <c:v>1</c:v>
                  </c:pt>
                  <c:pt idx="36">
                    <c:v>1</c:v>
                  </c:pt>
                  <c:pt idx="37">
                    <c:v>1</c:v>
                  </c:pt>
                  <c:pt idx="38">
                    <c:v>1</c:v>
                  </c:pt>
                  <c:pt idx="39">
                    <c:v>28</c:v>
                  </c:pt>
                  <c:pt idx="40">
                    <c:v>1</c:v>
                  </c:pt>
                  <c:pt idx="41">
                    <c:v>1</c:v>
                  </c:pt>
                  <c:pt idx="42">
                    <c:v>1</c:v>
                  </c:pt>
                  <c:pt idx="43">
                    <c:v>1</c:v>
                  </c:pt>
                  <c:pt idx="44">
                    <c:v>1</c:v>
                  </c:pt>
                  <c:pt idx="45">
                    <c:v>1</c:v>
                  </c:pt>
                  <c:pt idx="46">
                    <c:v>1</c:v>
                  </c:pt>
                </c:lvl>
              </c:multiLvlStrCache>
            </c:multiLvlStrRef>
          </c:cat>
          <c:val>
            <c:numRef>
              <c:f>'グラフ (H26.3)'!$F$2:$F$48</c:f>
              <c:numCache>
                <c:formatCode>0.0_ </c:formatCode>
                <c:ptCount val="47"/>
                <c:pt idx="0">
                  <c:v>28.270506579028044</c:v>
                </c:pt>
                <c:pt idx="1">
                  <c:v>28.270506579028044</c:v>
                </c:pt>
                <c:pt idx="2">
                  <c:v>28.270506579028044</c:v>
                </c:pt>
                <c:pt idx="3">
                  <c:v>28.270506579028044</c:v>
                </c:pt>
                <c:pt idx="4">
                  <c:v>28.270506579028044</c:v>
                </c:pt>
                <c:pt idx="5">
                  <c:v>28.270506579028044</c:v>
                </c:pt>
                <c:pt idx="6">
                  <c:v>28.270506579028044</c:v>
                </c:pt>
                <c:pt idx="7">
                  <c:v>28.270506579028044</c:v>
                </c:pt>
                <c:pt idx="8">
                  <c:v>28.270506579028044</c:v>
                </c:pt>
                <c:pt idx="9">
                  <c:v>28.270506579028044</c:v>
                </c:pt>
                <c:pt idx="10">
                  <c:v>28.270506579028044</c:v>
                </c:pt>
                <c:pt idx="11">
                  <c:v>28.270506579028044</c:v>
                </c:pt>
                <c:pt idx="12">
                  <c:v>28.270506579028044</c:v>
                </c:pt>
                <c:pt idx="13">
                  <c:v>28.270506579028044</c:v>
                </c:pt>
                <c:pt idx="14">
                  <c:v>28.270506579028044</c:v>
                </c:pt>
                <c:pt idx="15">
                  <c:v>28.270506579028044</c:v>
                </c:pt>
                <c:pt idx="16">
                  <c:v>28.270506579028044</c:v>
                </c:pt>
                <c:pt idx="17">
                  <c:v>28.270506579028044</c:v>
                </c:pt>
                <c:pt idx="18">
                  <c:v>28.270506579028044</c:v>
                </c:pt>
                <c:pt idx="19">
                  <c:v>28.270506579028044</c:v>
                </c:pt>
                <c:pt idx="20">
                  <c:v>28.270506579028044</c:v>
                </c:pt>
                <c:pt idx="21">
                  <c:v>28.270506579028044</c:v>
                </c:pt>
                <c:pt idx="22">
                  <c:v>28.270506579028044</c:v>
                </c:pt>
                <c:pt idx="23">
                  <c:v>28.270506579028044</c:v>
                </c:pt>
                <c:pt idx="24">
                  <c:v>28.270506579028044</c:v>
                </c:pt>
                <c:pt idx="25">
                  <c:v>28.270506579028044</c:v>
                </c:pt>
                <c:pt idx="26">
                  <c:v>28.270506579028044</c:v>
                </c:pt>
                <c:pt idx="27">
                  <c:v>28.270506579028044</c:v>
                </c:pt>
                <c:pt idx="28">
                  <c:v>28.270506579028044</c:v>
                </c:pt>
                <c:pt idx="29">
                  <c:v>28.270506579028044</c:v>
                </c:pt>
                <c:pt idx="30">
                  <c:v>28.270506579028044</c:v>
                </c:pt>
                <c:pt idx="31">
                  <c:v>28.270506579028044</c:v>
                </c:pt>
                <c:pt idx="32">
                  <c:v>28.270506579028044</c:v>
                </c:pt>
                <c:pt idx="33">
                  <c:v>28.270506579028044</c:v>
                </c:pt>
                <c:pt idx="34">
                  <c:v>28.270506579028044</c:v>
                </c:pt>
                <c:pt idx="35">
                  <c:v>28.270506579028044</c:v>
                </c:pt>
                <c:pt idx="36">
                  <c:v>28.270506579028044</c:v>
                </c:pt>
                <c:pt idx="37">
                  <c:v>28.270506579028044</c:v>
                </c:pt>
                <c:pt idx="38">
                  <c:v>28.270506579028044</c:v>
                </c:pt>
                <c:pt idx="39">
                  <c:v>28.270506579028044</c:v>
                </c:pt>
                <c:pt idx="40">
                  <c:v>28.270506579028044</c:v>
                </c:pt>
                <c:pt idx="41">
                  <c:v>28.270506579028044</c:v>
                </c:pt>
                <c:pt idx="42">
                  <c:v>28.270506579028044</c:v>
                </c:pt>
                <c:pt idx="43">
                  <c:v>28.270506579028044</c:v>
                </c:pt>
                <c:pt idx="44">
                  <c:v>28.270506579028044</c:v>
                </c:pt>
                <c:pt idx="45">
                  <c:v>28.270506579028044</c:v>
                </c:pt>
                <c:pt idx="46">
                  <c:v>28.270506579028044</c:v>
                </c:pt>
              </c:numCache>
            </c:numRef>
          </c:val>
          <c:smooth val="0"/>
          <c:extLst xmlns:c16r2="http://schemas.microsoft.com/office/drawing/2015/06/chart">
            <c:ext xmlns:c16="http://schemas.microsoft.com/office/drawing/2014/chart" uri="{C3380CC4-5D6E-409C-BE32-E72D297353CC}">
              <c16:uniqueId val="{00000003-7272-468F-9AD2-015E6BB01D96}"/>
            </c:ext>
          </c:extLst>
        </c:ser>
        <c:ser>
          <c:idx val="4"/>
          <c:order val="4"/>
          <c:tx>
            <c:v>合計</c:v>
          </c:tx>
          <c:spPr>
            <a:ln>
              <a:noFill/>
            </a:ln>
          </c:spPr>
          <c:marker>
            <c:symbol val="none"/>
          </c:marker>
          <c:dLbls>
            <c:dLbl>
              <c:idx val="38"/>
              <c:layout>
                <c:manualLayout>
                  <c:x val="-1.9801128967010452E-2"/>
                  <c:y val="-3.457508680555554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272-468F-9AD2-015E6BB01D96}"/>
                </c:ext>
              </c:extLst>
            </c:dLbl>
            <c:spPr>
              <a:noFill/>
              <a:ln>
                <a:noFill/>
              </a:ln>
              <a:effectLst/>
            </c:spPr>
            <c:txPr>
              <a:bodyPr/>
              <a:lstStyle/>
              <a:p>
                <a:pPr>
                  <a:defRPr sz="600"/>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1</c:v>
                  </c:pt>
                  <c:pt idx="2">
                    <c:v>1</c:v>
                  </c:pt>
                  <c:pt idx="3">
                    <c:v>42</c:v>
                  </c:pt>
                  <c:pt idx="4">
                    <c:v>1</c:v>
                  </c:pt>
                  <c:pt idx="5">
                    <c:v>1</c:v>
                  </c:pt>
                  <c:pt idx="6">
                    <c:v>34</c:v>
                  </c:pt>
                  <c:pt idx="7">
                    <c:v>37</c:v>
                  </c:pt>
                  <c:pt idx="8">
                    <c:v>1</c:v>
                  </c:pt>
                  <c:pt idx="9">
                    <c:v>30</c:v>
                  </c:pt>
                  <c:pt idx="10">
                    <c:v>38</c:v>
                  </c:pt>
                  <c:pt idx="11">
                    <c:v>35</c:v>
                  </c:pt>
                  <c:pt idx="12">
                    <c:v>41</c:v>
                  </c:pt>
                  <c:pt idx="13">
                    <c:v>1</c:v>
                  </c:pt>
                  <c:pt idx="14">
                    <c:v>1</c:v>
                  </c:pt>
                  <c:pt idx="15">
                    <c:v>46</c:v>
                  </c:pt>
                  <c:pt idx="16">
                    <c:v>1</c:v>
                  </c:pt>
                  <c:pt idx="17">
                    <c:v>1</c:v>
                  </c:pt>
                  <c:pt idx="18">
                    <c:v>1</c:v>
                  </c:pt>
                  <c:pt idx="19">
                    <c:v>1</c:v>
                  </c:pt>
                  <c:pt idx="20">
                    <c:v>1</c:v>
                  </c:pt>
                  <c:pt idx="21">
                    <c:v>39</c:v>
                  </c:pt>
                  <c:pt idx="22">
                    <c:v>32</c:v>
                  </c:pt>
                  <c:pt idx="23">
                    <c:v>1</c:v>
                  </c:pt>
                  <c:pt idx="24">
                    <c:v>44</c:v>
                  </c:pt>
                  <c:pt idx="25">
                    <c:v>45</c:v>
                  </c:pt>
                  <c:pt idx="26">
                    <c:v>27</c:v>
                  </c:pt>
                  <c:pt idx="27">
                    <c:v>47</c:v>
                  </c:pt>
                  <c:pt idx="28">
                    <c:v>40</c:v>
                  </c:pt>
                  <c:pt idx="29">
                    <c:v>1</c:v>
                  </c:pt>
                  <c:pt idx="30">
                    <c:v>31</c:v>
                  </c:pt>
                  <c:pt idx="31">
                    <c:v>1</c:v>
                  </c:pt>
                  <c:pt idx="32">
                    <c:v>33</c:v>
                  </c:pt>
                  <c:pt idx="33">
                    <c:v>29</c:v>
                  </c:pt>
                  <c:pt idx="34">
                    <c:v>43</c:v>
                  </c:pt>
                  <c:pt idx="35">
                    <c:v>1</c:v>
                  </c:pt>
                  <c:pt idx="36">
                    <c:v>1</c:v>
                  </c:pt>
                  <c:pt idx="37">
                    <c:v>1</c:v>
                  </c:pt>
                  <c:pt idx="38">
                    <c:v>1</c:v>
                  </c:pt>
                  <c:pt idx="39">
                    <c:v>28</c:v>
                  </c:pt>
                  <c:pt idx="40">
                    <c:v>1</c:v>
                  </c:pt>
                  <c:pt idx="41">
                    <c:v>1</c:v>
                  </c:pt>
                  <c:pt idx="42">
                    <c:v>1</c:v>
                  </c:pt>
                  <c:pt idx="43">
                    <c:v>1</c:v>
                  </c:pt>
                  <c:pt idx="44">
                    <c:v>1</c:v>
                  </c:pt>
                  <c:pt idx="45">
                    <c:v>1</c:v>
                  </c:pt>
                  <c:pt idx="46">
                    <c:v>1</c:v>
                  </c:pt>
                </c:lvl>
              </c:multiLvlStrCache>
            </c:multiLvlStrRef>
          </c:cat>
          <c:val>
            <c:numRef>
              <c:f>'グラフ (H26.3)'!$C$2:$C$48</c:f>
              <c:numCache>
                <c:formatCode>0.0_ </c:formatCode>
                <c:ptCount val="47"/>
                <c:pt idx="0">
                  <c:v>99.757131502252051</c:v>
                </c:pt>
                <c:pt idx="1">
                  <c:v>100</c:v>
                </c:pt>
                <c:pt idx="2">
                  <c:v>100</c:v>
                </c:pt>
                <c:pt idx="3">
                  <c:v>99.462365591397855</c:v>
                </c:pt>
                <c:pt idx="4">
                  <c:v>100</c:v>
                </c:pt>
                <c:pt idx="5">
                  <c:v>100</c:v>
                </c:pt>
                <c:pt idx="6">
                  <c:v>99.825913951753293</c:v>
                </c:pt>
                <c:pt idx="7">
                  <c:v>99.709879370896317</c:v>
                </c:pt>
                <c:pt idx="8">
                  <c:v>100</c:v>
                </c:pt>
                <c:pt idx="9">
                  <c:v>99.937810945273625</c:v>
                </c:pt>
                <c:pt idx="10">
                  <c:v>99.69106976075868</c:v>
                </c:pt>
                <c:pt idx="11">
                  <c:v>99.804517810599478</c:v>
                </c:pt>
                <c:pt idx="12">
                  <c:v>99.517871986699916</c:v>
                </c:pt>
                <c:pt idx="13">
                  <c:v>100</c:v>
                </c:pt>
                <c:pt idx="14">
                  <c:v>100</c:v>
                </c:pt>
                <c:pt idx="15">
                  <c:v>98.622151563328032</c:v>
                </c:pt>
                <c:pt idx="16">
                  <c:v>100</c:v>
                </c:pt>
                <c:pt idx="17">
                  <c:v>100</c:v>
                </c:pt>
                <c:pt idx="18">
                  <c:v>100</c:v>
                </c:pt>
                <c:pt idx="19">
                  <c:v>100</c:v>
                </c:pt>
                <c:pt idx="20">
                  <c:v>100</c:v>
                </c:pt>
                <c:pt idx="21">
                  <c:v>99.681266707793554</c:v>
                </c:pt>
                <c:pt idx="22">
                  <c:v>99.884067572043719</c:v>
                </c:pt>
                <c:pt idx="23">
                  <c:v>100</c:v>
                </c:pt>
                <c:pt idx="24">
                  <c:v>99.081081081081081</c:v>
                </c:pt>
                <c:pt idx="25">
                  <c:v>98.985035783994789</c:v>
                </c:pt>
                <c:pt idx="26">
                  <c:v>99.976726144297899</c:v>
                </c:pt>
                <c:pt idx="27">
                  <c:v>96.139406832686774</c:v>
                </c:pt>
                <c:pt idx="28">
                  <c:v>99.523293607800639</c:v>
                </c:pt>
                <c:pt idx="29">
                  <c:v>100</c:v>
                </c:pt>
                <c:pt idx="30">
                  <c:v>99.902248289345067</c:v>
                </c:pt>
                <c:pt idx="31">
                  <c:v>100</c:v>
                </c:pt>
                <c:pt idx="32">
                  <c:v>99.841897233201578</c:v>
                </c:pt>
                <c:pt idx="33">
                  <c:v>99.964077233947009</c:v>
                </c:pt>
                <c:pt idx="34">
                  <c:v>99.305095962938452</c:v>
                </c:pt>
                <c:pt idx="35">
                  <c:v>100</c:v>
                </c:pt>
                <c:pt idx="36">
                  <c:v>100</c:v>
                </c:pt>
                <c:pt idx="37">
                  <c:v>100</c:v>
                </c:pt>
                <c:pt idx="38">
                  <c:v>100</c:v>
                </c:pt>
                <c:pt idx="39">
                  <c:v>99.970425138632152</c:v>
                </c:pt>
                <c:pt idx="40">
                  <c:v>100</c:v>
                </c:pt>
                <c:pt idx="41">
                  <c:v>100</c:v>
                </c:pt>
                <c:pt idx="42">
                  <c:v>100</c:v>
                </c:pt>
                <c:pt idx="43">
                  <c:v>100</c:v>
                </c:pt>
                <c:pt idx="44">
                  <c:v>100</c:v>
                </c:pt>
                <c:pt idx="45">
                  <c:v>100</c:v>
                </c:pt>
                <c:pt idx="46">
                  <c:v>100</c:v>
                </c:pt>
              </c:numCache>
            </c:numRef>
          </c:val>
          <c:smooth val="0"/>
          <c:extLst xmlns:c16r2="http://schemas.microsoft.com/office/drawing/2015/06/chart">
            <c:ext xmlns:c16="http://schemas.microsoft.com/office/drawing/2014/chart" uri="{C3380CC4-5D6E-409C-BE32-E72D297353CC}">
              <c16:uniqueId val="{00000005-7272-468F-9AD2-015E6BB01D96}"/>
            </c:ext>
          </c:extLst>
        </c:ser>
        <c:dLbls>
          <c:showLegendKey val="0"/>
          <c:showVal val="0"/>
          <c:showCatName val="0"/>
          <c:showSerName val="0"/>
          <c:showPercent val="0"/>
          <c:showBubbleSize val="0"/>
        </c:dLbls>
        <c:marker val="1"/>
        <c:smooth val="0"/>
        <c:axId val="387924736"/>
        <c:axId val="387926272"/>
      </c:lineChart>
      <c:catAx>
        <c:axId val="387924736"/>
        <c:scaling>
          <c:orientation val="minMax"/>
        </c:scaling>
        <c:delete val="0"/>
        <c:axPos val="b"/>
        <c:numFmt formatCode="General" sourceLinked="0"/>
        <c:majorTickMark val="out"/>
        <c:minorTickMark val="none"/>
        <c:tickLblPos val="nextTo"/>
        <c:spPr>
          <a:ln>
            <a:noFill/>
          </a:ln>
        </c:spPr>
        <c:txPr>
          <a:bodyPr rot="0" vert="wordArtVertRtl"/>
          <a:lstStyle/>
          <a:p>
            <a:pPr>
              <a:defRPr sz="900" b="1">
                <a:latin typeface="HGｺﾞｼｯｸM" pitchFamily="49" charset="-128"/>
                <a:ea typeface="HGｺﾞｼｯｸM" pitchFamily="49" charset="-128"/>
              </a:defRPr>
            </a:pPr>
            <a:endParaRPr lang="ja-JP"/>
          </a:p>
        </c:txPr>
        <c:crossAx val="387926272"/>
        <c:crosses val="autoZero"/>
        <c:auto val="1"/>
        <c:lblAlgn val="ctr"/>
        <c:lblOffset val="100"/>
        <c:noMultiLvlLbl val="0"/>
      </c:catAx>
      <c:valAx>
        <c:axId val="387926272"/>
        <c:scaling>
          <c:orientation val="minMax"/>
          <c:max val="100"/>
          <c:min val="0"/>
        </c:scaling>
        <c:delete val="0"/>
        <c:axPos val="l"/>
        <c:majorGridlines/>
        <c:numFmt formatCode="0.0_ " sourceLinked="1"/>
        <c:majorTickMark val="out"/>
        <c:minorTickMark val="none"/>
        <c:tickLblPos val="nextTo"/>
        <c:txPr>
          <a:bodyPr/>
          <a:lstStyle/>
          <a:p>
            <a:pPr>
              <a:defRPr sz="900" b="1">
                <a:solidFill>
                  <a:schemeClr val="bg1"/>
                </a:solidFill>
                <a:latin typeface="+mj-ea"/>
                <a:ea typeface="+mj-ea"/>
              </a:defRPr>
            </a:pPr>
            <a:endParaRPr lang="ja-JP"/>
          </a:p>
        </c:txPr>
        <c:crossAx val="387924736"/>
        <c:crosses val="autoZero"/>
        <c:crossBetween val="between"/>
        <c:majorUnit val="400"/>
      </c:valAx>
    </c:plotArea>
    <c:legend>
      <c:legendPos val="r"/>
      <c:layout>
        <c:manualLayout>
          <c:xMode val="edge"/>
          <c:yMode val="edge"/>
          <c:x val="0.82353646456585394"/>
          <c:y val="0.16835677083333334"/>
          <c:w val="0.11453233355750972"/>
          <c:h val="0.24436284722222223"/>
        </c:manualLayout>
      </c:layout>
      <c:overlay val="1"/>
      <c:spPr>
        <a:solidFill>
          <a:schemeClr val="bg1">
            <a:lumMod val="95000"/>
          </a:schemeClr>
        </a:solidFill>
        <a:ln>
          <a:solidFill>
            <a:schemeClr val="bg1">
              <a:lumMod val="85000"/>
            </a:schemeClr>
          </a:solidFill>
        </a:ln>
      </c:sp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9C9F5-180B-4B79-9591-76B005B4332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82663E5B-2EDE-48EE-ACBA-182F52874772}">
      <dgm:prSet phldrT="[テキスト]"/>
      <dgm:spPr/>
      <dgm:t>
        <a:bodyPr/>
        <a:lstStyle/>
        <a:p>
          <a:r>
            <a:rPr kumimoji="1" lang="ja-JP" altLang="en-US" dirty="0" smtClean="0">
              <a:solidFill>
                <a:schemeClr val="bg1"/>
              </a:solidFill>
            </a:rPr>
            <a:t>て</a:t>
          </a:r>
          <a:endParaRPr kumimoji="1" lang="ja-JP" altLang="en-US" dirty="0">
            <a:solidFill>
              <a:schemeClr val="bg1"/>
            </a:solidFill>
          </a:endParaRPr>
        </a:p>
      </dgm:t>
    </dgm:pt>
    <dgm:pt modelId="{EA12F0AC-E3E0-49FB-B4E9-59F7254B5E0F}" type="parTrans" cxnId="{D411A352-658C-4E9B-893C-BEAE5905D504}">
      <dgm:prSet/>
      <dgm:spPr/>
      <dgm:t>
        <a:bodyPr/>
        <a:lstStyle/>
        <a:p>
          <a:endParaRPr kumimoji="1" lang="ja-JP" altLang="en-US"/>
        </a:p>
      </dgm:t>
    </dgm:pt>
    <dgm:pt modelId="{E062C229-EAC4-4921-8AB1-F0401EF54E65}" type="sibTrans" cxnId="{D411A352-658C-4E9B-893C-BEAE5905D504}">
      <dgm:prSet/>
      <dgm:spPr/>
      <dgm:t>
        <a:bodyPr/>
        <a:lstStyle/>
        <a:p>
          <a:endParaRPr kumimoji="1" lang="ja-JP" altLang="en-US"/>
        </a:p>
      </dgm:t>
    </dgm:pt>
    <dgm:pt modelId="{26177DBD-EA82-4D76-9093-4C85BB04C308}">
      <dgm:prSet phldrT="[テキスト]"/>
      <dgm:spPr/>
      <dgm:t>
        <a:bodyPr/>
        <a:lstStyle/>
        <a:p>
          <a:r>
            <a:rPr kumimoji="1" lang="ja-JP" altLang="en-US" dirty="0" smtClean="0">
              <a:solidFill>
                <a:schemeClr val="bg1"/>
              </a:solidFill>
            </a:rPr>
            <a:t>て</a:t>
          </a:r>
          <a:endParaRPr kumimoji="1" lang="ja-JP" altLang="en-US" dirty="0">
            <a:solidFill>
              <a:schemeClr val="bg1"/>
            </a:solidFill>
          </a:endParaRPr>
        </a:p>
      </dgm:t>
    </dgm:pt>
    <dgm:pt modelId="{C0C5CBB6-1440-432F-A989-64938365C912}" type="parTrans" cxnId="{FA952CD6-96BF-4B81-959A-7E9E31B7A50D}">
      <dgm:prSet/>
      <dgm:spPr/>
      <dgm:t>
        <a:bodyPr/>
        <a:lstStyle/>
        <a:p>
          <a:endParaRPr kumimoji="1" lang="ja-JP" altLang="en-US"/>
        </a:p>
      </dgm:t>
    </dgm:pt>
    <dgm:pt modelId="{8DB63C5F-2B87-4354-A3C3-E5149DA40E7A}" type="sibTrans" cxnId="{FA952CD6-96BF-4B81-959A-7E9E31B7A50D}">
      <dgm:prSet/>
      <dgm:spPr/>
      <dgm:t>
        <a:bodyPr/>
        <a:lstStyle/>
        <a:p>
          <a:endParaRPr kumimoji="1" lang="ja-JP" altLang="en-US"/>
        </a:p>
      </dgm:t>
    </dgm:pt>
    <dgm:pt modelId="{B4E4092B-2A09-406E-9999-09C40D7595F1}">
      <dgm:prSet phldrT="[テキスト]"/>
      <dgm:spPr/>
      <dgm:t>
        <a:bodyPr/>
        <a:lstStyle/>
        <a:p>
          <a:r>
            <a:rPr kumimoji="1" lang="ja-JP" altLang="en-US" dirty="0" smtClean="0">
              <a:solidFill>
                <a:schemeClr val="bg1"/>
              </a:solidFill>
            </a:rPr>
            <a:t>て</a:t>
          </a:r>
          <a:endParaRPr kumimoji="1" lang="ja-JP" altLang="en-US" dirty="0">
            <a:solidFill>
              <a:schemeClr val="bg1"/>
            </a:solidFill>
          </a:endParaRPr>
        </a:p>
      </dgm:t>
    </dgm:pt>
    <dgm:pt modelId="{29D4F933-F875-4FB0-9712-8E460E42C1DC}" type="parTrans" cxnId="{2AC89C8F-004E-42CA-B4FF-C34C59ED5FE9}">
      <dgm:prSet/>
      <dgm:spPr/>
      <dgm:t>
        <a:bodyPr/>
        <a:lstStyle/>
        <a:p>
          <a:endParaRPr kumimoji="1" lang="ja-JP" altLang="en-US"/>
        </a:p>
      </dgm:t>
    </dgm:pt>
    <dgm:pt modelId="{50E2521A-E150-495D-BBCB-7E4F9F0F84DE}" type="sibTrans" cxnId="{2AC89C8F-004E-42CA-B4FF-C34C59ED5FE9}">
      <dgm:prSet/>
      <dgm:spPr/>
      <dgm:t>
        <a:bodyPr/>
        <a:lstStyle/>
        <a:p>
          <a:endParaRPr kumimoji="1" lang="ja-JP" altLang="en-US"/>
        </a:p>
      </dgm:t>
    </dgm:pt>
    <dgm:pt modelId="{98AF215E-0C05-49BD-B4FB-577A0B60A2F9}" type="pres">
      <dgm:prSet presAssocID="{CD99C9F5-180B-4B79-9591-76B005B43321}" presName="cycle" presStyleCnt="0">
        <dgm:presLayoutVars>
          <dgm:dir/>
          <dgm:resizeHandles val="exact"/>
        </dgm:presLayoutVars>
      </dgm:prSet>
      <dgm:spPr/>
      <dgm:t>
        <a:bodyPr/>
        <a:lstStyle/>
        <a:p>
          <a:endParaRPr kumimoji="1" lang="ja-JP" altLang="en-US"/>
        </a:p>
      </dgm:t>
    </dgm:pt>
    <dgm:pt modelId="{4CC4808E-BF00-4A66-BC1B-21D7C10B3374}" type="pres">
      <dgm:prSet presAssocID="{82663E5B-2EDE-48EE-ACBA-182F52874772}" presName="dummy" presStyleCnt="0"/>
      <dgm:spPr/>
    </dgm:pt>
    <dgm:pt modelId="{1A95A45F-AFCB-4C3D-B504-867CAAA73FA7}" type="pres">
      <dgm:prSet presAssocID="{82663E5B-2EDE-48EE-ACBA-182F52874772}" presName="node" presStyleLbl="revTx" presStyleIdx="0" presStyleCnt="3">
        <dgm:presLayoutVars>
          <dgm:bulletEnabled val="1"/>
        </dgm:presLayoutVars>
      </dgm:prSet>
      <dgm:spPr/>
      <dgm:t>
        <a:bodyPr/>
        <a:lstStyle/>
        <a:p>
          <a:endParaRPr kumimoji="1" lang="ja-JP" altLang="en-US"/>
        </a:p>
      </dgm:t>
    </dgm:pt>
    <dgm:pt modelId="{4E8378BD-A609-41E6-B763-3D96A59987ED}" type="pres">
      <dgm:prSet presAssocID="{E062C229-EAC4-4921-8AB1-F0401EF54E65}" presName="sibTrans" presStyleLbl="node1" presStyleIdx="0" presStyleCnt="3" custScaleX="110462" custScaleY="105267"/>
      <dgm:spPr/>
      <dgm:t>
        <a:bodyPr/>
        <a:lstStyle/>
        <a:p>
          <a:endParaRPr kumimoji="1" lang="ja-JP" altLang="en-US"/>
        </a:p>
      </dgm:t>
    </dgm:pt>
    <dgm:pt modelId="{7A1FC209-DC71-4F41-AF6D-7C6237E886EC}" type="pres">
      <dgm:prSet presAssocID="{26177DBD-EA82-4D76-9093-4C85BB04C308}" presName="dummy" presStyleCnt="0"/>
      <dgm:spPr/>
    </dgm:pt>
    <dgm:pt modelId="{6A396800-7F52-474F-8519-33B4746EFB51}" type="pres">
      <dgm:prSet presAssocID="{26177DBD-EA82-4D76-9093-4C85BB04C308}" presName="node" presStyleLbl="revTx" presStyleIdx="1" presStyleCnt="3">
        <dgm:presLayoutVars>
          <dgm:bulletEnabled val="1"/>
        </dgm:presLayoutVars>
      </dgm:prSet>
      <dgm:spPr/>
      <dgm:t>
        <a:bodyPr/>
        <a:lstStyle/>
        <a:p>
          <a:endParaRPr kumimoji="1" lang="ja-JP" altLang="en-US"/>
        </a:p>
      </dgm:t>
    </dgm:pt>
    <dgm:pt modelId="{9624DC25-F3DB-4A7F-B3B9-9BB289D0BE77}" type="pres">
      <dgm:prSet presAssocID="{8DB63C5F-2B87-4354-A3C3-E5149DA40E7A}" presName="sibTrans" presStyleLbl="node1" presStyleIdx="1" presStyleCnt="3" custScaleX="94734" custScaleY="101117" custLinFactNeighborX="-1783" custLinFactNeighborY="-2728"/>
      <dgm:spPr/>
      <dgm:t>
        <a:bodyPr/>
        <a:lstStyle/>
        <a:p>
          <a:endParaRPr kumimoji="1" lang="ja-JP" altLang="en-US"/>
        </a:p>
      </dgm:t>
    </dgm:pt>
    <dgm:pt modelId="{F26CD60D-3C20-4443-AB10-196F21CBEE55}" type="pres">
      <dgm:prSet presAssocID="{B4E4092B-2A09-406E-9999-09C40D7595F1}" presName="dummy" presStyleCnt="0"/>
      <dgm:spPr/>
    </dgm:pt>
    <dgm:pt modelId="{9A1FDE1D-47D2-4CAF-B7CB-C451F78EC221}" type="pres">
      <dgm:prSet presAssocID="{B4E4092B-2A09-406E-9999-09C40D7595F1}" presName="node" presStyleLbl="revTx" presStyleIdx="2" presStyleCnt="3">
        <dgm:presLayoutVars>
          <dgm:bulletEnabled val="1"/>
        </dgm:presLayoutVars>
      </dgm:prSet>
      <dgm:spPr/>
      <dgm:t>
        <a:bodyPr/>
        <a:lstStyle/>
        <a:p>
          <a:endParaRPr kumimoji="1" lang="ja-JP" altLang="en-US"/>
        </a:p>
      </dgm:t>
    </dgm:pt>
    <dgm:pt modelId="{E3FA4CA8-284E-4228-8C8F-5A9068349A9D}" type="pres">
      <dgm:prSet presAssocID="{50E2521A-E150-495D-BBCB-7E4F9F0F84DE}" presName="sibTrans" presStyleLbl="node1" presStyleIdx="2" presStyleCnt="3" custLinFactNeighborX="-8978" custLinFactNeighborY="97"/>
      <dgm:spPr/>
      <dgm:t>
        <a:bodyPr/>
        <a:lstStyle/>
        <a:p>
          <a:endParaRPr kumimoji="1" lang="ja-JP" altLang="en-US"/>
        </a:p>
      </dgm:t>
    </dgm:pt>
  </dgm:ptLst>
  <dgm:cxnLst>
    <dgm:cxn modelId="{86C6DFFB-39E0-41E7-9923-6BDD369F64C7}" type="presOf" srcId="{CD99C9F5-180B-4B79-9591-76B005B43321}" destId="{98AF215E-0C05-49BD-B4FB-577A0B60A2F9}" srcOrd="0" destOrd="0" presId="urn:microsoft.com/office/officeart/2005/8/layout/cycle1"/>
    <dgm:cxn modelId="{808E7CB0-032F-46AA-97B8-BEA497D59F95}" type="presOf" srcId="{26177DBD-EA82-4D76-9093-4C85BB04C308}" destId="{6A396800-7F52-474F-8519-33B4746EFB51}" srcOrd="0" destOrd="0" presId="urn:microsoft.com/office/officeart/2005/8/layout/cycle1"/>
    <dgm:cxn modelId="{3B2BDBD7-D22B-4716-A887-B32A4C6A955F}" type="presOf" srcId="{50E2521A-E150-495D-BBCB-7E4F9F0F84DE}" destId="{E3FA4CA8-284E-4228-8C8F-5A9068349A9D}" srcOrd="0" destOrd="0" presId="urn:microsoft.com/office/officeart/2005/8/layout/cycle1"/>
    <dgm:cxn modelId="{2AC89C8F-004E-42CA-B4FF-C34C59ED5FE9}" srcId="{CD99C9F5-180B-4B79-9591-76B005B43321}" destId="{B4E4092B-2A09-406E-9999-09C40D7595F1}" srcOrd="2" destOrd="0" parTransId="{29D4F933-F875-4FB0-9712-8E460E42C1DC}" sibTransId="{50E2521A-E150-495D-BBCB-7E4F9F0F84DE}"/>
    <dgm:cxn modelId="{6A8BD28C-446F-4C23-8DAD-7E512A5F21C2}" type="presOf" srcId="{8DB63C5F-2B87-4354-A3C3-E5149DA40E7A}" destId="{9624DC25-F3DB-4A7F-B3B9-9BB289D0BE77}" srcOrd="0" destOrd="0" presId="urn:microsoft.com/office/officeart/2005/8/layout/cycle1"/>
    <dgm:cxn modelId="{D411A352-658C-4E9B-893C-BEAE5905D504}" srcId="{CD99C9F5-180B-4B79-9591-76B005B43321}" destId="{82663E5B-2EDE-48EE-ACBA-182F52874772}" srcOrd="0" destOrd="0" parTransId="{EA12F0AC-E3E0-49FB-B4E9-59F7254B5E0F}" sibTransId="{E062C229-EAC4-4921-8AB1-F0401EF54E65}"/>
    <dgm:cxn modelId="{FA952CD6-96BF-4B81-959A-7E9E31B7A50D}" srcId="{CD99C9F5-180B-4B79-9591-76B005B43321}" destId="{26177DBD-EA82-4D76-9093-4C85BB04C308}" srcOrd="1" destOrd="0" parTransId="{C0C5CBB6-1440-432F-A989-64938365C912}" sibTransId="{8DB63C5F-2B87-4354-A3C3-E5149DA40E7A}"/>
    <dgm:cxn modelId="{D91ABDD6-3075-47A4-8D11-F66B6F7EBF2A}" type="presOf" srcId="{B4E4092B-2A09-406E-9999-09C40D7595F1}" destId="{9A1FDE1D-47D2-4CAF-B7CB-C451F78EC221}" srcOrd="0" destOrd="0" presId="urn:microsoft.com/office/officeart/2005/8/layout/cycle1"/>
    <dgm:cxn modelId="{987DECE8-F52D-49BF-903D-698904B24A96}" type="presOf" srcId="{82663E5B-2EDE-48EE-ACBA-182F52874772}" destId="{1A95A45F-AFCB-4C3D-B504-867CAAA73FA7}" srcOrd="0" destOrd="0" presId="urn:microsoft.com/office/officeart/2005/8/layout/cycle1"/>
    <dgm:cxn modelId="{998A629C-34C2-4113-B06D-D537DD9C7069}" type="presOf" srcId="{E062C229-EAC4-4921-8AB1-F0401EF54E65}" destId="{4E8378BD-A609-41E6-B763-3D96A59987ED}" srcOrd="0" destOrd="0" presId="urn:microsoft.com/office/officeart/2005/8/layout/cycle1"/>
    <dgm:cxn modelId="{2D29D92B-7A66-4741-B0E0-5F9405169C42}" type="presParOf" srcId="{98AF215E-0C05-49BD-B4FB-577A0B60A2F9}" destId="{4CC4808E-BF00-4A66-BC1B-21D7C10B3374}" srcOrd="0" destOrd="0" presId="urn:microsoft.com/office/officeart/2005/8/layout/cycle1"/>
    <dgm:cxn modelId="{771C66FE-3EDB-46BC-BEF5-582B0426DFD8}" type="presParOf" srcId="{98AF215E-0C05-49BD-B4FB-577A0B60A2F9}" destId="{1A95A45F-AFCB-4C3D-B504-867CAAA73FA7}" srcOrd="1" destOrd="0" presId="urn:microsoft.com/office/officeart/2005/8/layout/cycle1"/>
    <dgm:cxn modelId="{DF9ED51C-4DBF-4440-B655-6C9C09245576}" type="presParOf" srcId="{98AF215E-0C05-49BD-B4FB-577A0B60A2F9}" destId="{4E8378BD-A609-41E6-B763-3D96A59987ED}" srcOrd="2" destOrd="0" presId="urn:microsoft.com/office/officeart/2005/8/layout/cycle1"/>
    <dgm:cxn modelId="{F4CA2013-8D24-4E3D-918E-8C2E66F66B13}" type="presParOf" srcId="{98AF215E-0C05-49BD-B4FB-577A0B60A2F9}" destId="{7A1FC209-DC71-4F41-AF6D-7C6237E886EC}" srcOrd="3" destOrd="0" presId="urn:microsoft.com/office/officeart/2005/8/layout/cycle1"/>
    <dgm:cxn modelId="{C82FAC75-1DD6-4A6A-9D6D-80C0A7425574}" type="presParOf" srcId="{98AF215E-0C05-49BD-B4FB-577A0B60A2F9}" destId="{6A396800-7F52-474F-8519-33B4746EFB51}" srcOrd="4" destOrd="0" presId="urn:microsoft.com/office/officeart/2005/8/layout/cycle1"/>
    <dgm:cxn modelId="{9D33D9C1-4191-4A9E-A594-DA3389D40D85}" type="presParOf" srcId="{98AF215E-0C05-49BD-B4FB-577A0B60A2F9}" destId="{9624DC25-F3DB-4A7F-B3B9-9BB289D0BE77}" srcOrd="5" destOrd="0" presId="urn:microsoft.com/office/officeart/2005/8/layout/cycle1"/>
    <dgm:cxn modelId="{F60C5A8B-98A0-472C-8F58-70FD52353E05}" type="presParOf" srcId="{98AF215E-0C05-49BD-B4FB-577A0B60A2F9}" destId="{F26CD60D-3C20-4443-AB10-196F21CBEE55}" srcOrd="6" destOrd="0" presId="urn:microsoft.com/office/officeart/2005/8/layout/cycle1"/>
    <dgm:cxn modelId="{4B7B3AEF-D09E-4F35-9144-2D2D6F2144C3}" type="presParOf" srcId="{98AF215E-0C05-49BD-B4FB-577A0B60A2F9}" destId="{9A1FDE1D-47D2-4CAF-B7CB-C451F78EC221}" srcOrd="7" destOrd="0" presId="urn:microsoft.com/office/officeart/2005/8/layout/cycle1"/>
    <dgm:cxn modelId="{F7197580-4179-47EF-87D2-2E520DE5EAA5}" type="presParOf" srcId="{98AF215E-0C05-49BD-B4FB-577A0B60A2F9}" destId="{E3FA4CA8-284E-4228-8C8F-5A9068349A9D}"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5A45F-AFCB-4C3D-B504-867CAAA73FA7}">
      <dsp:nvSpPr>
        <dsp:cNvPr id="0" name=""/>
        <dsp:cNvSpPr/>
      </dsp:nvSpPr>
      <dsp:spPr>
        <a:xfrm>
          <a:off x="1476537" y="124598"/>
          <a:ext cx="633761" cy="63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kumimoji="1" lang="ja-JP" altLang="en-US" sz="3600" kern="1200" dirty="0" smtClean="0">
              <a:solidFill>
                <a:schemeClr val="bg1"/>
              </a:solidFill>
            </a:rPr>
            <a:t>て</a:t>
          </a:r>
          <a:endParaRPr kumimoji="1" lang="ja-JP" altLang="en-US" sz="3600" kern="1200" dirty="0">
            <a:solidFill>
              <a:schemeClr val="bg1"/>
            </a:solidFill>
          </a:endParaRPr>
        </a:p>
      </dsp:txBody>
      <dsp:txXfrm>
        <a:off x="1476537" y="124598"/>
        <a:ext cx="633761" cy="633761"/>
      </dsp:txXfrm>
    </dsp:sp>
    <dsp:sp modelId="{4E8378BD-A609-41E6-B763-3D96A59987ED}">
      <dsp:nvSpPr>
        <dsp:cNvPr id="0" name=""/>
        <dsp:cNvSpPr/>
      </dsp:nvSpPr>
      <dsp:spPr>
        <a:xfrm>
          <a:off x="432052" y="-39775"/>
          <a:ext cx="1656175" cy="1578286"/>
        </a:xfrm>
        <a:prstGeom prst="circularArrow">
          <a:avLst>
            <a:gd name="adj1" fmla="val 8243"/>
            <a:gd name="adj2" fmla="val 575622"/>
            <a:gd name="adj3" fmla="val 2966119"/>
            <a:gd name="adj4" fmla="val 50206"/>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96800-7F52-474F-8519-33B4746EFB51}">
      <dsp:nvSpPr>
        <dsp:cNvPr id="0" name=""/>
        <dsp:cNvSpPr/>
      </dsp:nvSpPr>
      <dsp:spPr>
        <a:xfrm>
          <a:off x="943259" y="1048263"/>
          <a:ext cx="633761" cy="63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kumimoji="1" lang="ja-JP" altLang="en-US" sz="3600" kern="1200" dirty="0" smtClean="0">
              <a:solidFill>
                <a:schemeClr val="bg1"/>
              </a:solidFill>
            </a:rPr>
            <a:t>て</a:t>
          </a:r>
          <a:endParaRPr kumimoji="1" lang="ja-JP" altLang="en-US" sz="3600" kern="1200" dirty="0">
            <a:solidFill>
              <a:schemeClr val="bg1"/>
            </a:solidFill>
          </a:endParaRPr>
        </a:p>
      </dsp:txBody>
      <dsp:txXfrm>
        <a:off x="943259" y="1048263"/>
        <a:ext cx="633761" cy="633761"/>
      </dsp:txXfrm>
    </dsp:sp>
    <dsp:sp modelId="{9624DC25-F3DB-4A7F-B3B9-9BB289D0BE77}">
      <dsp:nvSpPr>
        <dsp:cNvPr id="0" name=""/>
        <dsp:cNvSpPr/>
      </dsp:nvSpPr>
      <dsp:spPr>
        <a:xfrm>
          <a:off x="523225" y="-49566"/>
          <a:ext cx="1420363" cy="1516064"/>
        </a:xfrm>
        <a:prstGeom prst="circularArrow">
          <a:avLst>
            <a:gd name="adj1" fmla="val 8243"/>
            <a:gd name="adj2" fmla="val 575622"/>
            <a:gd name="adj3" fmla="val 10174172"/>
            <a:gd name="adj4" fmla="val 7258258"/>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1FDE1D-47D2-4CAF-B7CB-C451F78EC221}">
      <dsp:nvSpPr>
        <dsp:cNvPr id="0" name=""/>
        <dsp:cNvSpPr/>
      </dsp:nvSpPr>
      <dsp:spPr>
        <a:xfrm>
          <a:off x="409980" y="124598"/>
          <a:ext cx="633761" cy="63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kumimoji="1" lang="ja-JP" altLang="en-US" sz="3600" kern="1200" dirty="0" smtClean="0">
              <a:solidFill>
                <a:schemeClr val="bg1"/>
              </a:solidFill>
            </a:rPr>
            <a:t>て</a:t>
          </a:r>
          <a:endParaRPr kumimoji="1" lang="ja-JP" altLang="en-US" sz="3600" kern="1200" dirty="0">
            <a:solidFill>
              <a:schemeClr val="bg1"/>
            </a:solidFill>
          </a:endParaRPr>
        </a:p>
      </dsp:txBody>
      <dsp:txXfrm>
        <a:off x="409980" y="124598"/>
        <a:ext cx="633761" cy="633761"/>
      </dsp:txXfrm>
    </dsp:sp>
    <dsp:sp modelId="{E3FA4CA8-284E-4228-8C8F-5A9068349A9D}">
      <dsp:nvSpPr>
        <dsp:cNvPr id="0" name=""/>
        <dsp:cNvSpPr/>
      </dsp:nvSpPr>
      <dsp:spPr>
        <a:xfrm>
          <a:off x="375872" y="1163"/>
          <a:ext cx="1499317" cy="1499317"/>
        </a:xfrm>
        <a:prstGeom prst="circularArrow">
          <a:avLst>
            <a:gd name="adj1" fmla="val 8243"/>
            <a:gd name="adj2" fmla="val 575622"/>
            <a:gd name="adj3" fmla="val 16858835"/>
            <a:gd name="adj4" fmla="val 14965542"/>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0.905</cdr:x>
      <cdr:y>0.04646</cdr:y>
    </cdr:from>
    <cdr:to>
      <cdr:x>0.97119</cdr:x>
      <cdr:y>0.08054</cdr:y>
    </cdr:to>
    <cdr:sp macro="" textlink="">
      <cdr:nvSpPr>
        <cdr:cNvPr id="4" name="テキスト ボックス 1"/>
        <cdr:cNvSpPr txBox="1"/>
      </cdr:nvSpPr>
      <cdr:spPr>
        <a:xfrm xmlns:a="http://schemas.openxmlformats.org/drawingml/2006/main">
          <a:off x="9615755" y="290082"/>
          <a:ext cx="703244" cy="212785"/>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lIns="99569" tIns="49785" rIns="99569" bIns="49785"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altLang="ja-JP" sz="105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05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兆円</a:t>
          </a:r>
          <a:endParaRPr lang="ja-JP" altLang="en-US"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0.21086</cdr:x>
      <cdr:y>0.66964</cdr:y>
    </cdr:from>
    <cdr:to>
      <cdr:x>0.33485</cdr:x>
      <cdr:y>0.69221</cdr:y>
    </cdr:to>
    <cdr:sp macro="" textlink="">
      <cdr:nvSpPr>
        <cdr:cNvPr id="15" name="大波 14"/>
        <cdr:cNvSpPr/>
      </cdr:nvSpPr>
      <cdr:spPr>
        <a:xfrm xmlns:a="http://schemas.openxmlformats.org/drawingml/2006/main">
          <a:off x="641254" y="1356398"/>
          <a:ext cx="377070" cy="45719"/>
        </a:xfrm>
        <a:prstGeom xmlns:a="http://schemas.openxmlformats.org/drawingml/2006/main" prst="wave">
          <a:avLst/>
        </a:prstGeom>
        <a:solidFill xmlns:a="http://schemas.openxmlformats.org/drawingml/2006/main">
          <a:schemeClr val="bg1"/>
        </a:solidFill>
        <a:ln xmlns:a="http://schemas.openxmlformats.org/drawingml/2006/main" w="15875">
          <a:solidFill>
            <a:schemeClr val="bg1"/>
          </a:solidFill>
          <a:prstDash val="soli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30" tIns="45714" rIns="91430" bIns="45714"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sz="1400" b="1" dirty="0" smtClean="0">
            <a:solidFill>
              <a:prstClr val="black"/>
            </a:solidFill>
          </a:endParaRPr>
        </a:p>
      </cdr:txBody>
    </cdr:sp>
  </cdr:relSizeAnchor>
  <cdr:relSizeAnchor xmlns:cdr="http://schemas.openxmlformats.org/drawingml/2006/chartDrawing">
    <cdr:from>
      <cdr:x>0.32507</cdr:x>
      <cdr:y>0.66964</cdr:y>
    </cdr:from>
    <cdr:to>
      <cdr:x>0.44906</cdr:x>
      <cdr:y>0.69221</cdr:y>
    </cdr:to>
    <cdr:sp macro="" textlink="">
      <cdr:nvSpPr>
        <cdr:cNvPr id="19" name="大波 18"/>
        <cdr:cNvSpPr/>
      </cdr:nvSpPr>
      <cdr:spPr>
        <a:xfrm xmlns:a="http://schemas.openxmlformats.org/drawingml/2006/main">
          <a:off x="988582" y="1356397"/>
          <a:ext cx="377070" cy="45719"/>
        </a:xfrm>
        <a:prstGeom xmlns:a="http://schemas.openxmlformats.org/drawingml/2006/main" prst="wave">
          <a:avLst/>
        </a:prstGeom>
        <a:solidFill xmlns:a="http://schemas.openxmlformats.org/drawingml/2006/main">
          <a:schemeClr val="bg1"/>
        </a:solidFill>
        <a:ln xmlns:a="http://schemas.openxmlformats.org/drawingml/2006/main" w="15875">
          <a:solidFill>
            <a:schemeClr val="bg1"/>
          </a:solidFill>
          <a:prstDash val="soli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30" tIns="45714" rIns="91430" bIns="45714"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sz="1400" b="1" dirty="0" smtClean="0">
            <a:solidFill>
              <a:prstClr val="black"/>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0.1013</cdr:x>
      <cdr:y>0.93295</cdr:y>
    </cdr:from>
    <cdr:to>
      <cdr:x>0.38361</cdr:x>
      <cdr:y>0.98659</cdr:y>
    </cdr:to>
    <cdr:sp macro="" textlink="">
      <cdr:nvSpPr>
        <cdr:cNvPr id="2" name="正方形/長方形 1"/>
        <cdr:cNvSpPr/>
      </cdr:nvSpPr>
      <cdr:spPr>
        <a:xfrm xmlns:a="http://schemas.openxmlformats.org/drawingml/2006/main">
          <a:off x="310062" y="5009513"/>
          <a:ext cx="864097" cy="28803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ja-JP" altLang="en-US" sz="700" dirty="0" smtClean="0">
              <a:solidFill>
                <a:schemeClr val="tx1"/>
              </a:solidFill>
            </a:rPr>
            <a:t>（下半期のみ）</a:t>
          </a:r>
          <a:endParaRPr lang="ja-JP" sz="700" dirty="0">
            <a:solidFill>
              <a:schemeClr val="tx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0.09855</cdr:x>
      <cdr:y>0.93034</cdr:y>
    </cdr:from>
    <cdr:to>
      <cdr:x>0.39092</cdr:x>
      <cdr:y>0.98383</cdr:y>
    </cdr:to>
    <cdr:sp macro="" textlink="">
      <cdr:nvSpPr>
        <cdr:cNvPr id="2" name="正方形/長方形 1"/>
        <cdr:cNvSpPr/>
      </cdr:nvSpPr>
      <cdr:spPr>
        <a:xfrm xmlns:a="http://schemas.openxmlformats.org/drawingml/2006/main">
          <a:off x="291285" y="5009513"/>
          <a:ext cx="864097" cy="28803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700" dirty="0" smtClean="0">
              <a:solidFill>
                <a:schemeClr val="tx1"/>
              </a:solidFill>
            </a:rPr>
            <a:t>（下半期のみ）</a:t>
          </a:r>
          <a:endParaRPr lang="ja-JP" sz="700" dirty="0">
            <a:solidFill>
              <a:schemeClr val="tx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0.10902</cdr:x>
      <cdr:y>0.93034</cdr:y>
    </cdr:from>
    <cdr:to>
      <cdr:x>0.40171</cdr:x>
      <cdr:y>0.98383</cdr:y>
    </cdr:to>
    <cdr:sp macro="" textlink="">
      <cdr:nvSpPr>
        <cdr:cNvPr id="2" name="正方形/長方形 1"/>
        <cdr:cNvSpPr/>
      </cdr:nvSpPr>
      <cdr:spPr>
        <a:xfrm xmlns:a="http://schemas.openxmlformats.org/drawingml/2006/main">
          <a:off x="321874" y="5009513"/>
          <a:ext cx="864097" cy="28803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ja-JP" altLang="en-US" sz="700" dirty="0" smtClean="0">
              <a:solidFill>
                <a:schemeClr val="tx1"/>
              </a:solidFill>
            </a:rPr>
            <a:t>（下半期のみ）</a:t>
          </a:r>
          <a:endParaRPr lang="ja-JP" sz="700" dirty="0">
            <a:solidFill>
              <a:schemeClr val="tx1"/>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0.81609</cdr:x>
      <cdr:y>0.22933</cdr:y>
    </cdr:from>
    <cdr:to>
      <cdr:x>1</cdr:x>
      <cdr:y>0.32283</cdr:y>
    </cdr:to>
    <cdr:sp macro="" textlink="">
      <cdr:nvSpPr>
        <cdr:cNvPr id="3" name="テキスト ボックス 34"/>
        <cdr:cNvSpPr txBox="1"/>
      </cdr:nvSpPr>
      <cdr:spPr>
        <a:xfrm xmlns:a="http://schemas.openxmlformats.org/drawingml/2006/main">
          <a:off x="2556277" y="485331"/>
          <a:ext cx="576070" cy="19787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1200" kern="1200">
              <a:solidFill>
                <a:sysClr val="windowText" lastClr="000000"/>
              </a:solidFill>
              <a:latin typeface="Arial" charset="0"/>
              <a:ea typeface="ＭＳ Ｐゴシック" pitchFamily="50" charset="-128"/>
            </a:defRPr>
          </a:lvl1pPr>
          <a:lvl2pPr marL="457200" algn="l" rtl="0" fontAlgn="base">
            <a:spcBef>
              <a:spcPct val="0"/>
            </a:spcBef>
            <a:spcAft>
              <a:spcPct val="0"/>
            </a:spcAft>
            <a:defRPr kumimoji="1" sz="1200" kern="1200">
              <a:solidFill>
                <a:sysClr val="windowText" lastClr="000000"/>
              </a:solidFill>
              <a:latin typeface="Arial" charset="0"/>
              <a:ea typeface="ＭＳ Ｐゴシック" pitchFamily="50" charset="-128"/>
            </a:defRPr>
          </a:lvl2pPr>
          <a:lvl3pPr marL="914400" algn="l" rtl="0" fontAlgn="base">
            <a:spcBef>
              <a:spcPct val="0"/>
            </a:spcBef>
            <a:spcAft>
              <a:spcPct val="0"/>
            </a:spcAft>
            <a:defRPr kumimoji="1" sz="1200" kern="1200">
              <a:solidFill>
                <a:sysClr val="windowText" lastClr="000000"/>
              </a:solidFill>
              <a:latin typeface="Arial" charset="0"/>
              <a:ea typeface="ＭＳ Ｐゴシック" pitchFamily="50" charset="-128"/>
            </a:defRPr>
          </a:lvl3pPr>
          <a:lvl4pPr marL="1371600" algn="l" rtl="0" fontAlgn="base">
            <a:spcBef>
              <a:spcPct val="0"/>
            </a:spcBef>
            <a:spcAft>
              <a:spcPct val="0"/>
            </a:spcAft>
            <a:defRPr kumimoji="1" sz="1200" kern="1200">
              <a:solidFill>
                <a:sysClr val="windowText" lastClr="000000"/>
              </a:solidFill>
              <a:latin typeface="Arial" charset="0"/>
              <a:ea typeface="ＭＳ Ｐゴシック" pitchFamily="50" charset="-128"/>
            </a:defRPr>
          </a:lvl4pPr>
          <a:lvl5pPr marL="1828800" algn="l" rtl="0" fontAlgn="base">
            <a:spcBef>
              <a:spcPct val="0"/>
            </a:spcBef>
            <a:spcAft>
              <a:spcPct val="0"/>
            </a:spcAft>
            <a:defRPr kumimoji="1" sz="1200" kern="1200">
              <a:solidFill>
                <a:sysClr val="windowText" lastClr="000000"/>
              </a:solidFill>
              <a:latin typeface="Arial" charset="0"/>
              <a:ea typeface="ＭＳ Ｐゴシック" pitchFamily="50" charset="-128"/>
            </a:defRPr>
          </a:lvl5pPr>
          <a:lvl6pPr marL="2286000" algn="l" defTabSz="914400" rtl="0" eaLnBrk="1" latinLnBrk="0" hangingPunct="1">
            <a:defRPr kumimoji="1" sz="1200" kern="1200">
              <a:solidFill>
                <a:sysClr val="windowText" lastClr="000000"/>
              </a:solidFill>
              <a:latin typeface="Arial" charset="0"/>
              <a:ea typeface="ＭＳ Ｐゴシック" pitchFamily="50" charset="-128"/>
            </a:defRPr>
          </a:lvl6pPr>
          <a:lvl7pPr marL="2743200" algn="l" defTabSz="914400" rtl="0" eaLnBrk="1" latinLnBrk="0" hangingPunct="1">
            <a:defRPr kumimoji="1" sz="1200" kern="1200">
              <a:solidFill>
                <a:sysClr val="windowText" lastClr="000000"/>
              </a:solidFill>
              <a:latin typeface="Arial" charset="0"/>
              <a:ea typeface="ＭＳ Ｐゴシック" pitchFamily="50" charset="-128"/>
            </a:defRPr>
          </a:lvl7pPr>
          <a:lvl8pPr marL="3200400" algn="l" defTabSz="914400" rtl="0" eaLnBrk="1" latinLnBrk="0" hangingPunct="1">
            <a:defRPr kumimoji="1" sz="1200" kern="1200">
              <a:solidFill>
                <a:sysClr val="windowText" lastClr="000000"/>
              </a:solidFill>
              <a:latin typeface="Arial" charset="0"/>
              <a:ea typeface="ＭＳ Ｐゴシック" pitchFamily="50" charset="-128"/>
            </a:defRPr>
          </a:lvl8pPr>
          <a:lvl9pPr marL="3657600" algn="l" defTabSz="914400" rtl="0" eaLnBrk="1" latinLnBrk="0" hangingPunct="1">
            <a:defRPr kumimoji="1" sz="1200" kern="1200">
              <a:solidFill>
                <a:sysClr val="windowText" lastClr="000000"/>
              </a:solidFill>
              <a:latin typeface="Arial" charset="0"/>
              <a:ea typeface="ＭＳ Ｐゴシック" pitchFamily="50" charset="-128"/>
            </a:defRPr>
          </a:lvl9pPr>
        </a:lstStyle>
        <a:p xmlns:a="http://schemas.openxmlformats.org/drawingml/2006/main">
          <a:pPr algn="ctr"/>
          <a:r>
            <a:rPr lang="ja-JP" altLang="en-US" sz="800" dirty="0" smtClean="0">
              <a:solidFill>
                <a:prstClr val="black"/>
              </a:solidFill>
              <a:latin typeface="HGPｺﾞｼｯｸM" pitchFamily="50" charset="-128"/>
              <a:ea typeface="HGPｺﾞｼｯｸM" pitchFamily="50" charset="-128"/>
            </a:rPr>
            <a:t>単位：人</a:t>
          </a:r>
          <a:endParaRPr lang="ja-JP" altLang="en-US" sz="800" dirty="0">
            <a:solidFill>
              <a:prstClr val="black"/>
            </a:solidFill>
            <a:latin typeface="HGPｺﾞｼｯｸM" pitchFamily="50" charset="-128"/>
            <a:ea typeface="HGPｺﾞｼｯｸM" pitchFamily="50" charset="-128"/>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0.80952</cdr:x>
      <cdr:y>0.24431</cdr:y>
    </cdr:from>
    <cdr:to>
      <cdr:x>1</cdr:x>
      <cdr:y>0.35469</cdr:y>
    </cdr:to>
    <cdr:sp macro="" textlink="">
      <cdr:nvSpPr>
        <cdr:cNvPr id="3" name="テキスト ボックス 34"/>
        <cdr:cNvSpPr txBox="1"/>
      </cdr:nvSpPr>
      <cdr:spPr>
        <a:xfrm xmlns:a="http://schemas.openxmlformats.org/drawingml/2006/main">
          <a:off x="2448260" y="476855"/>
          <a:ext cx="576076" cy="215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1200" kern="1200">
              <a:solidFill>
                <a:sysClr val="windowText" lastClr="000000"/>
              </a:solidFill>
              <a:latin typeface="Arial" charset="0"/>
              <a:ea typeface="ＭＳ Ｐゴシック" pitchFamily="50" charset="-128"/>
            </a:defRPr>
          </a:lvl1pPr>
          <a:lvl2pPr marL="457200" algn="l" rtl="0" fontAlgn="base">
            <a:spcBef>
              <a:spcPct val="0"/>
            </a:spcBef>
            <a:spcAft>
              <a:spcPct val="0"/>
            </a:spcAft>
            <a:defRPr kumimoji="1" sz="1200" kern="1200">
              <a:solidFill>
                <a:sysClr val="windowText" lastClr="000000"/>
              </a:solidFill>
              <a:latin typeface="Arial" charset="0"/>
              <a:ea typeface="ＭＳ Ｐゴシック" pitchFamily="50" charset="-128"/>
            </a:defRPr>
          </a:lvl2pPr>
          <a:lvl3pPr marL="914400" algn="l" rtl="0" fontAlgn="base">
            <a:spcBef>
              <a:spcPct val="0"/>
            </a:spcBef>
            <a:spcAft>
              <a:spcPct val="0"/>
            </a:spcAft>
            <a:defRPr kumimoji="1" sz="1200" kern="1200">
              <a:solidFill>
                <a:sysClr val="windowText" lastClr="000000"/>
              </a:solidFill>
              <a:latin typeface="Arial" charset="0"/>
              <a:ea typeface="ＭＳ Ｐゴシック" pitchFamily="50" charset="-128"/>
            </a:defRPr>
          </a:lvl3pPr>
          <a:lvl4pPr marL="1371600" algn="l" rtl="0" fontAlgn="base">
            <a:spcBef>
              <a:spcPct val="0"/>
            </a:spcBef>
            <a:spcAft>
              <a:spcPct val="0"/>
            </a:spcAft>
            <a:defRPr kumimoji="1" sz="1200" kern="1200">
              <a:solidFill>
                <a:sysClr val="windowText" lastClr="000000"/>
              </a:solidFill>
              <a:latin typeface="Arial" charset="0"/>
              <a:ea typeface="ＭＳ Ｐゴシック" pitchFamily="50" charset="-128"/>
            </a:defRPr>
          </a:lvl4pPr>
          <a:lvl5pPr marL="1828800" algn="l" rtl="0" fontAlgn="base">
            <a:spcBef>
              <a:spcPct val="0"/>
            </a:spcBef>
            <a:spcAft>
              <a:spcPct val="0"/>
            </a:spcAft>
            <a:defRPr kumimoji="1" sz="1200" kern="1200">
              <a:solidFill>
                <a:sysClr val="windowText" lastClr="000000"/>
              </a:solidFill>
              <a:latin typeface="Arial" charset="0"/>
              <a:ea typeface="ＭＳ Ｐゴシック" pitchFamily="50" charset="-128"/>
            </a:defRPr>
          </a:lvl5pPr>
          <a:lvl6pPr marL="2286000" algn="l" defTabSz="914400" rtl="0" eaLnBrk="1" latinLnBrk="0" hangingPunct="1">
            <a:defRPr kumimoji="1" sz="1200" kern="1200">
              <a:solidFill>
                <a:sysClr val="windowText" lastClr="000000"/>
              </a:solidFill>
              <a:latin typeface="Arial" charset="0"/>
              <a:ea typeface="ＭＳ Ｐゴシック" pitchFamily="50" charset="-128"/>
            </a:defRPr>
          </a:lvl6pPr>
          <a:lvl7pPr marL="2743200" algn="l" defTabSz="914400" rtl="0" eaLnBrk="1" latinLnBrk="0" hangingPunct="1">
            <a:defRPr kumimoji="1" sz="1200" kern="1200">
              <a:solidFill>
                <a:sysClr val="windowText" lastClr="000000"/>
              </a:solidFill>
              <a:latin typeface="Arial" charset="0"/>
              <a:ea typeface="ＭＳ Ｐゴシック" pitchFamily="50" charset="-128"/>
            </a:defRPr>
          </a:lvl7pPr>
          <a:lvl8pPr marL="3200400" algn="l" defTabSz="914400" rtl="0" eaLnBrk="1" latinLnBrk="0" hangingPunct="1">
            <a:defRPr kumimoji="1" sz="1200" kern="1200">
              <a:solidFill>
                <a:sysClr val="windowText" lastClr="000000"/>
              </a:solidFill>
              <a:latin typeface="Arial" charset="0"/>
              <a:ea typeface="ＭＳ Ｐゴシック" pitchFamily="50" charset="-128"/>
            </a:defRPr>
          </a:lvl8pPr>
          <a:lvl9pPr marL="3657600" algn="l" defTabSz="914400" rtl="0" eaLnBrk="1" latinLnBrk="0" hangingPunct="1">
            <a:defRPr kumimoji="1" sz="1200" kern="1200">
              <a:solidFill>
                <a:sysClr val="windowText" lastClr="000000"/>
              </a:solidFill>
              <a:latin typeface="Arial" charset="0"/>
              <a:ea typeface="ＭＳ Ｐゴシック" pitchFamily="50" charset="-128"/>
            </a:defRPr>
          </a:lvl9pPr>
        </a:lstStyle>
        <a:p xmlns:a="http://schemas.openxmlformats.org/drawingml/2006/main">
          <a:pPr algn="ctr"/>
          <a:r>
            <a:rPr lang="ja-JP" altLang="en-US" sz="800" dirty="0" smtClean="0">
              <a:solidFill>
                <a:prstClr val="black"/>
              </a:solidFill>
              <a:latin typeface="HGPｺﾞｼｯｸM" pitchFamily="50" charset="-128"/>
              <a:ea typeface="HGPｺﾞｼｯｸM" pitchFamily="50" charset="-128"/>
            </a:rPr>
            <a:t>単位：人</a:t>
          </a:r>
          <a:endParaRPr lang="ja-JP" altLang="en-US" sz="800" dirty="0">
            <a:solidFill>
              <a:prstClr val="black"/>
            </a:solidFill>
            <a:latin typeface="HGPｺﾞｼｯｸM" pitchFamily="50" charset="-128"/>
            <a:ea typeface="HGPｺﾞｼｯｸM" pitchFamily="50" charset="-128"/>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0.61403</cdr:x>
      <cdr:y>0.04917</cdr:y>
    </cdr:from>
    <cdr:to>
      <cdr:x>0.68183</cdr:x>
      <cdr:y>0.08763</cdr:y>
    </cdr:to>
    <cdr:sp macro="" textlink="">
      <cdr:nvSpPr>
        <cdr:cNvPr id="3" name="テキスト ボックス 2"/>
        <cdr:cNvSpPr txBox="1"/>
      </cdr:nvSpPr>
      <cdr:spPr>
        <a:xfrm xmlns:a="http://schemas.openxmlformats.org/drawingml/2006/main">
          <a:off x="2975322" y="241286"/>
          <a:ext cx="328528" cy="1887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0.72382</cdr:x>
      <cdr:y>0.06033</cdr:y>
    </cdr:from>
    <cdr:to>
      <cdr:x>0.79162</cdr:x>
      <cdr:y>0.09879</cdr:y>
    </cdr:to>
    <cdr:sp macro="" textlink="">
      <cdr:nvSpPr>
        <cdr:cNvPr id="4" name="テキスト ボックス 1"/>
        <cdr:cNvSpPr txBox="1"/>
      </cdr:nvSpPr>
      <cdr:spPr>
        <a:xfrm xmlns:a="http://schemas.openxmlformats.org/drawingml/2006/main">
          <a:off x="3075136" y="338832"/>
          <a:ext cx="288032" cy="216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ja-JP"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263" cy="496888"/>
          </a:xfrm>
          <a:prstGeom prst="rect">
            <a:avLst/>
          </a:prstGeom>
        </p:spPr>
        <p:txBody>
          <a:bodyPr vert="horz" lIns="91432" tIns="45716" rIns="91432" bIns="45716"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5349" y="0"/>
            <a:ext cx="2950263" cy="496888"/>
          </a:xfrm>
          <a:prstGeom prst="rect">
            <a:avLst/>
          </a:prstGeom>
        </p:spPr>
        <p:txBody>
          <a:bodyPr vert="horz" lIns="91432" tIns="45716" rIns="91432" bIns="45716" rtlCol="0"/>
          <a:lstStyle>
            <a:lvl1pPr algn="r">
              <a:defRPr sz="1200"/>
            </a:lvl1pPr>
          </a:lstStyle>
          <a:p>
            <a:fld id="{C84DDC26-932E-4441-AAE8-0381B097C1FB}" type="datetimeFigureOut">
              <a:rPr kumimoji="1" lang="ja-JP" altLang="en-US" smtClean="0"/>
              <a:t>2018/9/21</a:t>
            </a:fld>
            <a:endParaRPr kumimoji="1" lang="ja-JP" altLang="en-US" dirty="0"/>
          </a:p>
        </p:txBody>
      </p:sp>
      <p:sp>
        <p:nvSpPr>
          <p:cNvPr id="4" name="フッター プレースホルダー 3"/>
          <p:cNvSpPr>
            <a:spLocks noGrp="1"/>
          </p:cNvSpPr>
          <p:nvPr>
            <p:ph type="ftr" sz="quarter" idx="2"/>
          </p:nvPr>
        </p:nvSpPr>
        <p:spPr>
          <a:xfrm>
            <a:off x="1" y="9440864"/>
            <a:ext cx="2950263" cy="496887"/>
          </a:xfrm>
          <a:prstGeom prst="rect">
            <a:avLst/>
          </a:prstGeom>
        </p:spPr>
        <p:txBody>
          <a:bodyPr vert="horz" lIns="91432" tIns="45716" rIns="91432" bIns="45716"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5349" y="9440864"/>
            <a:ext cx="2950263" cy="496887"/>
          </a:xfrm>
          <a:prstGeom prst="rect">
            <a:avLst/>
          </a:prstGeom>
        </p:spPr>
        <p:txBody>
          <a:bodyPr vert="horz" lIns="91432" tIns="45716" rIns="91432" bIns="45716" rtlCol="0" anchor="b"/>
          <a:lstStyle>
            <a:lvl1pPr algn="r">
              <a:defRPr sz="1200"/>
            </a:lvl1pPr>
          </a:lstStyle>
          <a:p>
            <a:fld id="{3ED4BF3B-0B8A-491E-86C2-FE9C9305D7BD}" type="slidenum">
              <a:rPr kumimoji="1" lang="ja-JP" altLang="en-US" smtClean="0"/>
              <a:t>‹#›</a:t>
            </a:fld>
            <a:endParaRPr kumimoji="1" lang="ja-JP" altLang="en-US" dirty="0"/>
          </a:p>
        </p:txBody>
      </p:sp>
    </p:spTree>
    <p:extLst>
      <p:ext uri="{BB962C8B-B14F-4D97-AF65-F5344CB8AC3E}">
        <p14:creationId xmlns:p14="http://schemas.microsoft.com/office/powerpoint/2010/main" val="114639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50263" cy="496888"/>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defRPr sz="1200">
                <a:ea typeface="ＭＳ Ｐゴシック" pitchFamily="50" charset="-128"/>
              </a:defRPr>
            </a:lvl1pPr>
          </a:lstStyle>
          <a:p>
            <a:pPr>
              <a:defRPr/>
            </a:pPr>
            <a:endParaRPr lang="en-US" altLang="ja-JP" dirty="0"/>
          </a:p>
        </p:txBody>
      </p:sp>
      <p:sp>
        <p:nvSpPr>
          <p:cNvPr id="4099" name="Rectangle 3"/>
          <p:cNvSpPr>
            <a:spLocks noGrp="1" noChangeArrowheads="1"/>
          </p:cNvSpPr>
          <p:nvPr>
            <p:ph type="dt" idx="1"/>
          </p:nvPr>
        </p:nvSpPr>
        <p:spPr bwMode="auto">
          <a:xfrm>
            <a:off x="3855349" y="0"/>
            <a:ext cx="2950263" cy="496888"/>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a:defRPr sz="1200">
                <a:ea typeface="ＭＳ Ｐゴシック" pitchFamily="50" charset="-128"/>
              </a:defRPr>
            </a:lvl1pPr>
          </a:lstStyle>
          <a:p>
            <a:pPr>
              <a:defRPr/>
            </a:pPr>
            <a:endParaRPr lang="en-US" altLang="ja-JP" dirty="0"/>
          </a:p>
        </p:txBody>
      </p:sp>
      <p:sp>
        <p:nvSpPr>
          <p:cNvPr id="122884" name="Rectangle 4"/>
          <p:cNvSpPr>
            <a:spLocks noGrp="1" noRot="1" noChangeAspect="1" noChangeArrowheads="1" noTextEdit="1"/>
          </p:cNvSpPr>
          <p:nvPr>
            <p:ph type="sldImg" idx="2"/>
          </p:nvPr>
        </p:nvSpPr>
        <p:spPr bwMode="auto">
          <a:xfrm>
            <a:off x="714375" y="746125"/>
            <a:ext cx="5380038" cy="37258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1199" y="4721226"/>
            <a:ext cx="5444806" cy="4471988"/>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1" y="9440864"/>
            <a:ext cx="2950263" cy="496887"/>
          </a:xfrm>
          <a:prstGeom prst="rect">
            <a:avLst/>
          </a:prstGeom>
          <a:noFill/>
          <a:ln w="9525">
            <a:noFill/>
            <a:miter lim="800000"/>
            <a:headEnd/>
            <a:tailEnd/>
          </a:ln>
          <a:effectLst/>
        </p:spPr>
        <p:txBody>
          <a:bodyPr vert="horz" wrap="square" lIns="91424" tIns="45712" rIns="91424" bIns="45712" numCol="1" anchor="b" anchorCtr="0" compatLnSpc="1">
            <a:prstTxWarp prst="textNoShape">
              <a:avLst/>
            </a:prstTxWarp>
          </a:bodyPr>
          <a:lstStyle>
            <a:lvl1pPr>
              <a:defRPr sz="1200">
                <a:ea typeface="ＭＳ Ｐゴシック" pitchFamily="50" charset="-128"/>
              </a:defRPr>
            </a:lvl1pPr>
          </a:lstStyle>
          <a:p>
            <a:pPr>
              <a:defRPr/>
            </a:pPr>
            <a:endParaRPr lang="en-US" altLang="ja-JP" dirty="0"/>
          </a:p>
        </p:txBody>
      </p:sp>
      <p:sp>
        <p:nvSpPr>
          <p:cNvPr id="4103" name="Rectangle 7"/>
          <p:cNvSpPr>
            <a:spLocks noGrp="1" noChangeArrowheads="1"/>
          </p:cNvSpPr>
          <p:nvPr>
            <p:ph type="sldNum" sz="quarter" idx="5"/>
          </p:nvPr>
        </p:nvSpPr>
        <p:spPr bwMode="auto">
          <a:xfrm>
            <a:off x="3855349" y="9440864"/>
            <a:ext cx="2950263" cy="496887"/>
          </a:xfrm>
          <a:prstGeom prst="rect">
            <a:avLst/>
          </a:prstGeom>
          <a:noFill/>
          <a:ln w="9525">
            <a:noFill/>
            <a:miter lim="800000"/>
            <a:headEnd/>
            <a:tailEnd/>
          </a:ln>
          <a:effectLst/>
        </p:spPr>
        <p:txBody>
          <a:bodyPr vert="horz" wrap="square" lIns="91424" tIns="45712" rIns="91424" bIns="45712" numCol="1" anchor="b" anchorCtr="0" compatLnSpc="1">
            <a:prstTxWarp prst="textNoShape">
              <a:avLst/>
            </a:prstTxWarp>
          </a:bodyPr>
          <a:lstStyle>
            <a:lvl1pPr algn="r">
              <a:defRPr sz="1200">
                <a:ea typeface="ＭＳ Ｐゴシック" pitchFamily="50" charset="-128"/>
              </a:defRPr>
            </a:lvl1pPr>
          </a:lstStyle>
          <a:p>
            <a:pPr>
              <a:defRPr/>
            </a:pPr>
            <a:fld id="{9037E017-C4CE-4A86-8903-C7A029BF502A}" type="slidenum">
              <a:rPr lang="en-US" altLang="ja-JP"/>
              <a:pPr>
                <a:defRPr/>
              </a:pPr>
              <a:t>‹#›</a:t>
            </a:fld>
            <a:endParaRPr lang="en-US" altLang="ja-JP" dirty="0"/>
          </a:p>
        </p:txBody>
      </p:sp>
    </p:spTree>
    <p:extLst>
      <p:ext uri="{BB962C8B-B14F-4D97-AF65-F5344CB8AC3E}">
        <p14:creationId xmlns:p14="http://schemas.microsoft.com/office/powerpoint/2010/main" val="1334107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147"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293"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44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587"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5733" algn="l" defTabSz="914293" rtl="0" eaLnBrk="1" latinLnBrk="0" hangingPunct="1">
      <a:defRPr kumimoji="1" sz="1200" kern="1200">
        <a:solidFill>
          <a:schemeClr val="tx1"/>
        </a:solidFill>
        <a:latin typeface="+mn-lt"/>
        <a:ea typeface="+mn-ea"/>
        <a:cs typeface="+mn-cs"/>
      </a:defRPr>
    </a:lvl6pPr>
    <a:lvl7pPr marL="2742879" algn="l" defTabSz="914293" rtl="0" eaLnBrk="1" latinLnBrk="0" hangingPunct="1">
      <a:defRPr kumimoji="1" sz="1200" kern="1200">
        <a:solidFill>
          <a:schemeClr val="tx1"/>
        </a:solidFill>
        <a:latin typeface="+mn-lt"/>
        <a:ea typeface="+mn-ea"/>
        <a:cs typeface="+mn-cs"/>
      </a:defRPr>
    </a:lvl7pPr>
    <a:lvl8pPr marL="3200026" algn="l" defTabSz="914293" rtl="0" eaLnBrk="1" latinLnBrk="0" hangingPunct="1">
      <a:defRPr kumimoji="1" sz="1200" kern="1200">
        <a:solidFill>
          <a:schemeClr val="tx1"/>
        </a:solidFill>
        <a:latin typeface="+mn-lt"/>
        <a:ea typeface="+mn-ea"/>
        <a:cs typeface="+mn-cs"/>
      </a:defRPr>
    </a:lvl8pPr>
    <a:lvl9pPr marL="3657173" algn="l" defTabSz="914293"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a:xfrm>
            <a:off x="714375" y="746125"/>
            <a:ext cx="5380038" cy="3725863"/>
          </a:xfrm>
          <a:ln/>
        </p:spPr>
      </p:sp>
      <p:sp>
        <p:nvSpPr>
          <p:cNvPr id="123907" name="ノート プレースホルダ 2"/>
          <p:cNvSpPr>
            <a:spLocks noGrp="1"/>
          </p:cNvSpPr>
          <p:nvPr>
            <p:ph type="body" idx="1"/>
          </p:nvPr>
        </p:nvSpPr>
        <p:spPr>
          <a:noFill/>
          <a:ln/>
        </p:spPr>
        <p:txBody>
          <a:bodyPr/>
          <a:lstStyle/>
          <a:p>
            <a:endParaRPr lang="ja-JP" altLang="en-US" dirty="0" smtClean="0">
              <a:ea typeface="ＭＳ Ｐ明朝" charset="-128"/>
            </a:endParaRPr>
          </a:p>
        </p:txBody>
      </p:sp>
      <p:sp>
        <p:nvSpPr>
          <p:cNvPr id="123908" name="スライド番号プレースホルダ 3"/>
          <p:cNvSpPr>
            <a:spLocks noGrp="1"/>
          </p:cNvSpPr>
          <p:nvPr>
            <p:ph type="sldNum" sz="quarter" idx="5"/>
          </p:nvPr>
        </p:nvSpPr>
        <p:spPr>
          <a:noFill/>
        </p:spPr>
        <p:txBody>
          <a:bodyPr/>
          <a:lstStyle/>
          <a:p>
            <a:fld id="{7BE8C8E5-0883-46C5-B1D6-0E396E2FF8A7}" type="slidenum">
              <a:rPr lang="en-US" altLang="ja-JP" smtClean="0">
                <a:ea typeface="ＭＳ Ｐゴシック" charset="-128"/>
              </a:rPr>
              <a:pPr/>
              <a:t>1</a:t>
            </a:fld>
            <a:endParaRPr lang="en-US" altLang="ja-JP" dirty="0"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latin typeface="+mn-lt"/>
                <a:ea typeface="+mn-ea"/>
              </a:rPr>
              <a:t>障害者支援施設等の介護保険適用除外施設を退所して、介護保険施設等に入所した場合については、当該介護保険適用除外施設の所在市町村の給付費が過度に重くならないよう</a:t>
            </a:r>
            <a:endParaRPr kumimoji="1" lang="ja-JP" altLang="en-US" dirty="0"/>
          </a:p>
        </p:txBody>
      </p:sp>
      <p:sp>
        <p:nvSpPr>
          <p:cNvPr id="4" name="スライド番号プレースホルダー 3"/>
          <p:cNvSpPr>
            <a:spLocks noGrp="1"/>
          </p:cNvSpPr>
          <p:nvPr>
            <p:ph type="sldNum" sz="quarter" idx="10"/>
          </p:nvPr>
        </p:nvSpPr>
        <p:spPr/>
        <p:txBody>
          <a:bodyPr/>
          <a:lstStyle/>
          <a:p>
            <a:fld id="{3823AD55-F3B3-4303-B863-AFDE909BDC9D}" type="slidenum">
              <a:rPr kumimoji="1" lang="ja-JP" altLang="en-US" smtClean="0"/>
              <a:t>17</a:t>
            </a:fld>
            <a:endParaRPr kumimoji="1" lang="ja-JP" altLang="en-US"/>
          </a:p>
        </p:txBody>
      </p:sp>
    </p:spTree>
    <p:extLst>
      <p:ext uri="{BB962C8B-B14F-4D97-AF65-F5344CB8AC3E}">
        <p14:creationId xmlns:p14="http://schemas.microsoft.com/office/powerpoint/2010/main" val="324921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976347-805E-4FFF-9923-2C031D7650CD}" type="slidenum">
              <a:rPr lang="ja-JP" altLang="en-US" smtClean="0">
                <a:solidFill>
                  <a:prstClr val="black"/>
                </a:solidFill>
              </a:rPr>
              <a:pPr/>
              <a:t>19</a:t>
            </a:fld>
            <a:endParaRPr lang="ja-JP" altLang="en-US" dirty="0">
              <a:solidFill>
                <a:prstClr val="black"/>
              </a:solidFill>
            </a:endParaRPr>
          </a:p>
        </p:txBody>
      </p:sp>
    </p:spTree>
    <p:extLst>
      <p:ext uri="{BB962C8B-B14F-4D97-AF65-F5344CB8AC3E}">
        <p14:creationId xmlns:p14="http://schemas.microsoft.com/office/powerpoint/2010/main" val="194921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6E399A0-F826-4363-986B-681FC2772CE1}"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1418476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14375" y="746125"/>
            <a:ext cx="5380038" cy="3725863"/>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849B0E2-DAA9-42B8-AF14-4BCA91C442A8}" type="slidenum">
              <a:rPr lang="ja-JP" altLang="en-US" smtClean="0">
                <a:solidFill>
                  <a:prstClr val="black"/>
                </a:solidFill>
              </a:rPr>
              <a:pPr/>
              <a:t>34</a:t>
            </a:fld>
            <a:endParaRPr lang="ja-JP" altLang="en-US" dirty="0">
              <a:solidFill>
                <a:prstClr val="black"/>
              </a:solidFill>
            </a:endParaRPr>
          </a:p>
        </p:txBody>
      </p:sp>
    </p:spTree>
    <p:extLst>
      <p:ext uri="{BB962C8B-B14F-4D97-AF65-F5344CB8AC3E}">
        <p14:creationId xmlns:p14="http://schemas.microsoft.com/office/powerpoint/2010/main" val="341770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15232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lang="ja-JP" altLang="en-US" smtClean="0">
                <a:solidFill>
                  <a:prstClr val="black"/>
                </a:solidFill>
              </a:rPr>
              <a:t>未定稿・取扱厳重注意</a:t>
            </a:r>
            <a:endParaRPr lang="ja-JP" altLang="en-US">
              <a:solidFill>
                <a:prstClr val="black"/>
              </a:solidFill>
            </a:endParaRPr>
          </a:p>
        </p:txBody>
      </p:sp>
      <p:sp>
        <p:nvSpPr>
          <p:cNvPr id="5" name="スライド番号プレースホルダー 4"/>
          <p:cNvSpPr>
            <a:spLocks noGrp="1"/>
          </p:cNvSpPr>
          <p:nvPr>
            <p:ph type="sldNum" sz="quarter" idx="11"/>
          </p:nvPr>
        </p:nvSpPr>
        <p:spPr/>
        <p:txBody>
          <a:bodyPr/>
          <a:lstStyle/>
          <a:p>
            <a:fld id="{7B81F8F1-F81B-4FFE-9B9B-F0BF5FD3E37C}"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819049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58791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EC20383E-FBA8-4BC3-9BA5-27668B12A746}" type="slidenum">
              <a:rPr lang="en-US" altLang="ja-JP" smtClean="0">
                <a:solidFill>
                  <a:prstClr val="black"/>
                </a:solidFill>
              </a:rPr>
              <a:pPr>
                <a:defRPr/>
              </a:pPr>
              <a:t>66</a:t>
            </a:fld>
            <a:endParaRPr lang="en-US" altLang="ja-JP">
              <a:solidFill>
                <a:prstClr val="black"/>
              </a:solidFill>
            </a:endParaRPr>
          </a:p>
        </p:txBody>
      </p:sp>
    </p:spTree>
    <p:extLst>
      <p:ext uri="{BB962C8B-B14F-4D97-AF65-F5344CB8AC3E}">
        <p14:creationId xmlns:p14="http://schemas.microsoft.com/office/powerpoint/2010/main" val="2214728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a:xfrm>
            <a:off x="714375" y="746125"/>
            <a:ext cx="5381625" cy="3725863"/>
          </a:xfrm>
          <a:ln/>
        </p:spPr>
      </p:sp>
      <p:sp>
        <p:nvSpPr>
          <p:cNvPr id="123907" name="ノート プレースホルダ 2"/>
          <p:cNvSpPr>
            <a:spLocks noGrp="1"/>
          </p:cNvSpPr>
          <p:nvPr>
            <p:ph type="body" idx="1"/>
          </p:nvPr>
        </p:nvSpPr>
        <p:spPr>
          <a:noFill/>
          <a:ln/>
        </p:spPr>
        <p:txBody>
          <a:bodyPr/>
          <a:lstStyle/>
          <a:p>
            <a:endParaRPr lang="ja-JP" altLang="en-US" dirty="0" smtClean="0">
              <a:ea typeface="ＭＳ Ｐ明朝" charset="-128"/>
            </a:endParaRPr>
          </a:p>
        </p:txBody>
      </p:sp>
      <p:sp>
        <p:nvSpPr>
          <p:cNvPr id="123908" name="スライド番号プレースホルダ 3"/>
          <p:cNvSpPr>
            <a:spLocks noGrp="1"/>
          </p:cNvSpPr>
          <p:nvPr>
            <p:ph type="sldNum" sz="quarter" idx="5"/>
          </p:nvPr>
        </p:nvSpPr>
        <p:spPr>
          <a:noFill/>
        </p:spPr>
        <p:txBody>
          <a:bodyPr/>
          <a:lstStyle/>
          <a:p>
            <a:fld id="{7BE8C8E5-0883-46C5-B1D6-0E396E2FF8A7}" type="slidenum">
              <a:rPr lang="en-US" altLang="ja-JP" smtClean="0">
                <a:solidFill>
                  <a:prstClr val="black"/>
                </a:solidFill>
              </a:rPr>
              <a:pPr/>
              <a:t>67</a:t>
            </a:fld>
            <a:endParaRPr lang="en-US" altLang="ja-JP" dirty="0" smtClean="0">
              <a:solidFill>
                <a:prstClr val="black"/>
              </a:solidFill>
            </a:endParaRPr>
          </a:p>
        </p:txBody>
      </p:sp>
    </p:spTree>
    <p:extLst>
      <p:ext uri="{BB962C8B-B14F-4D97-AF65-F5344CB8AC3E}">
        <p14:creationId xmlns:p14="http://schemas.microsoft.com/office/powerpoint/2010/main" val="372943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a:xfrm>
            <a:off x="714375" y="746125"/>
            <a:ext cx="5380038" cy="3725863"/>
          </a:xfrm>
          <a:ln/>
        </p:spPr>
      </p:sp>
      <p:sp>
        <p:nvSpPr>
          <p:cNvPr id="124931" name="ノート プレースホルダ 2"/>
          <p:cNvSpPr>
            <a:spLocks noGrp="1"/>
          </p:cNvSpPr>
          <p:nvPr>
            <p:ph type="body" idx="1"/>
          </p:nvPr>
        </p:nvSpPr>
        <p:spPr>
          <a:noFill/>
          <a:ln/>
        </p:spPr>
        <p:txBody>
          <a:bodyPr/>
          <a:lstStyle/>
          <a:p>
            <a:endParaRPr lang="ja-JP" altLang="en-US" dirty="0">
              <a:ea typeface="ＭＳ Ｐ明朝" charset="-128"/>
            </a:endParaRPr>
          </a:p>
        </p:txBody>
      </p:sp>
      <p:sp>
        <p:nvSpPr>
          <p:cNvPr id="124932" name="スライド番号プレースホルダ 4"/>
          <p:cNvSpPr>
            <a:spLocks noGrp="1"/>
          </p:cNvSpPr>
          <p:nvPr>
            <p:ph type="sldNum" sz="quarter" idx="5"/>
          </p:nvPr>
        </p:nvSpPr>
        <p:spPr>
          <a:noFill/>
        </p:spPr>
        <p:txBody>
          <a:bodyPr/>
          <a:lstStyle/>
          <a:p>
            <a:fld id="{7BCC29E9-D025-4E03-A036-15FAB901BC0E}" type="slidenum">
              <a:rPr lang="en-US" altLang="ja-JP" smtClean="0">
                <a:ea typeface="ＭＳ Ｐゴシック" charset="-128"/>
              </a:rPr>
              <a:pPr/>
              <a:t>3</a:t>
            </a:fld>
            <a:endParaRPr lang="en-US" altLang="ja-JP" dirty="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13887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スライド イメージ プレースホルダー 1"/>
          <p:cNvSpPr>
            <a:spLocks noGrp="1" noRot="1" noChangeAspect="1" noTextEdit="1"/>
          </p:cNvSpPr>
          <p:nvPr>
            <p:ph type="sldImg"/>
          </p:nvPr>
        </p:nvSpPr>
        <p:spPr>
          <a:xfrm>
            <a:off x="709613" y="742950"/>
            <a:ext cx="5387975" cy="3732213"/>
          </a:xfrm>
          <a:ln/>
        </p:spPr>
      </p:sp>
      <p:sp>
        <p:nvSpPr>
          <p:cNvPr id="2447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en-US" smtClean="0">
              <a:ea typeface="ＭＳ Ｐ明朝" charset="-128"/>
            </a:endParaRPr>
          </a:p>
        </p:txBody>
      </p:sp>
      <p:sp>
        <p:nvSpPr>
          <p:cNvPr id="2447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charset="-128"/>
              </a:defRPr>
            </a:lvl1pPr>
            <a:lvl2pPr marL="749236" indent="-287313" eaLnBrk="0" hangingPunct="0">
              <a:spcBef>
                <a:spcPct val="30000"/>
              </a:spcBef>
              <a:defRPr kumimoji="1" sz="1200">
                <a:solidFill>
                  <a:schemeClr val="tx1"/>
                </a:solidFill>
                <a:latin typeface="Arial" charset="0"/>
                <a:ea typeface="ＭＳ Ｐ明朝" charset="-128"/>
              </a:defRPr>
            </a:lvl2pPr>
            <a:lvl3pPr marL="1152425" indent="-230168" eaLnBrk="0" hangingPunct="0">
              <a:spcBef>
                <a:spcPct val="30000"/>
              </a:spcBef>
              <a:defRPr kumimoji="1" sz="1200">
                <a:solidFill>
                  <a:schemeClr val="tx1"/>
                </a:solidFill>
                <a:latin typeface="Arial" charset="0"/>
                <a:ea typeface="ＭＳ Ｐ明朝" charset="-128"/>
              </a:defRPr>
            </a:lvl3pPr>
            <a:lvl4pPr marL="1612761" indent="-230168" eaLnBrk="0" hangingPunct="0">
              <a:spcBef>
                <a:spcPct val="30000"/>
              </a:spcBef>
              <a:defRPr kumimoji="1" sz="1200">
                <a:solidFill>
                  <a:schemeClr val="tx1"/>
                </a:solidFill>
                <a:latin typeface="Arial" charset="0"/>
                <a:ea typeface="ＭＳ Ｐ明朝" charset="-128"/>
              </a:defRPr>
            </a:lvl4pPr>
            <a:lvl5pPr marL="2074683" indent="-230168" eaLnBrk="0" hangingPunct="0">
              <a:spcBef>
                <a:spcPct val="30000"/>
              </a:spcBef>
              <a:defRPr kumimoji="1" sz="1200">
                <a:solidFill>
                  <a:schemeClr val="tx1"/>
                </a:solidFill>
                <a:latin typeface="Arial" charset="0"/>
                <a:ea typeface="ＭＳ Ｐ明朝" charset="-128"/>
              </a:defRPr>
            </a:lvl5pPr>
            <a:lvl6pPr marL="2531844" indent="-230168" eaLnBrk="0" fontAlgn="base" hangingPunct="0">
              <a:spcBef>
                <a:spcPct val="30000"/>
              </a:spcBef>
              <a:spcAft>
                <a:spcPct val="0"/>
              </a:spcAft>
              <a:defRPr kumimoji="1" sz="1200">
                <a:solidFill>
                  <a:schemeClr val="tx1"/>
                </a:solidFill>
                <a:latin typeface="Arial" charset="0"/>
                <a:ea typeface="ＭＳ Ｐ明朝" charset="-128"/>
              </a:defRPr>
            </a:lvl6pPr>
            <a:lvl7pPr marL="2989004" indent="-230168" eaLnBrk="0" fontAlgn="base" hangingPunct="0">
              <a:spcBef>
                <a:spcPct val="30000"/>
              </a:spcBef>
              <a:spcAft>
                <a:spcPct val="0"/>
              </a:spcAft>
              <a:defRPr kumimoji="1" sz="1200">
                <a:solidFill>
                  <a:schemeClr val="tx1"/>
                </a:solidFill>
                <a:latin typeface="Arial" charset="0"/>
                <a:ea typeface="ＭＳ Ｐ明朝" charset="-128"/>
              </a:defRPr>
            </a:lvl7pPr>
            <a:lvl8pPr marL="3446165" indent="-230168" eaLnBrk="0" fontAlgn="base" hangingPunct="0">
              <a:spcBef>
                <a:spcPct val="30000"/>
              </a:spcBef>
              <a:spcAft>
                <a:spcPct val="0"/>
              </a:spcAft>
              <a:defRPr kumimoji="1" sz="1200">
                <a:solidFill>
                  <a:schemeClr val="tx1"/>
                </a:solidFill>
                <a:latin typeface="Arial" charset="0"/>
                <a:ea typeface="ＭＳ Ｐ明朝" charset="-128"/>
              </a:defRPr>
            </a:lvl8pPr>
            <a:lvl9pPr marL="3903325" indent="-230168"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E414BBCA-949D-4D20-9694-028B062953D5}" type="slidenum">
              <a:rPr lang="ja-JP" altLang="en-US" smtClean="0">
                <a:solidFill>
                  <a:srgbClr val="000000"/>
                </a:solidFill>
                <a:latin typeface="Calibri" pitchFamily="34" charset="0"/>
                <a:ea typeface="ＭＳ Ｐゴシック" charset="-128"/>
              </a:rPr>
              <a:pPr eaLnBrk="1" hangingPunct="1">
                <a:spcBef>
                  <a:spcPct val="0"/>
                </a:spcBef>
              </a:pPr>
              <a:t>80</a:t>
            </a:fld>
            <a:endParaRPr lang="ja-JP" altLang="en-US" smtClean="0">
              <a:solidFill>
                <a:srgbClr val="000000"/>
              </a:solidFill>
              <a:latin typeface="Calibri" pitchFamily="34" charset="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a:xfrm>
            <a:off x="712788" y="746125"/>
            <a:ext cx="5383212" cy="3725863"/>
          </a:xfrm>
          <a:ln/>
        </p:spPr>
      </p:sp>
      <p:sp>
        <p:nvSpPr>
          <p:cNvPr id="151555" name="ノート プレースホルダ 2"/>
          <p:cNvSpPr>
            <a:spLocks noGrp="1"/>
          </p:cNvSpPr>
          <p:nvPr>
            <p:ph type="body" idx="1"/>
          </p:nvPr>
        </p:nvSpPr>
        <p:spPr>
          <a:noFill/>
          <a:ln/>
        </p:spPr>
        <p:txBody>
          <a:bodyPr/>
          <a:lstStyle/>
          <a:p>
            <a:endParaRPr lang="ja-JP" altLang="en-US" dirty="0" smtClean="0"/>
          </a:p>
        </p:txBody>
      </p:sp>
      <p:sp>
        <p:nvSpPr>
          <p:cNvPr id="151556" name="スライド番号プレースホルダ 3"/>
          <p:cNvSpPr>
            <a:spLocks noGrp="1"/>
          </p:cNvSpPr>
          <p:nvPr>
            <p:ph type="sldNum" sz="quarter" idx="5"/>
          </p:nvPr>
        </p:nvSpPr>
        <p:spPr>
          <a:noFill/>
        </p:spPr>
        <p:txBody>
          <a:bodyPr/>
          <a:lstStyle/>
          <a:p>
            <a:fld id="{80CCEDA1-398C-4C5B-8664-8B3B5FC14961}" type="slidenum">
              <a:rPr lang="en-US" altLang="ja-JP" smtClean="0">
                <a:solidFill>
                  <a:srgbClr val="000000"/>
                </a:solidFill>
              </a:rPr>
              <a:pPr/>
              <a:t>86</a:t>
            </a:fld>
            <a:endParaRPr lang="en-US" altLang="ja-JP" dirty="0" smtClean="0">
              <a:solidFill>
                <a:srgbClr val="000000"/>
              </a:solidFill>
            </a:endParaRPr>
          </a:p>
        </p:txBody>
      </p:sp>
    </p:spTree>
    <p:extLst>
      <p:ext uri="{BB962C8B-B14F-4D97-AF65-F5344CB8AC3E}">
        <p14:creationId xmlns:p14="http://schemas.microsoft.com/office/powerpoint/2010/main" val="2259214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EB20CE-3C3B-40B4-B349-6D18F759D54B}" type="slidenum">
              <a:rPr lang="ja-JP" altLang="en-US" smtClean="0">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1931380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A4EC77-5B5D-41E3-94E8-F27F7D918AAA}" type="slidenum">
              <a:rPr lang="ja-JP" altLang="en-US" smtClean="0">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2658077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A4EC77-5B5D-41E3-94E8-F27F7D918AAA}" type="slidenum">
              <a:rPr lang="ja-JP" altLang="en-US" smtClean="0">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1081737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AA89A2F-B0E0-44A7-ADF3-8A54478804C9}" type="slidenum">
              <a:rPr lang="ja-JP" altLang="en-US" smtClean="0">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744982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1200" y="744538"/>
            <a:ext cx="5384800" cy="3729037"/>
          </a:xfrm>
        </p:spPr>
      </p:sp>
      <p:sp>
        <p:nvSpPr>
          <p:cNvPr id="3" name="ノート プレースホルダー 2"/>
          <p:cNvSpPr>
            <a:spLocks noGrp="1"/>
          </p:cNvSpPr>
          <p:nvPr>
            <p:ph type="body" idx="1"/>
          </p:nvPr>
        </p:nvSpPr>
        <p:spPr/>
        <p:txBody>
          <a:bodyPr/>
          <a:lstStyle/>
          <a:p>
            <a:r>
              <a:rPr kumimoji="1" lang="ja-JP" altLang="en-US" dirty="0" smtClean="0"/>
              <a:t>３－３　日常生活自立支援事業について　</a:t>
            </a:r>
            <a:r>
              <a:rPr kumimoji="1" lang="en-US" altLang="ja-JP" dirty="0" smtClean="0"/>
              <a:t>※</a:t>
            </a:r>
            <a:r>
              <a:rPr kumimoji="1" lang="ja-JP" altLang="en-US" dirty="0" smtClean="0"/>
              <a:t>スライドどおり</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48C4E4-6A08-48BC-94FA-AA20EF1416BC}" type="slidenum">
              <a:rPr lang="ja-JP" altLang="en-US" smtClean="0">
                <a:solidFill>
                  <a:prstClr val="black"/>
                </a:solidFill>
              </a:rPr>
              <a:pPr>
                <a:defRPr/>
              </a:pPr>
              <a:t>92</a:t>
            </a:fld>
            <a:endParaRPr lang="ja-JP" altLang="en-US">
              <a:solidFill>
                <a:prstClr val="black"/>
              </a:solidFill>
            </a:endParaRPr>
          </a:p>
        </p:txBody>
      </p:sp>
    </p:spTree>
    <p:extLst>
      <p:ext uri="{BB962C8B-B14F-4D97-AF65-F5344CB8AC3E}">
        <p14:creationId xmlns:p14="http://schemas.microsoft.com/office/powerpoint/2010/main" val="4220712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70A3B13-6E46-449C-BC22-CAA8934DFC21}" type="slidenum">
              <a:rPr lang="ja-JP" altLang="en-US" smtClean="0">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3380698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1200" y="746125"/>
            <a:ext cx="4229100" cy="2927350"/>
          </a:xfrm>
        </p:spPr>
      </p:sp>
      <p:sp>
        <p:nvSpPr>
          <p:cNvPr id="3" name="ノート プレースホルダー 2"/>
          <p:cNvSpPr>
            <a:spLocks noGrp="1"/>
          </p:cNvSpPr>
          <p:nvPr>
            <p:ph type="body" idx="1"/>
          </p:nvPr>
        </p:nvSpPr>
        <p:spPr>
          <a:xfrm>
            <a:off x="681210" y="3889553"/>
            <a:ext cx="5444806" cy="5303665"/>
          </a:xfrm>
        </p:spPr>
        <p:txBody>
          <a:bodyPr/>
          <a:lstStyle/>
          <a:p>
            <a:endParaRPr lang="en-US" altLang="ja-JP" sz="1600"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105</a:t>
            </a:fld>
            <a:endParaRPr lang="en-US" altLang="ja-JP">
              <a:solidFill>
                <a:prstClr val="black"/>
              </a:solidFill>
            </a:endParaRPr>
          </a:p>
        </p:txBody>
      </p:sp>
    </p:spTree>
    <p:extLst>
      <p:ext uri="{BB962C8B-B14F-4D97-AF65-F5344CB8AC3E}">
        <p14:creationId xmlns:p14="http://schemas.microsoft.com/office/powerpoint/2010/main" val="421899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xfrm>
            <a:off x="714375" y="747713"/>
            <a:ext cx="5380038" cy="3724275"/>
          </a:xfrm>
          <a:ln/>
        </p:spPr>
      </p:sp>
      <p:sp>
        <p:nvSpPr>
          <p:cNvPr id="37892" name="Rectangle 3"/>
          <p:cNvSpPr>
            <a:spLocks noGrp="1" noChangeArrowheads="1"/>
          </p:cNvSpPr>
          <p:nvPr>
            <p:ph type="body" idx="1"/>
          </p:nvPr>
        </p:nvSpPr>
        <p:spPr>
          <a:xfrm>
            <a:off x="681205" y="4721225"/>
            <a:ext cx="5444806" cy="4470400"/>
          </a:xfrm>
          <a:noFill/>
          <a:ln/>
        </p:spPr>
        <p:txBody>
          <a:bodyPr/>
          <a:lstStyle/>
          <a:p>
            <a:pPr eaLnBrk="1" hangingPunct="1"/>
            <a:endParaRPr lang="ja-JP" altLang="ja-JP" smtClean="0"/>
          </a:p>
        </p:txBody>
      </p:sp>
      <p:sp>
        <p:nvSpPr>
          <p:cNvPr id="6" name="スライド番号プレースホルダ 5"/>
          <p:cNvSpPr>
            <a:spLocks noGrp="1"/>
          </p:cNvSpPr>
          <p:nvPr>
            <p:ph type="sldNum" sz="quarter" idx="10"/>
          </p:nvPr>
        </p:nvSpPr>
        <p:spPr/>
        <p:txBody>
          <a:bodyPr/>
          <a:lstStyle/>
          <a:p>
            <a:pPr>
              <a:defRPr/>
            </a:pPr>
            <a:fld id="{EC20383E-FBA8-4BC3-9BA5-27668B12A746}" type="slidenum">
              <a:rPr lang="en-US" altLang="ja-JP" smtClean="0"/>
              <a:pPr>
                <a:defRPr/>
              </a:pPr>
              <a:t>5</a:t>
            </a:fld>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1200" y="746125"/>
            <a:ext cx="4229100" cy="2927350"/>
          </a:xfrm>
        </p:spPr>
      </p:sp>
      <p:sp>
        <p:nvSpPr>
          <p:cNvPr id="3" name="ノート プレースホルダー 2"/>
          <p:cNvSpPr>
            <a:spLocks noGrp="1"/>
          </p:cNvSpPr>
          <p:nvPr>
            <p:ph type="body" idx="1"/>
          </p:nvPr>
        </p:nvSpPr>
        <p:spPr>
          <a:xfrm>
            <a:off x="681210" y="3889553"/>
            <a:ext cx="5444806" cy="5303665"/>
          </a:xfrm>
        </p:spPr>
        <p:txBody>
          <a:bodyPr/>
          <a:lstStyle/>
          <a:p>
            <a:endParaRPr lang="en-US" altLang="ja-JP" sz="1600"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106</a:t>
            </a:fld>
            <a:endParaRPr lang="en-US" altLang="ja-JP">
              <a:solidFill>
                <a:prstClr val="black"/>
              </a:solidFill>
            </a:endParaRPr>
          </a:p>
        </p:txBody>
      </p:sp>
    </p:spTree>
    <p:extLst>
      <p:ext uri="{BB962C8B-B14F-4D97-AF65-F5344CB8AC3E}">
        <p14:creationId xmlns:p14="http://schemas.microsoft.com/office/powerpoint/2010/main" val="2524463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91C29F3-6A3A-4ED3-87DD-190008DCF418}" type="slidenum">
              <a:rPr lang="ja-JP" altLang="en-US" smtClean="0">
                <a:solidFill>
                  <a:prstClr val="black"/>
                </a:solidFill>
              </a:rPr>
              <a:pPr/>
              <a:t>109</a:t>
            </a:fld>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Tree>
    <p:extLst>
      <p:ext uri="{BB962C8B-B14F-4D97-AF65-F5344CB8AC3E}">
        <p14:creationId xmlns:p14="http://schemas.microsoft.com/office/powerpoint/2010/main" val="2260891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714375" y="744538"/>
            <a:ext cx="5381625" cy="3727450"/>
          </a:xfrm>
          <a:noFill/>
          <a:ln>
            <a:solidFill>
              <a:srgbClr val="000000"/>
            </a:solidFill>
            <a:miter lim="800000"/>
            <a:headEnd/>
            <a:tailEnd/>
          </a:ln>
        </p:spPr>
      </p:sp>
      <p:sp>
        <p:nvSpPr>
          <p:cNvPr id="38915" name="Rectangle 3"/>
          <p:cNvSpPr>
            <a:spLocks noGrp="1" noChangeArrowheads="1"/>
          </p:cNvSpPr>
          <p:nvPr>
            <p:ph type="body" idx="1"/>
          </p:nvPr>
        </p:nvSpPr>
        <p:spPr bwMode="auto">
          <a:xfrm>
            <a:off x="681205" y="4721239"/>
            <a:ext cx="5444806" cy="4475162"/>
          </a:xfrm>
          <a:noFill/>
        </p:spPr>
        <p:txBody>
          <a:bodyPr wrap="square" numCol="1" anchor="t" anchorCtr="0" compatLnSpc="1">
            <a:prstTxWarp prst="textNoShape">
              <a:avLst/>
            </a:prstTxWarp>
          </a:bodyPr>
          <a:lstStyle/>
          <a:p>
            <a:pPr eaLnBrk="1" hangingPunct="1"/>
            <a:endParaRPr lang="ja-JP" altLang="ja-JP" dirty="0" smtClean="0">
              <a:ea typeface="ＭＳ Ｐ明朝"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a:xfrm>
            <a:off x="714375" y="746125"/>
            <a:ext cx="5380038" cy="3725863"/>
          </a:xfrm>
          <a:ln/>
        </p:spPr>
      </p:sp>
      <p:sp>
        <p:nvSpPr>
          <p:cNvPr id="839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839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EB3F09D-3A82-4F09-AECB-C5EEBAE0E866}" type="slidenum">
              <a:rPr lang="en-US" altLang="ja-JP" smtClean="0">
                <a:solidFill>
                  <a:srgbClr val="000000"/>
                </a:solidFill>
              </a:rPr>
              <a:pPr eaLnBrk="1" hangingPunct="1"/>
              <a:t>114</a:t>
            </a:fld>
            <a:endParaRPr lang="en-US" altLang="ja-JP"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sz="1400" dirty="0">
              <a:latin typeface="+mn-ea"/>
              <a:ea typeface="+mn-ea"/>
            </a:endParaRPr>
          </a:p>
        </p:txBody>
      </p:sp>
      <p:sp>
        <p:nvSpPr>
          <p:cNvPr id="4" name="スライド番号プレースホルダー 3"/>
          <p:cNvSpPr>
            <a:spLocks noGrp="1"/>
          </p:cNvSpPr>
          <p:nvPr>
            <p:ph type="sldNum" sz="quarter" idx="10"/>
          </p:nvPr>
        </p:nvSpPr>
        <p:spPr/>
        <p:txBody>
          <a:bodyPr/>
          <a:lstStyle/>
          <a:p>
            <a:fld id="{5FA866CA-61FF-4943-96F6-8A32AE97947E}"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2216237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117</a:t>
            </a:fld>
            <a:endParaRPr lang="en-US" altLang="ja-JP">
              <a:solidFill>
                <a:prstClr val="black"/>
              </a:solidFill>
            </a:endParaRPr>
          </a:p>
        </p:txBody>
      </p:sp>
    </p:spTree>
    <p:extLst>
      <p:ext uri="{BB962C8B-B14F-4D97-AF65-F5344CB8AC3E}">
        <p14:creationId xmlns:p14="http://schemas.microsoft.com/office/powerpoint/2010/main" val="3864298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118</a:t>
            </a:fld>
            <a:endParaRPr lang="en-US" altLang="ja-JP">
              <a:solidFill>
                <a:prstClr val="black"/>
              </a:solidFill>
            </a:endParaRPr>
          </a:p>
        </p:txBody>
      </p:sp>
    </p:spTree>
    <p:extLst>
      <p:ext uri="{BB962C8B-B14F-4D97-AF65-F5344CB8AC3E}">
        <p14:creationId xmlns:p14="http://schemas.microsoft.com/office/powerpoint/2010/main" val="3524400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119</a:t>
            </a:fld>
            <a:endParaRPr lang="en-US" altLang="ja-JP">
              <a:solidFill>
                <a:prstClr val="black"/>
              </a:solidFill>
            </a:endParaRPr>
          </a:p>
        </p:txBody>
      </p:sp>
    </p:spTree>
    <p:extLst>
      <p:ext uri="{BB962C8B-B14F-4D97-AF65-F5344CB8AC3E}">
        <p14:creationId xmlns:p14="http://schemas.microsoft.com/office/powerpoint/2010/main" val="3524400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FB7181-9080-48D8-BDF4-47D3799C57E6}"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875951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124</a:t>
            </a:fld>
            <a:endParaRPr lang="en-US" altLang="ja-JP">
              <a:solidFill>
                <a:prstClr val="black"/>
              </a:solidFill>
            </a:endParaRPr>
          </a:p>
        </p:txBody>
      </p:sp>
    </p:spTree>
    <p:extLst>
      <p:ext uri="{BB962C8B-B14F-4D97-AF65-F5344CB8AC3E}">
        <p14:creationId xmlns:p14="http://schemas.microsoft.com/office/powerpoint/2010/main" val="3524400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14375" y="746125"/>
            <a:ext cx="5380038" cy="37258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EC20383E-FBA8-4BC3-9BA5-27668B12A746}" type="slidenum">
              <a:rPr lang="en-US" altLang="ja-JP" smtClean="0">
                <a:solidFill>
                  <a:prstClr val="black"/>
                </a:solidFill>
              </a:rPr>
              <a:pPr>
                <a:defRPr/>
              </a:pPr>
              <a:t>6</a:t>
            </a:fld>
            <a:endParaRPr lang="en-US" altLang="ja-JP">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125</a:t>
            </a:fld>
            <a:endParaRPr lang="en-US" altLang="ja-JP">
              <a:solidFill>
                <a:prstClr val="black"/>
              </a:solidFill>
            </a:endParaRPr>
          </a:p>
        </p:txBody>
      </p:sp>
    </p:spTree>
    <p:extLst>
      <p:ext uri="{BB962C8B-B14F-4D97-AF65-F5344CB8AC3E}">
        <p14:creationId xmlns:p14="http://schemas.microsoft.com/office/powerpoint/2010/main" val="3524400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F355EA-5247-4B74-9D20-C451CDDE78D8}" type="slidenum">
              <a:rPr lang="ja-JP" altLang="en-US" smtClean="0">
                <a:solidFill>
                  <a:prstClr val="black"/>
                </a:solidFill>
              </a:rPr>
              <a:pPr/>
              <a:t>128</a:t>
            </a:fld>
            <a:endParaRPr lang="ja-JP" altLang="en-US">
              <a:solidFill>
                <a:prstClr val="black"/>
              </a:solidFill>
            </a:endParaRPr>
          </a:p>
        </p:txBody>
      </p:sp>
    </p:spTree>
    <p:extLst>
      <p:ext uri="{BB962C8B-B14F-4D97-AF65-F5344CB8AC3E}">
        <p14:creationId xmlns:p14="http://schemas.microsoft.com/office/powerpoint/2010/main" val="1366318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F355EA-5247-4B74-9D20-C451CDDE78D8}" type="slidenum">
              <a:rPr lang="ja-JP" altLang="en-US" smtClean="0">
                <a:solidFill>
                  <a:prstClr val="black"/>
                </a:solidFill>
              </a:rPr>
              <a:pPr/>
              <a:t>129</a:t>
            </a:fld>
            <a:endParaRPr lang="ja-JP" altLang="en-US">
              <a:solidFill>
                <a:prstClr val="black"/>
              </a:solidFill>
            </a:endParaRPr>
          </a:p>
        </p:txBody>
      </p:sp>
    </p:spTree>
    <p:extLst>
      <p:ext uri="{BB962C8B-B14F-4D97-AF65-F5344CB8AC3E}">
        <p14:creationId xmlns:p14="http://schemas.microsoft.com/office/powerpoint/2010/main" val="1366318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pPr defTabSz="912813"/>
            <a:fld id="{ABA68A65-89E0-4F65-8C40-5B78E5698673}" type="slidenum">
              <a:rPr lang="ja-JP" altLang="en-US" smtClean="0">
                <a:solidFill>
                  <a:prstClr val="black"/>
                </a:solidFill>
              </a:rPr>
              <a:pPr defTabSz="912813"/>
              <a:t>132</a:t>
            </a:fld>
            <a:endParaRPr lang="en-US" altLang="ja-JP" smtClean="0">
              <a:solidFill>
                <a:prstClr val="black"/>
              </a:solidFill>
            </a:endParaRPr>
          </a:p>
        </p:txBody>
      </p:sp>
      <p:sp>
        <p:nvSpPr>
          <p:cNvPr id="7171" name="Rectangle 2"/>
          <p:cNvSpPr>
            <a:spLocks noGrp="1" noRot="1" noChangeAspect="1" noChangeArrowheads="1" noTextEdit="1"/>
          </p:cNvSpPr>
          <p:nvPr>
            <p:ph type="sldImg"/>
          </p:nvPr>
        </p:nvSpPr>
        <p:spPr bwMode="auto">
          <a:xfrm>
            <a:off x="712788" y="746125"/>
            <a:ext cx="5381625" cy="3725863"/>
          </a:xfrm>
          <a:noFill/>
          <a:ln>
            <a:solidFill>
              <a:srgbClr val="000000"/>
            </a:solidFill>
            <a:miter lim="800000"/>
            <a:headEnd/>
            <a:tailEnd/>
          </a:ln>
        </p:spPr>
      </p:sp>
      <p:sp>
        <p:nvSpPr>
          <p:cNvPr id="7172" name="Rectangle 3"/>
          <p:cNvSpPr>
            <a:spLocks noGrp="1" noChangeArrowheads="1"/>
          </p:cNvSpPr>
          <p:nvPr>
            <p:ph type="body" idx="1"/>
          </p:nvPr>
        </p:nvSpPr>
        <p:spPr>
          <a:noFill/>
          <a:ln/>
        </p:spPr>
        <p:txBody>
          <a:bodyPr>
            <a:normAutofit/>
          </a:bodyPr>
          <a:lstStyle/>
          <a:p>
            <a:endParaRPr lang="ja-JP" altLang="en-US" sz="1000" dirty="0" smtClean="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9371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14375" y="746125"/>
            <a:ext cx="4200525" cy="2909888"/>
          </a:xfrm>
        </p:spPr>
      </p:sp>
      <p:sp>
        <p:nvSpPr>
          <p:cNvPr id="3" name="ノート プレースホルダ 2"/>
          <p:cNvSpPr>
            <a:spLocks noGrp="1"/>
          </p:cNvSpPr>
          <p:nvPr>
            <p:ph type="body" idx="1"/>
          </p:nvPr>
        </p:nvSpPr>
        <p:spPr>
          <a:xfrm>
            <a:off x="681038" y="3817541"/>
            <a:ext cx="5445125" cy="5375672"/>
          </a:xfrm>
        </p:spPr>
        <p:txBody>
          <a:bodyPr>
            <a:noAutofit/>
          </a:bodyPr>
          <a:lstStyle/>
          <a:p>
            <a:endParaRPr kumimoji="1" lang="ja-JP" altLang="en-US" sz="1300" dirty="0"/>
          </a:p>
        </p:txBody>
      </p:sp>
      <p:sp>
        <p:nvSpPr>
          <p:cNvPr id="4" name="スライド番号プレースホルダ 3"/>
          <p:cNvSpPr>
            <a:spLocks noGrp="1"/>
          </p:cNvSpPr>
          <p:nvPr>
            <p:ph type="sldNum" sz="quarter" idx="10"/>
          </p:nvPr>
        </p:nvSpPr>
        <p:spPr/>
        <p:txBody>
          <a:bodyPr/>
          <a:lstStyle/>
          <a:p>
            <a:fld id="{B52399B5-524D-46CC-9155-F815835F31F4}" type="slidenum">
              <a:rPr lang="ja-JP" altLang="en-US" smtClean="0">
                <a:solidFill>
                  <a:prstClr val="black"/>
                </a:solidFill>
              </a:rPr>
              <a:pPr/>
              <a:t>135</a:t>
            </a:fld>
            <a:endParaRPr lang="ja-JP" alt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bwMode="auto">
          <a:xfrm>
            <a:off x="712788" y="746125"/>
            <a:ext cx="5381625" cy="3725863"/>
          </a:xfrm>
          <a:noFill/>
          <a:ln>
            <a:solidFill>
              <a:srgbClr val="000000"/>
            </a:solidFill>
            <a:miter lim="800000"/>
            <a:headEnd/>
            <a:tailEnd/>
          </a:ln>
        </p:spPr>
      </p:sp>
      <p:sp>
        <p:nvSpPr>
          <p:cNvPr id="20483"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714375" y="746125"/>
            <a:ext cx="5380038" cy="3725863"/>
          </a:xfrm>
          <a:ln/>
        </p:spPr>
      </p:sp>
      <p:sp>
        <p:nvSpPr>
          <p:cNvPr id="50179" name="Rectangle 3"/>
          <p:cNvSpPr>
            <a:spLocks noGrp="1" noChangeArrowheads="1"/>
          </p:cNvSpPr>
          <p:nvPr>
            <p:ph type="body" idx="1"/>
          </p:nvPr>
        </p:nvSpPr>
        <p:spPr>
          <a:noFill/>
          <a:ln/>
        </p:spPr>
        <p:txBody>
          <a:bodyPr/>
          <a:lstStyle/>
          <a:p>
            <a:pPr eaLnBrk="1" hangingPunct="1"/>
            <a:endParaRPr lang="ja-JP" altLang="en-US" sz="18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12813"/>
            <a:fld id="{D151E0D1-2744-41E2-AC8D-5279E1239CC6}" type="slidenum">
              <a:rPr lang="en-US" altLang="ja-JP" smtClean="0">
                <a:solidFill>
                  <a:prstClr val="black"/>
                </a:solidFill>
              </a:rPr>
              <a:pPr defTabSz="912813"/>
              <a:t>139</a:t>
            </a:fld>
            <a:endParaRPr lang="en-US" altLang="ja-JP" smtClean="0">
              <a:solidFill>
                <a:prstClr val="black"/>
              </a:solidFill>
            </a:endParaRPr>
          </a:p>
        </p:txBody>
      </p:sp>
      <p:sp>
        <p:nvSpPr>
          <p:cNvPr id="4099" name="Rectangle 2"/>
          <p:cNvSpPr>
            <a:spLocks noGrp="1" noRot="1" noChangeAspect="1" noChangeArrowheads="1" noTextEdit="1"/>
          </p:cNvSpPr>
          <p:nvPr>
            <p:ph type="sldImg"/>
          </p:nvPr>
        </p:nvSpPr>
        <p:spPr bwMode="auto">
          <a:xfrm>
            <a:off x="714375" y="746125"/>
            <a:ext cx="5380038" cy="3725863"/>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12813"/>
            <a:fld id="{D151E0D1-2744-41E2-AC8D-5279E1239CC6}" type="slidenum">
              <a:rPr lang="en-US" altLang="ja-JP" smtClean="0">
                <a:solidFill>
                  <a:prstClr val="black"/>
                </a:solidFill>
              </a:rPr>
              <a:pPr defTabSz="912813"/>
              <a:t>140</a:t>
            </a:fld>
            <a:endParaRPr lang="en-US" altLang="ja-JP" smtClean="0">
              <a:solidFill>
                <a:prstClr val="black"/>
              </a:solidFill>
            </a:endParaRPr>
          </a:p>
        </p:txBody>
      </p:sp>
      <p:sp>
        <p:nvSpPr>
          <p:cNvPr id="4099" name="Rectangle 2"/>
          <p:cNvSpPr>
            <a:spLocks noGrp="1" noRot="1" noChangeAspect="1" noChangeArrowheads="1" noTextEdit="1"/>
          </p:cNvSpPr>
          <p:nvPr>
            <p:ph type="sldImg"/>
          </p:nvPr>
        </p:nvSpPr>
        <p:spPr bwMode="auto">
          <a:xfrm>
            <a:off x="714375" y="746125"/>
            <a:ext cx="5380038" cy="3725863"/>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12813"/>
            <a:fld id="{D151E0D1-2744-41E2-AC8D-5279E1239CC6}" type="slidenum">
              <a:rPr lang="en-US" altLang="ja-JP" smtClean="0">
                <a:solidFill>
                  <a:prstClr val="black"/>
                </a:solidFill>
              </a:rPr>
              <a:pPr defTabSz="912813"/>
              <a:t>141</a:t>
            </a:fld>
            <a:endParaRPr lang="en-US" altLang="ja-JP" smtClean="0">
              <a:solidFill>
                <a:prstClr val="black"/>
              </a:solidFill>
            </a:endParaRPr>
          </a:p>
        </p:txBody>
      </p:sp>
      <p:sp>
        <p:nvSpPr>
          <p:cNvPr id="4099" name="Rectangle 2"/>
          <p:cNvSpPr>
            <a:spLocks noGrp="1" noRot="1" noChangeAspect="1" noChangeArrowheads="1" noTextEdit="1"/>
          </p:cNvSpPr>
          <p:nvPr>
            <p:ph type="sldImg"/>
          </p:nvPr>
        </p:nvSpPr>
        <p:spPr bwMode="auto">
          <a:xfrm>
            <a:off x="714375" y="746125"/>
            <a:ext cx="5380038" cy="3725863"/>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976347-805E-4FFF-9923-2C031D7650CD}" type="slidenum">
              <a:rPr lang="ja-JP" altLang="en-US" smtClean="0">
                <a:solidFill>
                  <a:prstClr val="black"/>
                </a:solidFill>
              </a:rPr>
              <a:pPr/>
              <a:t>7</a:t>
            </a:fld>
            <a:endParaRPr lang="ja-JP" altLang="en-US" dirty="0">
              <a:solidFill>
                <a:prstClr val="black"/>
              </a:solidFill>
            </a:endParaRPr>
          </a:p>
        </p:txBody>
      </p:sp>
    </p:spTree>
    <p:extLst>
      <p:ext uri="{BB962C8B-B14F-4D97-AF65-F5344CB8AC3E}">
        <p14:creationId xmlns:p14="http://schemas.microsoft.com/office/powerpoint/2010/main" val="1949211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＜総合的かつ包括的な相談支援体制の構築＞</a:t>
            </a:r>
            <a:endParaRPr kumimoji="1" lang="en-US" altLang="ja-JP" dirty="0"/>
          </a:p>
          <a:p>
            <a:r>
              <a:rPr kumimoji="1" lang="ja-JP" altLang="en-US" dirty="0"/>
              <a:t>○初任者研修：</a:t>
            </a:r>
            <a:endParaRPr kumimoji="1" lang="en-US" altLang="ja-JP" dirty="0"/>
          </a:p>
          <a:p>
            <a:r>
              <a:rPr kumimoji="1" lang="ja-JP" altLang="en-US" dirty="0"/>
              <a:t>・地域を基盤としたソーシャルワーカーとしての価値の獲得</a:t>
            </a:r>
            <a:endParaRPr kumimoji="1" lang="en-US" altLang="ja-JP" dirty="0"/>
          </a:p>
          <a:p>
            <a:r>
              <a:rPr kumimoji="1" lang="ja-JP" altLang="en-US" dirty="0"/>
              <a:t>・基本相談支援を基盤とした計画相談支援を実施できる知識と技術の獲得</a:t>
            </a:r>
            <a:endParaRPr kumimoji="1" lang="en-US" altLang="ja-JP" dirty="0"/>
          </a:p>
          <a:p>
            <a:endParaRPr kumimoji="1" lang="en-US" altLang="ja-JP" dirty="0"/>
          </a:p>
          <a:p>
            <a:r>
              <a:rPr kumimoji="1" lang="ja-JP" altLang="en-US" dirty="0"/>
              <a:t>○現任研修：</a:t>
            </a:r>
            <a:endParaRPr kumimoji="1" lang="en-US" altLang="ja-JP" dirty="0"/>
          </a:p>
          <a:p>
            <a:r>
              <a:rPr kumimoji="1" lang="ja-JP" altLang="en-US" dirty="0"/>
              <a:t>・地域を基盤としたソーシャルワーカーとしての価値の再確認→相談支援</a:t>
            </a:r>
            <a:endParaRPr kumimoji="1" lang="en-US" altLang="ja-JP" dirty="0"/>
          </a:p>
          <a:p>
            <a:r>
              <a:rPr kumimoji="1" lang="ja-JP" altLang="en-US" dirty="0"/>
              <a:t>・個を地域で支える援助を実施できる知識と技術の獲得→チームアプローチ</a:t>
            </a:r>
            <a:endParaRPr kumimoji="1" lang="en-US" altLang="ja-JP" dirty="0"/>
          </a:p>
          <a:p>
            <a:r>
              <a:rPr kumimoji="1" lang="ja-JP" altLang="en-US" dirty="0"/>
              <a:t>・個を支える地域をつくる知識と技術の獲得→コミュニティワーク</a:t>
            </a:r>
            <a:endParaRPr kumimoji="1" lang="en-US" altLang="ja-JP" dirty="0"/>
          </a:p>
          <a:p>
            <a:endParaRPr kumimoji="1" lang="en-US" altLang="ja-JP" dirty="0"/>
          </a:p>
          <a:p>
            <a:r>
              <a:rPr kumimoji="1" lang="ja-JP" altLang="en-US" dirty="0"/>
              <a:t>○主任研修：</a:t>
            </a:r>
            <a:endParaRPr kumimoji="1" lang="en-US" altLang="ja-JP" dirty="0"/>
          </a:p>
          <a:p>
            <a:r>
              <a:rPr kumimoji="1" lang="ja-JP" altLang="en-US" dirty="0"/>
              <a:t>・地域を基盤としたソーシャルワーカーとしての価値を説明できる</a:t>
            </a:r>
            <a:endParaRPr kumimoji="1" lang="en-US" altLang="ja-JP" dirty="0"/>
          </a:p>
          <a:p>
            <a:r>
              <a:rPr kumimoji="1" lang="ja-JP" altLang="en-US" dirty="0"/>
              <a:t>・チームアプローチを指導できる技術の獲得</a:t>
            </a:r>
            <a:endParaRPr kumimoji="1" lang="en-US" altLang="ja-JP" dirty="0"/>
          </a:p>
          <a:p>
            <a:r>
              <a:rPr kumimoji="1" lang="ja-JP" altLang="en-US" dirty="0"/>
              <a:t>・コミュニティワークを指導できる技術の獲得</a:t>
            </a:r>
            <a:endParaRPr kumimoji="1" lang="en-US" altLang="ja-JP" dirty="0"/>
          </a:p>
        </p:txBody>
      </p:sp>
      <p:sp>
        <p:nvSpPr>
          <p:cNvPr id="4" name="スライド番号プレースホルダー 3"/>
          <p:cNvSpPr>
            <a:spLocks noGrp="1"/>
          </p:cNvSpPr>
          <p:nvPr>
            <p:ph type="sldNum" sz="quarter" idx="10"/>
          </p:nvPr>
        </p:nvSpPr>
        <p:spPr/>
        <p:txBody>
          <a:bodyPr/>
          <a:lstStyle/>
          <a:p>
            <a:fld id="{491C29F3-6A3A-4ED3-87DD-190008DCF418}" type="slidenum">
              <a:rPr lang="ja-JP" altLang="en-US" smtClean="0">
                <a:solidFill>
                  <a:prstClr val="black"/>
                </a:solidFill>
              </a:rPr>
              <a:pPr/>
              <a:t>158</a:t>
            </a:fld>
            <a:endParaRPr lang="ja-JP" altLang="en-US" dirty="0">
              <a:solidFill>
                <a:prstClr val="black"/>
              </a:solidFill>
            </a:endParaRPr>
          </a:p>
        </p:txBody>
      </p:sp>
    </p:spTree>
    <p:extLst>
      <p:ext uri="{BB962C8B-B14F-4D97-AF65-F5344CB8AC3E}">
        <p14:creationId xmlns:p14="http://schemas.microsoft.com/office/powerpoint/2010/main" val="1626758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5963" y="746125"/>
            <a:ext cx="5378450" cy="3724275"/>
          </a:xfrm>
        </p:spPr>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164</a:t>
            </a:fld>
            <a:endParaRPr lang="en-US" altLang="ja-JP" dirty="0">
              <a:solidFill>
                <a:prstClr val="black"/>
              </a:solidFill>
            </a:endParaRPr>
          </a:p>
        </p:txBody>
      </p:sp>
      <p:sp>
        <p:nvSpPr>
          <p:cNvPr id="5" name="ノート プレースホルダー 4"/>
          <p:cNvSpPr>
            <a:spLocks noGrp="1"/>
          </p:cNvSpPr>
          <p:nvPr>
            <p:ph type="body" sz="quarter" idx="11"/>
          </p:nvPr>
        </p:nvSpPr>
        <p:spPr/>
        <p:txBody>
          <a:bodyPr/>
          <a:lstStyle/>
          <a:p>
            <a:endParaRPr kumimoji="1" lang="ja-JP" altLang="en-US" dirty="0"/>
          </a:p>
        </p:txBody>
      </p:sp>
    </p:spTree>
    <p:extLst>
      <p:ext uri="{BB962C8B-B14F-4D97-AF65-F5344CB8AC3E}">
        <p14:creationId xmlns:p14="http://schemas.microsoft.com/office/powerpoint/2010/main" val="580088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5963" y="746125"/>
            <a:ext cx="5378450" cy="37242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165</a:t>
            </a:fld>
            <a:endParaRPr lang="en-US" altLang="ja-JP" dirty="0">
              <a:solidFill>
                <a:prstClr val="black"/>
              </a:solidFill>
            </a:endParaRPr>
          </a:p>
        </p:txBody>
      </p:sp>
    </p:spTree>
    <p:extLst>
      <p:ext uri="{BB962C8B-B14F-4D97-AF65-F5344CB8AC3E}">
        <p14:creationId xmlns:p14="http://schemas.microsoft.com/office/powerpoint/2010/main" val="303846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72CD365-7330-4753-A9E5-231B6B375EB4}" type="slidenum">
              <a:rPr lang="en-US" altLang="ja-JP" smtClean="0">
                <a:solidFill>
                  <a:prstClr val="black"/>
                </a:solidFill>
              </a:rPr>
              <a:pPr>
                <a:defRPr/>
              </a:pPr>
              <a:t>8</a:t>
            </a:fld>
            <a:endParaRPr lang="en-US" altLang="ja-JP" dirty="0">
              <a:solidFill>
                <a:prstClr val="black"/>
              </a:solidFill>
            </a:endParaRPr>
          </a:p>
        </p:txBody>
      </p:sp>
    </p:spTree>
    <p:extLst>
      <p:ext uri="{BB962C8B-B14F-4D97-AF65-F5344CB8AC3E}">
        <p14:creationId xmlns:p14="http://schemas.microsoft.com/office/powerpoint/2010/main" val="845034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7450"/>
          </a:xfrm>
        </p:spPr>
      </p:sp>
      <p:sp>
        <p:nvSpPr>
          <p:cNvPr id="3" name="ノート プレースホルダー 2"/>
          <p:cNvSpPr>
            <a:spLocks noGrp="1"/>
          </p:cNvSpPr>
          <p:nvPr>
            <p:ph type="body" idx="1"/>
          </p:nvPr>
        </p:nvSpPr>
        <p:spPr>
          <a:xfrm>
            <a:off x="680720" y="4721186"/>
            <a:ext cx="5445760" cy="4472702"/>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6" cy="496967"/>
          </a:xfrm>
          <a:prstGeom prst="rect">
            <a:avLst/>
          </a:prstGeom>
        </p:spPr>
        <p:txBody>
          <a:bodyPr/>
          <a:lstStyle/>
          <a:p>
            <a:fld id="{C2296C78-1711-403B-97A0-F0E96D353610}"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744761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EBB7E79-B0AC-4A51-A82B-A3124BE39131}"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58477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xfrm>
            <a:off x="712788" y="746125"/>
            <a:ext cx="538162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1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D3098FBE-0A3E-481E-8E4C-5DB185A6DD52}" type="slidenum">
              <a:rPr lang="ja-JP" altLang="en-US">
                <a:solidFill>
                  <a:srgbClr val="000000"/>
                </a:solidFill>
                <a:latin typeface="Arial" charset="0"/>
              </a:rPr>
              <a:pPr eaLnBrk="1" hangingPunct="1">
                <a:spcBef>
                  <a:spcPct val="0"/>
                </a:spcBef>
              </a:pPr>
              <a:t>13</a:t>
            </a:fld>
            <a:endParaRPr lang="ja-JP" altLang="en-US">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25" y="2130664"/>
            <a:ext cx="8420101"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0" y="3886200"/>
            <a:ext cx="6934200" cy="1752600"/>
          </a:xfrm>
        </p:spPr>
        <p:txBody>
          <a:bodyPr/>
          <a:lstStyle>
            <a:lvl1pPr marL="0" indent="0" algn="ctr">
              <a:buNone/>
              <a:defRPr/>
            </a:lvl1pPr>
            <a:lvl2pPr marL="457147" indent="0" algn="ctr">
              <a:buNone/>
              <a:defRPr/>
            </a:lvl2pPr>
            <a:lvl3pPr marL="914293" indent="0" algn="ctr">
              <a:buNone/>
              <a:defRPr/>
            </a:lvl3pPr>
            <a:lvl4pPr marL="1371440" indent="0" algn="ctr">
              <a:buNone/>
              <a:defRPr/>
            </a:lvl4pPr>
            <a:lvl5pPr marL="1828587" indent="0" algn="ctr">
              <a:buNone/>
              <a:defRPr/>
            </a:lvl5pPr>
            <a:lvl6pPr marL="2285733" indent="0" algn="ctr">
              <a:buNone/>
              <a:defRPr/>
            </a:lvl6pPr>
            <a:lvl7pPr marL="2742879" indent="0" algn="ctr">
              <a:buNone/>
              <a:defRPr/>
            </a:lvl7pPr>
            <a:lvl8pPr marL="3200026" indent="0" algn="ctr">
              <a:buNone/>
              <a:defRPr/>
            </a:lvl8pPr>
            <a:lvl9pPr marL="3657173"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90383E8-C7BB-4AD7-9E52-D64A9EDED09B}" type="slidenum">
              <a:rPr lang="en-US" altLang="ja-JP"/>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D7CF38C-9696-4760-B901-EB571A1537C1}" type="slidenum">
              <a:rPr lang="en-US" altLang="ja-JP"/>
              <a:pPr>
                <a:defRPr/>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2" y="274658"/>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10" y="274658"/>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DEC48A7-9EEE-40C8-9186-A6368B3A7365}" type="slidenum">
              <a:rPr lang="en-US" altLang="ja-JP"/>
              <a:pPr>
                <a:defRPr/>
              </a:pPr>
              <a:t>‹#›</a:t>
            </a:fld>
            <a:endParaRPr lang="en-US" altLang="ja-JP"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25" y="2130660"/>
            <a:ext cx="8420101"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0" y="3886200"/>
            <a:ext cx="6934200" cy="1752600"/>
          </a:xfrm>
        </p:spPr>
        <p:txBody>
          <a:bodyPr/>
          <a:lstStyle>
            <a:lvl1pPr marL="0" indent="0" algn="ctr">
              <a:buNone/>
              <a:defRPr>
                <a:solidFill>
                  <a:schemeClr val="tx1">
                    <a:tint val="75000"/>
                  </a:schemeClr>
                </a:solidFill>
              </a:defRPr>
            </a:lvl1pPr>
            <a:lvl2pPr marL="457147"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3"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A29FAAE2-0FE0-4A08-A3DA-5423DACB58AD}" type="slidenum">
              <a:rPr lang="ja-JP" altLang="en-US"/>
              <a:pPr>
                <a:defRPr/>
              </a:pPr>
              <a:t>‹#›</a:t>
            </a:fld>
            <a:endParaRPr lang="ja-JP"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70C69BF1-1699-43DD-BB4B-43B1F31C2959}" type="slidenum">
              <a:rPr lang="ja-JP" altLang="en-US"/>
              <a:pPr>
                <a:defRPr/>
              </a:pPr>
              <a:t>‹#›</a:t>
            </a:fld>
            <a:endParaRPr lang="ja-JP"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51" y="4407135"/>
            <a:ext cx="8420101"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51" y="2906722"/>
            <a:ext cx="8420101" cy="1500187"/>
          </a:xfrm>
        </p:spPr>
        <p:txBody>
          <a:bodyPr anchor="b"/>
          <a:lstStyle>
            <a:lvl1pPr marL="0" indent="0">
              <a:buNone/>
              <a:defRPr sz="2000">
                <a:solidFill>
                  <a:schemeClr val="tx1">
                    <a:tint val="75000"/>
                  </a:schemeClr>
                </a:solidFill>
              </a:defRPr>
            </a:lvl1pPr>
            <a:lvl2pPr marL="457147"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7"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3"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D77CD4A8-1D2A-4FA4-B26E-F185639C5162}" type="slidenum">
              <a:rPr lang="ja-JP" altLang="en-US"/>
              <a:pPr>
                <a:defRPr/>
              </a:pPr>
              <a:t>‹#›</a:t>
            </a:fld>
            <a:endParaRPr lang="ja-JP"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16"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12"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BA341EE4-B269-4DC3-AB07-32F03595D30A}" type="slidenum">
              <a:rPr lang="ja-JP" altLang="en-US"/>
              <a:pPr>
                <a:defRPr/>
              </a:pPr>
              <a:t>‹#›</a:t>
            </a:fld>
            <a:endParaRPr lang="ja-JP"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10" y="1535113"/>
            <a:ext cx="4376738"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1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481" y="1535113"/>
            <a:ext cx="4378325"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48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360A0FCE-CE8E-4B8A-813E-710D11AC2A80}" type="slidenum">
              <a:rPr lang="ja-JP" altLang="en-US"/>
              <a:pPr>
                <a:defRPr/>
              </a:pPr>
              <a:t>‹#›</a:t>
            </a:fld>
            <a:endParaRPr lang="ja-JP"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375974E3-2667-4447-9052-DEBFAE8E76E5}" type="slidenum">
              <a:rPr lang="ja-JP" altLang="en-US"/>
              <a:pPr>
                <a:defRPr/>
              </a:pPr>
              <a:t>‹#›</a:t>
            </a:fld>
            <a:endParaRPr lang="ja-JP"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5F007264-B7DA-4835-8084-5D84A0947675}" type="slidenum">
              <a:rPr lang="ja-JP" altLang="en-US"/>
              <a:pPr>
                <a:defRPr/>
              </a:pPr>
              <a:t>‹#›</a:t>
            </a:fld>
            <a:endParaRPr lang="ja-JP"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10" y="273051"/>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511" y="27307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10" y="1435103"/>
            <a:ext cx="3259138" cy="4691063"/>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CA4D3B69-162D-4DF0-A522-DF7C5CA68F38}" type="slidenum">
              <a:rPr lang="ja-JP" altLang="en-US"/>
              <a:pPr>
                <a:defRPr/>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F2A1C1E8-9361-4557-9EFC-000E05CD7A25}" type="slidenum">
              <a:rPr lang="en-US" altLang="ja-JP"/>
              <a:pPr>
                <a:defRPr/>
              </a:pPr>
              <a:t>‹#›</a:t>
            </a:fld>
            <a:endParaRPr lang="en-US" altLang="ja-JP"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rtlCol="0">
            <a:normAutofit/>
          </a:bodyPr>
          <a:lstStyle>
            <a:lvl1pPr marL="0" indent="0">
              <a:buNone/>
              <a:defRPr sz="3200"/>
            </a:lvl1pPr>
            <a:lvl2pPr marL="457147"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79" indent="0">
              <a:buNone/>
              <a:defRPr sz="2000"/>
            </a:lvl7pPr>
            <a:lvl8pPr marL="3200026" indent="0">
              <a:buNone/>
              <a:defRPr sz="2000"/>
            </a:lvl8pPr>
            <a:lvl9pPr marL="3657173"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F9D69836-D63D-457E-83DA-315FB2B7C3EC}" type="slidenum">
              <a:rPr lang="ja-JP" altLang="en-US"/>
              <a:pPr>
                <a:defRPr/>
              </a:pPr>
              <a:t>‹#›</a:t>
            </a:fld>
            <a:endParaRPr lang="ja-JP"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5028012A-2347-4E8C-9D27-7BA4248E171D}" type="slidenum">
              <a:rPr lang="ja-JP" altLang="en-US"/>
              <a:pPr>
                <a:defRPr/>
              </a:pPr>
              <a:t>‹#›</a:t>
            </a:fld>
            <a:endParaRPr lang="ja-JP"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58"/>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21" y="274658"/>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B27589B7-043D-4C1E-A617-CCC74853A5CF}" type="slidenum">
              <a:rPr lang="ja-JP" altLang="en-US"/>
              <a:pPr>
                <a:defRPr/>
              </a:pPr>
              <a:t>‹#›</a:t>
            </a:fld>
            <a:endParaRPr lang="ja-JP"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35AC486E-A831-48A4-97E4-780F54F8746D}" type="slidenum">
              <a:rPr lang="ja-JP" altLang="en-US"/>
              <a:pPr>
                <a:defRPr/>
              </a:pPr>
              <a:t>‹#›</a:t>
            </a:fld>
            <a:endParaRPr lang="ja-JP"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25" y="2130660"/>
            <a:ext cx="8420101"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0" y="3886200"/>
            <a:ext cx="6934200" cy="1752600"/>
          </a:xfrm>
        </p:spPr>
        <p:txBody>
          <a:bodyPr/>
          <a:lstStyle>
            <a:lvl1pPr marL="0" indent="0" algn="ctr">
              <a:buNone/>
              <a:defRPr>
                <a:solidFill>
                  <a:schemeClr val="tx1">
                    <a:tint val="75000"/>
                  </a:schemeClr>
                </a:solidFill>
              </a:defRPr>
            </a:lvl1pPr>
            <a:lvl2pPr marL="457147"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3"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EB8326E1-1187-4179-8038-6C5880252275}" type="slidenum">
              <a:rPr lang="ja-JP" altLang="en-US"/>
              <a:pPr>
                <a:defRPr/>
              </a:pPr>
              <a:t>‹#›</a:t>
            </a:fld>
            <a:endParaRPr lang="ja-JP"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3487E7A6-742E-41BA-90C3-10D823B0DB01}" type="slidenum">
              <a:rPr lang="ja-JP" altLang="en-US"/>
              <a:pPr>
                <a:defRPr/>
              </a:pPr>
              <a:t>‹#›</a:t>
            </a:fld>
            <a:endParaRPr lang="ja-JP"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51" y="4407135"/>
            <a:ext cx="8420101"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51" y="2906722"/>
            <a:ext cx="8420101" cy="1500187"/>
          </a:xfrm>
        </p:spPr>
        <p:txBody>
          <a:bodyPr anchor="b"/>
          <a:lstStyle>
            <a:lvl1pPr marL="0" indent="0">
              <a:buNone/>
              <a:defRPr sz="2000">
                <a:solidFill>
                  <a:schemeClr val="tx1">
                    <a:tint val="75000"/>
                  </a:schemeClr>
                </a:solidFill>
              </a:defRPr>
            </a:lvl1pPr>
            <a:lvl2pPr marL="457147"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7"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3"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64119F5E-61AB-4CAF-8CA5-87916AD703A9}" type="slidenum">
              <a:rPr lang="ja-JP" altLang="en-US"/>
              <a:pPr>
                <a:defRPr/>
              </a:pPr>
              <a:t>‹#›</a:t>
            </a:fld>
            <a:endParaRPr lang="ja-JP"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16"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12"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DF7CC43E-E058-41B5-9D41-262B1421DF3A}" type="slidenum">
              <a:rPr lang="ja-JP" altLang="en-US"/>
              <a:pPr>
                <a:defRPr/>
              </a:pPr>
              <a:t>‹#›</a:t>
            </a:fld>
            <a:endParaRPr lang="ja-JP"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10" y="1535113"/>
            <a:ext cx="4376738"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1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481" y="1535113"/>
            <a:ext cx="4378325"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48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91E4010A-CF71-4169-9361-4483262FB6E4}" type="slidenum">
              <a:rPr lang="ja-JP" altLang="en-US"/>
              <a:pPr>
                <a:defRPr/>
              </a:pPr>
              <a:t>‹#›</a:t>
            </a:fld>
            <a:endParaRPr lang="ja-JP"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67B455FC-2887-4449-BD4A-CCA5E92253D1}" type="slidenum">
              <a:rPr lang="ja-JP" altLang="en-US"/>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21" y="4407139"/>
            <a:ext cx="8420101"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21" y="2906722"/>
            <a:ext cx="8420101" cy="1500187"/>
          </a:xfrm>
        </p:spPr>
        <p:txBody>
          <a:bodyPr anchor="b"/>
          <a:lstStyle>
            <a:lvl1pPr marL="0" indent="0">
              <a:buNone/>
              <a:defRPr sz="2000"/>
            </a:lvl1pPr>
            <a:lvl2pPr marL="457147" indent="0">
              <a:buNone/>
              <a:defRPr sz="1800"/>
            </a:lvl2pPr>
            <a:lvl3pPr marL="914293" indent="0">
              <a:buNone/>
              <a:defRPr sz="1600"/>
            </a:lvl3pPr>
            <a:lvl4pPr marL="1371440" indent="0">
              <a:buNone/>
              <a:defRPr sz="1400"/>
            </a:lvl4pPr>
            <a:lvl5pPr marL="1828587" indent="0">
              <a:buNone/>
              <a:defRPr sz="1400"/>
            </a:lvl5pPr>
            <a:lvl6pPr marL="2285733" indent="0">
              <a:buNone/>
              <a:defRPr sz="1400"/>
            </a:lvl6pPr>
            <a:lvl7pPr marL="2742879" indent="0">
              <a:buNone/>
              <a:defRPr sz="1400"/>
            </a:lvl7pPr>
            <a:lvl8pPr marL="3200026" indent="0">
              <a:buNone/>
              <a:defRPr sz="1400"/>
            </a:lvl8pPr>
            <a:lvl9pPr marL="3657173"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B311B4C6-247B-40A4-A1BD-C17C64AF5ECC}" type="slidenum">
              <a:rPr lang="en-US" altLang="ja-JP"/>
              <a:pPr>
                <a:defRPr/>
              </a:pPr>
              <a:t>‹#›</a:t>
            </a:fld>
            <a:endParaRPr lang="en-US" altLang="ja-JP"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C6FB6A8B-F30D-4449-9C4B-BC5A7F7FA058}" type="slidenum">
              <a:rPr lang="ja-JP" altLang="en-US"/>
              <a:pPr>
                <a:defRPr/>
              </a:pPr>
              <a:t>‹#›</a:t>
            </a:fld>
            <a:endParaRPr lang="ja-JP"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10" y="273051"/>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511" y="27307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10" y="1435103"/>
            <a:ext cx="3259138" cy="4691063"/>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379C1957-BE64-4A83-A34C-D91093E5AAA4}" type="slidenum">
              <a:rPr lang="ja-JP" altLang="en-US"/>
              <a:pPr>
                <a:defRPr/>
              </a:pPr>
              <a:t>‹#›</a:t>
            </a:fld>
            <a:endParaRPr lang="ja-JP"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rtlCol="0">
            <a:normAutofit/>
          </a:bodyPr>
          <a:lstStyle>
            <a:lvl1pPr marL="0" indent="0">
              <a:buNone/>
              <a:defRPr sz="3200"/>
            </a:lvl1pPr>
            <a:lvl2pPr marL="457147"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79" indent="0">
              <a:buNone/>
              <a:defRPr sz="2000"/>
            </a:lvl7pPr>
            <a:lvl8pPr marL="3200026" indent="0">
              <a:buNone/>
              <a:defRPr sz="2000"/>
            </a:lvl8pPr>
            <a:lvl9pPr marL="3657173"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F24330CA-06CA-4CD2-9429-D00AFFBA7E5B}" type="slidenum">
              <a:rPr lang="ja-JP" altLang="en-US"/>
              <a:pPr>
                <a:defRPr/>
              </a:pPr>
              <a:t>‹#›</a:t>
            </a:fld>
            <a:endParaRPr lang="ja-JP"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8D293BF7-2CAA-4D5D-8560-4B5FBBF9D6A7}" type="slidenum">
              <a:rPr lang="ja-JP" altLang="en-US"/>
              <a:pPr>
                <a:defRPr/>
              </a:pPr>
              <a:t>‹#›</a:t>
            </a:fld>
            <a:endParaRPr lang="ja-JP"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58"/>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21" y="274658"/>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EC4E54EA-BA81-4DD5-8121-9D013B77BB31}" type="slidenum">
              <a:rPr lang="ja-JP" altLang="en-US"/>
              <a:pPr>
                <a:defRPr/>
              </a:pPr>
              <a:t>‹#›</a:t>
            </a:fld>
            <a:endParaRPr lang="ja-JP"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25" y="2130662"/>
            <a:ext cx="8420101"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0" y="3886200"/>
            <a:ext cx="6934200" cy="1752600"/>
          </a:xfrm>
        </p:spPr>
        <p:txBody>
          <a:bodyPr/>
          <a:lstStyle>
            <a:lvl1pPr marL="0" indent="0" algn="ctr">
              <a:buNone/>
              <a:defRPr/>
            </a:lvl1pPr>
            <a:lvl2pPr marL="457147" indent="0" algn="ctr">
              <a:buNone/>
              <a:defRPr/>
            </a:lvl2pPr>
            <a:lvl3pPr marL="914293" indent="0" algn="ctr">
              <a:buNone/>
              <a:defRPr/>
            </a:lvl3pPr>
            <a:lvl4pPr marL="1371440" indent="0" algn="ctr">
              <a:buNone/>
              <a:defRPr/>
            </a:lvl4pPr>
            <a:lvl5pPr marL="1828587" indent="0" algn="ctr">
              <a:buNone/>
              <a:defRPr/>
            </a:lvl5pPr>
            <a:lvl6pPr marL="2285733" indent="0" algn="ctr">
              <a:buNone/>
              <a:defRPr/>
            </a:lvl6pPr>
            <a:lvl7pPr marL="2742879" indent="0" algn="ctr">
              <a:buNone/>
              <a:defRPr/>
            </a:lvl7pPr>
            <a:lvl8pPr marL="3200026" indent="0" algn="ctr">
              <a:buNone/>
              <a:defRPr/>
            </a:lvl8pPr>
            <a:lvl9pPr marL="3657173"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0383E8-C7BB-4AD7-9E52-D64A9EDED09B}"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1C1E8-9361-4557-9EFC-000E05CD7A25}"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21" y="4407137"/>
            <a:ext cx="8420101"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21" y="2906722"/>
            <a:ext cx="8420101" cy="1500187"/>
          </a:xfrm>
        </p:spPr>
        <p:txBody>
          <a:bodyPr anchor="b"/>
          <a:lstStyle>
            <a:lvl1pPr marL="0" indent="0">
              <a:buNone/>
              <a:defRPr sz="2000"/>
            </a:lvl1pPr>
            <a:lvl2pPr marL="457147" indent="0">
              <a:buNone/>
              <a:defRPr sz="1800"/>
            </a:lvl2pPr>
            <a:lvl3pPr marL="914293" indent="0">
              <a:buNone/>
              <a:defRPr sz="1600"/>
            </a:lvl3pPr>
            <a:lvl4pPr marL="1371440" indent="0">
              <a:buNone/>
              <a:defRPr sz="1400"/>
            </a:lvl4pPr>
            <a:lvl5pPr marL="1828587" indent="0">
              <a:buNone/>
              <a:defRPr sz="1400"/>
            </a:lvl5pPr>
            <a:lvl6pPr marL="2285733" indent="0">
              <a:buNone/>
              <a:defRPr sz="1400"/>
            </a:lvl6pPr>
            <a:lvl7pPr marL="2742879" indent="0">
              <a:buNone/>
              <a:defRPr sz="1400"/>
            </a:lvl7pPr>
            <a:lvl8pPr marL="3200026" indent="0">
              <a:buNone/>
              <a:defRPr sz="1400"/>
            </a:lvl8pPr>
            <a:lvl9pPr marL="3657173"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11B4C6-247B-40A4-A1BD-C17C64AF5ECC}"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1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DE2203-D913-4B97-822F-683F108E3F71}"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49" y="1535113"/>
            <a:ext cx="4376871"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49" y="2174875"/>
            <a:ext cx="43768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3" y="1535113"/>
            <a:ext cx="4378589"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A86D85-8398-47F1-953D-4FC0F0C62A74}"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1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85DE2203-D913-4B97-822F-683F108E3F71}" type="slidenum">
              <a:rPr lang="en-US" altLang="ja-JP"/>
              <a:pPr>
                <a:defRPr/>
              </a:pPr>
              <a:t>‹#›</a:t>
            </a:fld>
            <a:endParaRPr lang="en-US" altLang="ja-JP"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29B7E6-8142-4C2C-8486-ACA79D5FD086}"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8E30FF-6DFA-4E32-896A-0181B2B83A32}"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1"/>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85" y="27307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9" y="1435103"/>
            <a:ext cx="3259006" cy="4691063"/>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8773D8-F53B-4DF4-909F-7F3FCD327EBD}"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8"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8" y="612775"/>
            <a:ext cx="5943600" cy="4114800"/>
          </a:xfrm>
        </p:spPr>
        <p:txBody>
          <a:bodyPr/>
          <a:lstStyle>
            <a:lvl1pPr marL="0" indent="0">
              <a:buNone/>
              <a:defRPr sz="3200"/>
            </a:lvl1pPr>
            <a:lvl2pPr marL="457147"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79" indent="0">
              <a:buNone/>
              <a:defRPr sz="2000"/>
            </a:lvl7pPr>
            <a:lvl8pPr marL="3200026" indent="0">
              <a:buNone/>
              <a:defRPr sz="2000"/>
            </a:lvl8pPr>
            <a:lvl9pPr marL="3657173"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941648" y="5367338"/>
            <a:ext cx="5943600" cy="804862"/>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B62182-9D0F-4D1C-942A-64824596B5EB}"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7CF38C-9696-4760-B901-EB571A1537C1}"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2" y="274658"/>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10" y="274658"/>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C48A7-9EEE-40C8-9186-A6368B3A7365}"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89"/>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2C9BDF-3DAB-4F39-8074-B0CF74399C1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198582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11373-AF96-435E-B421-EF15E0FA587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5308415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64"/>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EE9BEE-295D-4308-9E56-782ACE3A79B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469601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3"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199"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B6F1E-B9DF-4196-ACEC-16AAA589513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80891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49" y="1535113"/>
            <a:ext cx="4376871"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49" y="2174875"/>
            <a:ext cx="43768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3" y="1535113"/>
            <a:ext cx="4378589"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1CA86D85-8398-47F1-953D-4FC0F0C62A74}" type="slidenum">
              <a:rPr lang="en-US" altLang="ja-JP"/>
              <a:pPr>
                <a:defRPr/>
              </a:pPr>
              <a:t>‹#›</a:t>
            </a:fld>
            <a:endParaRPr lang="en-US" altLang="ja-JP"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41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41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52A923-8549-4046-B314-2E41CA9C49D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751382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BE0065-5178-4AB2-8CC4-07902E3F039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73958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2F2BD6-A3CF-46F2-99E4-EF223DD9C4D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1126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8" y="273050"/>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E49E2B-BFDC-43A0-A3BE-4CEB2398952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8349471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959786-4FAC-4027-AD1B-1FF62043121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95464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CE429-CF6A-4095-91F8-020E60CBCBE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207638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8" y="274643"/>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57AE07-023F-417E-8568-3F885A45674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283823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95300" y="1600204"/>
            <a:ext cx="89154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6CBC2C-FEE6-479C-9BF9-78CFBFF169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953603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43"/>
            <a:ext cx="89154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981C63-A0E2-43AD-9010-E10DD17E328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658301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528"/>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069" indent="0" algn="ctr">
              <a:buNone/>
              <a:defRPr>
                <a:solidFill>
                  <a:schemeClr val="tx1">
                    <a:tint val="75000"/>
                  </a:schemeClr>
                </a:solidFill>
              </a:defRPr>
            </a:lvl2pPr>
            <a:lvl3pPr marL="914137" indent="0" algn="ctr">
              <a:buNone/>
              <a:defRPr>
                <a:solidFill>
                  <a:schemeClr val="tx1">
                    <a:tint val="75000"/>
                  </a:schemeClr>
                </a:solidFill>
              </a:defRPr>
            </a:lvl3pPr>
            <a:lvl4pPr marL="1371206" indent="0" algn="ctr">
              <a:buNone/>
              <a:defRPr>
                <a:solidFill>
                  <a:schemeClr val="tx1">
                    <a:tint val="75000"/>
                  </a:schemeClr>
                </a:solidFill>
              </a:defRPr>
            </a:lvl4pPr>
            <a:lvl5pPr marL="1828276" indent="0" algn="ctr">
              <a:buNone/>
              <a:defRPr>
                <a:solidFill>
                  <a:schemeClr val="tx1">
                    <a:tint val="75000"/>
                  </a:schemeClr>
                </a:solidFill>
              </a:defRPr>
            </a:lvl5pPr>
            <a:lvl6pPr marL="2285345" indent="0" algn="ctr">
              <a:buNone/>
              <a:defRPr>
                <a:solidFill>
                  <a:schemeClr val="tx1">
                    <a:tint val="75000"/>
                  </a:schemeClr>
                </a:solidFill>
              </a:defRPr>
            </a:lvl6pPr>
            <a:lvl7pPr marL="2742412" indent="0" algn="ctr">
              <a:buNone/>
              <a:defRPr>
                <a:solidFill>
                  <a:schemeClr val="tx1">
                    <a:tint val="75000"/>
                  </a:schemeClr>
                </a:solidFill>
              </a:defRPr>
            </a:lvl7pPr>
            <a:lvl8pPr marL="3199483" indent="0" algn="ctr">
              <a:buNone/>
              <a:defRPr>
                <a:solidFill>
                  <a:schemeClr val="tx1">
                    <a:tint val="75000"/>
                  </a:schemeClr>
                </a:solidFill>
              </a:defRPr>
            </a:lvl8pPr>
            <a:lvl9pPr marL="3656552"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0D1272D-BA75-4345-8628-E1D217C642E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3264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329B7E6-8142-4C2C-8486-ACA79D5FD086}" type="slidenum">
              <a:rPr lang="en-US" altLang="ja-JP"/>
              <a:pPr>
                <a:defRPr/>
              </a:pPr>
              <a:t>‹#›</a:t>
            </a:fld>
            <a:endParaRPr lang="en-US" altLang="ja-JP"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55BFF21B-9345-49ED-9334-74DFB50F921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463772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003"/>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22"/>
            <a:ext cx="8420100" cy="1500187"/>
          </a:xfrm>
        </p:spPr>
        <p:txBody>
          <a:bodyPr anchor="b"/>
          <a:lstStyle>
            <a:lvl1pPr marL="0" indent="0">
              <a:buNone/>
              <a:defRPr sz="2000">
                <a:solidFill>
                  <a:schemeClr val="tx1">
                    <a:tint val="75000"/>
                  </a:schemeClr>
                </a:solidFill>
              </a:defRPr>
            </a:lvl1pPr>
            <a:lvl2pPr marL="457069" indent="0">
              <a:buNone/>
              <a:defRPr sz="1800">
                <a:solidFill>
                  <a:schemeClr val="tx1">
                    <a:tint val="75000"/>
                  </a:schemeClr>
                </a:solidFill>
              </a:defRPr>
            </a:lvl2pPr>
            <a:lvl3pPr marL="914137" indent="0">
              <a:buNone/>
              <a:defRPr sz="1600">
                <a:solidFill>
                  <a:schemeClr val="tx1">
                    <a:tint val="75000"/>
                  </a:schemeClr>
                </a:solidFill>
              </a:defRPr>
            </a:lvl3pPr>
            <a:lvl4pPr marL="1371206" indent="0">
              <a:buNone/>
              <a:defRPr sz="1400">
                <a:solidFill>
                  <a:schemeClr val="tx1">
                    <a:tint val="75000"/>
                  </a:schemeClr>
                </a:solidFill>
              </a:defRPr>
            </a:lvl4pPr>
            <a:lvl5pPr marL="1828276" indent="0">
              <a:buNone/>
              <a:defRPr sz="1400">
                <a:solidFill>
                  <a:schemeClr val="tx1">
                    <a:tint val="75000"/>
                  </a:schemeClr>
                </a:solidFill>
              </a:defRPr>
            </a:lvl5pPr>
            <a:lvl6pPr marL="2285345" indent="0">
              <a:buNone/>
              <a:defRPr sz="1400">
                <a:solidFill>
                  <a:schemeClr val="tx1">
                    <a:tint val="75000"/>
                  </a:schemeClr>
                </a:solidFill>
              </a:defRPr>
            </a:lvl6pPr>
            <a:lvl7pPr marL="2742412" indent="0">
              <a:buNone/>
              <a:defRPr sz="1400">
                <a:solidFill>
                  <a:schemeClr val="tx1">
                    <a:tint val="75000"/>
                  </a:schemeClr>
                </a:solidFill>
              </a:defRPr>
            </a:lvl7pPr>
            <a:lvl8pPr marL="3199483" indent="0">
              <a:buNone/>
              <a:defRPr sz="1400">
                <a:solidFill>
                  <a:schemeClr val="tx1">
                    <a:tint val="75000"/>
                  </a:schemeClr>
                </a:solidFill>
              </a:defRPr>
            </a:lvl8pPr>
            <a:lvl9pPr marL="3656552"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E46B09C-48C2-40D9-B5E9-08C562BF4E7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46627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F731BB40-9287-45E6-9B55-7AC0E7723B4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96895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069" indent="0">
              <a:buNone/>
              <a:defRPr sz="2000" b="1"/>
            </a:lvl2pPr>
            <a:lvl3pPr marL="914137" indent="0">
              <a:buNone/>
              <a:defRPr sz="1800" b="1"/>
            </a:lvl3pPr>
            <a:lvl4pPr marL="1371206" indent="0">
              <a:buNone/>
              <a:defRPr sz="1600" b="1"/>
            </a:lvl4pPr>
            <a:lvl5pPr marL="1828276" indent="0">
              <a:buNone/>
              <a:defRPr sz="1600" b="1"/>
            </a:lvl5pPr>
            <a:lvl6pPr marL="2285345" indent="0">
              <a:buNone/>
              <a:defRPr sz="1600" b="1"/>
            </a:lvl6pPr>
            <a:lvl7pPr marL="2742412" indent="0">
              <a:buNone/>
              <a:defRPr sz="1600" b="1"/>
            </a:lvl7pPr>
            <a:lvl8pPr marL="3199483" indent="0">
              <a:buNone/>
              <a:defRPr sz="1600" b="1"/>
            </a:lvl8pPr>
            <a:lvl9pPr marL="3656552"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069" indent="0">
              <a:buNone/>
              <a:defRPr sz="2000" b="1"/>
            </a:lvl2pPr>
            <a:lvl3pPr marL="914137" indent="0">
              <a:buNone/>
              <a:defRPr sz="1800" b="1"/>
            </a:lvl3pPr>
            <a:lvl4pPr marL="1371206" indent="0">
              <a:buNone/>
              <a:defRPr sz="1600" b="1"/>
            </a:lvl4pPr>
            <a:lvl5pPr marL="1828276" indent="0">
              <a:buNone/>
              <a:defRPr sz="1600" b="1"/>
            </a:lvl5pPr>
            <a:lvl6pPr marL="2285345" indent="0">
              <a:buNone/>
              <a:defRPr sz="1600" b="1"/>
            </a:lvl6pPr>
            <a:lvl7pPr marL="2742412" indent="0">
              <a:buNone/>
              <a:defRPr sz="1600" b="1"/>
            </a:lvl7pPr>
            <a:lvl8pPr marL="3199483" indent="0">
              <a:buNone/>
              <a:defRPr sz="1600" b="1"/>
            </a:lvl8pPr>
            <a:lvl9pPr marL="3656552"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A661729B-1782-4281-BD45-72C5E367634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39214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89E32103-5BE0-4781-9897-3DE67B5D856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867249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C19DF512-2E2F-4F8D-98F2-8ED0EFA968D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5499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2"/>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4" y="273054"/>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9" y="1435111"/>
            <a:ext cx="3259006" cy="4691063"/>
          </a:xfrm>
        </p:spPr>
        <p:txBody>
          <a:bodyPr/>
          <a:lstStyle>
            <a:lvl1pPr marL="0" indent="0">
              <a:buNone/>
              <a:defRPr sz="1400"/>
            </a:lvl1pPr>
            <a:lvl2pPr marL="457069" indent="0">
              <a:buNone/>
              <a:defRPr sz="1200"/>
            </a:lvl2pPr>
            <a:lvl3pPr marL="914137" indent="0">
              <a:buNone/>
              <a:defRPr sz="1000"/>
            </a:lvl3pPr>
            <a:lvl4pPr marL="1371206" indent="0">
              <a:buNone/>
              <a:defRPr sz="900"/>
            </a:lvl4pPr>
            <a:lvl5pPr marL="1828276" indent="0">
              <a:buNone/>
              <a:defRPr sz="900"/>
            </a:lvl5pPr>
            <a:lvl6pPr marL="2285345" indent="0">
              <a:buNone/>
              <a:defRPr sz="900"/>
            </a:lvl6pPr>
            <a:lvl7pPr marL="2742412" indent="0">
              <a:buNone/>
              <a:defRPr sz="900"/>
            </a:lvl7pPr>
            <a:lvl8pPr marL="3199483" indent="0">
              <a:buNone/>
              <a:defRPr sz="900"/>
            </a:lvl8pPr>
            <a:lvl9pPr marL="3656552"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DD2E7F1F-4F64-4FF1-8456-DA67EEAEB77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90436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069" indent="0">
              <a:buNone/>
              <a:defRPr sz="2800"/>
            </a:lvl2pPr>
            <a:lvl3pPr marL="914137" indent="0">
              <a:buNone/>
              <a:defRPr sz="2400"/>
            </a:lvl3pPr>
            <a:lvl4pPr marL="1371206" indent="0">
              <a:buNone/>
              <a:defRPr sz="2000"/>
            </a:lvl4pPr>
            <a:lvl5pPr marL="1828276" indent="0">
              <a:buNone/>
              <a:defRPr sz="2000"/>
            </a:lvl5pPr>
            <a:lvl6pPr marL="2285345" indent="0">
              <a:buNone/>
              <a:defRPr sz="2000"/>
            </a:lvl6pPr>
            <a:lvl7pPr marL="2742412" indent="0">
              <a:buNone/>
              <a:defRPr sz="2000"/>
            </a:lvl7pPr>
            <a:lvl8pPr marL="3199483" indent="0">
              <a:buNone/>
              <a:defRPr sz="2000"/>
            </a:lvl8pPr>
            <a:lvl9pPr marL="3656552"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069" indent="0">
              <a:buNone/>
              <a:defRPr sz="1200"/>
            </a:lvl2pPr>
            <a:lvl3pPr marL="914137" indent="0">
              <a:buNone/>
              <a:defRPr sz="1000"/>
            </a:lvl3pPr>
            <a:lvl4pPr marL="1371206" indent="0">
              <a:buNone/>
              <a:defRPr sz="900"/>
            </a:lvl4pPr>
            <a:lvl5pPr marL="1828276" indent="0">
              <a:buNone/>
              <a:defRPr sz="900"/>
            </a:lvl5pPr>
            <a:lvl6pPr marL="2285345" indent="0">
              <a:buNone/>
              <a:defRPr sz="900"/>
            </a:lvl6pPr>
            <a:lvl7pPr marL="2742412" indent="0">
              <a:buNone/>
              <a:defRPr sz="900"/>
            </a:lvl7pPr>
            <a:lvl8pPr marL="3199483" indent="0">
              <a:buNone/>
              <a:defRPr sz="900"/>
            </a:lvl8pPr>
            <a:lvl9pPr marL="3656552"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FC35224A-5458-4F22-B5A2-81063144A3C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168777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F5AEE08-9858-4DD8-8D37-00DC58E9BA0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97410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44"/>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0" y="274644"/>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9B9D375-C1C1-4C9B-AF56-B77096FF263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0633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028E30FF-6DFA-4E32-896A-0181B2B83A32}" type="slidenum">
              <a:rPr lang="en-US" altLang="ja-JP"/>
              <a:pPr>
                <a:defRPr/>
              </a:pPr>
              <a:t>‹#›</a:t>
            </a:fld>
            <a:endParaRPr lang="en-US" altLang="ja-JP"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endParaRPr lang="ja-JP" altLang="en-US" sz="1800">
              <a:solidFill>
                <a:prstClr val="black"/>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ja-JP">
              <a:solidFill>
                <a:prstClr val="black">
                  <a:tint val="75000"/>
                </a:prstClr>
              </a:solidFill>
            </a:endParaRPr>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59DCADD6-EAD8-482C-AF59-1BC07AF25A5E}" type="slidenum">
              <a:rPr lang="ja-JP" altLang="en-US">
                <a:solidFill>
                  <a:prstClr val="black">
                    <a:tint val="75000"/>
                  </a:prstClr>
                </a:solidFill>
              </a:rPr>
              <a:pPr>
                <a:defRPr/>
              </a:pPr>
              <a:t>‹#›</a:t>
            </a:fld>
            <a:endParaRPr lang="ja-JP" altLang="en-US" sz="1800">
              <a:solidFill>
                <a:prstClr val="black"/>
              </a:solidFill>
            </a:endParaRPr>
          </a:p>
        </p:txBody>
      </p:sp>
    </p:spTree>
    <p:extLst>
      <p:ext uri="{BB962C8B-B14F-4D97-AF65-F5344CB8AC3E}">
        <p14:creationId xmlns:p14="http://schemas.microsoft.com/office/powerpoint/2010/main" val="233530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1"/>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85" y="27307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9" y="1435103"/>
            <a:ext cx="3259006" cy="4691063"/>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AD8773D8-F53B-4DF4-909F-7F3FCD327EBD}" type="slidenum">
              <a:rPr lang="en-US" altLang="ja-JP"/>
              <a:pPr>
                <a:defRPr/>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8"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8" y="612775"/>
            <a:ext cx="5943600" cy="4114800"/>
          </a:xfrm>
        </p:spPr>
        <p:txBody>
          <a:bodyPr/>
          <a:lstStyle>
            <a:lvl1pPr marL="0" indent="0">
              <a:buNone/>
              <a:defRPr sz="3200"/>
            </a:lvl1pPr>
            <a:lvl2pPr marL="457147"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79" indent="0">
              <a:buNone/>
              <a:defRPr sz="2000"/>
            </a:lvl7pPr>
            <a:lvl8pPr marL="3200026" indent="0">
              <a:buNone/>
              <a:defRPr sz="2000"/>
            </a:lvl8pPr>
            <a:lvl9pPr marL="3657173"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941648" y="5367338"/>
            <a:ext cx="5943600" cy="804862"/>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95B62182-9D0F-4D1C-942A-64824596B5EB}" type="slidenum">
              <a:rPr lang="en-US" altLang="ja-JP"/>
              <a:pPr>
                <a:defRPr/>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95301" y="274639"/>
            <a:ext cx="8915400" cy="1143000"/>
          </a:xfrm>
          <a:prstGeom prst="rect">
            <a:avLst/>
          </a:prstGeom>
          <a:noFill/>
          <a:ln w="9525">
            <a:noFill/>
            <a:miter lim="800000"/>
            <a:headEnd/>
            <a:tailEnd/>
          </a:ln>
        </p:spPr>
        <p:txBody>
          <a:bodyPr vert="horz" wrap="square" lIns="91418" tIns="45708" rIns="91418" bIns="45708" numCol="1" anchor="ctr" anchorCtr="0" compatLnSpc="1">
            <a:prstTxWarp prst="textNoShape">
              <a:avLst/>
            </a:prstTxWarp>
          </a:bodyPr>
          <a:lstStyle/>
          <a:p>
            <a:pPr lvl="0"/>
            <a:r>
              <a:rPr lang="ja-JP" altLang="en-US" smtClean="0"/>
              <a:t>マスタ タイトルの書式設定</a:t>
            </a:r>
          </a:p>
        </p:txBody>
      </p:sp>
      <p:sp>
        <p:nvSpPr>
          <p:cNvPr id="13315" name="Rectangle 3"/>
          <p:cNvSpPr>
            <a:spLocks noGrp="1" noChangeArrowheads="1"/>
          </p:cNvSpPr>
          <p:nvPr>
            <p:ph type="body" idx="1"/>
          </p:nvPr>
        </p:nvSpPr>
        <p:spPr bwMode="auto">
          <a:xfrm>
            <a:off x="495301" y="1600206"/>
            <a:ext cx="8915400" cy="4525963"/>
          </a:xfrm>
          <a:prstGeom prst="rect">
            <a:avLst/>
          </a:prstGeom>
          <a:noFill/>
          <a:ln w="9525">
            <a:noFill/>
            <a:miter lim="800000"/>
            <a:headEnd/>
            <a:tailEnd/>
          </a:ln>
        </p:spPr>
        <p:txBody>
          <a:bodyPr vert="horz" wrap="square" lIns="91418" tIns="45708" rIns="91418" bIns="4570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299" y="6245226"/>
            <a:ext cx="23114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defRPr sz="1400">
                <a:ea typeface="ＭＳ Ｐゴシック"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60" y="6245226"/>
            <a:ext cx="31369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683501" y="6524626"/>
            <a:ext cx="23114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lgn="r">
              <a:defRPr sz="1400">
                <a:ea typeface="ＭＳ Ｐゴシック" pitchFamily="50" charset="-128"/>
              </a:defRPr>
            </a:lvl1pPr>
          </a:lstStyle>
          <a:p>
            <a:pPr>
              <a:defRPr/>
            </a:pPr>
            <a:fld id="{4E7AE4BE-F216-4572-974D-09A2D63C008C}"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860" indent="-342860" algn="l" rtl="0" eaLnBrk="0" fontAlgn="base" hangingPunct="0">
        <a:spcBef>
          <a:spcPct val="20000"/>
        </a:spcBef>
        <a:spcAft>
          <a:spcPct val="0"/>
        </a:spcAft>
        <a:buChar char="•"/>
        <a:defRPr kumimoji="1" sz="3200">
          <a:solidFill>
            <a:schemeClr val="tx1"/>
          </a:solidFill>
          <a:latin typeface="+mn-lt"/>
          <a:ea typeface="+mn-ea"/>
          <a:cs typeface="+mn-cs"/>
        </a:defRPr>
      </a:lvl1pPr>
      <a:lvl2pPr marL="742863" indent="-285717" algn="l" rtl="0" eaLnBrk="0" fontAlgn="base" hangingPunct="0">
        <a:spcBef>
          <a:spcPct val="20000"/>
        </a:spcBef>
        <a:spcAft>
          <a:spcPct val="0"/>
        </a:spcAft>
        <a:buChar char="–"/>
        <a:defRPr kumimoji="1" sz="2800">
          <a:solidFill>
            <a:schemeClr val="tx1"/>
          </a:solidFill>
          <a:latin typeface="+mn-lt"/>
          <a:ea typeface="+mn-ea"/>
        </a:defRPr>
      </a:lvl2pPr>
      <a:lvl3pPr marL="1142867" indent="-228573" algn="l" rtl="0" eaLnBrk="0" fontAlgn="base" hangingPunct="0">
        <a:spcBef>
          <a:spcPct val="20000"/>
        </a:spcBef>
        <a:spcAft>
          <a:spcPct val="0"/>
        </a:spcAft>
        <a:buChar char="•"/>
        <a:defRPr kumimoji="1" sz="2400">
          <a:solidFill>
            <a:schemeClr val="tx1"/>
          </a:solidFill>
          <a:latin typeface="+mn-lt"/>
          <a:ea typeface="+mn-ea"/>
        </a:defRPr>
      </a:lvl3pPr>
      <a:lvl4pPr marL="1600013" indent="-228573" algn="l" rtl="0" eaLnBrk="0" fontAlgn="base" hangingPunct="0">
        <a:spcBef>
          <a:spcPct val="20000"/>
        </a:spcBef>
        <a:spcAft>
          <a:spcPct val="0"/>
        </a:spcAft>
        <a:buChar char="–"/>
        <a:defRPr kumimoji="1" sz="2000">
          <a:solidFill>
            <a:schemeClr val="tx1"/>
          </a:solidFill>
          <a:latin typeface="+mn-lt"/>
          <a:ea typeface="+mn-ea"/>
        </a:defRPr>
      </a:lvl4pPr>
      <a:lvl5pPr marL="2057159" indent="-228573" algn="l" rtl="0" eaLnBrk="0" fontAlgn="base" hangingPunct="0">
        <a:spcBef>
          <a:spcPct val="20000"/>
        </a:spcBef>
        <a:spcAft>
          <a:spcPct val="0"/>
        </a:spcAft>
        <a:buChar char="»"/>
        <a:defRPr kumimoji="1" sz="2000">
          <a:solidFill>
            <a:schemeClr val="tx1"/>
          </a:solidFill>
          <a:latin typeface="+mn-lt"/>
          <a:ea typeface="+mn-ea"/>
        </a:defRPr>
      </a:lvl5pPr>
      <a:lvl6pPr marL="2514306" indent="-228573" algn="l" rtl="0" fontAlgn="base">
        <a:spcBef>
          <a:spcPct val="20000"/>
        </a:spcBef>
        <a:spcAft>
          <a:spcPct val="0"/>
        </a:spcAft>
        <a:buChar char="»"/>
        <a:defRPr kumimoji="1" sz="2000">
          <a:solidFill>
            <a:schemeClr val="tx1"/>
          </a:solidFill>
          <a:latin typeface="+mn-lt"/>
          <a:ea typeface="+mn-ea"/>
        </a:defRPr>
      </a:lvl6pPr>
      <a:lvl7pPr marL="2971453" indent="-228573" algn="l" rtl="0" fontAlgn="base">
        <a:spcBef>
          <a:spcPct val="20000"/>
        </a:spcBef>
        <a:spcAft>
          <a:spcPct val="0"/>
        </a:spcAft>
        <a:buChar char="»"/>
        <a:defRPr kumimoji="1" sz="2000">
          <a:solidFill>
            <a:schemeClr val="tx1"/>
          </a:solidFill>
          <a:latin typeface="+mn-lt"/>
          <a:ea typeface="+mn-ea"/>
        </a:defRPr>
      </a:lvl7pPr>
      <a:lvl8pPr marL="3428599" indent="-228573" algn="l" rtl="0" fontAlgn="base">
        <a:spcBef>
          <a:spcPct val="20000"/>
        </a:spcBef>
        <a:spcAft>
          <a:spcPct val="0"/>
        </a:spcAft>
        <a:buChar char="»"/>
        <a:defRPr kumimoji="1" sz="2000">
          <a:solidFill>
            <a:schemeClr val="tx1"/>
          </a:solidFill>
          <a:latin typeface="+mn-lt"/>
          <a:ea typeface="+mn-ea"/>
        </a:defRPr>
      </a:lvl8pPr>
      <a:lvl9pPr marL="3885746" indent="-22857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93" rtl="0" eaLnBrk="1" latinLnBrk="0" hangingPunct="1">
        <a:defRPr kumimoji="1" sz="1800" kern="1200">
          <a:solidFill>
            <a:schemeClr val="tx1"/>
          </a:solidFill>
          <a:latin typeface="+mn-lt"/>
          <a:ea typeface="+mn-ea"/>
          <a:cs typeface="+mn-cs"/>
        </a:defRPr>
      </a:lvl1pPr>
      <a:lvl2pPr marL="457147" algn="l" defTabSz="914293" rtl="0" eaLnBrk="1" latinLnBrk="0" hangingPunct="1">
        <a:defRPr kumimoji="1" sz="1800" kern="1200">
          <a:solidFill>
            <a:schemeClr val="tx1"/>
          </a:solidFill>
          <a:latin typeface="+mn-lt"/>
          <a:ea typeface="+mn-ea"/>
          <a:cs typeface="+mn-cs"/>
        </a:defRPr>
      </a:lvl2pPr>
      <a:lvl3pPr marL="914293" algn="l" defTabSz="914293" rtl="0" eaLnBrk="1" latinLnBrk="0" hangingPunct="1">
        <a:defRPr kumimoji="1" sz="1800" kern="1200">
          <a:solidFill>
            <a:schemeClr val="tx1"/>
          </a:solidFill>
          <a:latin typeface="+mn-lt"/>
          <a:ea typeface="+mn-ea"/>
          <a:cs typeface="+mn-cs"/>
        </a:defRPr>
      </a:lvl3pPr>
      <a:lvl4pPr marL="1371440" algn="l" defTabSz="914293" rtl="0" eaLnBrk="1" latinLnBrk="0" hangingPunct="1">
        <a:defRPr kumimoji="1" sz="1800" kern="1200">
          <a:solidFill>
            <a:schemeClr val="tx1"/>
          </a:solidFill>
          <a:latin typeface="+mn-lt"/>
          <a:ea typeface="+mn-ea"/>
          <a:cs typeface="+mn-cs"/>
        </a:defRPr>
      </a:lvl4pPr>
      <a:lvl5pPr marL="1828587" algn="l" defTabSz="914293" rtl="0" eaLnBrk="1" latinLnBrk="0" hangingPunct="1">
        <a:defRPr kumimoji="1" sz="1800" kern="1200">
          <a:solidFill>
            <a:schemeClr val="tx1"/>
          </a:solidFill>
          <a:latin typeface="+mn-lt"/>
          <a:ea typeface="+mn-ea"/>
          <a:cs typeface="+mn-cs"/>
        </a:defRPr>
      </a:lvl5pPr>
      <a:lvl6pPr marL="2285733" algn="l" defTabSz="914293" rtl="0" eaLnBrk="1" latinLnBrk="0" hangingPunct="1">
        <a:defRPr kumimoji="1" sz="1800" kern="1200">
          <a:solidFill>
            <a:schemeClr val="tx1"/>
          </a:solidFill>
          <a:latin typeface="+mn-lt"/>
          <a:ea typeface="+mn-ea"/>
          <a:cs typeface="+mn-cs"/>
        </a:defRPr>
      </a:lvl6pPr>
      <a:lvl7pPr marL="2742879" algn="l" defTabSz="914293" rtl="0" eaLnBrk="1" latinLnBrk="0" hangingPunct="1">
        <a:defRPr kumimoji="1" sz="1800" kern="1200">
          <a:solidFill>
            <a:schemeClr val="tx1"/>
          </a:solidFill>
          <a:latin typeface="+mn-lt"/>
          <a:ea typeface="+mn-ea"/>
          <a:cs typeface="+mn-cs"/>
        </a:defRPr>
      </a:lvl7pPr>
      <a:lvl8pPr marL="3200026" algn="l" defTabSz="914293" rtl="0" eaLnBrk="1" latinLnBrk="0" hangingPunct="1">
        <a:defRPr kumimoji="1" sz="1800" kern="1200">
          <a:solidFill>
            <a:schemeClr val="tx1"/>
          </a:solidFill>
          <a:latin typeface="+mn-lt"/>
          <a:ea typeface="+mn-ea"/>
          <a:cs typeface="+mn-cs"/>
        </a:defRPr>
      </a:lvl8pPr>
      <a:lvl9pPr marL="3657173" algn="l" defTabSz="914293"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タイトル プレースホルダ 1"/>
          <p:cNvSpPr>
            <a:spLocks noGrp="1"/>
          </p:cNvSpPr>
          <p:nvPr>
            <p:ph type="title"/>
          </p:nvPr>
        </p:nvSpPr>
        <p:spPr bwMode="auto">
          <a:xfrm>
            <a:off x="495301" y="274639"/>
            <a:ext cx="8915400" cy="1143000"/>
          </a:xfrm>
          <a:prstGeom prst="rect">
            <a:avLst/>
          </a:prstGeom>
          <a:noFill/>
          <a:ln w="9525">
            <a:noFill/>
            <a:miter lim="800000"/>
            <a:headEnd/>
            <a:tailEnd/>
          </a:ln>
        </p:spPr>
        <p:txBody>
          <a:bodyPr vert="horz" wrap="square" lIns="91430" tIns="45714" rIns="91430" bIns="45714" numCol="1" anchor="ctr" anchorCtr="0" compatLnSpc="1">
            <a:prstTxWarp prst="textNoShape">
              <a:avLst/>
            </a:prstTxWarp>
          </a:bodyPr>
          <a:lstStyle/>
          <a:p>
            <a:pPr lvl="0"/>
            <a:r>
              <a:rPr lang="ja-JP" altLang="en-US" smtClean="0"/>
              <a:t>マスタ タイトルの書式設定</a:t>
            </a:r>
          </a:p>
        </p:txBody>
      </p:sp>
      <p:sp>
        <p:nvSpPr>
          <p:cNvPr id="14339" name="テキスト プレースホルダ 2"/>
          <p:cNvSpPr>
            <a:spLocks noGrp="1"/>
          </p:cNvSpPr>
          <p:nvPr>
            <p:ph type="body" idx="1"/>
          </p:nvPr>
        </p:nvSpPr>
        <p:spPr bwMode="auto">
          <a:xfrm>
            <a:off x="495301" y="1600206"/>
            <a:ext cx="8915400" cy="4525963"/>
          </a:xfrm>
          <a:prstGeom prst="rect">
            <a:avLst/>
          </a:prstGeom>
          <a:noFill/>
          <a:ln w="9525">
            <a:noFill/>
            <a:miter lim="800000"/>
            <a:headEnd/>
            <a:tailEnd/>
          </a:ln>
        </p:spPr>
        <p:txBody>
          <a:bodyPr vert="horz" wrap="square" lIns="91430" tIns="45714" rIns="91430"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299" y="6356585"/>
            <a:ext cx="2311400" cy="365125"/>
          </a:xfrm>
          <a:prstGeom prst="rect">
            <a:avLst/>
          </a:prstGeom>
        </p:spPr>
        <p:txBody>
          <a:bodyPr vert="horz" lIns="91430" tIns="45714" rIns="91430" bIns="45714" rtlCol="0" anchor="ctr"/>
          <a:lstStyle>
            <a:lvl1pPr algn="l">
              <a:defRPr sz="1200">
                <a:solidFill>
                  <a:schemeClr val="tx1">
                    <a:tint val="75000"/>
                  </a:schemeClr>
                </a:solidFill>
              </a:defRPr>
            </a:lvl1pPr>
          </a:lstStyle>
          <a:p>
            <a:pPr>
              <a:defRPr/>
            </a:pPr>
            <a:endParaRPr lang="ja-JP" altLang="en-US" dirty="0"/>
          </a:p>
        </p:txBody>
      </p:sp>
      <p:sp>
        <p:nvSpPr>
          <p:cNvPr id="5" name="フッター プレースホルダ 4"/>
          <p:cNvSpPr>
            <a:spLocks noGrp="1"/>
          </p:cNvSpPr>
          <p:nvPr>
            <p:ph type="ftr" sz="quarter" idx="3"/>
          </p:nvPr>
        </p:nvSpPr>
        <p:spPr>
          <a:xfrm>
            <a:off x="3384560" y="6356585"/>
            <a:ext cx="3136900" cy="365125"/>
          </a:xfrm>
          <a:prstGeom prst="rect">
            <a:avLst/>
          </a:prstGeom>
        </p:spPr>
        <p:txBody>
          <a:bodyPr vert="horz" lIns="91430" tIns="45714" rIns="91430" bIns="45714" rtlCol="0" anchor="ctr"/>
          <a:lstStyle>
            <a:lvl1pPr algn="ctr">
              <a:defRPr sz="1200">
                <a:solidFill>
                  <a:schemeClr val="tx1">
                    <a:tint val="75000"/>
                  </a:schemeClr>
                </a:solidFill>
              </a:defRPr>
            </a:lvl1pPr>
          </a:lstStyle>
          <a:p>
            <a:pPr>
              <a:defRPr/>
            </a:pPr>
            <a:endParaRPr lang="ja-JP" altLang="en-US" dirty="0"/>
          </a:p>
        </p:txBody>
      </p:sp>
      <p:sp>
        <p:nvSpPr>
          <p:cNvPr id="6" name="スライド番号プレースホルダ 5"/>
          <p:cNvSpPr>
            <a:spLocks noGrp="1"/>
          </p:cNvSpPr>
          <p:nvPr>
            <p:ph type="sldNum" sz="quarter" idx="4"/>
          </p:nvPr>
        </p:nvSpPr>
        <p:spPr>
          <a:xfrm>
            <a:off x="7099301" y="6356585"/>
            <a:ext cx="2311400" cy="365125"/>
          </a:xfrm>
          <a:prstGeom prst="rect">
            <a:avLst/>
          </a:prstGeom>
        </p:spPr>
        <p:txBody>
          <a:bodyPr vert="horz" lIns="91430" tIns="45714" rIns="91430" bIns="45714" rtlCol="0" anchor="ctr"/>
          <a:lstStyle>
            <a:lvl1pPr algn="r">
              <a:defRPr sz="1200">
                <a:solidFill>
                  <a:schemeClr val="tx1">
                    <a:tint val="75000"/>
                  </a:schemeClr>
                </a:solidFill>
              </a:defRPr>
            </a:lvl1pPr>
          </a:lstStyle>
          <a:p>
            <a:pPr>
              <a:defRPr/>
            </a:pPr>
            <a:fld id="{1E457E58-6B06-4798-8352-5D5C8AE39DA2}"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147" algn="ctr" rtl="0" fontAlgn="base">
        <a:spcBef>
          <a:spcPct val="0"/>
        </a:spcBef>
        <a:spcAft>
          <a:spcPct val="0"/>
        </a:spcAft>
        <a:defRPr kumimoji="1" sz="4400">
          <a:solidFill>
            <a:schemeClr val="tx1"/>
          </a:solidFill>
          <a:latin typeface="Calibri" pitchFamily="34" charset="0"/>
          <a:ea typeface="ＭＳ Ｐゴシック" charset="-128"/>
        </a:defRPr>
      </a:lvl6pPr>
      <a:lvl7pPr marL="914293" algn="ctr" rtl="0" fontAlgn="base">
        <a:spcBef>
          <a:spcPct val="0"/>
        </a:spcBef>
        <a:spcAft>
          <a:spcPct val="0"/>
        </a:spcAft>
        <a:defRPr kumimoji="1" sz="4400">
          <a:solidFill>
            <a:schemeClr val="tx1"/>
          </a:solidFill>
          <a:latin typeface="Calibri" pitchFamily="34" charset="0"/>
          <a:ea typeface="ＭＳ Ｐゴシック" charset="-128"/>
        </a:defRPr>
      </a:lvl7pPr>
      <a:lvl8pPr marL="1371440" algn="ctr" rtl="0" fontAlgn="base">
        <a:spcBef>
          <a:spcPct val="0"/>
        </a:spcBef>
        <a:spcAft>
          <a:spcPct val="0"/>
        </a:spcAft>
        <a:defRPr kumimoji="1" sz="4400">
          <a:solidFill>
            <a:schemeClr val="tx1"/>
          </a:solidFill>
          <a:latin typeface="Calibri" pitchFamily="34" charset="0"/>
          <a:ea typeface="ＭＳ Ｐゴシック" charset="-128"/>
        </a:defRPr>
      </a:lvl8pPr>
      <a:lvl9pPr marL="1828587"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860" indent="-34286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863" indent="-285717"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2867" indent="-228573"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013" indent="-22857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159" indent="-22857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93" rtl="0" eaLnBrk="1" latinLnBrk="0" hangingPunct="1">
        <a:defRPr kumimoji="1" sz="1800" kern="1200">
          <a:solidFill>
            <a:schemeClr val="tx1"/>
          </a:solidFill>
          <a:latin typeface="+mn-lt"/>
          <a:ea typeface="+mn-ea"/>
          <a:cs typeface="+mn-cs"/>
        </a:defRPr>
      </a:lvl1pPr>
      <a:lvl2pPr marL="457147" algn="l" defTabSz="914293" rtl="0" eaLnBrk="1" latinLnBrk="0" hangingPunct="1">
        <a:defRPr kumimoji="1" sz="1800" kern="1200">
          <a:solidFill>
            <a:schemeClr val="tx1"/>
          </a:solidFill>
          <a:latin typeface="+mn-lt"/>
          <a:ea typeface="+mn-ea"/>
          <a:cs typeface="+mn-cs"/>
        </a:defRPr>
      </a:lvl2pPr>
      <a:lvl3pPr marL="914293" algn="l" defTabSz="914293" rtl="0" eaLnBrk="1" latinLnBrk="0" hangingPunct="1">
        <a:defRPr kumimoji="1" sz="1800" kern="1200">
          <a:solidFill>
            <a:schemeClr val="tx1"/>
          </a:solidFill>
          <a:latin typeface="+mn-lt"/>
          <a:ea typeface="+mn-ea"/>
          <a:cs typeface="+mn-cs"/>
        </a:defRPr>
      </a:lvl3pPr>
      <a:lvl4pPr marL="1371440" algn="l" defTabSz="914293" rtl="0" eaLnBrk="1" latinLnBrk="0" hangingPunct="1">
        <a:defRPr kumimoji="1" sz="1800" kern="1200">
          <a:solidFill>
            <a:schemeClr val="tx1"/>
          </a:solidFill>
          <a:latin typeface="+mn-lt"/>
          <a:ea typeface="+mn-ea"/>
          <a:cs typeface="+mn-cs"/>
        </a:defRPr>
      </a:lvl4pPr>
      <a:lvl5pPr marL="1828587" algn="l" defTabSz="914293" rtl="0" eaLnBrk="1" latinLnBrk="0" hangingPunct="1">
        <a:defRPr kumimoji="1" sz="1800" kern="1200">
          <a:solidFill>
            <a:schemeClr val="tx1"/>
          </a:solidFill>
          <a:latin typeface="+mn-lt"/>
          <a:ea typeface="+mn-ea"/>
          <a:cs typeface="+mn-cs"/>
        </a:defRPr>
      </a:lvl5pPr>
      <a:lvl6pPr marL="2285733" algn="l" defTabSz="914293" rtl="0" eaLnBrk="1" latinLnBrk="0" hangingPunct="1">
        <a:defRPr kumimoji="1" sz="1800" kern="1200">
          <a:solidFill>
            <a:schemeClr val="tx1"/>
          </a:solidFill>
          <a:latin typeface="+mn-lt"/>
          <a:ea typeface="+mn-ea"/>
          <a:cs typeface="+mn-cs"/>
        </a:defRPr>
      </a:lvl6pPr>
      <a:lvl7pPr marL="2742879" algn="l" defTabSz="914293" rtl="0" eaLnBrk="1" latinLnBrk="0" hangingPunct="1">
        <a:defRPr kumimoji="1" sz="1800" kern="1200">
          <a:solidFill>
            <a:schemeClr val="tx1"/>
          </a:solidFill>
          <a:latin typeface="+mn-lt"/>
          <a:ea typeface="+mn-ea"/>
          <a:cs typeface="+mn-cs"/>
        </a:defRPr>
      </a:lvl7pPr>
      <a:lvl8pPr marL="3200026" algn="l" defTabSz="914293" rtl="0" eaLnBrk="1" latinLnBrk="0" hangingPunct="1">
        <a:defRPr kumimoji="1" sz="1800" kern="1200">
          <a:solidFill>
            <a:schemeClr val="tx1"/>
          </a:solidFill>
          <a:latin typeface="+mn-lt"/>
          <a:ea typeface="+mn-ea"/>
          <a:cs typeface="+mn-cs"/>
        </a:defRPr>
      </a:lvl8pPr>
      <a:lvl9pPr marL="3657173" algn="l" defTabSz="914293"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タイトル プレースホルダ 1"/>
          <p:cNvSpPr>
            <a:spLocks noGrp="1"/>
          </p:cNvSpPr>
          <p:nvPr>
            <p:ph type="title"/>
          </p:nvPr>
        </p:nvSpPr>
        <p:spPr bwMode="auto">
          <a:xfrm>
            <a:off x="495301" y="274639"/>
            <a:ext cx="8915400" cy="1143000"/>
          </a:xfrm>
          <a:prstGeom prst="rect">
            <a:avLst/>
          </a:prstGeom>
          <a:noFill/>
          <a:ln w="9525">
            <a:noFill/>
            <a:miter lim="800000"/>
            <a:headEnd/>
            <a:tailEnd/>
          </a:ln>
        </p:spPr>
        <p:txBody>
          <a:bodyPr vert="horz" wrap="square" lIns="91430" tIns="45714" rIns="91430" bIns="45714" numCol="1" anchor="ctr" anchorCtr="0" compatLnSpc="1">
            <a:prstTxWarp prst="textNoShape">
              <a:avLst/>
            </a:prstTxWarp>
          </a:bodyPr>
          <a:lstStyle/>
          <a:p>
            <a:pPr lvl="0"/>
            <a:r>
              <a:rPr lang="ja-JP" altLang="en-US" smtClean="0"/>
              <a:t>マスタ タイトルの書式設定</a:t>
            </a:r>
          </a:p>
        </p:txBody>
      </p:sp>
      <p:sp>
        <p:nvSpPr>
          <p:cNvPr id="15363" name="テキスト プレースホルダ 2"/>
          <p:cNvSpPr>
            <a:spLocks noGrp="1"/>
          </p:cNvSpPr>
          <p:nvPr>
            <p:ph type="body" idx="1"/>
          </p:nvPr>
        </p:nvSpPr>
        <p:spPr bwMode="auto">
          <a:xfrm>
            <a:off x="495301" y="1600206"/>
            <a:ext cx="8915400" cy="4525963"/>
          </a:xfrm>
          <a:prstGeom prst="rect">
            <a:avLst/>
          </a:prstGeom>
          <a:noFill/>
          <a:ln w="9525">
            <a:noFill/>
            <a:miter lim="800000"/>
            <a:headEnd/>
            <a:tailEnd/>
          </a:ln>
        </p:spPr>
        <p:txBody>
          <a:bodyPr vert="horz" wrap="square" lIns="91430" tIns="45714" rIns="91430"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299" y="6356585"/>
            <a:ext cx="2311400" cy="365125"/>
          </a:xfrm>
          <a:prstGeom prst="rect">
            <a:avLst/>
          </a:prstGeom>
        </p:spPr>
        <p:txBody>
          <a:bodyPr vert="horz" lIns="91430" tIns="45714" rIns="91430" bIns="45714" rtlCol="0" anchor="ctr"/>
          <a:lstStyle>
            <a:lvl1pPr algn="l">
              <a:defRPr sz="1200">
                <a:solidFill>
                  <a:schemeClr val="tx1">
                    <a:tint val="75000"/>
                  </a:schemeClr>
                </a:solidFill>
              </a:defRPr>
            </a:lvl1pPr>
          </a:lstStyle>
          <a:p>
            <a:pPr>
              <a:defRPr/>
            </a:pPr>
            <a:endParaRPr lang="ja-JP" altLang="en-US" dirty="0"/>
          </a:p>
        </p:txBody>
      </p:sp>
      <p:sp>
        <p:nvSpPr>
          <p:cNvPr id="5" name="フッター プレースホルダ 4"/>
          <p:cNvSpPr>
            <a:spLocks noGrp="1"/>
          </p:cNvSpPr>
          <p:nvPr>
            <p:ph type="ftr" sz="quarter" idx="3"/>
          </p:nvPr>
        </p:nvSpPr>
        <p:spPr>
          <a:xfrm>
            <a:off x="3384560" y="6356585"/>
            <a:ext cx="3136900" cy="365125"/>
          </a:xfrm>
          <a:prstGeom prst="rect">
            <a:avLst/>
          </a:prstGeom>
        </p:spPr>
        <p:txBody>
          <a:bodyPr vert="horz" lIns="91430" tIns="45714" rIns="91430" bIns="45714" rtlCol="0" anchor="ctr"/>
          <a:lstStyle>
            <a:lvl1pPr algn="ctr">
              <a:defRPr sz="1200">
                <a:solidFill>
                  <a:schemeClr val="tx1">
                    <a:tint val="75000"/>
                  </a:schemeClr>
                </a:solidFill>
              </a:defRPr>
            </a:lvl1pPr>
          </a:lstStyle>
          <a:p>
            <a:pPr>
              <a:defRPr/>
            </a:pPr>
            <a:endParaRPr lang="ja-JP" altLang="en-US" dirty="0"/>
          </a:p>
        </p:txBody>
      </p:sp>
      <p:sp>
        <p:nvSpPr>
          <p:cNvPr id="6" name="スライド番号プレースホルダ 5"/>
          <p:cNvSpPr>
            <a:spLocks noGrp="1"/>
          </p:cNvSpPr>
          <p:nvPr>
            <p:ph type="sldNum" sz="quarter" idx="4"/>
          </p:nvPr>
        </p:nvSpPr>
        <p:spPr>
          <a:xfrm>
            <a:off x="7099301" y="6356585"/>
            <a:ext cx="2311400" cy="365125"/>
          </a:xfrm>
          <a:prstGeom prst="rect">
            <a:avLst/>
          </a:prstGeom>
        </p:spPr>
        <p:txBody>
          <a:bodyPr vert="horz" lIns="91430" tIns="45714" rIns="91430" bIns="45714" rtlCol="0" anchor="ctr"/>
          <a:lstStyle>
            <a:lvl1pPr algn="r">
              <a:defRPr sz="1200">
                <a:solidFill>
                  <a:schemeClr val="tx1">
                    <a:tint val="75000"/>
                  </a:schemeClr>
                </a:solidFill>
              </a:defRPr>
            </a:lvl1pPr>
          </a:lstStyle>
          <a:p>
            <a:pPr>
              <a:defRPr/>
            </a:pPr>
            <a:fld id="{6FC928DA-FA54-417E-A97F-36F482F18555}"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147" algn="ctr" rtl="0" fontAlgn="base">
        <a:spcBef>
          <a:spcPct val="0"/>
        </a:spcBef>
        <a:spcAft>
          <a:spcPct val="0"/>
        </a:spcAft>
        <a:defRPr kumimoji="1" sz="4400">
          <a:solidFill>
            <a:schemeClr val="tx1"/>
          </a:solidFill>
          <a:latin typeface="Calibri" pitchFamily="34" charset="0"/>
          <a:ea typeface="ＭＳ Ｐゴシック" charset="-128"/>
        </a:defRPr>
      </a:lvl6pPr>
      <a:lvl7pPr marL="914293" algn="ctr" rtl="0" fontAlgn="base">
        <a:spcBef>
          <a:spcPct val="0"/>
        </a:spcBef>
        <a:spcAft>
          <a:spcPct val="0"/>
        </a:spcAft>
        <a:defRPr kumimoji="1" sz="4400">
          <a:solidFill>
            <a:schemeClr val="tx1"/>
          </a:solidFill>
          <a:latin typeface="Calibri" pitchFamily="34" charset="0"/>
          <a:ea typeface="ＭＳ Ｐゴシック" charset="-128"/>
        </a:defRPr>
      </a:lvl7pPr>
      <a:lvl8pPr marL="1371440" algn="ctr" rtl="0" fontAlgn="base">
        <a:spcBef>
          <a:spcPct val="0"/>
        </a:spcBef>
        <a:spcAft>
          <a:spcPct val="0"/>
        </a:spcAft>
        <a:defRPr kumimoji="1" sz="4400">
          <a:solidFill>
            <a:schemeClr val="tx1"/>
          </a:solidFill>
          <a:latin typeface="Calibri" pitchFamily="34" charset="0"/>
          <a:ea typeface="ＭＳ Ｐゴシック" charset="-128"/>
        </a:defRPr>
      </a:lvl8pPr>
      <a:lvl9pPr marL="1828587"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860" indent="-34286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863" indent="-285717"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2867" indent="-228573"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013" indent="-22857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159" indent="-22857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93" rtl="0" eaLnBrk="1" latinLnBrk="0" hangingPunct="1">
        <a:defRPr kumimoji="1" sz="1800" kern="1200">
          <a:solidFill>
            <a:schemeClr val="tx1"/>
          </a:solidFill>
          <a:latin typeface="+mn-lt"/>
          <a:ea typeface="+mn-ea"/>
          <a:cs typeface="+mn-cs"/>
        </a:defRPr>
      </a:lvl1pPr>
      <a:lvl2pPr marL="457147" algn="l" defTabSz="914293" rtl="0" eaLnBrk="1" latinLnBrk="0" hangingPunct="1">
        <a:defRPr kumimoji="1" sz="1800" kern="1200">
          <a:solidFill>
            <a:schemeClr val="tx1"/>
          </a:solidFill>
          <a:latin typeface="+mn-lt"/>
          <a:ea typeface="+mn-ea"/>
          <a:cs typeface="+mn-cs"/>
        </a:defRPr>
      </a:lvl2pPr>
      <a:lvl3pPr marL="914293" algn="l" defTabSz="914293" rtl="0" eaLnBrk="1" latinLnBrk="0" hangingPunct="1">
        <a:defRPr kumimoji="1" sz="1800" kern="1200">
          <a:solidFill>
            <a:schemeClr val="tx1"/>
          </a:solidFill>
          <a:latin typeface="+mn-lt"/>
          <a:ea typeface="+mn-ea"/>
          <a:cs typeface="+mn-cs"/>
        </a:defRPr>
      </a:lvl3pPr>
      <a:lvl4pPr marL="1371440" algn="l" defTabSz="914293" rtl="0" eaLnBrk="1" latinLnBrk="0" hangingPunct="1">
        <a:defRPr kumimoji="1" sz="1800" kern="1200">
          <a:solidFill>
            <a:schemeClr val="tx1"/>
          </a:solidFill>
          <a:latin typeface="+mn-lt"/>
          <a:ea typeface="+mn-ea"/>
          <a:cs typeface="+mn-cs"/>
        </a:defRPr>
      </a:lvl4pPr>
      <a:lvl5pPr marL="1828587" algn="l" defTabSz="914293" rtl="0" eaLnBrk="1" latinLnBrk="0" hangingPunct="1">
        <a:defRPr kumimoji="1" sz="1800" kern="1200">
          <a:solidFill>
            <a:schemeClr val="tx1"/>
          </a:solidFill>
          <a:latin typeface="+mn-lt"/>
          <a:ea typeface="+mn-ea"/>
          <a:cs typeface="+mn-cs"/>
        </a:defRPr>
      </a:lvl5pPr>
      <a:lvl6pPr marL="2285733" algn="l" defTabSz="914293" rtl="0" eaLnBrk="1" latinLnBrk="0" hangingPunct="1">
        <a:defRPr kumimoji="1" sz="1800" kern="1200">
          <a:solidFill>
            <a:schemeClr val="tx1"/>
          </a:solidFill>
          <a:latin typeface="+mn-lt"/>
          <a:ea typeface="+mn-ea"/>
          <a:cs typeface="+mn-cs"/>
        </a:defRPr>
      </a:lvl6pPr>
      <a:lvl7pPr marL="2742879" algn="l" defTabSz="914293" rtl="0" eaLnBrk="1" latinLnBrk="0" hangingPunct="1">
        <a:defRPr kumimoji="1" sz="1800" kern="1200">
          <a:solidFill>
            <a:schemeClr val="tx1"/>
          </a:solidFill>
          <a:latin typeface="+mn-lt"/>
          <a:ea typeface="+mn-ea"/>
          <a:cs typeface="+mn-cs"/>
        </a:defRPr>
      </a:lvl7pPr>
      <a:lvl8pPr marL="3200026" algn="l" defTabSz="914293" rtl="0" eaLnBrk="1" latinLnBrk="0" hangingPunct="1">
        <a:defRPr kumimoji="1" sz="1800" kern="1200">
          <a:solidFill>
            <a:schemeClr val="tx1"/>
          </a:solidFill>
          <a:latin typeface="+mn-lt"/>
          <a:ea typeface="+mn-ea"/>
          <a:cs typeface="+mn-cs"/>
        </a:defRPr>
      </a:lvl8pPr>
      <a:lvl9pPr marL="3657173" algn="l" defTabSz="914293"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95301" y="274639"/>
            <a:ext cx="8915400" cy="1143000"/>
          </a:xfrm>
          <a:prstGeom prst="rect">
            <a:avLst/>
          </a:prstGeom>
          <a:noFill/>
          <a:ln w="9525">
            <a:noFill/>
            <a:miter lim="800000"/>
            <a:headEnd/>
            <a:tailEnd/>
          </a:ln>
        </p:spPr>
        <p:txBody>
          <a:bodyPr vert="horz" wrap="square" lIns="91418" tIns="45708" rIns="91418" bIns="45708" numCol="1" anchor="ctr" anchorCtr="0" compatLnSpc="1">
            <a:prstTxWarp prst="textNoShape">
              <a:avLst/>
            </a:prstTxWarp>
          </a:bodyPr>
          <a:lstStyle/>
          <a:p>
            <a:pPr lvl="0"/>
            <a:r>
              <a:rPr lang="ja-JP" altLang="en-US" smtClean="0"/>
              <a:t>マスタ タイトルの書式設定</a:t>
            </a:r>
          </a:p>
        </p:txBody>
      </p:sp>
      <p:sp>
        <p:nvSpPr>
          <p:cNvPr id="13315" name="Rectangle 3"/>
          <p:cNvSpPr>
            <a:spLocks noGrp="1" noChangeArrowheads="1"/>
          </p:cNvSpPr>
          <p:nvPr>
            <p:ph type="body" idx="1"/>
          </p:nvPr>
        </p:nvSpPr>
        <p:spPr bwMode="auto">
          <a:xfrm>
            <a:off x="495301" y="1600206"/>
            <a:ext cx="8915400" cy="4525963"/>
          </a:xfrm>
          <a:prstGeom prst="rect">
            <a:avLst/>
          </a:prstGeom>
          <a:noFill/>
          <a:ln w="9525">
            <a:noFill/>
            <a:miter lim="800000"/>
            <a:headEnd/>
            <a:tailEnd/>
          </a:ln>
        </p:spPr>
        <p:txBody>
          <a:bodyPr vert="horz" wrap="square" lIns="91418" tIns="45708" rIns="91418" bIns="4570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299" y="6245226"/>
            <a:ext cx="23114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defRPr sz="1400">
                <a:ea typeface="ＭＳ Ｐゴシック"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384560" y="6245226"/>
            <a:ext cx="31369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7683501" y="6524626"/>
            <a:ext cx="23114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lgn="r">
              <a:defRPr sz="1400">
                <a:ea typeface="ＭＳ Ｐゴシック" pitchFamily="50" charset="-128"/>
              </a:defRPr>
            </a:lvl1pPr>
          </a:lstStyle>
          <a:p>
            <a:pPr>
              <a:defRPr/>
            </a:pPr>
            <a:fld id="{4E7AE4BE-F216-4572-974D-09A2D63C008C}" type="slidenum">
              <a:rPr lang="en-US" altLang="ja-JP">
                <a:solidFill>
                  <a:srgbClr val="000000"/>
                </a:solidFill>
              </a:rPr>
              <a:pPr>
                <a:defRPr/>
              </a:pPr>
              <a:t>‹#›</a:t>
            </a:fld>
            <a:endParaRPr lang="en-US" altLang="ja-JP"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860" indent="-342860" algn="l" rtl="0" eaLnBrk="0" fontAlgn="base" hangingPunct="0">
        <a:spcBef>
          <a:spcPct val="20000"/>
        </a:spcBef>
        <a:spcAft>
          <a:spcPct val="0"/>
        </a:spcAft>
        <a:buChar char="•"/>
        <a:defRPr kumimoji="1" sz="3200">
          <a:solidFill>
            <a:schemeClr val="tx1"/>
          </a:solidFill>
          <a:latin typeface="+mn-lt"/>
          <a:ea typeface="+mn-ea"/>
          <a:cs typeface="+mn-cs"/>
        </a:defRPr>
      </a:lvl1pPr>
      <a:lvl2pPr marL="742863" indent="-285717" algn="l" rtl="0" eaLnBrk="0" fontAlgn="base" hangingPunct="0">
        <a:spcBef>
          <a:spcPct val="20000"/>
        </a:spcBef>
        <a:spcAft>
          <a:spcPct val="0"/>
        </a:spcAft>
        <a:buChar char="–"/>
        <a:defRPr kumimoji="1" sz="2800">
          <a:solidFill>
            <a:schemeClr val="tx1"/>
          </a:solidFill>
          <a:latin typeface="+mn-lt"/>
          <a:ea typeface="+mn-ea"/>
        </a:defRPr>
      </a:lvl2pPr>
      <a:lvl3pPr marL="1142867" indent="-228573" algn="l" rtl="0" eaLnBrk="0" fontAlgn="base" hangingPunct="0">
        <a:spcBef>
          <a:spcPct val="20000"/>
        </a:spcBef>
        <a:spcAft>
          <a:spcPct val="0"/>
        </a:spcAft>
        <a:buChar char="•"/>
        <a:defRPr kumimoji="1" sz="2400">
          <a:solidFill>
            <a:schemeClr val="tx1"/>
          </a:solidFill>
          <a:latin typeface="+mn-lt"/>
          <a:ea typeface="+mn-ea"/>
        </a:defRPr>
      </a:lvl3pPr>
      <a:lvl4pPr marL="1600013" indent="-228573" algn="l" rtl="0" eaLnBrk="0" fontAlgn="base" hangingPunct="0">
        <a:spcBef>
          <a:spcPct val="20000"/>
        </a:spcBef>
        <a:spcAft>
          <a:spcPct val="0"/>
        </a:spcAft>
        <a:buChar char="–"/>
        <a:defRPr kumimoji="1" sz="2000">
          <a:solidFill>
            <a:schemeClr val="tx1"/>
          </a:solidFill>
          <a:latin typeface="+mn-lt"/>
          <a:ea typeface="+mn-ea"/>
        </a:defRPr>
      </a:lvl4pPr>
      <a:lvl5pPr marL="2057159" indent="-228573" algn="l" rtl="0" eaLnBrk="0" fontAlgn="base" hangingPunct="0">
        <a:spcBef>
          <a:spcPct val="20000"/>
        </a:spcBef>
        <a:spcAft>
          <a:spcPct val="0"/>
        </a:spcAft>
        <a:buChar char="»"/>
        <a:defRPr kumimoji="1" sz="2000">
          <a:solidFill>
            <a:schemeClr val="tx1"/>
          </a:solidFill>
          <a:latin typeface="+mn-lt"/>
          <a:ea typeface="+mn-ea"/>
        </a:defRPr>
      </a:lvl5pPr>
      <a:lvl6pPr marL="2514306" indent="-228573" algn="l" rtl="0" fontAlgn="base">
        <a:spcBef>
          <a:spcPct val="20000"/>
        </a:spcBef>
        <a:spcAft>
          <a:spcPct val="0"/>
        </a:spcAft>
        <a:buChar char="»"/>
        <a:defRPr kumimoji="1" sz="2000">
          <a:solidFill>
            <a:schemeClr val="tx1"/>
          </a:solidFill>
          <a:latin typeface="+mn-lt"/>
          <a:ea typeface="+mn-ea"/>
        </a:defRPr>
      </a:lvl6pPr>
      <a:lvl7pPr marL="2971453" indent="-228573" algn="l" rtl="0" fontAlgn="base">
        <a:spcBef>
          <a:spcPct val="20000"/>
        </a:spcBef>
        <a:spcAft>
          <a:spcPct val="0"/>
        </a:spcAft>
        <a:buChar char="»"/>
        <a:defRPr kumimoji="1" sz="2000">
          <a:solidFill>
            <a:schemeClr val="tx1"/>
          </a:solidFill>
          <a:latin typeface="+mn-lt"/>
          <a:ea typeface="+mn-ea"/>
        </a:defRPr>
      </a:lvl7pPr>
      <a:lvl8pPr marL="3428599" indent="-228573" algn="l" rtl="0" fontAlgn="base">
        <a:spcBef>
          <a:spcPct val="20000"/>
        </a:spcBef>
        <a:spcAft>
          <a:spcPct val="0"/>
        </a:spcAft>
        <a:buChar char="»"/>
        <a:defRPr kumimoji="1" sz="2000">
          <a:solidFill>
            <a:schemeClr val="tx1"/>
          </a:solidFill>
          <a:latin typeface="+mn-lt"/>
          <a:ea typeface="+mn-ea"/>
        </a:defRPr>
      </a:lvl8pPr>
      <a:lvl9pPr marL="3885746" indent="-22857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93" rtl="0" eaLnBrk="1" latinLnBrk="0" hangingPunct="1">
        <a:defRPr kumimoji="1" sz="1800" kern="1200">
          <a:solidFill>
            <a:schemeClr val="tx1"/>
          </a:solidFill>
          <a:latin typeface="+mn-lt"/>
          <a:ea typeface="+mn-ea"/>
          <a:cs typeface="+mn-cs"/>
        </a:defRPr>
      </a:lvl1pPr>
      <a:lvl2pPr marL="457147" algn="l" defTabSz="914293" rtl="0" eaLnBrk="1" latinLnBrk="0" hangingPunct="1">
        <a:defRPr kumimoji="1" sz="1800" kern="1200">
          <a:solidFill>
            <a:schemeClr val="tx1"/>
          </a:solidFill>
          <a:latin typeface="+mn-lt"/>
          <a:ea typeface="+mn-ea"/>
          <a:cs typeface="+mn-cs"/>
        </a:defRPr>
      </a:lvl2pPr>
      <a:lvl3pPr marL="914293" algn="l" defTabSz="914293" rtl="0" eaLnBrk="1" latinLnBrk="0" hangingPunct="1">
        <a:defRPr kumimoji="1" sz="1800" kern="1200">
          <a:solidFill>
            <a:schemeClr val="tx1"/>
          </a:solidFill>
          <a:latin typeface="+mn-lt"/>
          <a:ea typeface="+mn-ea"/>
          <a:cs typeface="+mn-cs"/>
        </a:defRPr>
      </a:lvl3pPr>
      <a:lvl4pPr marL="1371440" algn="l" defTabSz="914293" rtl="0" eaLnBrk="1" latinLnBrk="0" hangingPunct="1">
        <a:defRPr kumimoji="1" sz="1800" kern="1200">
          <a:solidFill>
            <a:schemeClr val="tx1"/>
          </a:solidFill>
          <a:latin typeface="+mn-lt"/>
          <a:ea typeface="+mn-ea"/>
          <a:cs typeface="+mn-cs"/>
        </a:defRPr>
      </a:lvl4pPr>
      <a:lvl5pPr marL="1828587" algn="l" defTabSz="914293" rtl="0" eaLnBrk="1" latinLnBrk="0" hangingPunct="1">
        <a:defRPr kumimoji="1" sz="1800" kern="1200">
          <a:solidFill>
            <a:schemeClr val="tx1"/>
          </a:solidFill>
          <a:latin typeface="+mn-lt"/>
          <a:ea typeface="+mn-ea"/>
          <a:cs typeface="+mn-cs"/>
        </a:defRPr>
      </a:lvl5pPr>
      <a:lvl6pPr marL="2285733" algn="l" defTabSz="914293" rtl="0" eaLnBrk="1" latinLnBrk="0" hangingPunct="1">
        <a:defRPr kumimoji="1" sz="1800" kern="1200">
          <a:solidFill>
            <a:schemeClr val="tx1"/>
          </a:solidFill>
          <a:latin typeface="+mn-lt"/>
          <a:ea typeface="+mn-ea"/>
          <a:cs typeface="+mn-cs"/>
        </a:defRPr>
      </a:lvl6pPr>
      <a:lvl7pPr marL="2742879" algn="l" defTabSz="914293" rtl="0" eaLnBrk="1" latinLnBrk="0" hangingPunct="1">
        <a:defRPr kumimoji="1" sz="1800" kern="1200">
          <a:solidFill>
            <a:schemeClr val="tx1"/>
          </a:solidFill>
          <a:latin typeface="+mn-lt"/>
          <a:ea typeface="+mn-ea"/>
          <a:cs typeface="+mn-cs"/>
        </a:defRPr>
      </a:lvl7pPr>
      <a:lvl8pPr marL="3200026" algn="l" defTabSz="914293" rtl="0" eaLnBrk="1" latinLnBrk="0" hangingPunct="1">
        <a:defRPr kumimoji="1" sz="1800" kern="1200">
          <a:solidFill>
            <a:schemeClr val="tx1"/>
          </a:solidFill>
          <a:latin typeface="+mn-lt"/>
          <a:ea typeface="+mn-ea"/>
          <a:cs typeface="+mn-cs"/>
        </a:defRPr>
      </a:lvl8pPr>
      <a:lvl9pPr marL="3657173" algn="l" defTabSz="914293"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9" tIns="45701" rIns="91399" bIns="45701"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399" tIns="45701" rIns="91399" bIns="45701"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9" tIns="45701" rIns="91399" bIns="45701"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399" tIns="45701" rIns="91399" bIns="45701"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683501" y="6624638"/>
            <a:ext cx="2311400" cy="476250"/>
          </a:xfrm>
          <a:prstGeom prst="rect">
            <a:avLst/>
          </a:prstGeom>
          <a:noFill/>
          <a:ln w="9525">
            <a:noFill/>
            <a:miter lim="800000"/>
            <a:headEnd/>
            <a:tailEnd/>
          </a:ln>
          <a:effectLst/>
        </p:spPr>
        <p:txBody>
          <a:bodyPr vert="horz" wrap="square" lIns="91399" tIns="45701" rIns="91399" bIns="45701"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A83601D4-F0BA-48A0-AB6C-72E3F37738D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52278034"/>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 id="2147484880" r:id="rId12"/>
    <p:sldLayoutId id="2147484881"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95300"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300" y="6356447"/>
            <a:ext cx="2311400" cy="365125"/>
          </a:xfrm>
          <a:prstGeom prst="rect">
            <a:avLst/>
          </a:prstGeom>
        </p:spPr>
        <p:txBody>
          <a:bodyPr vert="horz" lIns="91414" tIns="45707" rIns="91414" bIns="45707" rtlCol="0" anchor="ctr"/>
          <a:lstStyle>
            <a:lvl1pPr algn="l" defTabSz="914137"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384550" y="6356447"/>
            <a:ext cx="3136900" cy="365125"/>
          </a:xfrm>
          <a:prstGeom prst="rect">
            <a:avLst/>
          </a:prstGeom>
        </p:spPr>
        <p:txBody>
          <a:bodyPr vert="horz" lIns="91414" tIns="45707" rIns="91414" bIns="45707" rtlCol="0" anchor="ctr"/>
          <a:lstStyle>
            <a:lvl1pPr algn="ctr" defTabSz="914137"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7099300" y="6356447"/>
            <a:ext cx="2311400" cy="365125"/>
          </a:xfrm>
          <a:prstGeom prst="rect">
            <a:avLst/>
          </a:prstGeom>
        </p:spPr>
        <p:txBody>
          <a:bodyPr vert="horz" lIns="91414" tIns="45707" rIns="91414" bIns="45707" rtlCol="0" anchor="ctr"/>
          <a:lstStyle>
            <a:lvl1pPr algn="r" defTabSz="914137" fontAlgn="auto">
              <a:spcBef>
                <a:spcPts val="0"/>
              </a:spcBef>
              <a:spcAft>
                <a:spcPts val="0"/>
              </a:spcAft>
              <a:defRPr sz="1200">
                <a:solidFill>
                  <a:schemeClr val="tx1">
                    <a:tint val="75000"/>
                  </a:schemeClr>
                </a:solidFill>
                <a:latin typeface="+mn-lt"/>
                <a:ea typeface="+mn-ea"/>
              </a:defRPr>
            </a:lvl1pPr>
          </a:lstStyle>
          <a:p>
            <a:pPr>
              <a:defRPr/>
            </a:pPr>
            <a:fld id="{1CA55EC6-D587-41CD-A8C6-07D2FA097D4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74848559"/>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Lst>
  <p:hf hdr="0" ftr="0" dt="0"/>
  <p:txStyles>
    <p:titleStyle>
      <a:lvl1pPr algn="ctr" defTabSz="912813" rtl="0" eaLnBrk="0" fontAlgn="base" hangingPunct="0">
        <a:spcBef>
          <a:spcPct val="0"/>
        </a:spcBef>
        <a:spcAft>
          <a:spcPct val="0"/>
        </a:spcAft>
        <a:defRPr kumimoji="1" sz="4400" kern="1200">
          <a:solidFill>
            <a:schemeClr val="tx1"/>
          </a:solidFill>
          <a:latin typeface="+mj-lt"/>
          <a:ea typeface="+mj-ea"/>
          <a:cs typeface="+mj-cs"/>
        </a:defRPr>
      </a:lvl1pPr>
      <a:lvl2pPr algn="ctr" defTabSz="912813"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defTabSz="912813"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defTabSz="912813"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defTabSz="912813"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defTabSz="912813" rtl="0" fontAlgn="base">
        <a:spcBef>
          <a:spcPct val="0"/>
        </a:spcBef>
        <a:spcAft>
          <a:spcPct val="0"/>
        </a:spcAft>
        <a:defRPr kumimoji="1" sz="4400">
          <a:solidFill>
            <a:schemeClr val="tx1"/>
          </a:solidFill>
          <a:latin typeface="Calibri" pitchFamily="34" charset="0"/>
          <a:ea typeface="ＭＳ Ｐゴシック" charset="-128"/>
        </a:defRPr>
      </a:lvl6pPr>
      <a:lvl7pPr marL="914400" algn="ctr" defTabSz="912813"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defTabSz="912813"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defTabSz="912813"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1313" indent="-341313" algn="l" defTabSz="912813"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3878" indent="-228534" algn="l" defTabSz="914137"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948" indent="-228534" algn="l" defTabSz="914137"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017" indent="-228534" algn="l" defTabSz="914137"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086" indent="-228534" algn="l" defTabSz="914137"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137" rtl="0" eaLnBrk="1" latinLnBrk="0" hangingPunct="1">
        <a:defRPr kumimoji="1" sz="1800" kern="1200">
          <a:solidFill>
            <a:schemeClr val="tx1"/>
          </a:solidFill>
          <a:latin typeface="+mn-lt"/>
          <a:ea typeface="+mn-ea"/>
          <a:cs typeface="+mn-cs"/>
        </a:defRPr>
      </a:lvl1pPr>
      <a:lvl2pPr marL="457069" algn="l" defTabSz="914137" rtl="0" eaLnBrk="1" latinLnBrk="0" hangingPunct="1">
        <a:defRPr kumimoji="1" sz="1800" kern="1200">
          <a:solidFill>
            <a:schemeClr val="tx1"/>
          </a:solidFill>
          <a:latin typeface="+mn-lt"/>
          <a:ea typeface="+mn-ea"/>
          <a:cs typeface="+mn-cs"/>
        </a:defRPr>
      </a:lvl2pPr>
      <a:lvl3pPr marL="914137" algn="l" defTabSz="914137" rtl="0" eaLnBrk="1" latinLnBrk="0" hangingPunct="1">
        <a:defRPr kumimoji="1" sz="1800" kern="1200">
          <a:solidFill>
            <a:schemeClr val="tx1"/>
          </a:solidFill>
          <a:latin typeface="+mn-lt"/>
          <a:ea typeface="+mn-ea"/>
          <a:cs typeface="+mn-cs"/>
        </a:defRPr>
      </a:lvl3pPr>
      <a:lvl4pPr marL="1371206" algn="l" defTabSz="914137" rtl="0" eaLnBrk="1" latinLnBrk="0" hangingPunct="1">
        <a:defRPr kumimoji="1" sz="1800" kern="1200">
          <a:solidFill>
            <a:schemeClr val="tx1"/>
          </a:solidFill>
          <a:latin typeface="+mn-lt"/>
          <a:ea typeface="+mn-ea"/>
          <a:cs typeface="+mn-cs"/>
        </a:defRPr>
      </a:lvl4pPr>
      <a:lvl5pPr marL="1828276" algn="l" defTabSz="914137" rtl="0" eaLnBrk="1" latinLnBrk="0" hangingPunct="1">
        <a:defRPr kumimoji="1" sz="1800" kern="1200">
          <a:solidFill>
            <a:schemeClr val="tx1"/>
          </a:solidFill>
          <a:latin typeface="+mn-lt"/>
          <a:ea typeface="+mn-ea"/>
          <a:cs typeface="+mn-cs"/>
        </a:defRPr>
      </a:lvl5pPr>
      <a:lvl6pPr marL="2285345" algn="l" defTabSz="914137" rtl="0" eaLnBrk="1" latinLnBrk="0" hangingPunct="1">
        <a:defRPr kumimoji="1" sz="1800" kern="1200">
          <a:solidFill>
            <a:schemeClr val="tx1"/>
          </a:solidFill>
          <a:latin typeface="+mn-lt"/>
          <a:ea typeface="+mn-ea"/>
          <a:cs typeface="+mn-cs"/>
        </a:defRPr>
      </a:lvl6pPr>
      <a:lvl7pPr marL="2742412" algn="l" defTabSz="914137" rtl="0" eaLnBrk="1" latinLnBrk="0" hangingPunct="1">
        <a:defRPr kumimoji="1" sz="1800" kern="1200">
          <a:solidFill>
            <a:schemeClr val="tx1"/>
          </a:solidFill>
          <a:latin typeface="+mn-lt"/>
          <a:ea typeface="+mn-ea"/>
          <a:cs typeface="+mn-cs"/>
        </a:defRPr>
      </a:lvl7pPr>
      <a:lvl8pPr marL="3199483" algn="l" defTabSz="914137" rtl="0" eaLnBrk="1" latinLnBrk="0" hangingPunct="1">
        <a:defRPr kumimoji="1" sz="1800" kern="1200">
          <a:solidFill>
            <a:schemeClr val="tx1"/>
          </a:solidFill>
          <a:latin typeface="+mn-lt"/>
          <a:ea typeface="+mn-ea"/>
          <a:cs typeface="+mn-cs"/>
        </a:defRPr>
      </a:lvl8pPr>
      <a:lvl9pPr marL="3656552" algn="l" defTabSz="91413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60.xml"/><Relationship Id="rId4" Type="http://schemas.openxmlformats.org/officeDocument/2006/relationships/chart" Target="../charts/chart10.xml"/></Relationships>
</file>

<file path=ppt/slides/_rels/slide10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60.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59.xml"/><Relationship Id="rId6" Type="http://schemas.openxmlformats.org/officeDocument/2006/relationships/image" Target="../media/image161.wmf"/><Relationship Id="rId5" Type="http://schemas.openxmlformats.org/officeDocument/2006/relationships/image" Target="../media/image160.png"/><Relationship Id="rId10" Type="http://schemas.microsoft.com/office/2007/relationships/hdphoto" Target="../media/hdphoto15.wdp"/><Relationship Id="rId4" Type="http://schemas.openxmlformats.org/officeDocument/2006/relationships/image" Target="../media/image159.png"/><Relationship Id="rId9" Type="http://schemas.openxmlformats.org/officeDocument/2006/relationships/image" Target="../media/image164.png"/></Relationships>
</file>

<file path=ppt/slides/_rels/slide112.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chart" Target="../charts/chart15.xml"/><Relationship Id="rId7" Type="http://schemas.openxmlformats.org/officeDocument/2006/relationships/chart" Target="../charts/chart19.xml"/><Relationship Id="rId2" Type="http://schemas.openxmlformats.org/officeDocument/2006/relationships/notesSlide" Target="../notesSlides/notesSlide32.xml"/><Relationship Id="rId1" Type="http://schemas.openxmlformats.org/officeDocument/2006/relationships/slideLayout" Target="../slideLayouts/slideLayout59.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4.xml"/><Relationship Id="rId1" Type="http://schemas.openxmlformats.org/officeDocument/2006/relationships/slideLayout" Target="../slideLayouts/slideLayout59.xml"/><Relationship Id="rId4" Type="http://schemas.openxmlformats.org/officeDocument/2006/relationships/chart" Target="../charts/chart22.xml"/></Relationships>
</file>

<file path=ppt/slides/_rels/slide11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11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6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7.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6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5.xml.rels><?xml version="1.0" encoding="UTF-8" standalone="yes"?>
<Relationships xmlns="http://schemas.openxmlformats.org/package/2006/relationships"><Relationship Id="rId8" Type="http://schemas.openxmlformats.org/officeDocument/2006/relationships/image" Target="../media/image173.gif"/><Relationship Id="rId3" Type="http://schemas.openxmlformats.org/officeDocument/2006/relationships/image" Target="../media/image168.wmf"/><Relationship Id="rId7" Type="http://schemas.openxmlformats.org/officeDocument/2006/relationships/image" Target="../media/image172.gif"/><Relationship Id="rId2" Type="http://schemas.openxmlformats.org/officeDocument/2006/relationships/notesSlide" Target="../notesSlides/notesSlide44.xml"/><Relationship Id="rId1" Type="http://schemas.openxmlformats.org/officeDocument/2006/relationships/slideLayout" Target="../slideLayouts/slideLayout59.xml"/><Relationship Id="rId6" Type="http://schemas.openxmlformats.org/officeDocument/2006/relationships/image" Target="../media/image171.wmf"/><Relationship Id="rId5" Type="http://schemas.openxmlformats.org/officeDocument/2006/relationships/image" Target="../media/image170.wmf"/><Relationship Id="rId4" Type="http://schemas.openxmlformats.org/officeDocument/2006/relationships/image" Target="../media/image169.wmf"/></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137.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notesSlide" Target="../notesSlides/notesSlide46.xml"/><Relationship Id="rId1" Type="http://schemas.openxmlformats.org/officeDocument/2006/relationships/slideLayout" Target="../slideLayouts/slideLayout64.xml"/><Relationship Id="rId5" Type="http://schemas.openxmlformats.org/officeDocument/2006/relationships/chart" Target="../charts/chart28.xml"/><Relationship Id="rId4" Type="http://schemas.openxmlformats.org/officeDocument/2006/relationships/chart" Target="../charts/chart2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0.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48.xml"/><Relationship Id="rId1" Type="http://schemas.openxmlformats.org/officeDocument/2006/relationships/slideLayout" Target="../slideLayouts/slideLayout60.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41.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185.png"/><Relationship Id="rId2" Type="http://schemas.openxmlformats.org/officeDocument/2006/relationships/notesSlide" Target="../notesSlides/notesSlide49.xml"/><Relationship Id="rId1" Type="http://schemas.openxmlformats.org/officeDocument/2006/relationships/slideLayout" Target="../slideLayouts/slideLayout60.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60.xml"/><Relationship Id="rId4" Type="http://schemas.openxmlformats.org/officeDocument/2006/relationships/image" Target="../media/image188.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59.xml"/></Relationships>
</file>

<file path=ppt/slides/_rels/slide17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4.bp.blogspot.com/-Bu4fl7rnORg/UYtwzjheoDI/AAAAAAAARxM/XbK9UFqJdZM/s800/walk_woman.png" TargetMode="External"/><Relationship Id="rId1" Type="http://schemas.openxmlformats.org/officeDocument/2006/relationships/slideLayout" Target="../slideLayouts/slideLayout4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6.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4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3.jpeg"/><Relationship Id="rId4" Type="http://schemas.openxmlformats.org/officeDocument/2006/relationships/image" Target="../media/image26.png"/><Relationship Id="rId9" Type="http://schemas.openxmlformats.org/officeDocument/2006/relationships/image" Target="../media/image30.wmf"/></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1.png"/><Relationship Id="rId1" Type="http://schemas.openxmlformats.org/officeDocument/2006/relationships/slideLayout" Target="../slideLayouts/slideLayout47.xml"/><Relationship Id="rId5" Type="http://schemas.openxmlformats.org/officeDocument/2006/relationships/chart" Target="../charts/char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image" Target="../media/image44.png"/><Relationship Id="rId3" Type="http://schemas.openxmlformats.org/officeDocument/2006/relationships/image" Target="../media/image37.jpeg"/><Relationship Id="rId21" Type="http://schemas.microsoft.com/office/2007/relationships/hdphoto" Target="../media/hdphoto7.wdp"/><Relationship Id="rId7" Type="http://schemas.openxmlformats.org/officeDocument/2006/relationships/hyperlink" Target="http://4.bp.blogspot.com/-OdiJTRSpoyo/V2vXp7B4WPI/AAAAAAAA74A/tP5y-qSY5EY9nTYyzVAknVAvfRqtheupQCLcB/s800/building_house8.png" TargetMode="External"/><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image" Target="../media/image36.jpe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47.xml"/><Relationship Id="rId6" Type="http://schemas.microsoft.com/office/2007/relationships/hdphoto" Target="../media/hdphoto1.wdp"/><Relationship Id="rId11" Type="http://schemas.openxmlformats.org/officeDocument/2006/relationships/image" Target="../media/image41.png"/><Relationship Id="rId24" Type="http://schemas.microsoft.com/office/2007/relationships/hdphoto" Target="../media/hdphoto8.wdp"/><Relationship Id="rId5" Type="http://schemas.openxmlformats.org/officeDocument/2006/relationships/image" Target="../media/image39.jpeg"/><Relationship Id="rId15" Type="http://schemas.openxmlformats.org/officeDocument/2006/relationships/hyperlink" Target="http://1.bp.blogspot.com/-wEygfnu5_mc/V5jHkBSzzLI/AAAAAAAA80w/DdLElofgt_Qn8RbZStkfWjnXhIH8n7cpgCLcB/s800/walking_businesswoman.png" TargetMode="External"/><Relationship Id="rId23" Type="http://schemas.openxmlformats.org/officeDocument/2006/relationships/image" Target="../media/image46.png"/><Relationship Id="rId10" Type="http://schemas.openxmlformats.org/officeDocument/2006/relationships/hyperlink" Target="http://2.bp.blogspot.com/-CcPxqR5ZwmU/U0pTZFbJGMI/AAAAAAAAfKA/fizLuwMlaH4/s800/tatemono_kaigo_shisetsu.png" TargetMode="External"/><Relationship Id="rId19" Type="http://schemas.microsoft.com/office/2007/relationships/hdphoto" Target="../media/hdphoto6.wdp"/><Relationship Id="rId4" Type="http://schemas.openxmlformats.org/officeDocument/2006/relationships/image" Target="../media/image38.png"/><Relationship Id="rId9" Type="http://schemas.microsoft.com/office/2007/relationships/hdphoto" Target="../media/hdphoto2.wdp"/><Relationship Id="rId14" Type="http://schemas.microsoft.com/office/2007/relationships/hdphoto" Target="../media/hdphoto4.wdp"/><Relationship Id="rId22" Type="http://schemas.openxmlformats.org/officeDocument/2006/relationships/hyperlink" Target="http://3.bp.blogspot.com/-yqCcNTEkC1g/VWmAvPX_-VI/AAAAAAAAt0M/RtlM868vi0o/s800/job_syakai_fukushishi_man.pn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4.bp.blogspot.com/-Bu4fl7rnORg/UYtwzjheoDI/AAAAAAAARxM/XbK9UFqJdZM/s800/walk_woman.png" TargetMode="External"/><Relationship Id="rId2" Type="http://schemas.openxmlformats.org/officeDocument/2006/relationships/image" Target="../media/image47.jpeg"/><Relationship Id="rId1" Type="http://schemas.openxmlformats.org/officeDocument/2006/relationships/slideLayout" Target="../slideLayouts/slideLayout46.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hdphoto" Target="../media/hdphoto9.wdp"/><Relationship Id="rId7" Type="http://schemas.openxmlformats.org/officeDocument/2006/relationships/image" Target="../media/image52.jpeg"/><Relationship Id="rId2" Type="http://schemas.openxmlformats.org/officeDocument/2006/relationships/image" Target="../media/image37.jpeg"/><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hyperlink" Target="http://4.bp.blogspot.com/-Bu4fl7rnORg/UYtwzjheoDI/AAAAAAAARxM/XbK9UFqJdZM/s800/walk_woman.png" TargetMode="External"/><Relationship Id="rId10" Type="http://schemas.microsoft.com/office/2007/relationships/hdphoto" Target="../media/hdphoto10.wdp"/><Relationship Id="rId4" Type="http://schemas.openxmlformats.org/officeDocument/2006/relationships/image" Target="../media/image50.jpe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hyperlink" Target="http://1.bp.blogspot.com/-sZWA3X8pMbw/VMItlsBbM2I/AAAAAAAAqvo/gqyqv86WK4E/s800/myhome_family_kengaku.png" TargetMode="External"/><Relationship Id="rId2" Type="http://schemas.openxmlformats.org/officeDocument/2006/relationships/hyperlink" Target="http://1.bp.blogspot.com/-f4cRl6azU08/V9vCGWazNAI/AAAAAAAA97c/x4V132XbBqkKlIgZoRyKZqsRNEVFBGYnwCLcB/s800/company_character2_wakai.png" TargetMode="External"/><Relationship Id="rId1" Type="http://schemas.openxmlformats.org/officeDocument/2006/relationships/slideLayout" Target="../slideLayouts/slideLayout5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hyperlink" Target="http://4.bp.blogspot.com/-OdiJTRSpoyo/V2vXp7B4WPI/AAAAAAAA74A/tP5y-qSY5EY9nTYyzVAknVAvfRqtheupQCLcB/s800/building_house8.png" TargetMode="External"/><Relationship Id="rId3" Type="http://schemas.openxmlformats.org/officeDocument/2006/relationships/hyperlink" Target="http://2.bp.blogspot.com/-ohl41tIW1a0/V2vXoJN4eVI/AAAAAAAA73w/jMiHgV4uFrgQNfjgG9hVSo_5ObhPc0qVACLcB/s800/building_house3.png" TargetMode="External"/><Relationship Id="rId7" Type="http://schemas.openxmlformats.org/officeDocument/2006/relationships/image" Target="../media/image56.png"/><Relationship Id="rId2" Type="http://schemas.openxmlformats.org/officeDocument/2006/relationships/hyperlink" Target="http://1.bp.blogspot.com/-f4cRl6azU08/V9vCGWazNAI/AAAAAAAA97c/x4V132XbBqkKlIgZoRyKZqsRNEVFBGYnwCLcB/s800/company_character2_wakai.png" TargetMode="External"/><Relationship Id="rId1" Type="http://schemas.openxmlformats.org/officeDocument/2006/relationships/slideLayout" Target="../slideLayouts/slideLayout52.xml"/><Relationship Id="rId6" Type="http://schemas.openxmlformats.org/officeDocument/2006/relationships/image" Target="../media/image55.png"/><Relationship Id="rId5" Type="http://schemas.openxmlformats.org/officeDocument/2006/relationships/hyperlink" Target="http://2.bp.blogspot.com/-CcPxqR5ZwmU/U0pTZFbJGMI/AAAAAAAAfKA/fizLuwMlaH4/s800/tatemono_kaigo_shisetsu.png" TargetMode="External"/><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9.png"/><Relationship Id="rId7" Type="http://schemas.openxmlformats.org/officeDocument/2006/relationships/hyperlink" Target="http://4.bp.blogspot.com/-ke7saK4PTws/VtofVghdB5I/AAAAAAAA4W0/YJH_oExnMBo/s800/car_green.png" TargetMode="External"/><Relationship Id="rId12" Type="http://schemas.openxmlformats.org/officeDocument/2006/relationships/image" Target="../media/image65.png"/><Relationship Id="rId2" Type="http://schemas.openxmlformats.org/officeDocument/2006/relationships/hyperlink" Target="http://4.bp.blogspot.com/-bpRAktDRy3Y/WGnPYN1nibI/AAAAAAABA5c/4UKn82O-hx0npPoYWVqcFXlUALmmLCmhACLcB/s800/mountain_yama.png" TargetMode="External"/><Relationship Id="rId1" Type="http://schemas.openxmlformats.org/officeDocument/2006/relationships/slideLayout" Target="../slideLayouts/slideLayout4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hyperlink" Target="http://2.bp.blogspot.com/-mcBTpFJvFNo/WeAFbqrzyHI/AAAAAAABHjQ/5cGZy_hvgtwumLbyggYibhxmj7lunDhwACLcBGAs/s800/building_mansion2.png" TargetMode="External"/><Relationship Id="rId4" Type="http://schemas.openxmlformats.org/officeDocument/2006/relationships/hyperlink" Target="http://2.bp.blogspot.com/-CcPxqR5ZwmU/U0pTZFbJGMI/AAAAAAAAfKA/fizLuwMlaH4/s800/tatemono_kaigo_shisetsu.png" TargetMode="External"/><Relationship Id="rId9" Type="http://schemas.openxmlformats.org/officeDocument/2006/relationships/image" Target="../media/image63.png"/><Relationship Id="rId1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hyperlink" Target="http://2.bp.blogspot.com/-CcPxqR5ZwmU/U0pTZFbJGMI/AAAAAAAAfKA/fizLuwMlaH4/s800/tatemono_kaigo_shisetsu.png" TargetMode="External"/><Relationship Id="rId13" Type="http://schemas.openxmlformats.org/officeDocument/2006/relationships/image" Target="../media/image73.png"/><Relationship Id="rId3" Type="http://schemas.openxmlformats.org/officeDocument/2006/relationships/hyperlink" Target="http://3.bp.blogspot.com/--XQaKNMLBaA/Wb8f6of6BKI/AAAAAAABGtA/Ul9po5OktQEXU__wKxTX1NQfOkov1r00QCLcBGAs/s800/apron_woman.png" TargetMode="External"/><Relationship Id="rId7" Type="http://schemas.openxmlformats.org/officeDocument/2006/relationships/image" Target="../media/image71.png"/><Relationship Id="rId12" Type="http://schemas.openxmlformats.org/officeDocument/2006/relationships/hyperlink" Target="http://1.bp.blogspot.com/-GjtZwqQV6Uc/VYJrlz1v_BI/AAAAAAAAugg/XwKvPJx5Bw4/s800/medical_rigaku_ryouhoushi.png" TargetMode="External"/><Relationship Id="rId2" Type="http://schemas.openxmlformats.org/officeDocument/2006/relationships/image" Target="../media/image68.jpeg"/><Relationship Id="rId1" Type="http://schemas.openxmlformats.org/officeDocument/2006/relationships/slideLayout" Target="../slideLayouts/slideLayout52.xml"/><Relationship Id="rId6" Type="http://schemas.openxmlformats.org/officeDocument/2006/relationships/image" Target="../media/image70.png"/><Relationship Id="rId11" Type="http://schemas.openxmlformats.org/officeDocument/2006/relationships/image" Target="../media/image72.png"/><Relationship Id="rId5" Type="http://schemas.openxmlformats.org/officeDocument/2006/relationships/hyperlink" Target="http://1.bp.blogspot.com/-xnhhkw-KdCI/VYJrkmn4TNI/AAAAAAAAugQ/AHsPHxiQUUk/s800/medical_nurse_pink.png" TargetMode="External"/><Relationship Id="rId15" Type="http://schemas.openxmlformats.org/officeDocument/2006/relationships/image" Target="../media/image74.png"/><Relationship Id="rId10" Type="http://schemas.openxmlformats.org/officeDocument/2006/relationships/hyperlink" Target="http://1.bp.blogspot.com/-hb4L_39XPzU/WTd4w2kpBNI/AAAAAAABEqI/b9a4JffuXLI9haj1qg0YHGHA-Zlph3KgQCLcB/s800/kaichudentou_keibiin_man.png" TargetMode="External"/><Relationship Id="rId4" Type="http://schemas.openxmlformats.org/officeDocument/2006/relationships/image" Target="../media/image69.png"/><Relationship Id="rId9" Type="http://schemas.openxmlformats.org/officeDocument/2006/relationships/image" Target="../media/image55.png"/><Relationship Id="rId14" Type="http://schemas.openxmlformats.org/officeDocument/2006/relationships/hyperlink" Target="http://4.bp.blogspot.com/-gf1RctJTszo/WkdTB71AQII/AAAAAAABJY0/WQy_EqGT4LwbIIcA0RjvWtGk5C600uMhQCLcBGAs/s800/hakujou_walk_kaijo_woman.png" TargetMode="External"/></Relationships>
</file>

<file path=ppt/slides/_rels/slide4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7.png"/><Relationship Id="rId7"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6.xml"/><Relationship Id="rId6" Type="http://schemas.openxmlformats.org/officeDocument/2006/relationships/hyperlink" Target="http://www.fumira.jp/cut/hoikuen/file306.htm" TargetMode="External"/><Relationship Id="rId5" Type="http://schemas.openxmlformats.org/officeDocument/2006/relationships/image" Target="../media/image19.jpeg"/><Relationship Id="rId4" Type="http://schemas.openxmlformats.org/officeDocument/2006/relationships/image" Target="../media/image31.png"/><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1.bp.blogspot.com/-GYxidfWI6y0/Vq88n_qLW9I/AAAAAAAA3ck/kdOc7uoWvSo/s800/baby_kokyuuki_tube.png" TargetMode="External"/><Relationship Id="rId7" Type="http://schemas.openxmlformats.org/officeDocument/2006/relationships/hyperlink" Target="http://1.bp.blogspot.com/-0AkxIDwW5Bo/VVGVr3afzMI/AAAAAAAAtoM/44yrsT0jYac/s800/medical_kikan_sekkai.png" TargetMode="External"/><Relationship Id="rId2" Type="http://schemas.openxmlformats.org/officeDocument/2006/relationships/image" Target="../media/image78.png"/><Relationship Id="rId1" Type="http://schemas.openxmlformats.org/officeDocument/2006/relationships/slideLayout" Target="../slideLayouts/slideLayout52.xml"/><Relationship Id="rId6" Type="http://schemas.openxmlformats.org/officeDocument/2006/relationships/image" Target="../media/image80.png"/><Relationship Id="rId5" Type="http://schemas.openxmlformats.org/officeDocument/2006/relationships/hyperlink" Target="http://1.bp.blogspot.com/-KHadpaG3gWg/U32NaxWDjaI/AAAAAAAAgus/kH13n6duitw/s800/nurse_obasan.png" TargetMode="Externa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hyperlink" Target="http://1.bp.blogspot.com/-kiikkD3TDgQ/VUIHPEYsqjI/AAAAAAAAtKI/PKTYRonIv0E/s800/job_nurse_pants.png" TargetMode="External"/><Relationship Id="rId3" Type="http://schemas.openxmlformats.org/officeDocument/2006/relationships/image" Target="../media/image83.png"/><Relationship Id="rId7" Type="http://schemas.openxmlformats.org/officeDocument/2006/relationships/image" Target="../media/image86.jpeg"/><Relationship Id="rId2" Type="http://schemas.openxmlformats.org/officeDocument/2006/relationships/image" Target="../media/image82.png"/><Relationship Id="rId1" Type="http://schemas.openxmlformats.org/officeDocument/2006/relationships/slideLayout" Target="../slideLayouts/slideLayout52.xml"/><Relationship Id="rId6" Type="http://schemas.openxmlformats.org/officeDocument/2006/relationships/image" Target="../media/image85.png"/><Relationship Id="rId5" Type="http://schemas.openxmlformats.org/officeDocument/2006/relationships/hyperlink" Target="http://3.bp.blogspot.com/-Hk8GT73fNYI/V2ub1Q5oBnI/AAAAAAAA7sg/HTl1cOqftOAjp3hU--jPGpGnRxLIBMwuwCLcB/s800/houmon_shinryou_nocap_nurse.png" TargetMode="External"/><Relationship Id="rId10" Type="http://schemas.openxmlformats.org/officeDocument/2006/relationships/image" Target="../media/image58.png"/><Relationship Id="rId4" Type="http://schemas.openxmlformats.org/officeDocument/2006/relationships/image" Target="../media/image84.png"/><Relationship Id="rId9"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6.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chart" Target="../charts/chart5.xml"/><Relationship Id="rId7" Type="http://schemas.openxmlformats.org/officeDocument/2006/relationships/image" Target="../media/image91.png"/><Relationship Id="rId2" Type="http://schemas.openxmlformats.org/officeDocument/2006/relationships/chart" Target="../charts/chart4.xml"/><Relationship Id="rId1" Type="http://schemas.openxmlformats.org/officeDocument/2006/relationships/slideLayout" Target="../slideLayouts/slideLayout47.xml"/><Relationship Id="rId6" Type="http://schemas.openxmlformats.org/officeDocument/2006/relationships/hyperlink" Target="http://4.bp.blogspot.com/-voJRHBJOggE/Wb8gXWIWhgI/AAAAAAABGxM/wx1erGVlVjYmRqcPaexbFdFIyeCmAa7ywCLcBGAs/s800/kaigo_kurumaisu_girl.png" TargetMode="External"/><Relationship Id="rId5" Type="http://schemas.openxmlformats.org/officeDocument/2006/relationships/image" Target="../media/image90.png"/><Relationship Id="rId4" Type="http://schemas.openxmlformats.org/officeDocument/2006/relationships/hyperlink" Target="http://1.bp.blogspot.com/-v4f0UCIP0eA/UO6j3bHkm8I/AAAAAAAAKnI/4tAdU8H_yt4/s1600/youchien_tatemono.pn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emf"/><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6.xml"/><Relationship Id="rId6" Type="http://schemas.openxmlformats.org/officeDocument/2006/relationships/image" Target="../media/image30.wmf"/><Relationship Id="rId5" Type="http://schemas.openxmlformats.org/officeDocument/2006/relationships/image" Target="../media/image18.jpeg"/><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8" Type="http://schemas.openxmlformats.org/officeDocument/2006/relationships/hyperlink" Target="http://1.bp.blogspot.com/-ZYTAi17K-MM/WeAFbacNq7I/AAAAAAABHjM/lF64P7nexqQDujNis7wiU8In5amQUK_ewCLcBGAs/s800/building_apart2.png" TargetMode="External"/><Relationship Id="rId13" Type="http://schemas.openxmlformats.org/officeDocument/2006/relationships/hyperlink" Target="http://2.bp.blogspot.com/-wTnACm8RQWE/WKFjAjOt3BI/AAAAAAABBsE/kEpLST61swU6wKLd2vnbI7ixVGMx3562gCLcB/s800/face_smile_woman3.png" TargetMode="External"/><Relationship Id="rId18" Type="http://schemas.openxmlformats.org/officeDocument/2006/relationships/image" Target="../media/image99.png"/><Relationship Id="rId26" Type="http://schemas.openxmlformats.org/officeDocument/2006/relationships/hyperlink" Target="http://4.bp.blogspot.com/-7vKDbdfIinw/UWgWjZmeiQI/AAAAAAAAQF4/pg4v16qoyso/s1600/syukatsu_man.png" TargetMode="External"/><Relationship Id="rId3" Type="http://schemas.openxmlformats.org/officeDocument/2006/relationships/diagramData" Target="../diagrams/data1.xml"/><Relationship Id="rId21" Type="http://schemas.openxmlformats.org/officeDocument/2006/relationships/hyperlink" Target="http://3.bp.blogspot.com/-yqCcNTEkC1g/VWmAvPX_-VI/AAAAAAAAt0M/RtlM868vi0o/s800/job_syakai_fukushishi_man.png" TargetMode="External"/><Relationship Id="rId34" Type="http://schemas.openxmlformats.org/officeDocument/2006/relationships/image" Target="../media/image58.png"/><Relationship Id="rId7" Type="http://schemas.microsoft.com/office/2007/relationships/diagramDrawing" Target="../diagrams/drawing1.xml"/><Relationship Id="rId12" Type="http://schemas.openxmlformats.org/officeDocument/2006/relationships/image" Target="../media/image95.png"/><Relationship Id="rId17" Type="http://schemas.openxmlformats.org/officeDocument/2006/relationships/hyperlink" Target="http://1.bp.blogspot.com/-wEygfnu5_mc/V5jHkBSzzLI/AAAAAAAA80w/DdLElofgt_Qn8RbZStkfWjnXhIH8n7cpgCLcB/s800/walking_businesswoman.png" TargetMode="External"/><Relationship Id="rId25" Type="http://schemas.openxmlformats.org/officeDocument/2006/relationships/image" Target="../media/image103.png"/><Relationship Id="rId33" Type="http://schemas.openxmlformats.org/officeDocument/2006/relationships/image" Target="../media/image56.png"/><Relationship Id="rId2" Type="http://schemas.openxmlformats.org/officeDocument/2006/relationships/hyperlink" Target="http://1.bp.blogspot.com/-f4cRl6azU08/V9vCGWazNAI/AAAAAAAA97c/x4V132XbBqkKlIgZoRyKZqsRNEVFBGYnwCLcB/s800/company_character2_wakai.png" TargetMode="External"/><Relationship Id="rId16" Type="http://schemas.openxmlformats.org/officeDocument/2006/relationships/image" Target="../media/image98.png"/><Relationship Id="rId20" Type="http://schemas.openxmlformats.org/officeDocument/2006/relationships/image" Target="../media/image100.png"/><Relationship Id="rId29" Type="http://schemas.openxmlformats.org/officeDocument/2006/relationships/image" Target="../media/image105.png"/><Relationship Id="rId1" Type="http://schemas.openxmlformats.org/officeDocument/2006/relationships/slideLayout" Target="../slideLayouts/slideLayout52.xml"/><Relationship Id="rId6" Type="http://schemas.openxmlformats.org/officeDocument/2006/relationships/diagramColors" Target="../diagrams/colors1.xml"/><Relationship Id="rId11" Type="http://schemas.openxmlformats.org/officeDocument/2006/relationships/hyperlink" Target="http://4.bp.blogspot.com/-P1l2o2XZLeo/V8PYwYbIVRI/AAAAAAAA9UI/XvDaA3e0NYcwM6tuUVsGPaPDQF9TUlfHwCLcB/s800/window_amado_open.png" TargetMode="External"/><Relationship Id="rId24" Type="http://schemas.openxmlformats.org/officeDocument/2006/relationships/image" Target="../media/image102.png"/><Relationship Id="rId32" Type="http://schemas.openxmlformats.org/officeDocument/2006/relationships/image" Target="../media/image54.png"/><Relationship Id="rId5" Type="http://schemas.openxmlformats.org/officeDocument/2006/relationships/diagramQuickStyle" Target="../diagrams/quickStyle1.xml"/><Relationship Id="rId15" Type="http://schemas.openxmlformats.org/officeDocument/2006/relationships/image" Target="../media/image97.png"/><Relationship Id="rId23" Type="http://schemas.openxmlformats.org/officeDocument/2006/relationships/hyperlink" Target="http://1.bp.blogspot.com/-sZWA3X8pMbw/VMItlsBbM2I/AAAAAAAAqvo/gqyqv86WK4E/s800/myhome_family_kengaku.png" TargetMode="External"/><Relationship Id="rId28" Type="http://schemas.openxmlformats.org/officeDocument/2006/relationships/hyperlink" Target="http://1.bp.blogspot.com/-g_tZ4yBhYDQ/V8jpBVzCLXI/AAAAAAAA9c4/aen3m5SKkDIpSkTTeTb9F-irXj97bU7awCLcB/s800/stand_businesswoman_obasan.png" TargetMode="External"/><Relationship Id="rId36" Type="http://schemas.openxmlformats.org/officeDocument/2006/relationships/image" Target="../media/image57.png"/><Relationship Id="rId10" Type="http://schemas.openxmlformats.org/officeDocument/2006/relationships/image" Target="../media/image94.png"/><Relationship Id="rId19" Type="http://schemas.openxmlformats.org/officeDocument/2006/relationships/hyperlink" Target="http://2.bp.blogspot.com/-ohl41tIW1a0/V2vXoJN4eVI/AAAAAAAA73w/jMiHgV4uFrgQNfjgG9hVSo_5ObhPc0qVACLcB/s800/building_house3.png" TargetMode="External"/><Relationship Id="rId31" Type="http://schemas.openxmlformats.org/officeDocument/2006/relationships/image" Target="../media/image55.png"/><Relationship Id="rId4" Type="http://schemas.openxmlformats.org/officeDocument/2006/relationships/diagramLayout" Target="../diagrams/layout1.xml"/><Relationship Id="rId9" Type="http://schemas.openxmlformats.org/officeDocument/2006/relationships/image" Target="../media/image93.png"/><Relationship Id="rId14" Type="http://schemas.openxmlformats.org/officeDocument/2006/relationships/image" Target="../media/image96.png"/><Relationship Id="rId22" Type="http://schemas.openxmlformats.org/officeDocument/2006/relationships/image" Target="../media/image101.png"/><Relationship Id="rId27" Type="http://schemas.openxmlformats.org/officeDocument/2006/relationships/image" Target="../media/image104.png"/><Relationship Id="rId30" Type="http://schemas.openxmlformats.org/officeDocument/2006/relationships/hyperlink" Target="http://2.bp.blogspot.com/-CcPxqR5ZwmU/U0pTZFbJGMI/AAAAAAAAfKA/fizLuwMlaH4/s800/tatemono_kaigo_shisetsu.png" TargetMode="External"/><Relationship Id="rId35" Type="http://schemas.openxmlformats.org/officeDocument/2006/relationships/hyperlink" Target="http://4.bp.blogspot.com/-OdiJTRSpoyo/V2vXp7B4WPI/AAAAAAAA74A/tP5y-qSY5EY9nTYyzVAknVAvfRqtheupQCLcB/s800/building_house8.png"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1.bp.blogspot.com/-X42pLA8L-ww/UrlmuuOQrbI/AAAAAAAAcLA/IxTBJAXA7Us/s800/souko_shiwake.png" TargetMode="External"/><Relationship Id="rId13" Type="http://schemas.openxmlformats.org/officeDocument/2006/relationships/image" Target="../media/image112.png"/><Relationship Id="rId3" Type="http://schemas.openxmlformats.org/officeDocument/2006/relationships/image" Target="../media/image106.png"/><Relationship Id="rId7" Type="http://schemas.openxmlformats.org/officeDocument/2006/relationships/image" Target="../media/image108.png"/><Relationship Id="rId12" Type="http://schemas.openxmlformats.org/officeDocument/2006/relationships/image" Target="../media/image111.png"/><Relationship Id="rId2" Type="http://schemas.openxmlformats.org/officeDocument/2006/relationships/hyperlink" Target="http://1.bp.blogspot.com/-e7Hvw2yizl0/VtoxsbG6o0I/AAAAAAAA4dI/WuU7SgoKgZQ/s800/building_kaisya_small.png" TargetMode="External"/><Relationship Id="rId1" Type="http://schemas.openxmlformats.org/officeDocument/2006/relationships/slideLayout" Target="../slideLayouts/slideLayout52.xml"/><Relationship Id="rId6" Type="http://schemas.openxmlformats.org/officeDocument/2006/relationships/hyperlink" Target="http://1.bp.blogspot.com/-f2dr_pw2JO0/WOswF4JvebI/AAAAAAABDvY/pHcNR1MM68MpRyBh8-ggDRi0wc3zI7U8ACLcB/s800/stand_sagyouin_man_cap.png" TargetMode="External"/><Relationship Id="rId11" Type="http://schemas.openxmlformats.org/officeDocument/2006/relationships/image" Target="../media/image110.png"/><Relationship Id="rId5" Type="http://schemas.openxmlformats.org/officeDocument/2006/relationships/image" Target="../media/image107.png"/><Relationship Id="rId10" Type="http://schemas.openxmlformats.org/officeDocument/2006/relationships/hyperlink" Target="http://3.bp.blogspot.com/-FZj0SlwPBUs/UgsrnsF7oDI/AAAAAAAAXGo/bOGl2Nk9rks/s800/koujou_kappougi_woman.png" TargetMode="External"/><Relationship Id="rId4" Type="http://schemas.openxmlformats.org/officeDocument/2006/relationships/hyperlink" Target="http://4.bp.blogspot.com/-OM7zx-hKf2s/VYJrmFGQH7I/AAAAAAAAugs/dgZuk6f_7Bw/s800/medical_sagyou_ryouhoushi.png" TargetMode="External"/><Relationship Id="rId9" Type="http://schemas.openxmlformats.org/officeDocument/2006/relationships/image" Target="../media/image10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hyperlink" Target="http://3.bp.blogspot.com/-uDbbmVh8-4E/VYJca1wow7I/AAAAAAAAuYk/cL226VdZRag/s800/medical_tan_kyuuin.png" TargetMode="External"/><Relationship Id="rId18" Type="http://schemas.openxmlformats.org/officeDocument/2006/relationships/image" Target="../media/image122.png"/><Relationship Id="rId3" Type="http://schemas.openxmlformats.org/officeDocument/2006/relationships/image" Target="../media/image114.png"/><Relationship Id="rId21" Type="http://schemas.openxmlformats.org/officeDocument/2006/relationships/image" Target="../media/image124.png"/><Relationship Id="rId7" Type="http://schemas.openxmlformats.org/officeDocument/2006/relationships/hyperlink" Target="http://2.bp.blogspot.com/-7m-bFYa9sb0/WIW-RAPQ_qI/AAAAAAABBT4/3nCD2XmWY34yU4Mrp658dhSjPSqxzX4WACLcB/s800/osyaberi_man.png" TargetMode="External"/><Relationship Id="rId12" Type="http://schemas.openxmlformats.org/officeDocument/2006/relationships/image" Target="../media/image119.png"/><Relationship Id="rId17" Type="http://schemas.openxmlformats.org/officeDocument/2006/relationships/hyperlink" Target="http://3.bp.blogspot.com/-8WbBhyReQKo/Uab3xxYp6iI/AAAAAAAAUUw/BHsx6LZZw38/s800/counselor.png" TargetMode="External"/><Relationship Id="rId2" Type="http://schemas.openxmlformats.org/officeDocument/2006/relationships/hyperlink" Target="http://3.bp.blogspot.com/-RRuAXgHcHq8/WK7ehCg1TSI/AAAAAAABB8s/bUTaUQpAPRswCOIWrZ7qvNp_L72yFUCRQCLcB/s800/banzai_people.png" TargetMode="External"/><Relationship Id="rId16" Type="http://schemas.openxmlformats.org/officeDocument/2006/relationships/image" Target="../media/image121.png"/><Relationship Id="rId20" Type="http://schemas.openxmlformats.org/officeDocument/2006/relationships/image" Target="../media/image123.png"/><Relationship Id="rId1" Type="http://schemas.openxmlformats.org/officeDocument/2006/relationships/slideLayout" Target="../slideLayouts/slideLayout47.xml"/><Relationship Id="rId6" Type="http://schemas.openxmlformats.org/officeDocument/2006/relationships/image" Target="../media/image116.png"/><Relationship Id="rId11" Type="http://schemas.openxmlformats.org/officeDocument/2006/relationships/hyperlink" Target="http://3.bp.blogspot.com/-pn_H1nkvh3s/Uj_2I1hiUXI/AAAAAAAAX7E/jNz7aF2W0rc/s800/hospital_taiin.png" TargetMode="External"/><Relationship Id="rId5" Type="http://schemas.openxmlformats.org/officeDocument/2006/relationships/hyperlink" Target="http://4.bp.blogspot.com/-_uiP7snuyhA/Us_Ng2k41sI/AAAAAAAAdK8/DBs2ee1iNPo/s800/kaisya_nakayoshi.png" TargetMode="External"/><Relationship Id="rId15" Type="http://schemas.openxmlformats.org/officeDocument/2006/relationships/hyperlink" Target="http://3.bp.blogspot.com/-iItEfPY8JB4/WD_cczjUSiI/AAAAAAABAGc/wAUAlWc63lMDgLCL7lphVunXSaGXtZajwCLcB/s800/enkaku_iryou_woman.png" TargetMode="External"/><Relationship Id="rId23" Type="http://schemas.openxmlformats.org/officeDocument/2006/relationships/image" Target="../media/image125.png"/><Relationship Id="rId10" Type="http://schemas.openxmlformats.org/officeDocument/2006/relationships/image" Target="../media/image118.png"/><Relationship Id="rId19" Type="http://schemas.openxmlformats.org/officeDocument/2006/relationships/hyperlink" Target="http://1.bp.blogspot.com/-jJuDwUj_bPE/WD_caizvgrI/AAAAAAABAFk/9eCzU7NWXFMOPHUXQ58kUEn_CVoqsP7cACLcB/s800/writing_businesswoman3_cry.png" TargetMode="External"/><Relationship Id="rId4" Type="http://schemas.openxmlformats.org/officeDocument/2006/relationships/image" Target="../media/image115.png"/><Relationship Id="rId9" Type="http://schemas.openxmlformats.org/officeDocument/2006/relationships/hyperlink" Target="http://2.bp.blogspot.com/-fypO2KLmFOk/UZSs38pknYI/AAAAAAAAS_c/LEtjCXa9N5Y/s800/business_kaigi.png" TargetMode="External"/><Relationship Id="rId14" Type="http://schemas.openxmlformats.org/officeDocument/2006/relationships/image" Target="../media/image120.png"/><Relationship Id="rId22" Type="http://schemas.openxmlformats.org/officeDocument/2006/relationships/hyperlink" Target="http://3.bp.blogspot.com/-GtZiHcg_jC8/WbidEQCmC3I/AAAAAAABGkM/k_1TIKA1irkF8jrdkyh8oc_6ZtONgbf6ACLcBGAs/s800/writing_businessman1_smile.png"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image" Target="../media/image128.png"/><Relationship Id="rId7" Type="http://schemas.openxmlformats.org/officeDocument/2006/relationships/image" Target="../media/image27.png"/><Relationship Id="rId2" Type="http://schemas.openxmlformats.org/officeDocument/2006/relationships/image" Target="../media/image127.gif"/><Relationship Id="rId1" Type="http://schemas.openxmlformats.org/officeDocument/2006/relationships/slideLayout" Target="../slideLayouts/slideLayout62.xml"/><Relationship Id="rId6" Type="http://schemas.openxmlformats.org/officeDocument/2006/relationships/image" Target="../media/image131.wmf"/><Relationship Id="rId5" Type="http://schemas.openxmlformats.org/officeDocument/2006/relationships/image" Target="../media/image130.wmf"/><Relationship Id="rId4" Type="http://schemas.openxmlformats.org/officeDocument/2006/relationships/image" Target="../media/image129.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0.xml"/><Relationship Id="rId1" Type="http://schemas.openxmlformats.org/officeDocument/2006/relationships/slideLayout" Target="../slideLayouts/slideLayout59.xml"/><Relationship Id="rId6" Type="http://schemas.openxmlformats.org/officeDocument/2006/relationships/image" Target="../media/image136.wmf"/><Relationship Id="rId5" Type="http://schemas.openxmlformats.org/officeDocument/2006/relationships/image" Target="../media/image135.png"/><Relationship Id="rId4" Type="http://schemas.openxmlformats.org/officeDocument/2006/relationships/image" Target="../media/image13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60.xml"/><Relationship Id="rId5" Type="http://schemas.openxmlformats.org/officeDocument/2006/relationships/chart" Target="../charts/chart8.xml"/><Relationship Id="rId4" Type="http://schemas.openxmlformats.org/officeDocument/2006/relationships/chart" Target="../charts/char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hyperlink" Target="http://www.google.co.jp/url?sa=i&amp;rct=j&amp;q=&amp;esrc=s&amp;source=images&amp;cd=&amp;cad=rja&amp;uact=8&amp;ved=0ahUKEwif9p3erfPRAhXJTLwKHW9qBwwQjRwIBw&amp;url=http://with.sonysonpo.co.jp/wisdom/auto/detail_198429.html&amp;psig=AFQjCNHvvIoG0ooSXh6rMTeiw27QDaq7Dw&amp;ust=1486191566370012" TargetMode="External"/><Relationship Id="rId18" Type="http://schemas.openxmlformats.org/officeDocument/2006/relationships/hyperlink" Target="http://www.google.co.jp/url?sa=i&amp;rct=j&amp;q=&amp;esrc=s&amp;source=images&amp;cd=&amp;cad=rja&amp;uact=8&amp;ved=0ahUKEwjhsK-ItPPRAhUDWbwKHbvZAv0QjRwIBw&amp;url=http://www.irasutoya.com/2016/01/blog-post_4.html&amp;psig=AFQjCNHm50gW-PjQNCN98_w_VayEVozXQA&amp;ust=1486193416180081" TargetMode="External"/><Relationship Id="rId3" Type="http://schemas.openxmlformats.org/officeDocument/2006/relationships/image" Target="../media/image143.png"/><Relationship Id="rId21" Type="http://schemas.openxmlformats.org/officeDocument/2006/relationships/image" Target="../media/image153.jpeg"/><Relationship Id="rId7" Type="http://schemas.openxmlformats.org/officeDocument/2006/relationships/hyperlink" Target="http://www.google.co.jp/url?sa=i&amp;rct=j&amp;q=&amp;esrc=s&amp;source=images&amp;cd=&amp;cad=rja&amp;uact=8&amp;ved=0ahUKEwiC09q3qPPRAhUMU7wKHQaYAFAQjRwIBw&amp;url=http://www.bright-lawoffice.com/saiban01.html&amp;psig=AFQjCNEMlAx2zo0EOQKVFaSy3Dl9fhAh2g&amp;ust=1486189527363002" TargetMode="External"/><Relationship Id="rId12" Type="http://schemas.openxmlformats.org/officeDocument/2006/relationships/image" Target="../media/image147.png"/><Relationship Id="rId17" Type="http://schemas.openxmlformats.org/officeDocument/2006/relationships/image" Target="../media/image150.jpeg"/><Relationship Id="rId2" Type="http://schemas.openxmlformats.org/officeDocument/2006/relationships/image" Target="../media/image142.jpeg"/><Relationship Id="rId16" Type="http://schemas.openxmlformats.org/officeDocument/2006/relationships/image" Target="../media/image149.png"/><Relationship Id="rId20" Type="http://schemas.openxmlformats.org/officeDocument/2006/relationships/image" Target="../media/image152.jpeg"/><Relationship Id="rId1" Type="http://schemas.openxmlformats.org/officeDocument/2006/relationships/slideLayout" Target="../slideLayouts/slideLayout59.xml"/><Relationship Id="rId6" Type="http://schemas.microsoft.com/office/2007/relationships/hdphoto" Target="../media/hdphoto13.wdp"/><Relationship Id="rId11" Type="http://schemas.openxmlformats.org/officeDocument/2006/relationships/hyperlink" Target="http://www.google.co.jp/url?sa=i&amp;rct=j&amp;q=&amp;esrc=s&amp;source=images&amp;cd=&amp;cad=rja&amp;uact=8&amp;ved=0ahUKEwi21Mr_rPPRAhWMXrwKHZUmB8cQjRwIBw&amp;url=http://www.irasutoya.com/2014/09/blog-post_69.html&amp;bvm=bv.146094739,d.dGc&amp;psig=AFQjCNGGJEkSEEHmZb4vbxQIPkmjkTv71A&amp;ust=1486191071025455" TargetMode="External"/><Relationship Id="rId5" Type="http://schemas.openxmlformats.org/officeDocument/2006/relationships/image" Target="../media/image144.png"/><Relationship Id="rId15" Type="http://schemas.openxmlformats.org/officeDocument/2006/relationships/hyperlink" Target="http://www.google.co.jp/url?sa=i&amp;rct=j&amp;q=&amp;esrc=s&amp;source=images&amp;cd=&amp;cad=rja&amp;uact=8&amp;ved=0ahUKEwjgoaGbrvPRAhVF2LwKHbJoDpsQjRwIBw&amp;url=http://www.minnanokaigo.com/guide/homecare/how-to-choose-care-manager/&amp;psig=AFQjCNHnxEi8DPsyHD_GqA4D8YsEp6zkrA&amp;ust=1486191802637164" TargetMode="External"/><Relationship Id="rId10" Type="http://schemas.openxmlformats.org/officeDocument/2006/relationships/image" Target="../media/image146.gif"/><Relationship Id="rId19" Type="http://schemas.openxmlformats.org/officeDocument/2006/relationships/image" Target="../media/image151.png"/><Relationship Id="rId4" Type="http://schemas.microsoft.com/office/2007/relationships/hdphoto" Target="../media/hdphoto12.wdp"/><Relationship Id="rId9" Type="http://schemas.microsoft.com/office/2007/relationships/hdphoto" Target="../media/hdphoto14.wdp"/><Relationship Id="rId14" Type="http://schemas.openxmlformats.org/officeDocument/2006/relationships/image" Target="../media/image148.png"/></Relationships>
</file>

<file path=ppt/slides/_rels/slide9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eg"/><Relationship Id="rId1" Type="http://schemas.openxmlformats.org/officeDocument/2006/relationships/slideLayout" Target="../slideLayouts/slideLayout59.xml"/><Relationship Id="rId4" Type="http://schemas.openxmlformats.org/officeDocument/2006/relationships/image" Target="../media/image15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48544" y="3140968"/>
            <a:ext cx="8280920" cy="769171"/>
          </a:xfrm>
          <a:prstGeom prst="rect">
            <a:avLst/>
          </a:prstGeom>
          <a:noFill/>
        </p:spPr>
        <p:txBody>
          <a:bodyPr wrap="square" lIns="91173" tIns="45586" rIns="91173" bIns="45586">
            <a:spAutoFit/>
          </a:bodyPr>
          <a:lstStyle/>
          <a:p>
            <a:pPr algn="ctr">
              <a:defRPr/>
            </a:pPr>
            <a:r>
              <a:rPr lang="ja-JP" altLang="en-US" sz="4400" b="1" dirty="0" smtClean="0">
                <a:ln w="1905"/>
                <a:solidFill>
                  <a:srgbClr val="000066"/>
                </a:solidFill>
                <a:latin typeface="Arial" pitchFamily="34" charset="0"/>
                <a:ea typeface="ＭＳ Ｐゴシック" pitchFamily="50" charset="-128"/>
              </a:rPr>
              <a:t>障害福祉制度の動向</a:t>
            </a:r>
            <a:endParaRPr lang="ja-JP" altLang="en-US" sz="4400" b="1" dirty="0">
              <a:ln w="1905"/>
              <a:solidFill>
                <a:srgbClr val="000066"/>
              </a:solidFill>
              <a:latin typeface="Arial" pitchFamily="34" charset="0"/>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pPr>
              <a:defRPr/>
            </a:pPr>
            <a:fld id="{190383E8-C7BB-4AD7-9E52-D64A9EDED09B}" type="slidenum">
              <a:rPr lang="en-US" altLang="ja-JP" smtClean="0"/>
              <a:pPr>
                <a:defRPr/>
              </a:pPr>
              <a:t>1</a:t>
            </a:fld>
            <a:endParaRPr lang="en-US" altLang="ja-JP" dirty="0"/>
          </a:p>
        </p:txBody>
      </p:sp>
      <p:sp>
        <p:nvSpPr>
          <p:cNvPr id="3" name="テキスト ボックス 2"/>
          <p:cNvSpPr txBox="1"/>
          <p:nvPr/>
        </p:nvSpPr>
        <p:spPr>
          <a:xfrm>
            <a:off x="4016896" y="1954120"/>
            <a:ext cx="2016224" cy="646331"/>
          </a:xfrm>
          <a:prstGeom prst="rect">
            <a:avLst/>
          </a:prstGeom>
          <a:noFill/>
        </p:spPr>
        <p:txBody>
          <a:bodyPr wrap="square" rtlCol="0">
            <a:spAutoFit/>
          </a:bodyPr>
          <a:lstStyle/>
          <a:p>
            <a:r>
              <a:rPr kumimoji="1" lang="en-US" altLang="ja-JP" sz="3600" dirty="0" smtClean="0">
                <a:solidFill>
                  <a:srgbClr val="000066"/>
                </a:solidFill>
              </a:rPr>
              <a:t>【</a:t>
            </a:r>
            <a:r>
              <a:rPr kumimoji="1" lang="ja-JP" altLang="en-US" sz="3600" dirty="0" smtClean="0">
                <a:solidFill>
                  <a:srgbClr val="000066"/>
                </a:solidFill>
              </a:rPr>
              <a:t>講義１</a:t>
            </a:r>
            <a:r>
              <a:rPr kumimoji="1" lang="en-US" altLang="ja-JP" sz="3600" dirty="0" smtClean="0">
                <a:solidFill>
                  <a:srgbClr val="000066"/>
                </a:solidFill>
              </a:rPr>
              <a:t>】</a:t>
            </a:r>
            <a:endParaRPr kumimoji="1" lang="ja-JP" altLang="en-US" sz="3600" dirty="0">
              <a:solidFill>
                <a:srgbClr val="000066"/>
              </a:solidFill>
            </a:endParaRPr>
          </a:p>
        </p:txBody>
      </p:sp>
    </p:spTree>
    <p:extLst>
      <p:ext uri="{BB962C8B-B14F-4D97-AF65-F5344CB8AC3E}">
        <p14:creationId xmlns:p14="http://schemas.microsoft.com/office/powerpoint/2010/main" val="1571822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4147933429"/>
              </p:ext>
            </p:extLst>
          </p:nvPr>
        </p:nvGraphicFramePr>
        <p:xfrm>
          <a:off x="56459" y="502855"/>
          <a:ext cx="9775999" cy="5155591"/>
        </p:xfrm>
        <a:graphic>
          <a:graphicData uri="http://schemas.openxmlformats.org/drawingml/2006/table">
            <a:tbl>
              <a:tblPr firstRow="1" bandRow="1">
                <a:tableStyleId>{5C22544A-7EE6-4342-B048-85BDC9FD1C3A}</a:tableStyleId>
              </a:tblPr>
              <a:tblGrid>
                <a:gridCol w="1777621">
                  <a:extLst>
                    <a:ext uri="{9D8B030D-6E8A-4147-A177-3AD203B41FA5}">
                      <a16:colId xmlns:a16="http://schemas.microsoft.com/office/drawing/2014/main" xmlns="" val="20000"/>
                    </a:ext>
                  </a:extLst>
                </a:gridCol>
                <a:gridCol w="1333063">
                  <a:extLst>
                    <a:ext uri="{9D8B030D-6E8A-4147-A177-3AD203B41FA5}">
                      <a16:colId xmlns:a16="http://schemas.microsoft.com/office/drawing/2014/main" xmlns="" val="20001"/>
                    </a:ext>
                  </a:extLst>
                </a:gridCol>
                <a:gridCol w="1333063">
                  <a:extLst>
                    <a:ext uri="{9D8B030D-6E8A-4147-A177-3AD203B41FA5}">
                      <a16:colId xmlns:a16="http://schemas.microsoft.com/office/drawing/2014/main" xmlns="" val="20002"/>
                    </a:ext>
                  </a:extLst>
                </a:gridCol>
                <a:gridCol w="1333063">
                  <a:extLst>
                    <a:ext uri="{9D8B030D-6E8A-4147-A177-3AD203B41FA5}">
                      <a16:colId xmlns:a16="http://schemas.microsoft.com/office/drawing/2014/main" xmlns="" val="20003"/>
                    </a:ext>
                  </a:extLst>
                </a:gridCol>
                <a:gridCol w="1333063">
                  <a:extLst>
                    <a:ext uri="{9D8B030D-6E8A-4147-A177-3AD203B41FA5}">
                      <a16:colId xmlns:a16="http://schemas.microsoft.com/office/drawing/2014/main" xmlns="" val="20004"/>
                    </a:ext>
                  </a:extLst>
                </a:gridCol>
                <a:gridCol w="1333063">
                  <a:extLst>
                    <a:ext uri="{9D8B030D-6E8A-4147-A177-3AD203B41FA5}">
                      <a16:colId xmlns:a16="http://schemas.microsoft.com/office/drawing/2014/main" xmlns="" val="20005"/>
                    </a:ext>
                  </a:extLst>
                </a:gridCol>
                <a:gridCol w="1333063">
                  <a:extLst>
                    <a:ext uri="{9D8B030D-6E8A-4147-A177-3AD203B41FA5}">
                      <a16:colId xmlns:a16="http://schemas.microsoft.com/office/drawing/2014/main" xmlns="" val="20006"/>
                    </a:ext>
                  </a:extLst>
                </a:gridCol>
              </a:tblGrid>
              <a:tr h="365220">
                <a:tc>
                  <a:txBody>
                    <a:bodyPr/>
                    <a:lstStyle/>
                    <a:p>
                      <a:pPr algn="ctr"/>
                      <a:endParaRPr kumimoji="1" lang="en-US" altLang="ja-JP" sz="2000" dirty="0" smtClean="0"/>
                    </a:p>
                  </a:txBody>
                  <a:tcPr marL="99060" marR="99060" marT="45721" marB="45721" anchor="ctr">
                    <a:lnB w="19050" cap="flat" cmpd="sng" algn="ctr">
                      <a:solidFill>
                        <a:schemeClr val="bg1"/>
                      </a:solidFill>
                      <a:prstDash val="solid"/>
                      <a:round/>
                      <a:headEnd type="none" w="med" len="med"/>
                      <a:tailEnd type="none" w="med" len="med"/>
                    </a:lnB>
                  </a:tcPr>
                </a:tc>
                <a:tc gridSpan="2">
                  <a:txBody>
                    <a:bodyPr/>
                    <a:lstStyle/>
                    <a:p>
                      <a:pPr algn="ctr"/>
                      <a:r>
                        <a:rPr kumimoji="1" lang="ja-JP" altLang="en-US" sz="2000" dirty="0" smtClean="0"/>
                        <a:t>医療</a:t>
                      </a:r>
                      <a:endParaRPr kumimoji="1" lang="en-US" altLang="ja-JP" sz="2000" dirty="0" smtClean="0"/>
                    </a:p>
                  </a:txBody>
                  <a:tcPr marL="99060" marR="99060" marT="45721" marB="45721" anchor="ctr">
                    <a:lnB w="19050" cap="flat" cmpd="sng" algn="ctr">
                      <a:solidFill>
                        <a:schemeClr val="bg1"/>
                      </a:solidFill>
                      <a:prstDash val="solid"/>
                      <a:round/>
                      <a:headEnd type="none" w="med" len="med"/>
                      <a:tailEnd type="none" w="med" len="med"/>
                    </a:lnB>
                  </a:tcPr>
                </a:tc>
                <a:tc hMerge="1">
                  <a:txBody>
                    <a:bodyPr/>
                    <a:lstStyle/>
                    <a:p>
                      <a:pPr algn="ctr"/>
                      <a:endParaRPr kumimoji="1" lang="en-US" altLang="ja-JP" sz="1400" dirty="0" smtClean="0"/>
                    </a:p>
                  </a:txBody>
                  <a:tcPr anchor="ctr"/>
                </a:tc>
                <a:tc gridSpan="2">
                  <a:txBody>
                    <a:bodyPr/>
                    <a:lstStyle/>
                    <a:p>
                      <a:pPr algn="ctr"/>
                      <a:r>
                        <a:rPr kumimoji="1" lang="ja-JP" altLang="en-US" sz="2000" dirty="0" smtClean="0"/>
                        <a:t>介護</a:t>
                      </a:r>
                      <a:endParaRPr kumimoji="1" lang="en-US" altLang="ja-JP" sz="2000" dirty="0" smtClean="0"/>
                    </a:p>
                  </a:txBody>
                  <a:tcPr marL="99060" marR="99060" marT="45721" marB="45721" anchor="ctr">
                    <a:lnB w="19050" cap="flat" cmpd="sng" algn="ctr">
                      <a:solidFill>
                        <a:schemeClr val="bg1"/>
                      </a:solidFill>
                      <a:prstDash val="solid"/>
                      <a:round/>
                      <a:headEnd type="none" w="med" len="med"/>
                      <a:tailEnd type="none" w="med" len="med"/>
                    </a:lnB>
                  </a:tcPr>
                </a:tc>
                <a:tc hMerge="1">
                  <a:txBody>
                    <a:bodyPr/>
                    <a:lstStyle/>
                    <a:p>
                      <a:pPr algn="ctr"/>
                      <a:endParaRPr kumimoji="1" lang="en-US" altLang="ja-JP" sz="1400" dirty="0" smtClean="0"/>
                    </a:p>
                  </a:txBody>
                  <a:tcPr anchor="ctr"/>
                </a:tc>
                <a:tc gridSpan="2">
                  <a:txBody>
                    <a:bodyPr/>
                    <a:lstStyle/>
                    <a:p>
                      <a:pPr algn="ctr"/>
                      <a:r>
                        <a:rPr kumimoji="1" lang="ja-JP" altLang="en-US" sz="2000" dirty="0" smtClean="0"/>
                        <a:t>障害</a:t>
                      </a:r>
                      <a:endParaRPr kumimoji="1" lang="en-US" altLang="ja-JP" sz="2000" dirty="0" smtClean="0"/>
                    </a:p>
                  </a:txBody>
                  <a:tcPr marL="99060" marR="99060" marT="45721" marB="45721" anchor="ctr">
                    <a:lnB w="19050" cap="flat" cmpd="sng" algn="ctr">
                      <a:solidFill>
                        <a:schemeClr val="bg1"/>
                      </a:solidFill>
                      <a:prstDash val="solid"/>
                      <a:round/>
                      <a:headEnd type="none" w="med" len="med"/>
                      <a:tailEnd type="none" w="med" len="med"/>
                    </a:lnB>
                  </a:tcPr>
                </a:tc>
                <a:tc hMerge="1">
                  <a:txBody>
                    <a:bodyPr/>
                    <a:lstStyle/>
                    <a:p>
                      <a:pPr algn="ctr"/>
                      <a:endParaRPr kumimoji="1" lang="ja-JP" altLang="en-US" sz="1400" dirty="0"/>
                    </a:p>
                  </a:txBody>
                  <a:tcPr anchor="ctr"/>
                </a:tc>
                <a:extLst>
                  <a:ext uri="{0D108BD9-81ED-4DB2-BD59-A6C34878D82A}">
                    <a16:rowId xmlns:a16="http://schemas.microsoft.com/office/drawing/2014/main" xmlns="" val="10000"/>
                  </a:ext>
                </a:extLst>
              </a:tr>
              <a:tr h="449501">
                <a:tc>
                  <a:txBody>
                    <a:bodyPr/>
                    <a:lstStyle/>
                    <a:p>
                      <a:pPr algn="ctr"/>
                      <a:endParaRPr kumimoji="1" lang="ja-JP" altLang="en-US" sz="2400" dirty="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総費用額</a:t>
                      </a:r>
                      <a:endParaRPr kumimoji="1" lang="en-US" altLang="ja-JP" sz="1300" dirty="0" smtClean="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r>
                        <a:rPr kumimoji="1" lang="ja-JP" altLang="en-US" sz="1300" dirty="0" smtClean="0">
                          <a:latin typeface="+mj-ea"/>
                          <a:ea typeface="+mj-ea"/>
                        </a:rPr>
                        <a:t>伸び率</a:t>
                      </a:r>
                      <a:endParaRPr kumimoji="1" lang="en-US" altLang="ja-JP" sz="1300" dirty="0" smtClean="0">
                        <a:latin typeface="+mj-ea"/>
                        <a:ea typeface="+mj-ea"/>
                      </a:endParaRPr>
                    </a:p>
                    <a:p>
                      <a:pPr algn="ctr"/>
                      <a:r>
                        <a:rPr kumimoji="1" lang="ja-JP" altLang="en-US" sz="1300" dirty="0" smtClean="0">
                          <a:latin typeface="+mj-ea"/>
                          <a:ea typeface="+mj-ea"/>
                        </a:rPr>
                        <a:t>（対前年度）</a:t>
                      </a:r>
                      <a:endParaRPr kumimoji="1" lang="ja-JP" altLang="en-US" sz="1300" dirty="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総費用額</a:t>
                      </a:r>
                      <a:endParaRPr kumimoji="1" lang="en-US" altLang="ja-JP" sz="1300" dirty="0" smtClean="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r>
                        <a:rPr kumimoji="1" lang="ja-JP" altLang="en-US" sz="1300" dirty="0" smtClean="0">
                          <a:latin typeface="+mj-ea"/>
                          <a:ea typeface="+mj-ea"/>
                        </a:rPr>
                        <a:t>伸び率</a:t>
                      </a:r>
                      <a:endParaRPr kumimoji="1" lang="en-US" altLang="ja-JP" sz="1300" dirty="0" smtClean="0">
                        <a:latin typeface="+mj-ea"/>
                        <a:ea typeface="+mj-ea"/>
                      </a:endParaRPr>
                    </a:p>
                    <a:p>
                      <a:pPr algn="ctr"/>
                      <a:r>
                        <a:rPr kumimoji="1" lang="ja-JP" altLang="en-US" sz="1300" dirty="0" smtClean="0">
                          <a:latin typeface="+mj-ea"/>
                          <a:ea typeface="+mj-ea"/>
                        </a:rPr>
                        <a:t>（対前年度）</a:t>
                      </a:r>
                      <a:endParaRPr kumimoji="1" lang="ja-JP" altLang="en-US" sz="1300" dirty="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総費用額</a:t>
                      </a:r>
                      <a:endParaRPr kumimoji="1" lang="en-US" altLang="ja-JP" sz="1300" dirty="0" smtClean="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r>
                        <a:rPr kumimoji="1" lang="ja-JP" altLang="en-US" sz="1300" dirty="0" smtClean="0">
                          <a:latin typeface="+mj-ea"/>
                          <a:ea typeface="+mj-ea"/>
                        </a:rPr>
                        <a:t>伸び率</a:t>
                      </a:r>
                      <a:endParaRPr kumimoji="1" lang="en-US" altLang="ja-JP" sz="1300" dirty="0" smtClean="0">
                        <a:latin typeface="+mj-ea"/>
                        <a:ea typeface="+mj-ea"/>
                      </a:endParaRPr>
                    </a:p>
                    <a:p>
                      <a:pPr algn="ctr"/>
                      <a:r>
                        <a:rPr kumimoji="1" lang="ja-JP" altLang="en-US" sz="1300" dirty="0" smtClean="0">
                          <a:latin typeface="+mj-ea"/>
                          <a:ea typeface="+mj-ea"/>
                        </a:rPr>
                        <a:t>（対前年度）</a:t>
                      </a:r>
                      <a:endParaRPr kumimoji="1" lang="ja-JP" altLang="en-US" sz="1300" dirty="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35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平成１８年度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３３．１兆円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０．０％</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６．４兆円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０．０％</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０．６兆円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02"/>
                  </a:ext>
                </a:extLst>
              </a:tr>
              <a:tr h="35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平成１９年度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３４．１兆円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３．０％</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６．７兆円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４．９％</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０．９兆円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（６６．２％）</a:t>
                      </a:r>
                      <a:r>
                        <a:rPr kumimoji="1" lang="en-US" altLang="ja-JP" sz="1300" dirty="0" smtClean="0">
                          <a:latin typeface="+mj-ea"/>
                          <a:ea typeface="+mj-ea"/>
                        </a:rPr>
                        <a:t>※</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03"/>
                  </a:ext>
                </a:extLst>
              </a:tr>
              <a:tr h="35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平成２０年度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３４．８兆円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２．０％</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６．９兆円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４．２％</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１．０兆円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９．７％</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04"/>
                  </a:ext>
                </a:extLst>
              </a:tr>
              <a:tr h="35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平成２１年度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３６．０兆円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３．４％</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７．４兆円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６．９％</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１．２兆円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１１．９％</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05"/>
                  </a:ext>
                </a:extLst>
              </a:tr>
              <a:tr h="351291">
                <a:tc>
                  <a:txBody>
                    <a:bodyPr/>
                    <a:lstStyle/>
                    <a:p>
                      <a:pPr algn="ctr"/>
                      <a:r>
                        <a:rPr kumimoji="1" lang="ja-JP" altLang="en-US" sz="1400" dirty="0" smtClean="0">
                          <a:latin typeface="+mj-ea"/>
                          <a:ea typeface="+mj-ea"/>
                        </a:rPr>
                        <a:t>平成２２年度</a:t>
                      </a:r>
                      <a:endParaRPr kumimoji="1" lang="ja-JP" altLang="en-US" sz="1400" dirty="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３７．４兆円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３．９％</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７．８兆円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５．２</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１．３兆円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９．５％</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06"/>
                  </a:ext>
                </a:extLst>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平成２３年度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３８．６兆円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３．１％</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８．２兆円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５．２</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１．６兆円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kern="1200" dirty="0" smtClean="0">
                          <a:latin typeface="+mj-ea"/>
                          <a:ea typeface="+mj-ea"/>
                        </a:rPr>
                        <a:t>９．２</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07"/>
                  </a:ext>
                </a:extLst>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平成２４年度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３９．２兆円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１．６％</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８．８兆円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６．５</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１．７兆円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kern="1200" dirty="0" smtClean="0">
                          <a:latin typeface="+mj-ea"/>
                          <a:ea typeface="+mj-ea"/>
                        </a:rPr>
                        <a:t>１４．９</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08"/>
                  </a:ext>
                </a:extLst>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平成２５年度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４０．１兆円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２．２％</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９．２兆円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４．８</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１．８兆円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kern="1200" dirty="0" smtClean="0">
                          <a:latin typeface="+mj-ea"/>
                          <a:ea typeface="+mj-ea"/>
                        </a:rPr>
                        <a:t>９．６</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09"/>
                  </a:ext>
                </a:extLst>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平成２６年度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４０．８兆円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１．９％</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９．６兆円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４．４</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１．９兆円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kern="1200" dirty="0" smtClean="0">
                          <a:latin typeface="+mj-ea"/>
                          <a:ea typeface="+mj-ea"/>
                        </a:rPr>
                        <a:t>８．１</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extLst>
                  <a:ext uri="{0D108BD9-81ED-4DB2-BD59-A6C34878D82A}">
                    <a16:rowId xmlns:a16="http://schemas.microsoft.com/office/drawing/2014/main" xmlns="" val="10010"/>
                  </a:ext>
                </a:extLst>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平成２７年度</a:t>
                      </a: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kern="1200" dirty="0" smtClean="0">
                          <a:latin typeface="+mj-ea"/>
                          <a:ea typeface="+mj-ea"/>
                        </a:rPr>
                        <a:t>４２．４兆円</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dirty="0" smtClean="0">
                          <a:latin typeface="+mj-ea"/>
                          <a:ea typeface="+mj-ea"/>
                        </a:rPr>
                        <a:t>３．８％</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kern="1200" dirty="0" smtClean="0">
                          <a:latin typeface="+mj-ea"/>
                          <a:ea typeface="+mj-ea"/>
                        </a:rPr>
                        <a:t>１０．</a:t>
                      </a:r>
                      <a:r>
                        <a:rPr kumimoji="1" lang="en-US" altLang="ja-JP" sz="1300" kern="1200" dirty="0" smtClean="0">
                          <a:latin typeface="+mj-ea"/>
                          <a:ea typeface="+mj-ea"/>
                        </a:rPr>
                        <a:t>1</a:t>
                      </a:r>
                      <a:r>
                        <a:rPr kumimoji="1" lang="ja-JP" altLang="en-US" sz="1300" kern="1200" dirty="0" smtClean="0">
                          <a:latin typeface="+mj-ea"/>
                          <a:ea typeface="+mj-ea"/>
                        </a:rPr>
                        <a:t>兆円</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kern="1200" dirty="0" smtClean="0">
                          <a:latin typeface="+mj-ea"/>
                          <a:ea typeface="+mj-ea"/>
                        </a:rPr>
                        <a:t>５．６</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kern="1200" dirty="0" smtClean="0">
                          <a:latin typeface="+mj-ea"/>
                          <a:ea typeface="+mj-ea"/>
                        </a:rPr>
                        <a:t>２．１兆円</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r>
                        <a:rPr kumimoji="1" lang="ja-JP" altLang="en-US" sz="1300" kern="1200" dirty="0" smtClean="0">
                          <a:latin typeface="+mj-ea"/>
                          <a:ea typeface="+mj-ea"/>
                        </a:rPr>
                        <a:t>１０．２</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xmlns="" val="10011"/>
                  </a:ext>
                </a:extLst>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平均伸び率</a:t>
                      </a:r>
                    </a:p>
                  </a:txBody>
                  <a:tcPr marL="99060" marR="99060" marT="45721" marB="45721" anchor="ctr">
                    <a:lnL w="3810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300" dirty="0" smtClean="0">
                          <a:latin typeface="+mj-ea"/>
                          <a:ea typeface="+mj-ea"/>
                        </a:rPr>
                        <a:t>-</a:t>
                      </a: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dirty="0" smtClean="0">
                          <a:latin typeface="+mj-ea"/>
                          <a:ea typeface="+mj-ea"/>
                        </a:rPr>
                        <a:t>２．８％</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300" dirty="0" smtClean="0">
                          <a:latin typeface="+mj-ea"/>
                          <a:ea typeface="+mj-ea"/>
                        </a:rPr>
                        <a:t>-</a:t>
                      </a: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dirty="0" smtClean="0">
                          <a:latin typeface="+mj-ea"/>
                          <a:ea typeface="+mj-ea"/>
                        </a:rPr>
                        <a:t>５．３％</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300" dirty="0" smtClean="0">
                          <a:latin typeface="+mj-ea"/>
                          <a:ea typeface="+mj-ea"/>
                        </a:rPr>
                        <a:t>-</a:t>
                      </a: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r>
                        <a:rPr kumimoji="1" lang="ja-JP" altLang="en-US" sz="1300" dirty="0" smtClean="0">
                          <a:latin typeface="+mj-ea"/>
                          <a:ea typeface="+mj-ea"/>
                        </a:rPr>
                        <a:t>１０．４％</a:t>
                      </a:r>
                      <a:endParaRPr kumimoji="1" lang="en-US" altLang="ja-JP" sz="1300" dirty="0" smtClean="0">
                        <a:latin typeface="+mj-ea"/>
                        <a:ea typeface="+mj-ea"/>
                      </a:endParaRPr>
                    </a:p>
                  </a:txBody>
                  <a:tcPr marL="99060" marR="99060" marT="45721" marB="45721" anchor="ct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xmlns="" val="10012"/>
                  </a:ext>
                </a:extLst>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j-ea"/>
                          <a:ea typeface="+mj-ea"/>
                        </a:rPr>
                        <a:t>10</a:t>
                      </a:r>
                      <a:r>
                        <a:rPr kumimoji="1" lang="ja-JP" altLang="en-US" sz="1400" dirty="0" smtClean="0">
                          <a:latin typeface="+mj-ea"/>
                          <a:ea typeface="+mj-ea"/>
                        </a:rPr>
                        <a:t>年間の伸び率</a:t>
                      </a: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１２８．１％</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１５７．８％</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r>
                        <a:rPr kumimoji="1" lang="ja-JP" altLang="en-US" sz="1300" dirty="0" smtClean="0">
                          <a:latin typeface="+mj-ea"/>
                          <a:ea typeface="+mj-ea"/>
                        </a:rPr>
                        <a:t>２３３．３％</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xmlns="" val="10013"/>
                  </a:ext>
                </a:extLst>
              </a:tr>
            </a:tbl>
          </a:graphicData>
        </a:graphic>
      </p:graphicFrame>
      <p:sp>
        <p:nvSpPr>
          <p:cNvPr id="3" name="テキスト ボックス 2"/>
          <p:cNvSpPr txBox="1"/>
          <p:nvPr/>
        </p:nvSpPr>
        <p:spPr>
          <a:xfrm>
            <a:off x="0" y="-65537"/>
            <a:ext cx="9906000" cy="461528"/>
          </a:xfrm>
          <a:prstGeom prst="rect">
            <a:avLst/>
          </a:prstGeom>
          <a:solidFill>
            <a:schemeClr val="bg1"/>
          </a:solidFill>
          <a:ln>
            <a:solidFill>
              <a:schemeClr val="bg1"/>
            </a:solidFill>
          </a:ln>
        </p:spPr>
        <p:txBody>
          <a:bodyPr wrap="square" lIns="91308" tIns="45652" rIns="91308" bIns="45652" rtlCol="0" anchor="ctr">
            <a:spAutoFit/>
          </a:bodyPr>
          <a:lstStyle/>
          <a:p>
            <a:pPr algn="ctr" defTabSz="913315"/>
            <a:r>
              <a:rPr lang="ja-JP" altLang="en-US" sz="2400" dirty="0" smtClean="0">
                <a:solidFill>
                  <a:prstClr val="black"/>
                </a:solidFill>
                <a:latin typeface="ＭＳ Ｐゴシック"/>
                <a:ea typeface="ＭＳ Ｐゴシック"/>
              </a:rPr>
              <a:t>過去</a:t>
            </a:r>
            <a:r>
              <a:rPr lang="en-US" altLang="ja-JP" sz="2400" dirty="0" smtClean="0">
                <a:solidFill>
                  <a:prstClr val="black"/>
                </a:solidFill>
                <a:latin typeface="ＭＳ Ｐゴシック"/>
                <a:ea typeface="ＭＳ Ｐゴシック"/>
              </a:rPr>
              <a:t>10</a:t>
            </a:r>
            <a:r>
              <a:rPr lang="ja-JP" altLang="en-US" sz="2400" dirty="0" smtClean="0">
                <a:solidFill>
                  <a:prstClr val="black"/>
                </a:solidFill>
                <a:latin typeface="ＭＳ Ｐゴシック"/>
                <a:ea typeface="ＭＳ Ｐゴシック"/>
              </a:rPr>
              <a:t>年間の医療、介護、障害の総費用額・伸び率の推移</a:t>
            </a:r>
            <a:endParaRPr lang="ja-JP" altLang="en-US" sz="2400" dirty="0">
              <a:solidFill>
                <a:prstClr val="black"/>
              </a:solidFill>
              <a:latin typeface="ＭＳ Ｐゴシック"/>
              <a:ea typeface="ＭＳ Ｐゴシック"/>
            </a:endParaRPr>
          </a:p>
        </p:txBody>
      </p:sp>
      <p:sp>
        <p:nvSpPr>
          <p:cNvPr id="5" name="テキスト ボックス 4"/>
          <p:cNvSpPr txBox="1"/>
          <p:nvPr/>
        </p:nvSpPr>
        <p:spPr>
          <a:xfrm>
            <a:off x="64457" y="5733268"/>
            <a:ext cx="9283031" cy="1054135"/>
          </a:xfrm>
          <a:prstGeom prst="rect">
            <a:avLst/>
          </a:prstGeom>
          <a:noFill/>
        </p:spPr>
        <p:txBody>
          <a:bodyPr wrap="square" rtlCol="0">
            <a:spAutoFit/>
          </a:bodyPr>
          <a:lstStyle/>
          <a:p>
            <a:r>
              <a:rPr lang="en-US" altLang="ja-JP" sz="1200" dirty="0" smtClean="0">
                <a:solidFill>
                  <a:prstClr val="black"/>
                </a:solidFill>
                <a:latin typeface="Arial"/>
                <a:ea typeface="ＭＳ Ｐゴシック"/>
              </a:rPr>
              <a:t>※</a:t>
            </a:r>
            <a:r>
              <a:rPr lang="ja-JP" altLang="en-US" sz="1200" dirty="0" smtClean="0">
                <a:solidFill>
                  <a:prstClr val="black"/>
                </a:solidFill>
                <a:latin typeface="Arial"/>
                <a:ea typeface="ＭＳ Ｐゴシック"/>
              </a:rPr>
              <a:t>障害の平成</a:t>
            </a:r>
            <a:r>
              <a:rPr lang="ja-JP" altLang="en-US" sz="1200" dirty="0" smtClean="0">
                <a:solidFill>
                  <a:prstClr val="black"/>
                </a:solidFill>
                <a:latin typeface="ＭＳ Ｐゴシック"/>
                <a:ea typeface="ＭＳ Ｐゴシック"/>
              </a:rPr>
              <a:t>１９年度の伸び率は、法施行（</a:t>
            </a:r>
            <a:r>
              <a:rPr lang="en-US" altLang="ja-JP" sz="1200" dirty="0" smtClean="0">
                <a:solidFill>
                  <a:prstClr val="black"/>
                </a:solidFill>
                <a:latin typeface="ＭＳ Ｐゴシック"/>
                <a:ea typeface="ＭＳ Ｐゴシック"/>
              </a:rPr>
              <a:t>18</a:t>
            </a:r>
            <a:r>
              <a:rPr lang="ja-JP" altLang="en-US" sz="1200" dirty="0" smtClean="0">
                <a:solidFill>
                  <a:prstClr val="black"/>
                </a:solidFill>
                <a:latin typeface="ＭＳ Ｐゴシック"/>
                <a:ea typeface="ＭＳ Ｐゴシック"/>
              </a:rPr>
              <a:t>年</a:t>
            </a:r>
            <a:r>
              <a:rPr lang="en-US" altLang="ja-JP" sz="1200" dirty="0" smtClean="0">
                <a:solidFill>
                  <a:prstClr val="black"/>
                </a:solidFill>
                <a:latin typeface="ＭＳ Ｐゴシック"/>
                <a:ea typeface="ＭＳ Ｐゴシック"/>
              </a:rPr>
              <a:t>10</a:t>
            </a:r>
            <a:r>
              <a:rPr lang="ja-JP" altLang="en-US" sz="1200" dirty="0" smtClean="0">
                <a:solidFill>
                  <a:prstClr val="black"/>
                </a:solidFill>
                <a:latin typeface="ＭＳ Ｐゴシック"/>
                <a:ea typeface="ＭＳ Ｐゴシック"/>
              </a:rPr>
              <a:t>月</a:t>
            </a:r>
            <a:r>
              <a:rPr lang="en-US" altLang="ja-JP" sz="1200" dirty="0" smtClean="0">
                <a:solidFill>
                  <a:prstClr val="black"/>
                </a:solidFill>
                <a:latin typeface="ＭＳ Ｐゴシック"/>
                <a:ea typeface="ＭＳ Ｐゴシック"/>
              </a:rPr>
              <a:t>1</a:t>
            </a:r>
            <a:r>
              <a:rPr lang="ja-JP" altLang="en-US" sz="1200" dirty="0" smtClean="0">
                <a:solidFill>
                  <a:prstClr val="black"/>
                </a:solidFill>
                <a:latin typeface="ＭＳ Ｐゴシック"/>
                <a:ea typeface="ＭＳ Ｐゴシック"/>
              </a:rPr>
              <a:t>日）後の平年度課によるもの。平均伸び率、</a:t>
            </a:r>
            <a:r>
              <a:rPr lang="en-US" altLang="ja-JP" sz="1200" dirty="0" smtClean="0">
                <a:solidFill>
                  <a:prstClr val="black"/>
                </a:solidFill>
                <a:latin typeface="ＭＳ Ｐゴシック"/>
                <a:ea typeface="ＭＳ Ｐゴシック"/>
              </a:rPr>
              <a:t>10</a:t>
            </a:r>
            <a:r>
              <a:rPr lang="ja-JP" altLang="en-US" sz="1200" dirty="0" smtClean="0">
                <a:solidFill>
                  <a:prstClr val="black"/>
                </a:solidFill>
                <a:latin typeface="ＭＳ Ｐゴシック"/>
                <a:ea typeface="ＭＳ Ｐゴシック"/>
              </a:rPr>
              <a:t>年間の伸び率の算定</a:t>
            </a:r>
            <a:r>
              <a:rPr lang="ja-JP" altLang="en-US" sz="1200" dirty="0" smtClean="0">
                <a:solidFill>
                  <a:prstClr val="black"/>
                </a:solidFill>
                <a:latin typeface="Arial"/>
                <a:ea typeface="ＭＳ Ｐゴシック"/>
              </a:rPr>
              <a:t>から除外している。</a:t>
            </a:r>
            <a:endParaRPr lang="en-US" altLang="ja-JP" sz="1200" dirty="0" smtClean="0">
              <a:solidFill>
                <a:prstClr val="black"/>
              </a:solidFill>
              <a:latin typeface="Arial"/>
              <a:ea typeface="ＭＳ Ｐゴシック"/>
            </a:endParaRPr>
          </a:p>
          <a:p>
            <a:r>
              <a:rPr lang="ja-JP" altLang="en-US" sz="1200" dirty="0" smtClean="0">
                <a:solidFill>
                  <a:prstClr val="black"/>
                </a:solidFill>
                <a:latin typeface="Arial"/>
                <a:ea typeface="ＭＳ Ｐゴシック"/>
              </a:rPr>
              <a:t>（出典）</a:t>
            </a:r>
            <a:endParaRPr lang="en-US" altLang="ja-JP" sz="1200" dirty="0" smtClean="0">
              <a:solidFill>
                <a:prstClr val="black"/>
              </a:solidFill>
              <a:latin typeface="Arial"/>
              <a:ea typeface="ＭＳ Ｐゴシック"/>
            </a:endParaRPr>
          </a:p>
          <a:p>
            <a:pPr>
              <a:lnSpc>
                <a:spcPts val="300"/>
              </a:lnSpc>
            </a:pPr>
            <a:endParaRPr lang="en-US" altLang="ja-JP" sz="1200" dirty="0">
              <a:solidFill>
                <a:prstClr val="black"/>
              </a:solidFill>
              <a:latin typeface="Arial"/>
              <a:ea typeface="ＭＳ Ｐゴシック"/>
            </a:endParaRPr>
          </a:p>
          <a:p>
            <a:r>
              <a:rPr lang="ja-JP" altLang="en-US" sz="1200" dirty="0" smtClean="0">
                <a:solidFill>
                  <a:prstClr val="black"/>
                </a:solidFill>
                <a:latin typeface="Arial"/>
                <a:ea typeface="ＭＳ Ｐゴシック"/>
              </a:rPr>
              <a:t>・　医療 ： 医療費の動向</a:t>
            </a:r>
            <a:endParaRPr lang="en-US" altLang="ja-JP" sz="1200" dirty="0" smtClean="0">
              <a:solidFill>
                <a:prstClr val="black"/>
              </a:solidFill>
              <a:latin typeface="ＭＳ Ｐゴシック"/>
              <a:ea typeface="ＭＳ Ｐゴシック"/>
            </a:endParaRPr>
          </a:p>
          <a:p>
            <a:r>
              <a:rPr lang="ja-JP" altLang="en-US" sz="1200" dirty="0" smtClean="0">
                <a:solidFill>
                  <a:prstClr val="black"/>
                </a:solidFill>
                <a:latin typeface="ＭＳ Ｐゴシック"/>
                <a:ea typeface="ＭＳ Ｐゴシック"/>
              </a:rPr>
              <a:t>・　介護 ： 介護給付費総費用額実績　</a:t>
            </a:r>
            <a:r>
              <a:rPr lang="en-US" altLang="ja-JP" sz="1200" dirty="0" smtClean="0">
                <a:solidFill>
                  <a:prstClr val="black"/>
                </a:solidFill>
                <a:latin typeface="ＭＳ Ｐゴシック"/>
                <a:ea typeface="ＭＳ Ｐゴシック"/>
              </a:rPr>
              <a:t>※</a:t>
            </a:r>
            <a:r>
              <a:rPr lang="ja-JP" altLang="en-US" sz="1200" dirty="0" smtClean="0">
                <a:solidFill>
                  <a:prstClr val="black"/>
                </a:solidFill>
                <a:latin typeface="ＭＳ Ｐゴシック"/>
                <a:ea typeface="ＭＳ Ｐゴシック"/>
              </a:rPr>
              <a:t>平成</a:t>
            </a:r>
            <a:r>
              <a:rPr lang="en-US" altLang="ja-JP" sz="1200" dirty="0" smtClean="0">
                <a:solidFill>
                  <a:prstClr val="black"/>
                </a:solidFill>
                <a:latin typeface="ＭＳ Ｐゴシック"/>
                <a:ea typeface="ＭＳ Ｐゴシック"/>
              </a:rPr>
              <a:t>27</a:t>
            </a:r>
            <a:r>
              <a:rPr lang="ja-JP" altLang="en-US" sz="1200" dirty="0" smtClean="0">
                <a:solidFill>
                  <a:prstClr val="black"/>
                </a:solidFill>
                <a:latin typeface="ＭＳ Ｐゴシック"/>
                <a:ea typeface="ＭＳ Ｐゴシック"/>
              </a:rPr>
              <a:t>年度は当初予算額</a:t>
            </a:r>
            <a:endParaRPr lang="en-US" altLang="ja-JP" sz="1200" dirty="0" smtClean="0">
              <a:solidFill>
                <a:prstClr val="black"/>
              </a:solidFill>
              <a:latin typeface="ＭＳ Ｐゴシック"/>
              <a:ea typeface="ＭＳ Ｐゴシック"/>
            </a:endParaRPr>
          </a:p>
          <a:p>
            <a:r>
              <a:rPr lang="ja-JP" altLang="en-US" sz="1200" dirty="0" smtClean="0">
                <a:solidFill>
                  <a:prstClr val="black"/>
                </a:solidFill>
                <a:latin typeface="ＭＳ Ｐゴシック"/>
                <a:ea typeface="ＭＳ Ｐゴシック"/>
              </a:rPr>
              <a:t>・　障害 ： 国保連データ及び障害者自立支援給付費負担</a:t>
            </a:r>
            <a:r>
              <a:rPr lang="ja-JP" altLang="en-US" sz="1200" dirty="0" smtClean="0">
                <a:solidFill>
                  <a:prstClr val="black"/>
                </a:solidFill>
                <a:latin typeface="Arial"/>
                <a:ea typeface="ＭＳ Ｐゴシック"/>
              </a:rPr>
              <a:t>金を基に障害福祉課において推計</a:t>
            </a:r>
            <a:endParaRPr lang="ja-JP" altLang="en-US" sz="1200" dirty="0">
              <a:solidFill>
                <a:prstClr val="black"/>
              </a:solidFill>
              <a:latin typeface="Arial"/>
              <a:ea typeface="ＭＳ Ｐゴシック"/>
            </a:endParaRPr>
          </a:p>
        </p:txBody>
      </p:sp>
      <p:grpSp>
        <p:nvGrpSpPr>
          <p:cNvPr id="6" name="グループ化 5"/>
          <p:cNvGrpSpPr>
            <a:grpSpLocks/>
          </p:cNvGrpSpPr>
          <p:nvPr/>
        </p:nvGrpSpPr>
        <p:grpSpPr bwMode="auto">
          <a:xfrm>
            <a:off x="15703" y="361486"/>
            <a:ext cx="9874605" cy="79114"/>
            <a:chOff x="0" y="188640"/>
            <a:chExt cx="9144000" cy="72008"/>
          </a:xfrm>
        </p:grpSpPr>
        <p:cxnSp>
          <p:nvCxnSpPr>
            <p:cNvPr id="7" name="直線コネクタ 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9" name="スライド番号プレースホルダー 1"/>
          <p:cNvSpPr>
            <a:spLocks noGrp="1"/>
          </p:cNvSpPr>
          <p:nvPr>
            <p:ph type="sldNum" sz="quarter" idx="12"/>
          </p:nvPr>
        </p:nvSpPr>
        <p:spPr>
          <a:xfrm>
            <a:off x="7531149" y="6431986"/>
            <a:ext cx="2311400" cy="365125"/>
          </a:xfrm>
        </p:spPr>
        <p:txBody>
          <a:bodyPr/>
          <a:lstStyle/>
          <a:p>
            <a:pPr>
              <a:defRPr/>
            </a:pPr>
            <a:fld id="{E6EF40BC-E0AD-45D8-BA5D-F4901C8EA8CA}" type="slidenum">
              <a:rPr lang="en-US" altLang="ja-JP" smtClean="0">
                <a:solidFill>
                  <a:prstClr val="black"/>
                </a:solidFill>
              </a:rPr>
              <a:pPr>
                <a:defRPr/>
              </a:pPr>
              <a:t>10</a:t>
            </a:fld>
            <a:endParaRPr lang="en-US" altLang="ja-JP" dirty="0">
              <a:solidFill>
                <a:prstClr val="black"/>
              </a:solidFill>
            </a:endParaRPr>
          </a:p>
        </p:txBody>
      </p:sp>
    </p:spTree>
    <p:extLst>
      <p:ext uri="{BB962C8B-B14F-4D97-AF65-F5344CB8AC3E}">
        <p14:creationId xmlns:p14="http://schemas.microsoft.com/office/powerpoint/2010/main" val="38552895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6463" y="341227"/>
            <a:ext cx="9595066" cy="5988815"/>
          </a:xfrm>
          <a:prstGeom prst="rect">
            <a:avLst/>
          </a:prstGeom>
          <a:noFill/>
          <a:ln>
            <a:noFill/>
          </a:ln>
        </p:spPr>
        <p:txBody>
          <a:bodyPr wrap="square" lIns="91341" tIns="45673" rIns="91341" bIns="45673" rtlCol="0">
            <a:spAutoFit/>
          </a:bodyPr>
          <a:lstStyle/>
          <a:p>
            <a:pPr algn="just" fontAlgn="auto">
              <a:lnSpc>
                <a:spcPts val="1320"/>
              </a:lnSpc>
              <a:spcBef>
                <a:spcPts val="0"/>
              </a:spcBef>
              <a:spcAft>
                <a:spcPts val="0"/>
              </a:spcAft>
            </a:pPr>
            <a:endParaRPr lang="en-US" altLang="ja-JP" sz="1200" u="sng"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u="sng" dirty="0">
                <a:solidFill>
                  <a:prstClr val="black"/>
                </a:solidFill>
                <a:latin typeface="Calibri"/>
                <a:ea typeface="ＭＳ Ｐゴシック"/>
              </a:rPr>
              <a:t>３．意思決定支援の基本的原則</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（１）本人への支援は、自己決定の尊重に基づき行うことが原則である。本人の自己決定にとって必要な情報の説明は、本人が理解でき</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a:t>
            </a:r>
            <a:r>
              <a:rPr lang="ja-JP" altLang="en-US" sz="1200" dirty="0" err="1">
                <a:solidFill>
                  <a:prstClr val="black"/>
                </a:solidFill>
                <a:latin typeface="Calibri"/>
                <a:ea typeface="ＭＳ Ｐゴシック"/>
              </a:rPr>
              <a:t>るよう</a:t>
            </a:r>
            <a:r>
              <a:rPr lang="ja-JP" altLang="en-US" sz="1200" dirty="0">
                <a:solidFill>
                  <a:prstClr val="black"/>
                </a:solidFill>
                <a:latin typeface="Calibri"/>
                <a:ea typeface="ＭＳ Ｐゴシック"/>
              </a:rPr>
              <a:t>工夫して行うことが重要である。</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ja-JP" altLang="en-US"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（２）職員等の価値観においては不合理と思われる決定でも、他者への権利を侵害しないのであれば、その選択を尊重するよう努める姿</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勢が求められる。</a:t>
            </a: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（３）本人の自己決定や意思確認がどうしても困難な場合は、本人をよく知る関係者が集まって、本人の日常生活の場面や事業者のサー</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ビス提供場面における表情や感情、行動に関する記録などの情報に加え、これまでの生活史、人間関係等様々な情報を把握し、根</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拠を明確にしながら障害者の意思及び選好を推定する。</a:t>
            </a: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４．最善の利益の判断</a:t>
            </a:r>
          </a:p>
          <a:p>
            <a:pPr algn="just" fontAlgn="auto">
              <a:spcBef>
                <a:spcPts val="0"/>
              </a:spcBef>
              <a:spcAft>
                <a:spcPts val="0"/>
              </a:spcAft>
            </a:pPr>
            <a:r>
              <a:rPr lang="ja-JP" altLang="en-US" sz="1200" dirty="0">
                <a:solidFill>
                  <a:prstClr val="black"/>
                </a:solidFill>
                <a:latin typeface="Calibri"/>
                <a:ea typeface="ＭＳ Ｐゴシック"/>
              </a:rPr>
              <a:t>　　本人の意思を推定することがどうしても困難な場合は、関係者が協議し、本人にとっての最善の利益を判断せざるを得ない</a:t>
            </a:r>
            <a:r>
              <a:rPr lang="ja-JP" altLang="en-US" sz="1200" dirty="0" err="1">
                <a:solidFill>
                  <a:prstClr val="black"/>
                </a:solidFill>
                <a:latin typeface="Calibri"/>
                <a:ea typeface="ＭＳ Ｐゴシック"/>
              </a:rPr>
              <a:t>場合があ</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る。最善の利益の判断は最後の手段であり、次のような点に留意することが必要である。</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（１）メリット・デメリットの検討</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複数の選択肢からメリットとデメリットを可能な限り挙げ、比較検討して本人の最善の利益を導く。</a:t>
            </a: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（２）相反する選択肢の両立</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二者択一の場合においても、相反する選択肢を両立させることを考え、本人の最善の利益を追求する。（例えば、食事制限が必要な</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人も、運動や食材等の工夫により、本人の好みの食事をしつつ、健康上リスクの少ない生活を送ることができないか考える場合等。）</a:t>
            </a: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（３）自由の制限の最小化</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住まいの場を選択する場合、選択可能な中から、障害者にとって自由の制限がより少ない方を選択する。また、本人の生命・身体の</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安全を守るために、行動の自由を制限せざるを得ない場合でも、他にないか慎重に検討し、自由の制限を最小化する。</a:t>
            </a:r>
          </a:p>
          <a:p>
            <a:pPr algn="just" fontAlgn="auto">
              <a:spcBef>
                <a:spcPts val="0"/>
              </a:spcBef>
              <a:spcAft>
                <a:spcPts val="0"/>
              </a:spcAft>
            </a:pPr>
            <a:endParaRPr lang="ja-JP" altLang="en-US"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５．事業者以外の視点からの検討</a:t>
            </a:r>
          </a:p>
          <a:p>
            <a:pPr algn="just" fontAlgn="auto">
              <a:spcBef>
                <a:spcPts val="0"/>
              </a:spcBef>
              <a:spcAft>
                <a:spcPts val="0"/>
              </a:spcAft>
            </a:pPr>
            <a:r>
              <a:rPr lang="ja-JP" altLang="en-US" sz="1200" dirty="0">
                <a:solidFill>
                  <a:prstClr val="black"/>
                </a:solidFill>
                <a:latin typeface="Calibri"/>
                <a:ea typeface="ＭＳ Ｐゴシック"/>
              </a:rPr>
              <a:t>　　事業者以外の関係者も交えて意思決定支援を進めることが望ましい。本人の家族や知人、成年後見人、ピアサポーター等が、本人に</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直接サービス提供する立場とは別の第三者として意見を述べることにより、多様な視点から本人の意思決定支援を進めることができる。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６．成年後見人等の権限との関係</a:t>
            </a:r>
            <a:endParaRPr lang="en-US" altLang="ja-JP" sz="1200" u="sng"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意思決定支援の結果と成年後見人等の身上配慮義務に基づく方針が齟齬をきたさないよう、意思決定支援のプロセスに成年後見人</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等の参画を促し、検討を進めることが望ましい。</a:t>
            </a:r>
            <a:endParaRPr lang="en-US" altLang="ja-JP" sz="1200" dirty="0">
              <a:solidFill>
                <a:prstClr val="black"/>
              </a:solidFill>
              <a:latin typeface="Calibri"/>
              <a:ea typeface="ＭＳ Ｐゴシック"/>
            </a:endParaRPr>
          </a:p>
        </p:txBody>
      </p:sp>
      <p:sp>
        <p:nvSpPr>
          <p:cNvPr id="3" name="正方形/長方形 2"/>
          <p:cNvSpPr/>
          <p:nvPr/>
        </p:nvSpPr>
        <p:spPr>
          <a:xfrm>
            <a:off x="116463" y="341223"/>
            <a:ext cx="9595066" cy="61734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4"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100</a:t>
            </a:fld>
            <a:endParaRPr lang="en-US" altLang="ja-JP" dirty="0">
              <a:solidFill>
                <a:prstClr val="black"/>
              </a:solidFill>
            </a:endParaRPr>
          </a:p>
        </p:txBody>
      </p:sp>
    </p:spTree>
    <p:extLst>
      <p:ext uri="{BB962C8B-B14F-4D97-AF65-F5344CB8AC3E}">
        <p14:creationId xmlns:p14="http://schemas.microsoft.com/office/powerpoint/2010/main" val="3339447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2939" y="404684"/>
            <a:ext cx="9673075" cy="6001639"/>
          </a:xfrm>
          <a:prstGeom prst="rect">
            <a:avLst/>
          </a:prstGeom>
          <a:noFill/>
          <a:ln>
            <a:noFill/>
          </a:ln>
        </p:spPr>
        <p:txBody>
          <a:bodyPr wrap="square" lIns="91341" tIns="45673" rIns="91341" bIns="45673" rtlCol="0">
            <a:spAutoFit/>
          </a:bodyPr>
          <a:lstStyle/>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１．意思決定支援の枠組み</a:t>
            </a:r>
          </a:p>
          <a:p>
            <a:pPr algn="just" fontAlgn="auto">
              <a:spcBef>
                <a:spcPts val="0"/>
              </a:spcBef>
              <a:spcAft>
                <a:spcPts val="0"/>
              </a:spcAft>
            </a:pPr>
            <a:r>
              <a:rPr lang="ja-JP" altLang="en-US" sz="1200" dirty="0">
                <a:solidFill>
                  <a:prstClr val="black"/>
                </a:solidFill>
                <a:latin typeface="Calibri"/>
                <a:ea typeface="ＭＳ Ｐゴシック"/>
              </a:rPr>
              <a:t>　　</a:t>
            </a:r>
            <a:r>
              <a:rPr lang="ja-JP" altLang="en-US" sz="1200" dirty="0">
                <a:solidFill>
                  <a:srgbClr val="FF0000"/>
                </a:solidFill>
                <a:latin typeface="Calibri"/>
                <a:ea typeface="ＭＳ Ｐゴシック"/>
              </a:rPr>
              <a:t>　</a:t>
            </a:r>
            <a:r>
              <a:rPr lang="ja-JP" altLang="en-US" sz="1200" dirty="0">
                <a:solidFill>
                  <a:prstClr val="black"/>
                </a:solidFill>
                <a:latin typeface="Calibri"/>
                <a:ea typeface="ＭＳ Ｐゴシック"/>
              </a:rPr>
              <a:t>意思決定支援の枠組みは、意思決定支援責任者の配置、意思決定支援会議の開催、意思決定の結果を反映したサービス等利用</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計画・個別支援計画（意思決定支援計画）の作成とサービスの提供、モニタリングと評価・見直しの５つの要素から構成される。</a:t>
            </a:r>
            <a:endParaRPr lang="en-US" altLang="ja-JP" sz="1200" dirty="0">
              <a:solidFill>
                <a:prstClr val="black"/>
              </a:solidFill>
              <a:latin typeface="Calibri"/>
              <a:ea typeface="ＭＳ Ｐゴシック"/>
            </a:endParaRPr>
          </a:p>
          <a:p>
            <a:pPr algn="just" fontAlgn="auto">
              <a:spcBef>
                <a:spcPts val="0"/>
              </a:spcBef>
              <a:spcAft>
                <a:spcPts val="0"/>
              </a:spcAft>
            </a:pPr>
            <a:endParaRPr lang="ja-JP" altLang="en-US"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（１）意思決定支援責任者の配置</a:t>
            </a:r>
          </a:p>
          <a:p>
            <a:pPr algn="just" fontAlgn="auto">
              <a:spcBef>
                <a:spcPts val="0"/>
              </a:spcBef>
              <a:spcAft>
                <a:spcPts val="0"/>
              </a:spcAft>
            </a:pPr>
            <a:r>
              <a:rPr lang="ja-JP" altLang="en-US" sz="1200" dirty="0">
                <a:solidFill>
                  <a:prstClr val="black"/>
                </a:solidFill>
                <a:latin typeface="Calibri"/>
                <a:ea typeface="ＭＳ Ｐゴシック"/>
              </a:rPr>
              <a:t>　　　意思決定支援責任者は、意思決定支援計画作成に中心的にかかわり、意思決定支援会議を企画・運営するなど、意思決定支援</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の仕組みを作る等の役割を担う。サービス管理責任者や相談支援専門員が兼務することが考えられる。</a:t>
            </a: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（２）意思決定支援会議の開催</a:t>
            </a:r>
          </a:p>
          <a:p>
            <a:pPr algn="just" fontAlgn="auto">
              <a:spcBef>
                <a:spcPts val="0"/>
              </a:spcBef>
              <a:spcAft>
                <a:spcPts val="0"/>
              </a:spcAft>
            </a:pPr>
            <a:r>
              <a:rPr lang="ja-JP" altLang="en-US" sz="1200" dirty="0">
                <a:solidFill>
                  <a:prstClr val="black"/>
                </a:solidFill>
                <a:latin typeface="Calibri"/>
                <a:ea typeface="ＭＳ Ｐゴシック"/>
              </a:rPr>
              <a:t>　　　意思決定支援会議は、本人参加の下で、意思決定が必要な事項に関する参加者の情報を持ち寄り、意思を確認したり、意思及び</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選好を推定したり、最善の利益を検討する仕組み。「サービス担当者会議」や「個別支援会議」と一体的に実施することが考えられる。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（３）意思決定が反映されたサービス等利用計画や個別支援計画（意志決定支援計画）の作成とサービスの提供</a:t>
            </a:r>
          </a:p>
          <a:p>
            <a:pPr algn="just" fontAlgn="auto">
              <a:spcBef>
                <a:spcPts val="0"/>
              </a:spcBef>
              <a:spcAft>
                <a:spcPts val="0"/>
              </a:spcAft>
            </a:pPr>
            <a:r>
              <a:rPr lang="ja-JP" altLang="en-US" sz="1200" dirty="0">
                <a:solidFill>
                  <a:prstClr val="black"/>
                </a:solidFill>
                <a:latin typeface="Calibri"/>
                <a:ea typeface="ＭＳ Ｐゴシック"/>
              </a:rPr>
              <a:t>　　　意思決定支援によって確認又は推定された本人の意思や、本人の最善の利益と判断された内容を反映したサービス等利用計画や</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個別支援計画（意思決定支援計画）を作成し、本人の意思決定に基づくサービスの提供を行うことが重要である。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（４）モニタリングと評価及び見直し</a:t>
            </a:r>
          </a:p>
          <a:p>
            <a:pPr algn="just" fontAlgn="auto">
              <a:spcBef>
                <a:spcPts val="0"/>
              </a:spcBef>
              <a:spcAft>
                <a:spcPts val="0"/>
              </a:spcAft>
            </a:pPr>
            <a:r>
              <a:rPr lang="ja-JP" altLang="en-US" sz="1200" dirty="0">
                <a:solidFill>
                  <a:prstClr val="black"/>
                </a:solidFill>
                <a:latin typeface="Calibri"/>
                <a:ea typeface="ＭＳ Ｐゴシック"/>
              </a:rPr>
              <a:t>　　　意思決定支援を反映したサービス提供の結果をモニタリングし、評価を適切に行い、次の支援でさらに意思決定が促進されるよう見</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直すことが重要である。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２．意思決定支援における意思疎通と合理的配慮</a:t>
            </a:r>
          </a:p>
          <a:p>
            <a:pPr algn="just" fontAlgn="auto">
              <a:spcBef>
                <a:spcPts val="0"/>
              </a:spcBef>
              <a:spcAft>
                <a:spcPts val="0"/>
              </a:spcAft>
            </a:pPr>
            <a:r>
              <a:rPr lang="ja-JP" altLang="en-US" sz="1200" dirty="0">
                <a:solidFill>
                  <a:prstClr val="black"/>
                </a:solidFill>
                <a:latin typeface="Calibri"/>
                <a:ea typeface="ＭＳ Ｐゴシック"/>
              </a:rPr>
              <a:t>　　意思決定に必要だと考えられる情報を本人が十分理解し、保持し、比較し、実際の決定に活用できるよう配慮をもって説明し、決定した</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ことの結果起こり得ること等を含めた情報を可能な限り本人が理解できるよう、意思疎通における合理的配慮を行うことが重要である。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３．意思決定支援の根拠となる記録の作成</a:t>
            </a:r>
          </a:p>
          <a:p>
            <a:pPr algn="just" fontAlgn="auto">
              <a:spcBef>
                <a:spcPts val="0"/>
              </a:spcBef>
              <a:spcAft>
                <a:spcPts val="0"/>
              </a:spcAft>
            </a:pPr>
            <a:r>
              <a:rPr lang="ja-JP" altLang="en-US" sz="1200" dirty="0">
                <a:solidFill>
                  <a:prstClr val="black"/>
                </a:solidFill>
                <a:latin typeface="Calibri"/>
                <a:ea typeface="ＭＳ Ｐゴシック"/>
              </a:rPr>
              <a:t>　　意思決定支援を進めるためには、本人のこれまでの生活環境や生活史、家族関係、人間関係、嗜好等の情報を把握しておくことが必</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要である。家族も含めた本人のこれまでの生活の全体像を理解することは、本人の意思を推定するための手がかりとなる。</a:t>
            </a:r>
          </a:p>
          <a:p>
            <a:pPr algn="just" fontAlgn="auto">
              <a:spcBef>
                <a:spcPts val="0"/>
              </a:spcBef>
              <a:spcAft>
                <a:spcPts val="0"/>
              </a:spcAft>
            </a:pP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u="sng" dirty="0">
                <a:solidFill>
                  <a:prstClr val="black"/>
                </a:solidFill>
                <a:latin typeface="Calibri"/>
                <a:ea typeface="ＭＳ Ｐゴシック"/>
              </a:rPr>
              <a:t>４．職員の知識・技術の向上</a:t>
            </a:r>
          </a:p>
          <a:p>
            <a:pPr fontAlgn="auto">
              <a:spcBef>
                <a:spcPts val="0"/>
              </a:spcBef>
              <a:spcAft>
                <a:spcPts val="0"/>
              </a:spcAft>
            </a:pPr>
            <a:r>
              <a:rPr lang="ja-JP" altLang="en-US" sz="1200" dirty="0">
                <a:solidFill>
                  <a:prstClr val="black"/>
                </a:solidFill>
                <a:latin typeface="Calibri"/>
                <a:ea typeface="ＭＳ Ｐゴシック"/>
              </a:rPr>
              <a:t>　　職員の知識・技術等の向上は、意思決定支援の質の向上に直結するものであるため、意思決定支援の意義や知識の理解及び技術等</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の向上への取組みを促進させることが重要である。</a:t>
            </a:r>
          </a:p>
        </p:txBody>
      </p:sp>
      <p:sp>
        <p:nvSpPr>
          <p:cNvPr id="3" name="正方形/長方形 2"/>
          <p:cNvSpPr/>
          <p:nvPr/>
        </p:nvSpPr>
        <p:spPr>
          <a:xfrm>
            <a:off x="77826" y="356225"/>
            <a:ext cx="9673075" cy="6241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4" name="角丸四角形 3"/>
          <p:cNvSpPr/>
          <p:nvPr/>
        </p:nvSpPr>
        <p:spPr>
          <a:xfrm>
            <a:off x="53288" y="200681"/>
            <a:ext cx="1506747"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1400" dirty="0">
                <a:solidFill>
                  <a:prstClr val="black"/>
                </a:solidFill>
              </a:rPr>
              <a:t>Ⅲ</a:t>
            </a:r>
            <a:r>
              <a:rPr lang="ja-JP" altLang="en-US" sz="1400" dirty="0">
                <a:solidFill>
                  <a:prstClr val="black"/>
                </a:solidFill>
              </a:rPr>
              <a:t>　各　論</a:t>
            </a:r>
          </a:p>
        </p:txBody>
      </p:sp>
      <p:sp>
        <p:nvSpPr>
          <p:cNvPr id="5"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101</a:t>
            </a:fld>
            <a:endParaRPr lang="en-US" altLang="ja-JP" dirty="0">
              <a:solidFill>
                <a:prstClr val="black"/>
              </a:solidFill>
            </a:endParaRPr>
          </a:p>
        </p:txBody>
      </p:sp>
    </p:spTree>
    <p:extLst>
      <p:ext uri="{BB962C8B-B14F-4D97-AF65-F5344CB8AC3E}">
        <p14:creationId xmlns:p14="http://schemas.microsoft.com/office/powerpoint/2010/main" val="26784852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下矢印 50"/>
          <p:cNvSpPr/>
          <p:nvPr/>
        </p:nvSpPr>
        <p:spPr>
          <a:xfrm>
            <a:off x="1046419" y="5787808"/>
            <a:ext cx="24024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50" name="下矢印 49"/>
          <p:cNvSpPr/>
          <p:nvPr/>
        </p:nvSpPr>
        <p:spPr>
          <a:xfrm>
            <a:off x="1046421" y="4936107"/>
            <a:ext cx="24024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9" name="下矢印 48"/>
          <p:cNvSpPr/>
          <p:nvPr/>
        </p:nvSpPr>
        <p:spPr>
          <a:xfrm>
            <a:off x="1046421" y="3905007"/>
            <a:ext cx="24024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8" name="下矢印 47"/>
          <p:cNvSpPr/>
          <p:nvPr/>
        </p:nvSpPr>
        <p:spPr>
          <a:xfrm>
            <a:off x="1036572" y="3364173"/>
            <a:ext cx="24024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5" name="正方形/長方形 44"/>
          <p:cNvSpPr/>
          <p:nvPr/>
        </p:nvSpPr>
        <p:spPr>
          <a:xfrm>
            <a:off x="8172128" y="6365908"/>
            <a:ext cx="1176338" cy="104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6" name="左矢印 45"/>
          <p:cNvSpPr/>
          <p:nvPr/>
        </p:nvSpPr>
        <p:spPr>
          <a:xfrm>
            <a:off x="8683652" y="4381318"/>
            <a:ext cx="641138" cy="200025"/>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7" name="正方形/長方形 46"/>
          <p:cNvSpPr/>
          <p:nvPr/>
        </p:nvSpPr>
        <p:spPr>
          <a:xfrm>
            <a:off x="9243552" y="4437114"/>
            <a:ext cx="104989" cy="20334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2" name="テキスト ボックス 1"/>
          <p:cNvSpPr txBox="1"/>
          <p:nvPr/>
        </p:nvSpPr>
        <p:spPr>
          <a:xfrm>
            <a:off x="98633" y="1722433"/>
            <a:ext cx="9673075" cy="830997"/>
          </a:xfrm>
          <a:prstGeom prst="rect">
            <a:avLst/>
          </a:prstGeom>
          <a:noFill/>
          <a:ln>
            <a:solidFill>
              <a:schemeClr val="tx1"/>
            </a:solidFill>
          </a:ln>
        </p:spPr>
        <p:txBody>
          <a:bodyPr wrap="square" lIns="91341" tIns="45673" rIns="91341" bIns="45673" rtlCol="0">
            <a:spAutoFit/>
          </a:bodyPr>
          <a:lstStyle/>
          <a:p>
            <a:pPr fontAlgn="auto">
              <a:spcBef>
                <a:spcPts val="0"/>
              </a:spcBef>
              <a:spcAft>
                <a:spcPts val="0"/>
              </a:spcAft>
            </a:pP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１．日中活動プログラムの選択に関する意思決定支援</a:t>
            </a:r>
          </a:p>
          <a:p>
            <a:pPr fontAlgn="auto">
              <a:spcBef>
                <a:spcPts val="0"/>
              </a:spcBef>
              <a:spcAft>
                <a:spcPts val="0"/>
              </a:spcAft>
            </a:pPr>
            <a:r>
              <a:rPr lang="ja-JP" altLang="en-US" sz="1200" dirty="0">
                <a:solidFill>
                  <a:prstClr val="black"/>
                </a:solidFill>
                <a:latin typeface="Calibri"/>
                <a:ea typeface="ＭＳ Ｐゴシック"/>
              </a:rPr>
              <a:t>２．施設での生活を継続するかどうかの意思決定支援</a:t>
            </a:r>
          </a:p>
          <a:p>
            <a:pPr fontAlgn="auto">
              <a:spcBef>
                <a:spcPts val="0"/>
              </a:spcBef>
              <a:spcAft>
                <a:spcPts val="0"/>
              </a:spcAft>
            </a:pPr>
            <a:r>
              <a:rPr lang="ja-JP" altLang="en-US" sz="1200" dirty="0">
                <a:solidFill>
                  <a:prstClr val="black"/>
                </a:solidFill>
                <a:latin typeface="Calibri"/>
                <a:ea typeface="ＭＳ Ｐゴシック"/>
              </a:rPr>
              <a:t>３．精神科病院からの退院に関する意思決定支援</a:t>
            </a:r>
          </a:p>
        </p:txBody>
      </p:sp>
      <p:sp>
        <p:nvSpPr>
          <p:cNvPr id="4" name="テキスト ボックス 3"/>
          <p:cNvSpPr txBox="1"/>
          <p:nvPr/>
        </p:nvSpPr>
        <p:spPr>
          <a:xfrm>
            <a:off x="115338" y="116671"/>
            <a:ext cx="9673075" cy="1384995"/>
          </a:xfrm>
          <a:prstGeom prst="rect">
            <a:avLst/>
          </a:prstGeom>
          <a:noFill/>
          <a:ln>
            <a:noFill/>
          </a:ln>
        </p:spPr>
        <p:txBody>
          <a:bodyPr wrap="square" lIns="91341" tIns="45673" rIns="91341" bIns="45673" rtlCol="0">
            <a:spAutoFit/>
          </a:bodyPr>
          <a:lstStyle/>
          <a:p>
            <a:pPr fontAlgn="auto">
              <a:spcBef>
                <a:spcPts val="0"/>
              </a:spcBef>
              <a:spcAft>
                <a:spcPts val="0"/>
              </a:spcAft>
            </a:pPr>
            <a:r>
              <a:rPr lang="ja-JP" altLang="en-US" sz="1200" u="sng" dirty="0">
                <a:solidFill>
                  <a:prstClr val="black"/>
                </a:solidFill>
                <a:latin typeface="Calibri"/>
                <a:ea typeface="ＭＳ Ｐゴシック"/>
              </a:rPr>
              <a:t>５．関係者、関係機関との連携</a:t>
            </a:r>
          </a:p>
          <a:p>
            <a:pPr fontAlgn="auto">
              <a:spcBef>
                <a:spcPts val="0"/>
              </a:spcBef>
              <a:spcAft>
                <a:spcPts val="0"/>
              </a:spcAft>
            </a:pPr>
            <a:r>
              <a:rPr lang="ja-JP" altLang="en-US" sz="1200" dirty="0">
                <a:solidFill>
                  <a:prstClr val="black"/>
                </a:solidFill>
                <a:latin typeface="Calibri"/>
                <a:ea typeface="ＭＳ Ｐゴシック"/>
              </a:rPr>
              <a:t>　　意思決定支援責任者は、事業者、家族や成年後見人等の他、関係者等と連携して意思決定支援を進めることが重要である。協議会</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を活用する等、意思決定支援会議に関係者等が参加するための体制整備を進めることが必要である。</a:t>
            </a:r>
          </a:p>
          <a:p>
            <a:pPr fontAlgn="auto">
              <a:spcBef>
                <a:spcPts val="0"/>
              </a:spcBef>
              <a:spcAft>
                <a:spcPts val="0"/>
              </a:spcAft>
            </a:pPr>
            <a:endParaRPr lang="ja-JP" altLang="en-US" sz="1200" dirty="0">
              <a:solidFill>
                <a:prstClr val="black"/>
              </a:solidFill>
              <a:latin typeface="Calibri"/>
              <a:ea typeface="ＭＳ Ｐゴシック"/>
            </a:endParaRPr>
          </a:p>
          <a:p>
            <a:pPr fontAlgn="auto">
              <a:spcBef>
                <a:spcPts val="0"/>
              </a:spcBef>
              <a:spcAft>
                <a:spcPts val="0"/>
              </a:spcAft>
            </a:pPr>
            <a:r>
              <a:rPr lang="ja-JP" altLang="en-US" sz="1200" u="sng" dirty="0">
                <a:solidFill>
                  <a:prstClr val="black"/>
                </a:solidFill>
                <a:latin typeface="Calibri"/>
                <a:ea typeface="ＭＳ Ｐゴシック"/>
              </a:rPr>
              <a:t>６．本人と家族等に対する説明責任等</a:t>
            </a:r>
          </a:p>
          <a:p>
            <a:pPr fontAlgn="auto">
              <a:spcBef>
                <a:spcPts val="0"/>
              </a:spcBef>
              <a:spcAft>
                <a:spcPts val="0"/>
              </a:spcAft>
            </a:pPr>
            <a:r>
              <a:rPr lang="ja-JP" altLang="en-US" sz="1200" dirty="0">
                <a:solidFill>
                  <a:prstClr val="black"/>
                </a:solidFill>
                <a:latin typeface="Calibri"/>
                <a:ea typeface="ＭＳ Ｐゴシック"/>
              </a:rPr>
              <a:t>　　障害者と家族等に対して、意思決定支援計画、意思決定支援会議の内容についての丁寧な説明を行う。また、苦情解決の手順等の　</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重要事項についても説明する。意思決定支援に関わった関係者等は、業務上知り得た秘密を保持しなければならない。</a:t>
            </a:r>
          </a:p>
        </p:txBody>
      </p:sp>
      <p:sp>
        <p:nvSpPr>
          <p:cNvPr id="5" name="正方形/長方形 4"/>
          <p:cNvSpPr/>
          <p:nvPr/>
        </p:nvSpPr>
        <p:spPr>
          <a:xfrm>
            <a:off x="98633" y="125467"/>
            <a:ext cx="9673075" cy="134212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3" name="角丸四角形 2"/>
          <p:cNvSpPr/>
          <p:nvPr/>
        </p:nvSpPr>
        <p:spPr>
          <a:xfrm>
            <a:off x="63533" y="1588210"/>
            <a:ext cx="2652295" cy="268356"/>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1400" dirty="0">
                <a:solidFill>
                  <a:prstClr val="black"/>
                </a:solidFill>
              </a:rPr>
              <a:t>Ⅳ</a:t>
            </a:r>
            <a:r>
              <a:rPr lang="ja-JP" altLang="en-US" sz="1400" dirty="0">
                <a:solidFill>
                  <a:prstClr val="black"/>
                </a:solidFill>
              </a:rPr>
              <a:t>　意思決定支援の具体例</a:t>
            </a:r>
          </a:p>
        </p:txBody>
      </p:sp>
      <p:sp>
        <p:nvSpPr>
          <p:cNvPr id="31" name="正方形/長方形 30"/>
          <p:cNvSpPr/>
          <p:nvPr/>
        </p:nvSpPr>
        <p:spPr>
          <a:xfrm>
            <a:off x="372136" y="3165666"/>
            <a:ext cx="4892931" cy="365293"/>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lnSpc>
                <a:spcPct val="150000"/>
              </a:lnSpc>
              <a:spcBef>
                <a:spcPts val="0"/>
              </a:spcBef>
              <a:spcAft>
                <a:spcPts val="0"/>
              </a:spcAft>
            </a:pPr>
            <a:r>
              <a:rPr lang="ja-JP" altLang="en-US" sz="1200" b="1" kern="100" dirty="0">
                <a:solidFill>
                  <a:srgbClr val="000000"/>
                </a:solidFill>
                <a:ea typeface="ＭＳ ゴシック"/>
                <a:cs typeface="Times New Roman"/>
              </a:rPr>
              <a:t>意思決定が必要な場面　</a:t>
            </a:r>
            <a:r>
              <a:rPr lang="ja-JP" altLang="en-US" sz="1000" kern="100" dirty="0">
                <a:solidFill>
                  <a:srgbClr val="000000"/>
                </a:solidFill>
                <a:ea typeface="ＭＳ 明朝"/>
                <a:cs typeface="Times New Roman"/>
              </a:rPr>
              <a:t>・サービスの選択　・居住の場の選択　等</a:t>
            </a:r>
            <a:endParaRPr lang="ja-JP" altLang="en-US" sz="1000" kern="100" dirty="0">
              <a:solidFill>
                <a:prstClr val="white"/>
              </a:solidFill>
              <a:ea typeface="ＭＳ 明朝"/>
              <a:cs typeface="Times New Roman"/>
            </a:endParaRPr>
          </a:p>
        </p:txBody>
      </p:sp>
      <p:sp>
        <p:nvSpPr>
          <p:cNvPr id="33" name="テキスト ボックス 2"/>
          <p:cNvSpPr txBox="1">
            <a:spLocks noChangeArrowheads="1"/>
          </p:cNvSpPr>
          <p:nvPr/>
        </p:nvSpPr>
        <p:spPr bwMode="auto">
          <a:xfrm>
            <a:off x="376266" y="3709349"/>
            <a:ext cx="2788095" cy="342900"/>
          </a:xfrm>
          <a:prstGeom prst="rect">
            <a:avLst/>
          </a:prstGeom>
          <a:solidFill>
            <a:srgbClr val="FFFF66"/>
          </a:solidFill>
          <a:ln w="9525">
            <a:solidFill>
              <a:srgbClr val="000000"/>
            </a:solidFill>
            <a:miter lim="800000"/>
            <a:headEnd/>
            <a:tailEnd/>
          </a:ln>
        </p:spPr>
        <p:txBody>
          <a:bodyPr rot="0" vert="horz" wrap="square" lIns="91341" tIns="45673" rIns="91341" bIns="45673" anchor="t" anchorCtr="0">
            <a:noAutofit/>
          </a:bodyPr>
          <a:lstStyle/>
          <a:p>
            <a:pPr fontAlgn="auto">
              <a:lnSpc>
                <a:spcPts val="2000"/>
              </a:lnSpc>
              <a:spcBef>
                <a:spcPts val="0"/>
              </a:spcBef>
              <a:spcAft>
                <a:spcPts val="0"/>
              </a:spcAft>
            </a:pPr>
            <a:r>
              <a:rPr lang="ja-JP" altLang="en-US" sz="1200" b="1" kern="100" dirty="0">
                <a:solidFill>
                  <a:prstClr val="black"/>
                </a:solidFill>
                <a:latin typeface="Century"/>
                <a:ea typeface="ＭＳ ゴシック"/>
                <a:cs typeface="Times New Roman"/>
              </a:rPr>
              <a:t>本人が自分で決定できるよう支援</a:t>
            </a:r>
            <a:endParaRPr lang="ja-JP" altLang="en-US" sz="1000" kern="100" dirty="0">
              <a:solidFill>
                <a:prstClr val="black"/>
              </a:solidFill>
              <a:latin typeface="Century"/>
              <a:ea typeface="ＭＳ 明朝"/>
              <a:cs typeface="Times New Roman"/>
            </a:endParaRPr>
          </a:p>
        </p:txBody>
      </p:sp>
      <p:sp>
        <p:nvSpPr>
          <p:cNvPr id="34" name="テキスト ボックス 2"/>
          <p:cNvSpPr txBox="1">
            <a:spLocks noChangeArrowheads="1"/>
          </p:cNvSpPr>
          <p:nvPr/>
        </p:nvSpPr>
        <p:spPr bwMode="auto">
          <a:xfrm>
            <a:off x="1500641" y="4026898"/>
            <a:ext cx="1661319" cy="246126"/>
          </a:xfrm>
          <a:prstGeom prst="rect">
            <a:avLst/>
          </a:prstGeom>
          <a:noFill/>
          <a:ln w="9525">
            <a:noFill/>
            <a:miter lim="800000"/>
            <a:headEnd/>
            <a:tailEnd/>
          </a:ln>
        </p:spPr>
        <p:txBody>
          <a:bodyPr rot="0" vert="horz" wrap="square" lIns="91341" tIns="45673" rIns="91341" bIns="45673" anchor="t" anchorCtr="0">
            <a:spAutoFit/>
          </a:bodyPr>
          <a:lstStyle/>
          <a:p>
            <a:pPr algn="just" fontAlgn="auto">
              <a:spcBef>
                <a:spcPts val="0"/>
              </a:spcBef>
              <a:spcAft>
                <a:spcPts val="0"/>
              </a:spcAft>
            </a:pPr>
            <a:r>
              <a:rPr lang="ja-JP" altLang="en-US" sz="1000" kern="100" dirty="0">
                <a:solidFill>
                  <a:prstClr val="black"/>
                </a:solidFill>
                <a:latin typeface="Century"/>
                <a:ea typeface="ＭＳ ゴシック"/>
                <a:cs typeface="Times New Roman"/>
              </a:rPr>
              <a:t>自己決定が困難な場合</a:t>
            </a:r>
            <a:endParaRPr lang="ja-JP" altLang="en-US" sz="1000" kern="100" dirty="0">
              <a:solidFill>
                <a:prstClr val="black"/>
              </a:solidFill>
              <a:latin typeface="Century"/>
              <a:ea typeface="ＭＳ 明朝"/>
              <a:cs typeface="Times New Roman"/>
            </a:endParaRPr>
          </a:p>
        </p:txBody>
      </p:sp>
      <p:sp>
        <p:nvSpPr>
          <p:cNvPr id="35" name="正方形/長方形 34"/>
          <p:cNvSpPr/>
          <p:nvPr/>
        </p:nvSpPr>
        <p:spPr>
          <a:xfrm>
            <a:off x="383011" y="4270545"/>
            <a:ext cx="8268919" cy="792087"/>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t" anchorCtr="0" forceAA="0" compatLnSpc="1">
            <a:prstTxWarp prst="textNoShape">
              <a:avLst/>
            </a:prstTxWarp>
            <a:noAutofit/>
          </a:bodyPr>
          <a:lstStyle/>
          <a:p>
            <a:pPr indent="133207" fontAlgn="auto">
              <a:lnSpc>
                <a:spcPct val="150000"/>
              </a:lnSpc>
              <a:spcBef>
                <a:spcPts val="0"/>
              </a:spcBef>
              <a:spcAft>
                <a:spcPts val="0"/>
              </a:spcAft>
            </a:pPr>
            <a:r>
              <a:rPr lang="ja-JP" altLang="en-US" sz="1000" kern="100" dirty="0">
                <a:solidFill>
                  <a:prstClr val="white"/>
                </a:solidFill>
                <a:ea typeface="ＭＳ 明朝"/>
                <a:cs typeface="Times New Roman"/>
              </a:rPr>
              <a:t>　　　　　　　　　　　　　　　　</a:t>
            </a:r>
            <a:r>
              <a:rPr lang="ja-JP" altLang="en-US" sz="1000" kern="100" dirty="0">
                <a:solidFill>
                  <a:srgbClr val="000000"/>
                </a:solidFill>
                <a:ea typeface="ＭＳ 明朝"/>
                <a:cs typeface="Times New Roman"/>
              </a:rPr>
              <a:t>○ 本人の意思決定に関する情報の把握方法、意思決定支援会議の開催準備等</a:t>
            </a:r>
            <a:endParaRPr lang="ja-JP" altLang="en-US" sz="1000" kern="100" dirty="0">
              <a:solidFill>
                <a:prstClr val="white"/>
              </a:solidFill>
              <a:ea typeface="ＭＳ 明朝"/>
              <a:cs typeface="Times New Roman"/>
            </a:endParaRPr>
          </a:p>
          <a:p>
            <a:pPr indent="133207" fontAlgn="auto">
              <a:spcBef>
                <a:spcPts val="0"/>
              </a:spcBef>
              <a:spcAft>
                <a:spcPts val="0"/>
              </a:spcAft>
            </a:pPr>
            <a:r>
              <a:rPr lang="ja-JP" altLang="en-US" sz="1000" kern="100" dirty="0">
                <a:solidFill>
                  <a:srgbClr val="000000"/>
                </a:solidFill>
                <a:ea typeface="ＭＳ 明朝"/>
                <a:cs typeface="Times New Roman"/>
              </a:rPr>
              <a:t>　　　　　　　　　　　　　　　　○ アセスメント　・本人の意思確認　・日常生活の様子の観察　・関係者からの情報</a:t>
            </a:r>
            <a:endParaRPr lang="en-US" altLang="ja-JP" sz="1000" kern="100" dirty="0">
              <a:solidFill>
                <a:srgbClr val="000000"/>
              </a:solidFill>
              <a:ea typeface="ＭＳ 明朝"/>
              <a:cs typeface="Times New Roman"/>
            </a:endParaRPr>
          </a:p>
          <a:p>
            <a:pPr indent="133207" fontAlgn="auto">
              <a:spcBef>
                <a:spcPts val="0"/>
              </a:spcBef>
              <a:spcAft>
                <a:spcPts val="0"/>
              </a:spcAft>
            </a:pPr>
            <a:r>
              <a:rPr lang="ja-JP" altLang="en-US" sz="1000" kern="100" dirty="0">
                <a:solidFill>
                  <a:srgbClr val="000000"/>
                </a:solidFill>
                <a:ea typeface="ＭＳ 明朝"/>
                <a:cs typeface="Times New Roman"/>
              </a:rPr>
              <a:t>　　　　　　　　　　　　　　　　　　収集・本人の判断能力、自己理解、心理的状況等の把握・本人の生活史等、</a:t>
            </a:r>
            <a:endParaRPr lang="en-US" altLang="ja-JP" sz="1000" kern="100" dirty="0">
              <a:solidFill>
                <a:srgbClr val="000000"/>
              </a:solidFill>
              <a:ea typeface="ＭＳ 明朝"/>
              <a:cs typeface="Times New Roman"/>
            </a:endParaRPr>
          </a:p>
          <a:p>
            <a:pPr indent="133207" fontAlgn="auto">
              <a:spcBef>
                <a:spcPts val="0"/>
              </a:spcBef>
              <a:spcAft>
                <a:spcPts val="0"/>
              </a:spcAft>
            </a:pPr>
            <a:r>
              <a:rPr lang="ja-JP" altLang="en-US" sz="1000" kern="100" dirty="0">
                <a:solidFill>
                  <a:srgbClr val="000000"/>
                </a:solidFill>
                <a:ea typeface="ＭＳ 明朝"/>
                <a:cs typeface="Times New Roman"/>
              </a:rPr>
              <a:t>　　　　　　　　　　　　　　　　　　人的・物理的環境等のアセスメント・体験を通じた選択の検討　等</a:t>
            </a:r>
            <a:endParaRPr lang="ja-JP" altLang="en-US" sz="1000" kern="100" dirty="0">
              <a:solidFill>
                <a:prstClr val="white"/>
              </a:solidFill>
              <a:ea typeface="ＭＳ 明朝"/>
              <a:cs typeface="Times New Roman"/>
            </a:endParaRPr>
          </a:p>
        </p:txBody>
      </p:sp>
      <p:sp>
        <p:nvSpPr>
          <p:cNvPr id="36" name="正方形/長方形 35"/>
          <p:cNvSpPr/>
          <p:nvPr/>
        </p:nvSpPr>
        <p:spPr>
          <a:xfrm>
            <a:off x="396981" y="4317926"/>
            <a:ext cx="2597553" cy="71361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lnSpc>
                <a:spcPts val="1200"/>
              </a:lnSpc>
              <a:spcBef>
                <a:spcPts val="0"/>
              </a:spcBef>
              <a:spcAft>
                <a:spcPts val="0"/>
              </a:spcAft>
            </a:pPr>
            <a:r>
              <a:rPr lang="ja-JP" altLang="en-US" sz="1200" b="1" kern="100" dirty="0">
                <a:solidFill>
                  <a:srgbClr val="000000"/>
                </a:solidFill>
                <a:ea typeface="ＭＳ ゴシック"/>
                <a:cs typeface="Times New Roman"/>
              </a:rPr>
              <a:t>意思決定支援責任者の選任</a:t>
            </a:r>
            <a:endParaRPr lang="en-US" altLang="ja-JP" sz="1200" b="1" kern="100" dirty="0">
              <a:solidFill>
                <a:srgbClr val="000000"/>
              </a:solidFill>
              <a:ea typeface="ＭＳ ゴシック"/>
              <a:cs typeface="Times New Roman"/>
            </a:endParaRPr>
          </a:p>
          <a:p>
            <a:pPr fontAlgn="auto">
              <a:lnSpc>
                <a:spcPts val="1200"/>
              </a:lnSpc>
              <a:spcBef>
                <a:spcPts val="0"/>
              </a:spcBef>
              <a:spcAft>
                <a:spcPts val="0"/>
              </a:spcAft>
            </a:pPr>
            <a:r>
              <a:rPr lang="ja-JP" altLang="en-US" sz="1200" b="1" kern="100" dirty="0">
                <a:solidFill>
                  <a:srgbClr val="000000"/>
                </a:solidFill>
                <a:ea typeface="ＭＳ ゴシック"/>
                <a:cs typeface="Times New Roman"/>
              </a:rPr>
              <a:t>とアセスメント</a:t>
            </a:r>
            <a:endParaRPr lang="ja-JP" altLang="en-US" sz="1000" kern="100" dirty="0">
              <a:solidFill>
                <a:prstClr val="white"/>
              </a:solidFill>
              <a:ea typeface="ＭＳ 明朝"/>
              <a:cs typeface="Times New Roman"/>
            </a:endParaRPr>
          </a:p>
          <a:p>
            <a:pPr fontAlgn="auto">
              <a:spcBef>
                <a:spcPts val="0"/>
              </a:spcBef>
              <a:spcAft>
                <a:spcPts val="0"/>
              </a:spcAft>
            </a:pPr>
            <a:r>
              <a:rPr lang="ja-JP" altLang="en-US" sz="1000" kern="100" dirty="0">
                <a:solidFill>
                  <a:srgbClr val="000000"/>
                </a:solidFill>
                <a:ea typeface="ＭＳ ゴシック"/>
                <a:cs typeface="Times New Roman"/>
              </a:rPr>
              <a:t>相談支援専門員・サービス管理責任者</a:t>
            </a:r>
            <a:endParaRPr lang="en-US" altLang="ja-JP" sz="1000" kern="100" dirty="0">
              <a:solidFill>
                <a:srgbClr val="000000"/>
              </a:solidFill>
              <a:ea typeface="ＭＳ ゴシック"/>
              <a:cs typeface="Times New Roman"/>
            </a:endParaRPr>
          </a:p>
          <a:p>
            <a:pPr fontAlgn="auto">
              <a:spcBef>
                <a:spcPts val="0"/>
              </a:spcBef>
              <a:spcAft>
                <a:spcPts val="0"/>
              </a:spcAft>
            </a:pPr>
            <a:r>
              <a:rPr lang="ja-JP" altLang="en-US" sz="1000" kern="100" dirty="0">
                <a:solidFill>
                  <a:srgbClr val="000000"/>
                </a:solidFill>
                <a:ea typeface="ＭＳ ゴシック"/>
                <a:cs typeface="Times New Roman"/>
              </a:rPr>
              <a:t>兼務可</a:t>
            </a:r>
            <a:endParaRPr lang="ja-JP" altLang="en-US" sz="1000" kern="100" dirty="0">
              <a:solidFill>
                <a:prstClr val="white"/>
              </a:solidFill>
              <a:ea typeface="ＭＳ 明朝"/>
              <a:cs typeface="Times New Roman"/>
            </a:endParaRPr>
          </a:p>
        </p:txBody>
      </p:sp>
      <p:sp>
        <p:nvSpPr>
          <p:cNvPr id="37" name="正方形/長方形 36"/>
          <p:cNvSpPr/>
          <p:nvPr/>
        </p:nvSpPr>
        <p:spPr>
          <a:xfrm>
            <a:off x="383005" y="5269362"/>
            <a:ext cx="8258182" cy="648072"/>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t" anchorCtr="0" forceAA="0" compatLnSpc="1">
            <a:prstTxWarp prst="textNoShape">
              <a:avLst/>
            </a:prstTxWarp>
            <a:noAutofit/>
          </a:bodyPr>
          <a:lstStyle/>
          <a:p>
            <a:pPr fontAlgn="auto">
              <a:spcBef>
                <a:spcPts val="0"/>
              </a:spcBef>
              <a:spcAft>
                <a:spcPts val="0"/>
              </a:spcAft>
            </a:pPr>
            <a:r>
              <a:rPr lang="ja-JP" altLang="en-US" sz="1200" b="1" kern="100" dirty="0">
                <a:solidFill>
                  <a:srgbClr val="000000"/>
                </a:solidFill>
                <a:ea typeface="ＭＳ ゴシック"/>
                <a:cs typeface="Times New Roman"/>
              </a:rPr>
              <a:t>意思決定支援会議の開催</a:t>
            </a:r>
            <a:endParaRPr lang="ja-JP" altLang="en-US" sz="1000" kern="100" dirty="0">
              <a:solidFill>
                <a:prstClr val="white"/>
              </a:solidFill>
              <a:ea typeface="ＭＳ 明朝"/>
              <a:cs typeface="Times New Roman"/>
            </a:endParaRPr>
          </a:p>
          <a:p>
            <a:pPr fontAlgn="auto">
              <a:spcBef>
                <a:spcPts val="0"/>
              </a:spcBef>
              <a:spcAft>
                <a:spcPts val="0"/>
              </a:spcAft>
            </a:pPr>
            <a:r>
              <a:rPr lang="ja-JP" altLang="en-US" sz="1000" kern="100" dirty="0">
                <a:solidFill>
                  <a:srgbClr val="000000"/>
                </a:solidFill>
                <a:ea typeface="ＭＳ ゴシック"/>
                <a:cs typeface="Times New Roman"/>
              </a:rPr>
              <a:t>サービス担当者会議・個別支援会議</a:t>
            </a:r>
            <a:endParaRPr lang="en-US" altLang="ja-JP" sz="1000" kern="100" dirty="0">
              <a:solidFill>
                <a:srgbClr val="000000"/>
              </a:solidFill>
              <a:ea typeface="ＭＳ ゴシック"/>
              <a:cs typeface="Times New Roman"/>
            </a:endParaRPr>
          </a:p>
          <a:p>
            <a:pPr fontAlgn="auto">
              <a:spcBef>
                <a:spcPts val="0"/>
              </a:spcBef>
              <a:spcAft>
                <a:spcPts val="0"/>
              </a:spcAft>
            </a:pPr>
            <a:r>
              <a:rPr lang="ja-JP" altLang="en-US" sz="1000" kern="100" dirty="0">
                <a:solidFill>
                  <a:srgbClr val="000000"/>
                </a:solidFill>
                <a:ea typeface="ＭＳ ゴシック"/>
                <a:cs typeface="Times New Roman"/>
              </a:rPr>
              <a:t>と兼ねて開催可</a:t>
            </a:r>
            <a:endParaRPr lang="ja-JP" altLang="en-US" sz="1000" kern="100" dirty="0">
              <a:solidFill>
                <a:prstClr val="white"/>
              </a:solidFill>
              <a:ea typeface="ＭＳ 明朝"/>
              <a:cs typeface="Times New Roman"/>
            </a:endParaRPr>
          </a:p>
          <a:p>
            <a:pPr algn="ctr" fontAlgn="auto">
              <a:lnSpc>
                <a:spcPts val="1200"/>
              </a:lnSpc>
              <a:spcBef>
                <a:spcPts val="0"/>
              </a:spcBef>
              <a:spcAft>
                <a:spcPts val="0"/>
              </a:spcAft>
            </a:pPr>
            <a:r>
              <a:rPr lang="ja-JP" altLang="en-US" sz="800" b="1" kern="100" dirty="0">
                <a:solidFill>
                  <a:srgbClr val="000000"/>
                </a:solidFill>
                <a:ea typeface="ＭＳ ゴシック"/>
                <a:cs typeface="Times New Roman"/>
              </a:rPr>
              <a:t>　</a:t>
            </a:r>
            <a:endParaRPr lang="ja-JP" altLang="en-US" sz="1000" kern="100" dirty="0">
              <a:solidFill>
                <a:prstClr val="white"/>
              </a:solidFill>
              <a:ea typeface="ＭＳ 明朝"/>
              <a:cs typeface="Times New Roman"/>
            </a:endParaRPr>
          </a:p>
        </p:txBody>
      </p:sp>
      <p:sp>
        <p:nvSpPr>
          <p:cNvPr id="40" name="テキスト ボックス 39"/>
          <p:cNvSpPr txBox="1"/>
          <p:nvPr/>
        </p:nvSpPr>
        <p:spPr>
          <a:xfrm>
            <a:off x="2994479" y="5306423"/>
            <a:ext cx="5501446" cy="430887"/>
          </a:xfrm>
          <a:prstGeom prst="rect">
            <a:avLst/>
          </a:prstGeom>
          <a:noFill/>
        </p:spPr>
        <p:txBody>
          <a:bodyPr wrap="square" lIns="91341" tIns="45673" rIns="91341" bIns="45673" rtlCol="0">
            <a:spAutoFit/>
          </a:bodyPr>
          <a:lstStyle/>
          <a:p>
            <a:pPr marL="133207" algn="just" fontAlgn="auto">
              <a:spcBef>
                <a:spcPts val="0"/>
              </a:spcBef>
              <a:spcAft>
                <a:spcPts val="0"/>
              </a:spcAft>
            </a:pPr>
            <a:r>
              <a:rPr lang="ja-JP" altLang="ja-JP" sz="1100" kern="100" dirty="0">
                <a:solidFill>
                  <a:srgbClr val="000000"/>
                </a:solidFill>
                <a:latin typeface="Calibri"/>
                <a:ea typeface="ＭＳ 明朝"/>
                <a:cs typeface="Times New Roman"/>
              </a:rPr>
              <a:t>本人・家族・成年後見人等・意思決定支援責任者・事業者・関係者等による情報交換や本人の意思の推定、最善の利益の判断</a:t>
            </a:r>
            <a:endParaRPr lang="ja-JP" altLang="en-US" sz="1100" dirty="0">
              <a:solidFill>
                <a:prstClr val="black"/>
              </a:solidFill>
              <a:latin typeface="Calibri"/>
              <a:ea typeface="ＭＳ Ｐゴシック"/>
            </a:endParaRPr>
          </a:p>
        </p:txBody>
      </p:sp>
      <p:sp>
        <p:nvSpPr>
          <p:cNvPr id="41" name="正方形/長方形 40"/>
          <p:cNvSpPr/>
          <p:nvPr/>
        </p:nvSpPr>
        <p:spPr>
          <a:xfrm>
            <a:off x="383047" y="6132407"/>
            <a:ext cx="8258181" cy="571500"/>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b" anchorCtr="0" forceAA="0" compatLnSpc="1">
            <a:prstTxWarp prst="textNoShape">
              <a:avLst/>
            </a:prstTxWarp>
            <a:noAutofit/>
          </a:bodyPr>
          <a:lstStyle/>
          <a:p>
            <a:pPr algn="ctr" fontAlgn="auto">
              <a:lnSpc>
                <a:spcPts val="1200"/>
              </a:lnSpc>
              <a:spcBef>
                <a:spcPts val="0"/>
              </a:spcBef>
              <a:spcAft>
                <a:spcPts val="0"/>
              </a:spcAft>
            </a:pPr>
            <a:endParaRPr lang="ja-JP" altLang="en-US" sz="1000" kern="100" dirty="0">
              <a:solidFill>
                <a:prstClr val="white"/>
              </a:solidFill>
              <a:ea typeface="ＭＳ 明朝"/>
              <a:cs typeface="Times New Roman"/>
            </a:endParaRPr>
          </a:p>
        </p:txBody>
      </p:sp>
      <p:sp>
        <p:nvSpPr>
          <p:cNvPr id="42" name="正方形/長方形 41"/>
          <p:cNvSpPr/>
          <p:nvPr/>
        </p:nvSpPr>
        <p:spPr>
          <a:xfrm>
            <a:off x="403399" y="6121064"/>
            <a:ext cx="5252244" cy="5715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r>
              <a:rPr lang="ja-JP" altLang="en-US" sz="1200" b="1" kern="100" dirty="0">
                <a:solidFill>
                  <a:srgbClr val="000000"/>
                </a:solidFill>
                <a:ea typeface="ＭＳ ゴシック"/>
                <a:cs typeface="Times New Roman"/>
              </a:rPr>
              <a:t>意思決定の結果を反映したサービス等利用計画・個別支援計画</a:t>
            </a:r>
            <a:endParaRPr lang="ja-JP" altLang="en-US" sz="1000" kern="100" dirty="0">
              <a:solidFill>
                <a:prstClr val="white"/>
              </a:solidFill>
              <a:ea typeface="ＭＳ 明朝"/>
              <a:cs typeface="Times New Roman"/>
            </a:endParaRPr>
          </a:p>
          <a:p>
            <a:pPr fontAlgn="auto">
              <a:spcBef>
                <a:spcPts val="0"/>
              </a:spcBef>
              <a:spcAft>
                <a:spcPts val="0"/>
              </a:spcAft>
            </a:pPr>
            <a:r>
              <a:rPr lang="ja-JP" altLang="en-US" sz="1200" b="1" kern="100" dirty="0">
                <a:solidFill>
                  <a:srgbClr val="000000"/>
                </a:solidFill>
                <a:ea typeface="ＭＳ ゴシック"/>
                <a:cs typeface="Times New Roman"/>
              </a:rPr>
              <a:t>（意思決定支援計画）の作成とサービスの提供、支援結果等の記録</a:t>
            </a:r>
            <a:r>
              <a:rPr lang="en-US" sz="1000" kern="100" dirty="0">
                <a:solidFill>
                  <a:prstClr val="white"/>
                </a:solidFill>
                <a:ea typeface="ＭＳ 明朝"/>
                <a:cs typeface="Times New Roman"/>
              </a:rPr>
              <a:t> </a:t>
            </a:r>
            <a:endParaRPr lang="ja-JP" altLang="en-US" sz="1000" kern="100" dirty="0">
              <a:solidFill>
                <a:prstClr val="white"/>
              </a:solidFill>
              <a:ea typeface="ＭＳ 明朝"/>
              <a:cs typeface="Times New Roman"/>
            </a:endParaRPr>
          </a:p>
        </p:txBody>
      </p:sp>
      <p:sp>
        <p:nvSpPr>
          <p:cNvPr id="43" name="テキスト ボックス 42"/>
          <p:cNvSpPr txBox="1"/>
          <p:nvPr/>
        </p:nvSpPr>
        <p:spPr>
          <a:xfrm>
            <a:off x="5755919" y="6202835"/>
            <a:ext cx="2885266" cy="430887"/>
          </a:xfrm>
          <a:prstGeom prst="rect">
            <a:avLst/>
          </a:prstGeom>
          <a:noFill/>
        </p:spPr>
        <p:txBody>
          <a:bodyPr wrap="square" lIns="91341" tIns="45673" rIns="91341" bIns="45673" rtlCol="0">
            <a:spAutoFit/>
          </a:bodyPr>
          <a:lstStyle/>
          <a:p>
            <a:pPr fontAlgn="auto">
              <a:spcBef>
                <a:spcPts val="0"/>
              </a:spcBef>
              <a:spcAft>
                <a:spcPts val="0"/>
              </a:spcAft>
            </a:pPr>
            <a:r>
              <a:rPr lang="ja-JP" altLang="ja-JP" sz="1100" kern="100" dirty="0">
                <a:solidFill>
                  <a:srgbClr val="000000"/>
                </a:solidFill>
                <a:latin typeface="Calibri"/>
                <a:ea typeface="ＭＳ 明朝"/>
                <a:cs typeface="Times New Roman"/>
              </a:rPr>
              <a:t>支援から把握される表情や感情、行動等から読み取れる意思と選好等の記録</a:t>
            </a:r>
            <a:endParaRPr lang="ja-JP" altLang="ja-JP" sz="1100" kern="100" dirty="0">
              <a:solidFill>
                <a:prstClr val="black"/>
              </a:solidFill>
              <a:latin typeface="Calibri"/>
              <a:ea typeface="ＭＳ 明朝"/>
              <a:cs typeface="Times New Roman"/>
            </a:endParaRPr>
          </a:p>
        </p:txBody>
      </p:sp>
      <p:sp>
        <p:nvSpPr>
          <p:cNvPr id="44" name="テキスト ボックス 48"/>
          <p:cNvSpPr txBox="1"/>
          <p:nvPr/>
        </p:nvSpPr>
        <p:spPr>
          <a:xfrm>
            <a:off x="9058689" y="4674719"/>
            <a:ext cx="474663" cy="1558469"/>
          </a:xfrm>
          <a:prstGeom prst="rect">
            <a:avLst/>
          </a:prstGeom>
          <a:solidFill>
            <a:srgbClr val="FFFF66"/>
          </a:solidFill>
          <a:ln w="254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341" tIns="45673" rIns="91341" bIns="45673" numCol="1" spcCol="0" rtlCol="0" fromWordArt="0" anchor="t" anchorCtr="0" forceAA="0" compatLnSpc="1">
            <a:prstTxWarp prst="textNoShape">
              <a:avLst/>
            </a:prstTxWarp>
            <a:noAutofit/>
          </a:bodyPr>
          <a:lstStyle/>
          <a:p>
            <a:pPr fontAlgn="auto">
              <a:spcBef>
                <a:spcPts val="0"/>
              </a:spcBef>
              <a:spcAft>
                <a:spcPts val="0"/>
              </a:spcAft>
            </a:pPr>
            <a:r>
              <a:rPr lang="ja-JP" altLang="en-US" sz="1000" kern="100" dirty="0">
                <a:solidFill>
                  <a:prstClr val="black"/>
                </a:solidFill>
                <a:ea typeface="ＭＳ ゴシック"/>
                <a:cs typeface="Times New Roman"/>
              </a:rPr>
              <a:t>意思決定に関する記録の</a:t>
            </a:r>
            <a:endParaRPr lang="en-US" altLang="ja-JP" sz="1000" kern="100" dirty="0">
              <a:solidFill>
                <a:prstClr val="black"/>
              </a:solidFill>
              <a:ea typeface="ＭＳ ゴシック"/>
              <a:cs typeface="Times New Roman"/>
            </a:endParaRPr>
          </a:p>
          <a:p>
            <a:pPr fontAlgn="auto">
              <a:spcBef>
                <a:spcPts val="0"/>
              </a:spcBef>
              <a:spcAft>
                <a:spcPts val="0"/>
              </a:spcAft>
            </a:pPr>
            <a:r>
              <a:rPr lang="ja-JP" altLang="en-US" sz="1000" kern="100" dirty="0">
                <a:solidFill>
                  <a:prstClr val="black"/>
                </a:solidFill>
                <a:ea typeface="ＭＳ ゴシック"/>
                <a:cs typeface="Times New Roman"/>
              </a:rPr>
              <a:t>フィードバック</a:t>
            </a:r>
            <a:endParaRPr lang="ja-JP" altLang="en-US" sz="1000" kern="100" dirty="0">
              <a:solidFill>
                <a:prstClr val="black"/>
              </a:solidFill>
              <a:ea typeface="ＭＳ 明朝"/>
              <a:cs typeface="Times New Roman"/>
            </a:endParaRPr>
          </a:p>
        </p:txBody>
      </p:sp>
      <p:sp>
        <p:nvSpPr>
          <p:cNvPr id="52" name="テキスト ボックス 51"/>
          <p:cNvSpPr txBox="1"/>
          <p:nvPr/>
        </p:nvSpPr>
        <p:spPr>
          <a:xfrm>
            <a:off x="194476" y="2761305"/>
            <a:ext cx="2449860" cy="307777"/>
          </a:xfrm>
          <a:prstGeom prst="rect">
            <a:avLst/>
          </a:prstGeom>
          <a:solidFill>
            <a:srgbClr val="FF99FF"/>
          </a:solidFill>
          <a:ln>
            <a:solidFill>
              <a:schemeClr val="tx1"/>
            </a:solidFill>
          </a:ln>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　</a:t>
            </a:r>
            <a:r>
              <a:rPr lang="ja-JP" altLang="ja-JP" sz="1400" dirty="0">
                <a:solidFill>
                  <a:prstClr val="black"/>
                </a:solidFill>
                <a:latin typeface="Calibri"/>
                <a:ea typeface="ＭＳ Ｐゴシック"/>
              </a:rPr>
              <a:t>意思決定支援の流れ</a:t>
            </a:r>
            <a:endParaRPr lang="ja-JP" altLang="en-US" sz="1400" dirty="0">
              <a:solidFill>
                <a:prstClr val="black"/>
              </a:solidFill>
              <a:latin typeface="Calibri"/>
              <a:ea typeface="ＭＳ Ｐゴシック"/>
            </a:endParaRPr>
          </a:p>
        </p:txBody>
      </p:sp>
      <p:sp>
        <p:nvSpPr>
          <p:cNvPr id="25"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102</a:t>
            </a:fld>
            <a:endParaRPr lang="en-US" altLang="ja-JP" dirty="0">
              <a:solidFill>
                <a:prstClr val="black"/>
              </a:solidFill>
            </a:endParaRPr>
          </a:p>
        </p:txBody>
      </p:sp>
    </p:spTree>
    <p:extLst>
      <p:ext uri="{BB962C8B-B14F-4D97-AF65-F5344CB8AC3E}">
        <p14:creationId xmlns:p14="http://schemas.microsoft.com/office/powerpoint/2010/main" val="41127889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704527" y="274639"/>
            <a:ext cx="9007807" cy="6323012"/>
          </a:xfrm>
        </p:spPr>
        <p:txBody>
          <a:bodyPr/>
          <a:lstStyle/>
          <a:p>
            <a:pPr algn="l"/>
            <a:r>
              <a:rPr lang="en-US" altLang="ja-JP" sz="3600" dirty="0"/>
              <a:t>Ⅶ</a:t>
            </a:r>
            <a:r>
              <a:rPr lang="ja-JP" altLang="en-US" sz="3600" dirty="0" smtClean="0"/>
              <a:t>　</a:t>
            </a:r>
            <a:r>
              <a:rPr lang="ja-JP" altLang="en-US" sz="3600" dirty="0" smtClean="0">
                <a:solidFill>
                  <a:schemeClr val="tx1"/>
                </a:solidFill>
              </a:rPr>
              <a:t>　各分野の動向について</a:t>
            </a: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103</a:t>
            </a:fld>
            <a:endParaRPr lang="en-US" altLang="ja-JP">
              <a:solidFill>
                <a:prstClr val="black"/>
              </a:solidFill>
            </a:endParaRPr>
          </a:p>
        </p:txBody>
      </p:sp>
    </p:spTree>
    <p:extLst>
      <p:ext uri="{BB962C8B-B14F-4D97-AF65-F5344CB8AC3E}">
        <p14:creationId xmlns:p14="http://schemas.microsoft.com/office/powerpoint/2010/main" val="1945006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424607" y="274638"/>
            <a:ext cx="7986093" cy="6178550"/>
          </a:xfrm>
        </p:spPr>
        <p:txBody>
          <a:bodyPr/>
          <a:lstStyle/>
          <a:p>
            <a:pPr algn="l"/>
            <a:r>
              <a:rPr lang="ja-JP" altLang="en-US" sz="3600" dirty="0">
                <a:latin typeface="+mj-ea"/>
              </a:rPr>
              <a:t>１</a:t>
            </a:r>
            <a:r>
              <a:rPr lang="ja-JP" altLang="en-US" sz="3600" dirty="0">
                <a:solidFill>
                  <a:schemeClr val="tx1"/>
                </a:solidFill>
                <a:latin typeface="+mj-ea"/>
              </a:rPr>
              <a:t>　</a:t>
            </a:r>
            <a:r>
              <a:rPr lang="ja-JP" altLang="en-US" sz="3600" dirty="0" smtClean="0">
                <a:solidFill>
                  <a:schemeClr val="tx1"/>
                </a:solidFill>
                <a:latin typeface="+mj-ea"/>
              </a:rPr>
              <a:t>計画相談支援・障害児相談支援</a:t>
            </a:r>
            <a:r>
              <a:rPr lang="en-US" altLang="ja-JP" sz="3600" dirty="0" smtClean="0">
                <a:solidFill>
                  <a:schemeClr val="tx1"/>
                </a:solidFill>
                <a:latin typeface="+mj-ea"/>
              </a:rPr>
              <a:t/>
            </a:r>
            <a:br>
              <a:rPr lang="en-US" altLang="ja-JP" sz="3600" dirty="0" smtClean="0">
                <a:solidFill>
                  <a:schemeClr val="tx1"/>
                </a:solidFill>
                <a:latin typeface="+mj-ea"/>
              </a:rPr>
            </a:br>
            <a:r>
              <a:rPr lang="ja-JP" altLang="en-US" sz="3600" dirty="0">
                <a:latin typeface="+mj-ea"/>
              </a:rPr>
              <a:t>　</a:t>
            </a:r>
            <a:r>
              <a:rPr lang="ja-JP" altLang="en-US" sz="3600" dirty="0" smtClean="0">
                <a:latin typeface="+mj-ea"/>
              </a:rPr>
              <a:t>　　　　　　　　　　　　　　　　</a:t>
            </a:r>
            <a:r>
              <a:rPr lang="ja-JP" altLang="en-US" sz="3600" dirty="0" smtClean="0">
                <a:solidFill>
                  <a:schemeClr val="tx1"/>
                </a:solidFill>
                <a:latin typeface="+mj-ea"/>
              </a:rPr>
              <a:t>について</a:t>
            </a:r>
            <a:endParaRPr lang="ja-JP" altLang="en-US" sz="3600" dirty="0">
              <a:solidFill>
                <a:schemeClr val="tx1"/>
              </a:solidFill>
              <a:latin typeface="+mj-ea"/>
            </a:endParaRP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104</a:t>
            </a:fld>
            <a:endParaRPr lang="en-US" altLang="ja-JP" dirty="0">
              <a:solidFill>
                <a:prstClr val="black">
                  <a:tint val="75000"/>
                </a:prstClr>
              </a:solidFill>
            </a:endParaRPr>
          </a:p>
        </p:txBody>
      </p:sp>
    </p:spTree>
    <p:extLst>
      <p:ext uri="{BB962C8B-B14F-4D97-AF65-F5344CB8AC3E}">
        <p14:creationId xmlns:p14="http://schemas.microsoft.com/office/powerpoint/2010/main" val="13118396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707363" y="3995085"/>
            <a:ext cx="8491274" cy="2618143"/>
          </a:xfrm>
          <a:prstGeom prst="rect">
            <a:avLst/>
          </a:prstGeom>
          <a:ln w="38100" cmpd="dbl">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graphicFrame>
        <p:nvGraphicFramePr>
          <p:cNvPr id="17" name="グラフ 16"/>
          <p:cNvGraphicFramePr>
            <a:graphicFrameLocks/>
          </p:cNvGraphicFramePr>
          <p:nvPr>
            <p:extLst/>
          </p:nvPr>
        </p:nvGraphicFramePr>
        <p:xfrm>
          <a:off x="316628" y="4243284"/>
          <a:ext cx="9269641" cy="2264088"/>
        </p:xfrm>
        <a:graphic>
          <a:graphicData uri="http://schemas.openxmlformats.org/drawingml/2006/chart">
            <c:chart xmlns:c="http://schemas.openxmlformats.org/drawingml/2006/chart" xmlns:r="http://schemas.openxmlformats.org/officeDocument/2006/relationships" r:id="rId3"/>
          </a:graphicData>
        </a:graphic>
      </p:graphicFrame>
      <p:sp>
        <p:nvSpPr>
          <p:cNvPr id="18" name="正方形/長方形 17"/>
          <p:cNvSpPr/>
          <p:nvPr/>
        </p:nvSpPr>
        <p:spPr>
          <a:xfrm>
            <a:off x="707363" y="951813"/>
            <a:ext cx="8491274" cy="2512286"/>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4" name="正方形/長方形 3"/>
          <p:cNvSpPr/>
          <p:nvPr/>
        </p:nvSpPr>
        <p:spPr>
          <a:xfrm>
            <a:off x="707363" y="59400"/>
            <a:ext cx="8491274" cy="42456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latin typeface="HGS創英角ﾎﾟｯﾌﾟ体" pitchFamily="50" charset="-128"/>
                <a:ea typeface="HGS創英角ﾎﾟｯﾌﾟ体" pitchFamily="50" charset="-128"/>
              </a:rPr>
              <a:t>計画相談支援 関連データ（都道府県別：実績）</a:t>
            </a:r>
          </a:p>
        </p:txBody>
      </p:sp>
      <p:sp>
        <p:nvSpPr>
          <p:cNvPr id="19" name="テキスト ボックス 18"/>
          <p:cNvSpPr txBox="1"/>
          <p:nvPr/>
        </p:nvSpPr>
        <p:spPr>
          <a:xfrm>
            <a:off x="5122054" y="3265059"/>
            <a:ext cx="4066233" cy="211712"/>
          </a:xfrm>
          <a:prstGeom prst="rect">
            <a:avLst/>
          </a:prstGeom>
          <a:noFill/>
        </p:spPr>
        <p:txBody>
          <a:bodyPr wrap="square" rtlCol="0">
            <a:spAutoFit/>
          </a:bodyPr>
          <a:lstStyle/>
          <a:p>
            <a:pPr algn="r"/>
            <a:r>
              <a:rPr lang="ja-JP" altLang="en-US" sz="786" dirty="0">
                <a:solidFill>
                  <a:prstClr val="black"/>
                </a:solidFill>
                <a:latin typeface="ＭＳ Ｐゴシック"/>
              </a:rPr>
              <a:t>単位：％　</a:t>
            </a:r>
            <a:r>
              <a:rPr lang="en-US" altLang="ja-JP" sz="786" dirty="0">
                <a:solidFill>
                  <a:prstClr val="black"/>
                </a:solidFill>
                <a:latin typeface="ＭＳ Ｐゴシック"/>
              </a:rPr>
              <a:t>【</a:t>
            </a:r>
            <a:r>
              <a:rPr lang="ja-JP" altLang="en-US" sz="786" dirty="0">
                <a:solidFill>
                  <a:prstClr val="black"/>
                </a:solidFill>
                <a:latin typeface="ＭＳ Ｐゴシック"/>
              </a:rPr>
              <a:t>都道府県名の下の数字は順位　進捗率平均</a:t>
            </a:r>
            <a:r>
              <a:rPr lang="en-US" altLang="ja-JP" sz="786" dirty="0">
                <a:solidFill>
                  <a:prstClr val="black"/>
                </a:solidFill>
                <a:latin typeface="ＭＳ Ｐゴシック"/>
              </a:rPr>
              <a:t>99.0%</a:t>
            </a:r>
            <a:r>
              <a:rPr lang="ja-JP" altLang="en-US" sz="786" dirty="0">
                <a:solidFill>
                  <a:prstClr val="black"/>
                </a:solidFill>
                <a:latin typeface="ＭＳ Ｐゴシック"/>
              </a:rPr>
              <a:t>　セルフ率平均</a:t>
            </a:r>
            <a:r>
              <a:rPr lang="en-US" altLang="ja-JP" sz="786" dirty="0">
                <a:solidFill>
                  <a:prstClr val="black"/>
                </a:solidFill>
                <a:latin typeface="ＭＳ Ｐゴシック"/>
              </a:rPr>
              <a:t>16.4%</a:t>
            </a:r>
            <a:r>
              <a:rPr lang="ja-JP" altLang="en-US" sz="786" dirty="0">
                <a:solidFill>
                  <a:prstClr val="black"/>
                </a:solidFill>
                <a:latin typeface="ＭＳ Ｐゴシック"/>
              </a:rPr>
              <a:t>）</a:t>
            </a:r>
            <a:r>
              <a:rPr lang="en-US" altLang="ja-JP" sz="786" dirty="0">
                <a:solidFill>
                  <a:prstClr val="black"/>
                </a:solidFill>
                <a:latin typeface="ＭＳ Ｐゴシック"/>
              </a:rPr>
              <a:t>】</a:t>
            </a:r>
            <a:endParaRPr lang="ja-JP" altLang="en-US" sz="786" dirty="0">
              <a:solidFill>
                <a:prstClr val="black"/>
              </a:solidFill>
              <a:latin typeface="ＭＳ Ｐゴシック"/>
            </a:endParaRPr>
          </a:p>
        </p:txBody>
      </p:sp>
      <p:sp>
        <p:nvSpPr>
          <p:cNvPr id="15" name="スライド番号プレースホルダ 5"/>
          <p:cNvSpPr>
            <a:spLocks noGrp="1"/>
          </p:cNvSpPr>
          <p:nvPr>
            <p:ph type="sldNum" sz="quarter" idx="12"/>
          </p:nvPr>
        </p:nvSpPr>
        <p:spPr>
          <a:xfrm>
            <a:off x="7809360" y="6326300"/>
            <a:ext cx="2096640" cy="468000"/>
          </a:xfrm>
          <a:noFill/>
        </p:spPr>
        <p:txBody>
          <a:bodyPr/>
          <a:lstStyle/>
          <a:p>
            <a:fld id="{38E409F1-B352-4070-99FF-0FB977B8FC80}" type="slidenum">
              <a:rPr lang="en-US" altLang="ja-JP" smtClean="0">
                <a:solidFill>
                  <a:srgbClr val="000000"/>
                </a:solidFill>
              </a:rPr>
              <a:pPr/>
              <a:t>105</a:t>
            </a:fld>
            <a:endParaRPr lang="en-US" altLang="ja-JP" dirty="0" smtClean="0">
              <a:solidFill>
                <a:srgbClr val="000000"/>
              </a:solidFill>
            </a:endParaRPr>
          </a:p>
        </p:txBody>
      </p:sp>
      <p:sp>
        <p:nvSpPr>
          <p:cNvPr id="21" name="角丸四角形 20"/>
          <p:cNvSpPr/>
          <p:nvPr/>
        </p:nvSpPr>
        <p:spPr>
          <a:xfrm>
            <a:off x="697390" y="521025"/>
            <a:ext cx="8508117" cy="424564"/>
          </a:xfrm>
          <a:prstGeom prst="roundRect">
            <a:avLst/>
          </a:prstGeom>
          <a:solidFill>
            <a:schemeClr val="accent2">
              <a:lumMod val="20000"/>
              <a:lumOff val="80000"/>
            </a:schemeClr>
          </a:solidFill>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zh-TW" altLang="en-US" sz="1376" dirty="0">
                <a:solidFill>
                  <a:prstClr val="black"/>
                </a:solidFill>
                <a:latin typeface="HGS創英角ﾎﾟｯﾌﾟ体" pitchFamily="50" charset="-128"/>
                <a:ea typeface="HGS創英角ﾎﾟｯﾌﾟ体" pitchFamily="50" charset="-128"/>
              </a:rPr>
              <a:t>○　都道府県別　計画相談</a:t>
            </a:r>
            <a:r>
              <a:rPr lang="ja-JP" altLang="en-US" sz="1376" dirty="0">
                <a:solidFill>
                  <a:prstClr val="black"/>
                </a:solidFill>
                <a:latin typeface="HGS創英角ﾎﾟｯﾌﾟ体" pitchFamily="50" charset="-128"/>
                <a:ea typeface="HGS創英角ﾎﾟｯﾌﾟ体" pitchFamily="50" charset="-128"/>
              </a:rPr>
              <a:t>支援</a:t>
            </a:r>
            <a:r>
              <a:rPr lang="zh-TW" altLang="en-US" sz="1376" dirty="0">
                <a:solidFill>
                  <a:prstClr val="black"/>
                </a:solidFill>
                <a:latin typeface="HGS創英角ﾎﾟｯﾌﾟ体" pitchFamily="50" charset="-128"/>
                <a:ea typeface="HGS創英角ﾎﾟｯﾌﾟ体" pitchFamily="50" charset="-128"/>
              </a:rPr>
              <a:t>実績　</a:t>
            </a:r>
            <a:r>
              <a:rPr lang="ja-JP" altLang="en-US" sz="1376" dirty="0">
                <a:solidFill>
                  <a:prstClr val="black"/>
                </a:solidFill>
                <a:latin typeface="HGS創英角ﾎﾟｯﾌﾟ体" pitchFamily="50" charset="-128"/>
                <a:ea typeface="HGS創英角ﾎﾟｯﾌﾟ体" pitchFamily="50" charset="-128"/>
              </a:rPr>
              <a:t>（Ｈ</a:t>
            </a:r>
            <a:r>
              <a:rPr lang="en-US" altLang="ja-JP" sz="1376" dirty="0">
                <a:solidFill>
                  <a:prstClr val="black"/>
                </a:solidFill>
                <a:latin typeface="HGS創英角ﾎﾟｯﾌﾟ体" pitchFamily="50" charset="-128"/>
                <a:ea typeface="HGS創英角ﾎﾟｯﾌﾟ体" pitchFamily="50" charset="-128"/>
              </a:rPr>
              <a:t>30.3</a:t>
            </a:r>
            <a:r>
              <a:rPr lang="ja-JP" altLang="en-US" sz="1376" dirty="0">
                <a:solidFill>
                  <a:prstClr val="black"/>
                </a:solidFill>
                <a:latin typeface="HGS創英角ﾎﾟｯﾌﾟ体" pitchFamily="50" charset="-128"/>
                <a:ea typeface="HGS創英角ﾎﾟｯﾌﾟ体" pitchFamily="50" charset="-128"/>
              </a:rPr>
              <a:t>：厚生労働省調べ）</a:t>
            </a:r>
          </a:p>
        </p:txBody>
      </p:sp>
      <p:sp>
        <p:nvSpPr>
          <p:cNvPr id="25" name="角丸四角形 24"/>
          <p:cNvSpPr/>
          <p:nvPr/>
        </p:nvSpPr>
        <p:spPr>
          <a:xfrm>
            <a:off x="707363" y="3783373"/>
            <a:ext cx="8491274" cy="424564"/>
          </a:xfrm>
          <a:prstGeom prst="roundRect">
            <a:avLst/>
          </a:prstGeom>
          <a:solidFill>
            <a:schemeClr val="accent3">
              <a:lumMod val="20000"/>
              <a:lumOff val="80000"/>
            </a:schemeClr>
          </a:solidFill>
          <a:ln w="38100" cmpd="dbl">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1376"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　都道府県別　障害児相談支援実績　（Ｈ</a:t>
            </a:r>
            <a:r>
              <a:rPr lang="en-US" altLang="ja-JP" sz="1376"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30.3</a:t>
            </a:r>
            <a:r>
              <a:rPr lang="ja-JP" altLang="en-US" sz="1376"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：厚生労働省調べ）</a:t>
            </a:r>
          </a:p>
        </p:txBody>
      </p:sp>
      <p:sp>
        <p:nvSpPr>
          <p:cNvPr id="26" name="テキスト ボックス 25"/>
          <p:cNvSpPr txBox="1"/>
          <p:nvPr/>
        </p:nvSpPr>
        <p:spPr>
          <a:xfrm>
            <a:off x="5023763" y="6401516"/>
            <a:ext cx="4174876" cy="211712"/>
          </a:xfrm>
          <a:prstGeom prst="rect">
            <a:avLst/>
          </a:prstGeom>
          <a:noFill/>
        </p:spPr>
        <p:txBody>
          <a:bodyPr wrap="square" rtlCol="0">
            <a:spAutoFit/>
          </a:bodyPr>
          <a:lstStyle/>
          <a:p>
            <a:pPr algn="r"/>
            <a:r>
              <a:rPr lang="ja-JP" altLang="en-US" sz="786" dirty="0">
                <a:solidFill>
                  <a:prstClr val="black"/>
                </a:solidFill>
                <a:latin typeface="ＭＳ Ｐゴシック"/>
              </a:rPr>
              <a:t>単位：％　</a:t>
            </a:r>
            <a:r>
              <a:rPr lang="en-US" altLang="ja-JP" sz="786" dirty="0">
                <a:solidFill>
                  <a:prstClr val="black"/>
                </a:solidFill>
                <a:latin typeface="ＭＳ Ｐゴシック"/>
              </a:rPr>
              <a:t>【</a:t>
            </a:r>
            <a:r>
              <a:rPr lang="ja-JP" altLang="en-US" sz="786" dirty="0">
                <a:solidFill>
                  <a:prstClr val="black"/>
                </a:solidFill>
                <a:latin typeface="ＭＳ Ｐゴシック"/>
              </a:rPr>
              <a:t>都道府県名の下の数字は順位　進捗率平均</a:t>
            </a:r>
            <a:r>
              <a:rPr lang="en-US" altLang="ja-JP" sz="786" dirty="0">
                <a:solidFill>
                  <a:prstClr val="black"/>
                </a:solidFill>
                <a:latin typeface="ＭＳ Ｐゴシック"/>
              </a:rPr>
              <a:t>99.6%</a:t>
            </a:r>
            <a:r>
              <a:rPr lang="ja-JP" altLang="en-US" sz="786" dirty="0">
                <a:solidFill>
                  <a:prstClr val="black"/>
                </a:solidFill>
                <a:latin typeface="ＭＳ Ｐゴシック"/>
              </a:rPr>
              <a:t>　セルフ率平均</a:t>
            </a:r>
            <a:r>
              <a:rPr lang="en-US" altLang="ja-JP" sz="786" dirty="0">
                <a:solidFill>
                  <a:prstClr val="black"/>
                </a:solidFill>
                <a:latin typeface="ＭＳ Ｐゴシック"/>
              </a:rPr>
              <a:t>28.3%】</a:t>
            </a:r>
            <a:endParaRPr lang="ja-JP" altLang="en-US" sz="786" dirty="0">
              <a:solidFill>
                <a:prstClr val="black"/>
              </a:solidFill>
              <a:latin typeface="ＭＳ Ｐゴシック"/>
            </a:endParaRPr>
          </a:p>
        </p:txBody>
      </p:sp>
      <p:sp>
        <p:nvSpPr>
          <p:cNvPr id="2" name="テキスト ボックス 1"/>
          <p:cNvSpPr txBox="1"/>
          <p:nvPr/>
        </p:nvSpPr>
        <p:spPr>
          <a:xfrm>
            <a:off x="1131927" y="3460267"/>
            <a:ext cx="8083553" cy="249517"/>
          </a:xfrm>
          <a:prstGeom prst="rect">
            <a:avLst/>
          </a:prstGeom>
          <a:noFill/>
        </p:spPr>
        <p:txBody>
          <a:bodyPr wrap="square" rtlCol="0">
            <a:spAutoFit/>
          </a:bodyPr>
          <a:lstStyle/>
          <a:p>
            <a:r>
              <a:rPr lang="ja-JP" altLang="en-US" sz="1032" dirty="0">
                <a:solidFill>
                  <a:prstClr val="black"/>
                </a:solidFill>
                <a:latin typeface="Calibri"/>
                <a:ea typeface="ＭＳ Ｐゴシック"/>
              </a:rPr>
              <a:t>　↑　同月の障害福祉サービス・地域相談支援の利用者のうち既にサービス等利用計画を作成しているものの割合</a:t>
            </a:r>
          </a:p>
        </p:txBody>
      </p:sp>
      <p:sp>
        <p:nvSpPr>
          <p:cNvPr id="13" name="テキスト ボックス 12"/>
          <p:cNvSpPr txBox="1"/>
          <p:nvPr/>
        </p:nvSpPr>
        <p:spPr>
          <a:xfrm>
            <a:off x="1080276" y="6591753"/>
            <a:ext cx="8083553" cy="249517"/>
          </a:xfrm>
          <a:prstGeom prst="rect">
            <a:avLst/>
          </a:prstGeom>
          <a:noFill/>
        </p:spPr>
        <p:txBody>
          <a:bodyPr wrap="square" rtlCol="0">
            <a:spAutoFit/>
          </a:bodyPr>
          <a:lstStyle/>
          <a:p>
            <a:r>
              <a:rPr lang="ja-JP" altLang="en-US" sz="1032" dirty="0">
                <a:solidFill>
                  <a:prstClr val="black"/>
                </a:solidFill>
                <a:latin typeface="Calibri"/>
                <a:ea typeface="ＭＳ Ｐゴシック"/>
              </a:rPr>
              <a:t>　↑　同月の障害児通所支援の利用者のうち既に障害児支援利用計画を作成しているものの割合</a:t>
            </a:r>
          </a:p>
        </p:txBody>
      </p:sp>
      <p:graphicFrame>
        <p:nvGraphicFramePr>
          <p:cNvPr id="14" name="グラフ 13"/>
          <p:cNvGraphicFramePr>
            <a:graphicFrameLocks/>
          </p:cNvGraphicFramePr>
          <p:nvPr>
            <p:extLst/>
          </p:nvPr>
        </p:nvGraphicFramePr>
        <p:xfrm>
          <a:off x="316628" y="980203"/>
          <a:ext cx="9269641" cy="23796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65894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023761" y="1023139"/>
            <a:ext cx="4174876" cy="2618143"/>
          </a:xfrm>
          <a:prstGeom prst="rect">
            <a:avLst/>
          </a:prstGeom>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18" name="正方形/長方形 17"/>
          <p:cNvSpPr/>
          <p:nvPr/>
        </p:nvSpPr>
        <p:spPr>
          <a:xfrm>
            <a:off x="707363" y="951813"/>
            <a:ext cx="4184850" cy="2741329"/>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4" name="正方形/長方形 3"/>
          <p:cNvSpPr/>
          <p:nvPr/>
        </p:nvSpPr>
        <p:spPr>
          <a:xfrm>
            <a:off x="707362" y="103251"/>
            <a:ext cx="8491274" cy="42456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latin typeface="HGS創英角ﾎﾟｯﾌﾟ体" pitchFamily="50" charset="-128"/>
                <a:ea typeface="HGS創英角ﾎﾟｯﾌﾟ体" pitchFamily="50" charset="-128"/>
              </a:rPr>
              <a:t>計画相談支援 モニタリング頻度（実数・割合</a:t>
            </a:r>
            <a:r>
              <a:rPr lang="ja-JP" altLang="en-US" dirty="0" smtClean="0">
                <a:solidFill>
                  <a:prstClr val="black"/>
                </a:solidFill>
                <a:latin typeface="HGS創英角ﾎﾟｯﾌﾟ体" pitchFamily="50" charset="-128"/>
                <a:ea typeface="HGS創英角ﾎﾟｯﾌﾟ体" pitchFamily="50" charset="-128"/>
              </a:rPr>
              <a:t>）</a:t>
            </a:r>
            <a:r>
              <a:rPr lang="ja-JP" altLang="en-US" dirty="0">
                <a:solidFill>
                  <a:prstClr val="black"/>
                </a:solidFill>
                <a:latin typeface="HGS創英角ﾎﾟｯﾌﾟ体" pitchFamily="50" charset="-128"/>
                <a:ea typeface="HGS創英角ﾎﾟｯﾌﾟ体" pitchFamily="50" charset="-128"/>
              </a:rPr>
              <a:t>（</a:t>
            </a:r>
            <a:r>
              <a:rPr lang="ja-JP" altLang="en-US" dirty="0" smtClean="0">
                <a:solidFill>
                  <a:prstClr val="black"/>
                </a:solidFill>
                <a:latin typeface="HGS創英角ﾎﾟｯﾌﾟ体" pitchFamily="50" charset="-128"/>
                <a:ea typeface="HGS創英角ﾎﾟｯﾌﾟ体" pitchFamily="50" charset="-128"/>
              </a:rPr>
              <a:t>Ｈ</a:t>
            </a:r>
            <a:r>
              <a:rPr lang="en-US" altLang="ja-JP" dirty="0" smtClean="0">
                <a:solidFill>
                  <a:prstClr val="black"/>
                </a:solidFill>
                <a:latin typeface="HGS創英角ﾎﾟｯﾌﾟ体" pitchFamily="50" charset="-128"/>
                <a:ea typeface="HGS創英角ﾎﾟｯﾌﾟ体" pitchFamily="50" charset="-128"/>
              </a:rPr>
              <a:t>30.3</a:t>
            </a:r>
            <a:r>
              <a:rPr lang="ja-JP" altLang="en-US" dirty="0" smtClean="0">
                <a:solidFill>
                  <a:prstClr val="black"/>
                </a:solidFill>
                <a:latin typeface="HGS創英角ﾎﾟｯﾌﾟ体" pitchFamily="50" charset="-128"/>
                <a:ea typeface="HGS創英角ﾎﾟｯﾌﾟ体" pitchFamily="50" charset="-128"/>
              </a:rPr>
              <a:t>：</a:t>
            </a:r>
            <a:r>
              <a:rPr lang="ja-JP" altLang="en-US" dirty="0">
                <a:solidFill>
                  <a:prstClr val="black"/>
                </a:solidFill>
                <a:latin typeface="HGS創英角ﾎﾟｯﾌﾟ体" pitchFamily="50" charset="-128"/>
                <a:ea typeface="HGS創英角ﾎﾟｯﾌﾟ体" pitchFamily="50" charset="-128"/>
              </a:rPr>
              <a:t>厚生労働省調べ</a:t>
            </a:r>
            <a:r>
              <a:rPr lang="ja-JP" altLang="en-US" dirty="0" smtClean="0">
                <a:solidFill>
                  <a:prstClr val="black"/>
                </a:solidFill>
                <a:latin typeface="HGS創英角ﾎﾟｯﾌﾟ体" pitchFamily="50" charset="-128"/>
                <a:ea typeface="HGS創英角ﾎﾟｯﾌﾟ体" pitchFamily="50" charset="-128"/>
              </a:rPr>
              <a:t>）</a:t>
            </a:r>
            <a:endParaRPr lang="ja-JP" altLang="en-US" dirty="0">
              <a:solidFill>
                <a:prstClr val="black"/>
              </a:solidFill>
              <a:latin typeface="HGS創英角ﾎﾟｯﾌﾟ体" pitchFamily="50" charset="-128"/>
              <a:ea typeface="HGS創英角ﾎﾟｯﾌﾟ体" pitchFamily="50" charset="-128"/>
            </a:endParaRPr>
          </a:p>
        </p:txBody>
      </p:sp>
      <p:sp>
        <p:nvSpPr>
          <p:cNvPr id="21" name="角丸四角形 20"/>
          <p:cNvSpPr/>
          <p:nvPr/>
        </p:nvSpPr>
        <p:spPr>
          <a:xfrm>
            <a:off x="707364" y="669336"/>
            <a:ext cx="4184850" cy="424564"/>
          </a:xfrm>
          <a:prstGeom prst="roundRect">
            <a:avLst/>
          </a:prstGeom>
          <a:solidFill>
            <a:schemeClr val="accent2">
              <a:lumMod val="20000"/>
              <a:lumOff val="80000"/>
            </a:schemeClr>
          </a:solidFill>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zh-TW" altLang="en-US" sz="1376" dirty="0">
                <a:solidFill>
                  <a:prstClr val="black"/>
                </a:solidFill>
                <a:latin typeface="HGS創英角ﾎﾟｯﾌﾟ体" pitchFamily="50" charset="-128"/>
                <a:ea typeface="HGS創英角ﾎﾟｯﾌﾟ体" pitchFamily="50" charset="-128"/>
              </a:rPr>
              <a:t>○　計画相談</a:t>
            </a:r>
            <a:r>
              <a:rPr lang="ja-JP" altLang="en-US" sz="1376" dirty="0">
                <a:solidFill>
                  <a:prstClr val="black"/>
                </a:solidFill>
                <a:latin typeface="HGS創英角ﾎﾟｯﾌﾟ体" pitchFamily="50" charset="-128"/>
                <a:ea typeface="HGS創英角ﾎﾟｯﾌﾟ体" pitchFamily="50" charset="-128"/>
              </a:rPr>
              <a:t>支援におけるモニタリング頻度</a:t>
            </a:r>
          </a:p>
        </p:txBody>
      </p:sp>
      <p:sp>
        <p:nvSpPr>
          <p:cNvPr id="25" name="角丸四角形 24"/>
          <p:cNvSpPr/>
          <p:nvPr/>
        </p:nvSpPr>
        <p:spPr>
          <a:xfrm>
            <a:off x="5023763" y="669336"/>
            <a:ext cx="4179705" cy="424564"/>
          </a:xfrm>
          <a:prstGeom prst="roundRect">
            <a:avLst/>
          </a:prstGeom>
          <a:solidFill>
            <a:schemeClr val="accent3">
              <a:lumMod val="20000"/>
              <a:lumOff val="80000"/>
            </a:schemeClr>
          </a:solidFill>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1376"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　障害児相談支援におけるモニタリング頻度</a:t>
            </a:r>
          </a:p>
        </p:txBody>
      </p:sp>
      <p:sp>
        <p:nvSpPr>
          <p:cNvPr id="16" name="正方形/長方形 15"/>
          <p:cNvSpPr/>
          <p:nvPr/>
        </p:nvSpPr>
        <p:spPr>
          <a:xfrm>
            <a:off x="707362" y="3662431"/>
            <a:ext cx="4184850" cy="2741330"/>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20" name="正方形/長方形 19"/>
          <p:cNvSpPr/>
          <p:nvPr/>
        </p:nvSpPr>
        <p:spPr>
          <a:xfrm>
            <a:off x="5023761" y="3641283"/>
            <a:ext cx="4174876" cy="2741330"/>
          </a:xfrm>
          <a:prstGeom prst="rect">
            <a:avLst/>
          </a:prstGeom>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graphicFrame>
        <p:nvGraphicFramePr>
          <p:cNvPr id="17" name="グラフ 16"/>
          <p:cNvGraphicFramePr>
            <a:graphicFrameLocks/>
          </p:cNvGraphicFramePr>
          <p:nvPr>
            <p:extLst/>
          </p:nvPr>
        </p:nvGraphicFramePr>
        <p:xfrm>
          <a:off x="778124" y="1164660"/>
          <a:ext cx="4033355" cy="24977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p:cNvGraphicFramePr>
            <a:graphicFrameLocks/>
          </p:cNvGraphicFramePr>
          <p:nvPr>
            <p:extLst/>
          </p:nvPr>
        </p:nvGraphicFramePr>
        <p:xfrm>
          <a:off x="5094521" y="1164660"/>
          <a:ext cx="4033355" cy="24766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グラフ 26"/>
          <p:cNvGraphicFramePr>
            <a:graphicFrameLocks/>
          </p:cNvGraphicFramePr>
          <p:nvPr>
            <p:extLst/>
          </p:nvPr>
        </p:nvGraphicFramePr>
        <p:xfrm>
          <a:off x="565843" y="3693142"/>
          <a:ext cx="4326368" cy="27083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グラフ 27"/>
          <p:cNvGraphicFramePr>
            <a:graphicFrameLocks/>
          </p:cNvGraphicFramePr>
          <p:nvPr>
            <p:extLst/>
          </p:nvPr>
        </p:nvGraphicFramePr>
        <p:xfrm>
          <a:off x="5023763" y="3675749"/>
          <a:ext cx="4179705" cy="2728011"/>
        </p:xfrm>
        <a:graphic>
          <a:graphicData uri="http://schemas.openxmlformats.org/drawingml/2006/chart">
            <c:chart xmlns:c="http://schemas.openxmlformats.org/drawingml/2006/chart" xmlns:r="http://schemas.openxmlformats.org/officeDocument/2006/relationships" r:id="rId6"/>
          </a:graphicData>
        </a:graphic>
      </p:graphicFrame>
      <p:sp>
        <p:nvSpPr>
          <p:cNvPr id="13" name="スライド番号プレースホルダー 4"/>
          <p:cNvSpPr>
            <a:spLocks noGrp="1"/>
          </p:cNvSpPr>
          <p:nvPr>
            <p:ph type="sldNum" sz="quarter" idx="12"/>
          </p:nvPr>
        </p:nvSpPr>
        <p:spPr>
          <a:xfrm>
            <a:off x="7583476" y="6439800"/>
            <a:ext cx="2311400" cy="358800"/>
          </a:xfrm>
        </p:spPr>
        <p:txBody>
          <a:bodyPr/>
          <a:lstStyle/>
          <a:p>
            <a:fld id="{BF650902-BC30-4882-9DB1-CF188FB606CB}" type="slidenum">
              <a:rPr lang="ja-JP" altLang="en-US" sz="1376">
                <a:solidFill>
                  <a:prstClr val="black"/>
                </a:solidFill>
              </a:rPr>
              <a:pPr/>
              <a:t>106</a:t>
            </a:fld>
            <a:endParaRPr lang="ja-JP" altLang="en-US" sz="1376" dirty="0">
              <a:solidFill>
                <a:prstClr val="black"/>
              </a:solidFill>
            </a:endParaRPr>
          </a:p>
        </p:txBody>
      </p:sp>
    </p:spTree>
    <p:extLst>
      <p:ext uri="{BB962C8B-B14F-4D97-AF65-F5344CB8AC3E}">
        <p14:creationId xmlns:p14="http://schemas.microsoft.com/office/powerpoint/2010/main" val="5690403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正方形/長方形 1"/>
          <p:cNvSpPr>
            <a:spLocks noChangeArrowheads="1"/>
          </p:cNvSpPr>
          <p:nvPr/>
        </p:nvSpPr>
        <p:spPr bwMode="auto">
          <a:xfrm>
            <a:off x="84271" y="727075"/>
            <a:ext cx="9758098" cy="685800"/>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lIns="144000" tIns="36000" rIns="144000" bIns="34208"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just">
              <a:lnSpc>
                <a:spcPts val="1550"/>
              </a:lnSpc>
              <a:spcBef>
                <a:spcPts val="100"/>
              </a:spcBef>
              <a:buFont typeface="Arial" charset="0"/>
              <a:buNone/>
            </a:pPr>
            <a:r>
              <a:rPr lang="ja-JP" altLang="en-US" sz="1200">
                <a:solidFill>
                  <a:srgbClr val="000000"/>
                </a:solidFill>
                <a:latin typeface="ＭＳ Ｐゴシック" charset="-128"/>
                <a:sym typeface="ＭＳ Ｐゴシック" charset="-128"/>
              </a:rPr>
              <a:t>　平成２７年４月から原則として全ての障害児者に専門的な相談支援を実施することとされている中、障害児者の相談支援の質の向上を図るため、有識者や関係団体で構成する「相談支援の質の向上に向けた検討会」において相談支援専門員の資質の向上や相談支援体制の在り方について幅広く議論を行い、今後目指すべき方向性をとりまとめた。（平成２８年３月から７月まで計５回開催）</a:t>
            </a:r>
          </a:p>
        </p:txBody>
      </p:sp>
      <p:sp>
        <p:nvSpPr>
          <p:cNvPr id="2052" name="角丸四角形 11"/>
          <p:cNvSpPr>
            <a:spLocks noChangeArrowheads="1"/>
          </p:cNvSpPr>
          <p:nvPr/>
        </p:nvSpPr>
        <p:spPr bwMode="auto">
          <a:xfrm>
            <a:off x="25798" y="476251"/>
            <a:ext cx="1152260" cy="252413"/>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a:spcBef>
                <a:spcPct val="0"/>
              </a:spcBef>
              <a:buFont typeface="Arial" charset="0"/>
              <a:buNone/>
            </a:pPr>
            <a:r>
              <a:rPr lang="ja-JP" altLang="en-US" sz="1400">
                <a:solidFill>
                  <a:srgbClr val="FFFFFF"/>
                </a:solidFill>
                <a:latin typeface="ＭＳ Ｐゴシック" charset="-128"/>
                <a:sym typeface="ＭＳ Ｐゴシック" charset="-128"/>
              </a:rPr>
              <a:t>趣　旨</a:t>
            </a:r>
          </a:p>
        </p:txBody>
      </p:sp>
      <p:sp>
        <p:nvSpPr>
          <p:cNvPr id="2053" name="直線コネクタ 15"/>
          <p:cNvSpPr>
            <a:spLocks noChangeShapeType="1"/>
          </p:cNvSpPr>
          <p:nvPr/>
        </p:nvSpPr>
        <p:spPr bwMode="auto">
          <a:xfrm>
            <a:off x="-39556" y="404813"/>
            <a:ext cx="10005749" cy="0"/>
          </a:xfrm>
          <a:prstGeom prst="line">
            <a:avLst/>
          </a:prstGeom>
          <a:noFill/>
          <a:ln w="38100">
            <a:solidFill>
              <a:srgbClr val="333399"/>
            </a:solidFill>
            <a:bevel/>
            <a:headEnd/>
            <a:tailEnd/>
          </a:ln>
          <a:extLst>
            <a:ext uri="{909E8E84-426E-40DD-AFC4-6F175D3DCCD1}">
              <a14:hiddenFill xmlns:a14="http://schemas.microsoft.com/office/drawing/2010/main">
                <a:noFill/>
              </a14:hiddenFill>
            </a:ext>
          </a:extLst>
        </p:spPr>
        <p:txBody>
          <a:bodyPr/>
          <a:lstStyle/>
          <a:p>
            <a:endParaRPr lang="ja-JP" altLang="en-US">
              <a:solidFill>
                <a:prstClr val="black"/>
              </a:solidFill>
            </a:endParaRPr>
          </a:p>
        </p:txBody>
      </p:sp>
      <p:sp>
        <p:nvSpPr>
          <p:cNvPr id="2054" name="正方形/長方形 12"/>
          <p:cNvSpPr>
            <a:spLocks noChangeArrowheads="1"/>
          </p:cNvSpPr>
          <p:nvPr/>
        </p:nvSpPr>
        <p:spPr bwMode="auto">
          <a:xfrm>
            <a:off x="70512" y="44450"/>
            <a:ext cx="975809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accent1"/>
                </a:solidFill>
                <a:bevel/>
                <a:headEnd/>
                <a:tailEnd/>
              </a14:hiddenLine>
            </a:ext>
          </a:extLst>
        </p:spPr>
        <p:txBody>
          <a:bodyPr tIns="108000" bIns="0"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a:lnSpc>
                <a:spcPts val="2000"/>
              </a:lnSpc>
              <a:spcBef>
                <a:spcPts val="600"/>
              </a:spcBef>
              <a:buFont typeface="Arial" charset="0"/>
              <a:buNone/>
            </a:pPr>
            <a:r>
              <a:rPr lang="ja-JP" altLang="en-US" sz="1600" b="1">
                <a:solidFill>
                  <a:srgbClr val="000000"/>
                </a:solidFill>
                <a:latin typeface="メイリオ" pitchFamily="50" charset="-128"/>
                <a:ea typeface="メイリオ" pitchFamily="50" charset="-128"/>
                <a:cs typeface="メイリオ" pitchFamily="50" charset="-128"/>
                <a:sym typeface="メイリオ" pitchFamily="50" charset="-128"/>
              </a:rPr>
              <a:t>「相談支援の質の向上に向けた検討会」における議論のとりまとめ（概要）</a:t>
            </a:r>
          </a:p>
        </p:txBody>
      </p:sp>
      <p:sp>
        <p:nvSpPr>
          <p:cNvPr id="2055" name="正方形/長方形 17"/>
          <p:cNvSpPr>
            <a:spLocks noChangeArrowheads="1"/>
          </p:cNvSpPr>
          <p:nvPr/>
        </p:nvSpPr>
        <p:spPr bwMode="auto">
          <a:xfrm>
            <a:off x="84271" y="1752600"/>
            <a:ext cx="9758098" cy="5060950"/>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lIns="68415" tIns="34208" rIns="68415" bIns="34208" anchor="ctr"/>
          <a:lstStyle>
            <a:lvl1pPr marL="265113" indent="-265113">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spcBef>
                <a:spcPct val="0"/>
              </a:spcBef>
              <a:buFont typeface="Arial" charset="0"/>
              <a:buNone/>
            </a:pPr>
            <a:r>
              <a:rPr lang="ja-JP" altLang="en-US" sz="1200" b="1" i="1" u="sng" dirty="0">
                <a:solidFill>
                  <a:prstClr val="black"/>
                </a:solidFill>
                <a:latin typeface="ＭＳ Ｐゴシック" charset="-128"/>
                <a:sym typeface="ＭＳ Ｐゴシック" charset="-128"/>
              </a:rPr>
              <a:t> </a:t>
            </a:r>
            <a:r>
              <a:rPr lang="ja-JP" altLang="en-US" sz="1200" b="1" u="sng" dirty="0">
                <a:solidFill>
                  <a:prstClr val="black"/>
                </a:solidFill>
                <a:latin typeface="ＭＳ Ｐゴシック" charset="-128"/>
                <a:sym typeface="ＭＳ Ｐゴシック" charset="-128"/>
              </a:rPr>
              <a:t>①　基本的な考え方について</a:t>
            </a:r>
            <a:endParaRPr lang="en-US" altLang="ja-JP" sz="1200" b="1" u="sng" dirty="0">
              <a:solidFill>
                <a:prstClr val="black"/>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a:t>
            </a:r>
            <a:r>
              <a:rPr lang="ja-JP" altLang="en-US" sz="1200" dirty="0">
                <a:solidFill>
                  <a:prstClr val="black"/>
                </a:solidFill>
                <a:latin typeface="Arial" charset="0"/>
                <a:sym typeface="ＭＳ Ｐゴシック" charset="-128"/>
              </a:rPr>
              <a:t>　</a:t>
            </a:r>
            <a:r>
              <a:rPr lang="ja-JP" altLang="en-US" sz="1200" dirty="0">
                <a:solidFill>
                  <a:prstClr val="black"/>
                </a:solidFill>
                <a:latin typeface="Arial" charset="0"/>
              </a:rPr>
              <a:t>相談支援専門員は、障害児者の自立の促進と共生社会の実現に向けた支援を実施することが望まれている。そのためには、ソーシャルワークの担い手としてスキル・知識を高めつつ、インフォーマルサービスを含めた社会資源の改善及び開発、地域のつながりや支援者・住民等との関係構築、生きがいや希望を見出す等の支援を行うことが求められている。また</a:t>
            </a:r>
            <a:r>
              <a:rPr lang="ja-JP" altLang="en-US" sz="1200" dirty="0">
                <a:solidFill>
                  <a:srgbClr val="000000"/>
                </a:solidFill>
                <a:sym typeface="ＭＳ Ｐゴシック" charset="-128"/>
              </a:rPr>
              <a:t>将来的には、社会経済や雇用情勢なども含め、幅広い見識を</a:t>
            </a:r>
            <a:r>
              <a:rPr lang="ja-JP" altLang="en-US" sz="1200" dirty="0" smtClean="0">
                <a:solidFill>
                  <a:srgbClr val="000000"/>
                </a:solidFill>
                <a:sym typeface="ＭＳ Ｐゴシック" charset="-128"/>
              </a:rPr>
              <a:t>有する</a:t>
            </a:r>
            <a:r>
              <a:rPr lang="ja-JP" altLang="en-US" sz="1200" dirty="0" smtClean="0">
                <a:solidFill>
                  <a:srgbClr val="FF0000"/>
                </a:solidFill>
                <a:sym typeface="ＭＳ Ｐゴシック" charset="-128"/>
              </a:rPr>
              <a:t>地域を基盤とした</a:t>
            </a:r>
            <a:r>
              <a:rPr lang="ja-JP" altLang="en-US" sz="1200" dirty="0" smtClean="0">
                <a:solidFill>
                  <a:srgbClr val="000000"/>
                </a:solidFill>
                <a:sym typeface="ＭＳ Ｐゴシック" charset="-128"/>
              </a:rPr>
              <a:t>ソーシャルワーカー</a:t>
            </a:r>
            <a:r>
              <a:rPr lang="ja-JP" altLang="en-US" sz="1200" dirty="0">
                <a:solidFill>
                  <a:srgbClr val="000000"/>
                </a:solidFill>
                <a:sym typeface="ＭＳ Ｐゴシック" charset="-128"/>
              </a:rPr>
              <a:t>としての活躍が期待される。</a:t>
            </a:r>
          </a:p>
          <a:p>
            <a:pPr>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a:spcBef>
                <a:spcPct val="0"/>
              </a:spcBef>
              <a:buFont typeface="Arial" charset="0"/>
              <a:buNone/>
            </a:pPr>
            <a:r>
              <a:rPr lang="ja-JP" altLang="en-US" sz="1200" b="1" u="sng" dirty="0">
                <a:solidFill>
                  <a:prstClr val="black"/>
                </a:solidFill>
                <a:latin typeface="ＭＳ Ｐゴシック" charset="-128"/>
                <a:sym typeface="ＭＳ Ｐゴシック" charset="-128"/>
              </a:rPr>
              <a:t> ②　人材育成の方策について</a:t>
            </a:r>
            <a:endParaRPr lang="en-US" altLang="ja-JP" sz="1200" b="1" u="sng" dirty="0">
              <a:solidFill>
                <a:prstClr val="black"/>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相談支援専門員の要件である研修制度や実務経験年数などの見直しを行うとともに、キャリアパスの一環として指定特定相談支援事業だけでなく、サービス管理責任者や基幹相談支援センターの業務を担うなど、幅広い活躍の場が得られる仕組みを検討するべき。</a:t>
            </a:r>
          </a:p>
          <a:p>
            <a:pPr>
              <a:spcBef>
                <a:spcPct val="0"/>
              </a:spcBef>
              <a:buFont typeface="Arial" charset="0"/>
              <a:buNone/>
            </a:pPr>
            <a:r>
              <a:rPr lang="ja-JP" altLang="en-US" sz="1200" dirty="0">
                <a:solidFill>
                  <a:srgbClr val="000000"/>
                </a:solidFill>
                <a:latin typeface="ＭＳ Ｐゴシック" charset="-128"/>
                <a:sym typeface="ＭＳ Ｐゴシック" charset="-128"/>
              </a:rPr>
              <a:t>　　・　研修カリキュラムの見直しについては、「初任者研修」及び「現任研修」の更なる充実に加え、指導的役割を担う「主任相談支援専門員（仮称）」の育成に必要な研修プログラムを新たに設けるとともに、より効果的な実地研修（</a:t>
            </a:r>
            <a:r>
              <a:rPr lang="en-US" altLang="ja-JP" sz="1200" dirty="0">
                <a:solidFill>
                  <a:srgbClr val="000000"/>
                </a:solidFill>
                <a:latin typeface="ＭＳ Ｐゴシック" charset="-128"/>
                <a:sym typeface="ＭＳ Ｐゴシック" charset="-128"/>
              </a:rPr>
              <a:t>OJT</a:t>
            </a:r>
            <a:r>
              <a:rPr lang="ja-JP" altLang="en-US" sz="1200" dirty="0">
                <a:solidFill>
                  <a:srgbClr val="000000"/>
                </a:solidFill>
                <a:latin typeface="ＭＳ Ｐゴシック" charset="-128"/>
                <a:sym typeface="ＭＳ Ｐゴシック" charset="-128"/>
              </a:rPr>
              <a:t>）を組み込むべき。</a:t>
            </a:r>
          </a:p>
          <a:p>
            <a:pPr>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③　指導的役割を担う「主任相談支援専門員（仮称）」について</a:t>
            </a:r>
            <a:endParaRPr lang="en-US" altLang="ja-JP" sz="1200" b="1" u="sng" dirty="0">
              <a:solidFill>
                <a:srgbClr val="000000"/>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ja-JP" altLang="en-US" sz="1200" dirty="0">
                <a:solidFill>
                  <a:prstClr val="black"/>
                </a:solidFill>
                <a:latin typeface="Arial" charset="0"/>
              </a:rPr>
              <a:t>相談支援専門員の支援スキルやサービス等利用計画について適切に評価・助言を行い、相談 支援の質の確保を図る役割が期待され</a:t>
            </a:r>
            <a:r>
              <a:rPr lang="ja-JP" altLang="en-US" sz="1200" dirty="0">
                <a:solidFill>
                  <a:srgbClr val="000000"/>
                </a:solidFill>
                <a:latin typeface="ＭＳ Ｐゴシック" charset="-128"/>
                <a:sym typeface="ＭＳ Ｐゴシック" charset="-128"/>
              </a:rPr>
              <a:t>ており、基幹相談支援センター等に計画的に配置されるべき。また、更新研修等も導入すべき。</a:t>
            </a:r>
          </a:p>
          <a:p>
            <a:pPr>
              <a:spcBef>
                <a:spcPct val="0"/>
              </a:spcBef>
              <a:buFont typeface="Arial" charset="0"/>
              <a:buNone/>
            </a:pPr>
            <a:r>
              <a:rPr lang="ja-JP" altLang="en-US" sz="1200" dirty="0">
                <a:solidFill>
                  <a:srgbClr val="000000"/>
                </a:solidFill>
                <a:latin typeface="ＭＳ Ｐゴシック" charset="-128"/>
                <a:sym typeface="ＭＳ Ｐゴシック" charset="-128"/>
              </a:rPr>
              <a:t>　　・　指導的役割を果たすため、適切な指導や助言を行う技術を習得する機会が確保されるよう、都道府県等が人材育成に関するビジョンを策定するなど、地域における相談支援従事者の段階的な人材育成に取り組むべき。</a:t>
            </a:r>
            <a:endParaRPr lang="en-US" altLang="ja-JP" sz="1200" i="1" dirty="0">
              <a:solidFill>
                <a:srgbClr val="000000"/>
              </a:solidFill>
              <a:latin typeface="ＭＳ Ｐゴシック" charset="-128"/>
              <a:sym typeface="ＭＳ Ｐゴシック" charset="-128"/>
            </a:endParaRPr>
          </a:p>
          <a:p>
            <a:pPr>
              <a:spcBef>
                <a:spcPct val="0"/>
              </a:spcBef>
              <a:buFont typeface="Arial" charset="0"/>
              <a:buNone/>
            </a:pPr>
            <a:endParaRPr lang="ja-JP" altLang="en-US" sz="1200" i="1" dirty="0">
              <a:solidFill>
                <a:srgbClr val="000000"/>
              </a:solidFill>
              <a:latin typeface="ＭＳ Ｐゴシック" charset="-128"/>
              <a:sym typeface="ＭＳ Ｐゴシック" charset="-128"/>
            </a:endParaRPr>
          </a:p>
          <a:p>
            <a:pPr>
              <a:spcBef>
                <a:spcPct val="0"/>
              </a:spcBef>
              <a:buFont typeface="Arial" charset="0"/>
              <a:buNone/>
            </a:pPr>
            <a:r>
              <a:rPr lang="ja-JP" altLang="en-US" sz="1200" b="1" i="1" u="sng" dirty="0">
                <a:solidFill>
                  <a:prstClr val="black"/>
                </a:solidFill>
                <a:latin typeface="ＭＳ Ｐゴシック" charset="-128"/>
                <a:sym typeface="ＭＳ Ｐゴシック" charset="-128"/>
              </a:rPr>
              <a:t> </a:t>
            </a:r>
            <a:r>
              <a:rPr lang="ja-JP" altLang="en-US" sz="1200" b="1" u="sng" dirty="0">
                <a:solidFill>
                  <a:prstClr val="black"/>
                </a:solidFill>
                <a:latin typeface="ＭＳ Ｐゴシック" charset="-128"/>
                <a:sym typeface="ＭＳ Ｐゴシック" charset="-128"/>
              </a:rPr>
              <a:t>④　相談支援専門員と介護支援専門員について</a:t>
            </a:r>
            <a:endParaRPr lang="en-US" altLang="ja-JP" sz="1200" b="1" u="sng" dirty="0">
              <a:solidFill>
                <a:prstClr val="black"/>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障害者の高齢化や「親亡き後」へのより適切な支援を行うため、両者の合同での研修会等の実施や日々の業務で支援方針等について連携を図るとともに、両方の資格を有する者を拡大することも一案と考えられる。</a:t>
            </a:r>
          </a:p>
          <a:p>
            <a:pPr>
              <a:spcBef>
                <a:spcPct val="0"/>
              </a:spcBef>
              <a:buFont typeface="Arial" charset="0"/>
              <a:buNone/>
            </a:pPr>
            <a:endParaRPr lang="ja-JP" altLang="en-US" sz="1200" dirty="0">
              <a:solidFill>
                <a:srgbClr val="000000"/>
              </a:solidFill>
              <a:latin typeface="ＭＳ Ｐゴシック" charset="-128"/>
              <a:sym typeface="ＭＳ Ｐゴシック" charset="-128"/>
            </a:endParaRPr>
          </a:p>
          <a:p>
            <a:pPr>
              <a:spcBef>
                <a:spcPct val="0"/>
              </a:spcBef>
              <a:buFont typeface="Arial" charset="0"/>
              <a:buNone/>
            </a:pPr>
            <a:r>
              <a:rPr lang="ja-JP" altLang="en-US" sz="1200" b="1" u="sng" dirty="0">
                <a:solidFill>
                  <a:srgbClr val="000000"/>
                </a:solidFill>
                <a:latin typeface="ＭＳ Ｐゴシック" charset="-128"/>
                <a:sym typeface="ＭＳ Ｐゴシック" charset="-128"/>
              </a:rPr>
              <a:t> ⑤　障害児支援利用計画について</a:t>
            </a:r>
            <a:endParaRPr lang="en-US" altLang="ja-JP" sz="1200" b="1" u="sng" dirty="0">
              <a:solidFill>
                <a:srgbClr val="000000"/>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障害児支援利用計画については、いわゆるセルフプランの割合が高いが、</a:t>
            </a:r>
            <a:r>
              <a:rPr lang="ja-JP" altLang="en-US" sz="1200" dirty="0">
                <a:solidFill>
                  <a:prstClr val="black"/>
                </a:solidFill>
                <a:latin typeface="Arial" charset="0"/>
              </a:rPr>
              <a:t>障害児についての十分な知識や経験を有する相談支援専門員が少ないことが原因の一つと考えられる</a:t>
            </a:r>
            <a:r>
              <a:rPr lang="ja-JP" altLang="en-US" sz="1200" dirty="0">
                <a:solidFill>
                  <a:srgbClr val="000000"/>
                </a:solidFill>
                <a:latin typeface="ＭＳ Ｐゴシック" charset="-128"/>
                <a:sym typeface="ＭＳ Ｐゴシック" charset="-128"/>
              </a:rPr>
              <a:t>。</a:t>
            </a:r>
            <a:r>
              <a:rPr lang="ja-JP" altLang="en-US" sz="1200" dirty="0">
                <a:solidFill>
                  <a:prstClr val="black"/>
                </a:solidFill>
                <a:latin typeface="Arial" charset="0"/>
              </a:rPr>
              <a:t>これまでの専門コース別研修に加え、</a:t>
            </a:r>
            <a:r>
              <a:rPr lang="ja-JP" altLang="en-US" sz="1200" dirty="0">
                <a:solidFill>
                  <a:srgbClr val="000000"/>
                </a:solidFill>
                <a:sym typeface="ＭＳ Ｐゴシック" charset="-128"/>
              </a:rPr>
              <a:t>障害児支援に関する実地研修などを設けるべき。</a:t>
            </a:r>
          </a:p>
          <a:p>
            <a:pPr>
              <a:spcBef>
                <a:spcPct val="0"/>
              </a:spcBef>
              <a:buFont typeface="Arial" charset="0"/>
              <a:buNone/>
            </a:pPr>
            <a:r>
              <a:rPr lang="ja-JP" altLang="en-US" sz="1200" dirty="0">
                <a:solidFill>
                  <a:srgbClr val="000000"/>
                </a:solidFill>
                <a:latin typeface="ＭＳ Ｐゴシック" charset="-128"/>
                <a:sym typeface="ＭＳ Ｐゴシック" charset="-128"/>
              </a:rPr>
              <a:t>　　・　市町村においても、障害児を取り巻く状況を十分把握し、評価を加えた上で適切な関係機関につなぐなど十分配慮し、そのために必要な知見の習得に努めるべき。　</a:t>
            </a:r>
            <a:endParaRPr lang="en-US" altLang="ja-JP" sz="1200" dirty="0">
              <a:solidFill>
                <a:srgbClr val="000000"/>
              </a:solidFill>
              <a:latin typeface="ＭＳ Ｐゴシック" charset="-128"/>
              <a:sym typeface="ＭＳ Ｐゴシック" charset="-128"/>
            </a:endParaRPr>
          </a:p>
        </p:txBody>
      </p:sp>
      <p:sp>
        <p:nvSpPr>
          <p:cNvPr id="2056" name="角丸四角形 18"/>
          <p:cNvSpPr>
            <a:spLocks noChangeArrowheads="1"/>
          </p:cNvSpPr>
          <p:nvPr/>
        </p:nvSpPr>
        <p:spPr bwMode="auto">
          <a:xfrm>
            <a:off x="15479" y="1516063"/>
            <a:ext cx="5952198" cy="252412"/>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a:spcBef>
                <a:spcPct val="0"/>
              </a:spcBef>
              <a:buFont typeface="Arial" charset="0"/>
              <a:buNone/>
            </a:pPr>
            <a:r>
              <a:rPr lang="ja-JP" altLang="en-US" sz="1400">
                <a:solidFill>
                  <a:srgbClr val="FFFFFF"/>
                </a:solidFill>
                <a:latin typeface="ＭＳ Ｐゴシック" charset="-128"/>
                <a:sym typeface="ＭＳ Ｐゴシック" charset="-128"/>
              </a:rPr>
              <a:t>とりまとめのポイントⅠ　～相談支援専門員の資質の向上について～</a:t>
            </a:r>
          </a:p>
        </p:txBody>
      </p:sp>
      <p:sp>
        <p:nvSpPr>
          <p:cNvPr id="2" name="スライド番号プレースホルダー 1"/>
          <p:cNvSpPr>
            <a:spLocks noGrp="1"/>
          </p:cNvSpPr>
          <p:nvPr>
            <p:ph type="sldNum" sz="quarter" idx="12"/>
          </p:nvPr>
        </p:nvSpPr>
        <p:spPr/>
        <p:txBody>
          <a:bodyPr/>
          <a:lstStyle/>
          <a:p>
            <a:pPr>
              <a:defRPr/>
            </a:pPr>
            <a:fld id="{59DCADD6-EAD8-482C-AF59-1BC07AF25A5E}" type="slidenum">
              <a:rPr lang="ja-JP" altLang="en-US" smtClean="0">
                <a:solidFill>
                  <a:prstClr val="black">
                    <a:tint val="75000"/>
                  </a:prstClr>
                </a:solidFill>
              </a:rPr>
              <a:pPr>
                <a:defRPr/>
              </a:pPr>
              <a:t>107</a:t>
            </a:fld>
            <a:endParaRPr lang="ja-JP" altLang="en-US" sz="1800">
              <a:solidFill>
                <a:prstClr val="black"/>
              </a:solidFill>
            </a:endParaRPr>
          </a:p>
        </p:txBody>
      </p:sp>
    </p:spTree>
    <p:extLst>
      <p:ext uri="{BB962C8B-B14F-4D97-AF65-F5344CB8AC3E}">
        <p14:creationId xmlns:p14="http://schemas.microsoft.com/office/powerpoint/2010/main" val="2731582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正方形/長方形 17"/>
          <p:cNvSpPr>
            <a:spLocks noChangeArrowheads="1"/>
          </p:cNvSpPr>
          <p:nvPr/>
        </p:nvSpPr>
        <p:spPr bwMode="auto">
          <a:xfrm>
            <a:off x="84271" y="579439"/>
            <a:ext cx="9758098" cy="6091237"/>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68415" tIns="34208" rIns="68415" bIns="34208" anchor="ctr"/>
          <a:lstStyle>
            <a:lvl1pPr marL="265113" indent="-265113">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nSpc>
                <a:spcPct val="150000"/>
              </a:lnSpc>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①　相談支援の関係機関の機能分担について</a:t>
            </a:r>
            <a:endParaRPr lang="en-US" altLang="ja-JP" sz="1200" b="1" u="sng" dirty="0">
              <a:solidFill>
                <a:srgbClr val="000000"/>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基本相談支援を基盤とした計画相談支援、一般的な相談支援、体制整備や社会資源の開発等の役割について、地域の実情に応じて関係機関が十分に機能を果たすことが必要である。そのためには、協議会等が中心となって調整を進めるとともに、市町村職員の深い理解や都道府県を中心に協議会担当者向けの研修会を推進する必要がある。</a:t>
            </a:r>
          </a:p>
          <a:p>
            <a:pPr>
              <a:spcBef>
                <a:spcPct val="0"/>
              </a:spcBef>
              <a:buFont typeface="Arial" charset="0"/>
              <a:buNone/>
            </a:pPr>
            <a:r>
              <a:rPr lang="ja-JP" altLang="en-US" sz="1200" dirty="0">
                <a:solidFill>
                  <a:srgbClr val="000000"/>
                </a:solidFill>
                <a:latin typeface="ＭＳ Ｐゴシック" charset="-128"/>
                <a:sym typeface="ＭＳ Ｐゴシック" charset="-128"/>
              </a:rPr>
              <a:t>　　・　市町村は、計画相談支援の対象とならない事例や支援区分認定が難しい事例に対しても積極的かつ真摯に対応することが求められており、この点は相談支援事業者に委託する場合であっても同様であることに留意するべき。</a:t>
            </a:r>
            <a:endParaRPr lang="en-US" altLang="ja-JP" sz="1200" dirty="0">
              <a:solidFill>
                <a:srgbClr val="000000"/>
              </a:solidFill>
              <a:latin typeface="ＭＳ Ｐゴシック" charset="-128"/>
              <a:sym typeface="ＭＳ Ｐゴシック" charset="-128"/>
            </a:endParaRPr>
          </a:p>
          <a:p>
            <a:pPr>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②　基幹相談支援センターの設置促進等について</a:t>
            </a:r>
            <a:endParaRPr lang="en-US" altLang="ja-JP" sz="1200" b="1" u="sng" dirty="0">
              <a:solidFill>
                <a:srgbClr val="000000"/>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基幹相談支援センターの設置促進に向け、市町村において、障害福祉計画の作成等に際して相談支援の提供体制の確保に関する方策を整理し、地域の関係者と十分議論することが重要。仮に基幹相談支援センターの設置に一定期間を要する場合でも、基幹相談支援センターが担うべき役割をどのような形で補完するか市町村において整理するべき。</a:t>
            </a:r>
          </a:p>
          <a:p>
            <a:pPr>
              <a:spcBef>
                <a:spcPct val="0"/>
              </a:spcBef>
              <a:buFont typeface="Arial" charset="0"/>
              <a:buNone/>
            </a:pPr>
            <a:r>
              <a:rPr lang="ja-JP" altLang="en-US" sz="1200" dirty="0">
                <a:solidFill>
                  <a:srgbClr val="000000"/>
                </a:solidFill>
                <a:latin typeface="ＭＳ Ｐゴシック" charset="-128"/>
                <a:sym typeface="ＭＳ Ｐゴシック" charset="-128"/>
              </a:rPr>
              <a:t>　　・　都道府県においても、障害福祉計画のとりまとめ等の際に、基幹相談支援センターを設置していない市町村に対して相談支援体制の確保に関する取り組みをフォローし、必要に応じて広域調整などの支援を行うべき。</a:t>
            </a:r>
            <a:endParaRPr lang="en-US" altLang="ja-JP" sz="1200" dirty="0">
              <a:solidFill>
                <a:srgbClr val="000000"/>
              </a:solidFill>
              <a:latin typeface="ＭＳ Ｐゴシック" charset="-128"/>
              <a:sym typeface="ＭＳ Ｐゴシック" charset="-128"/>
            </a:endParaRPr>
          </a:p>
          <a:p>
            <a:pPr>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③　相談窓口の一元化等について</a:t>
            </a:r>
            <a:endParaRPr lang="en-US" altLang="ja-JP" sz="1200" b="1" u="sng" dirty="0">
              <a:solidFill>
                <a:srgbClr val="000000"/>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相談支援の関係機関の相談機能の調整にあたっては、必要に応じて地域包括支援センター等との連携や相談窓口の一元化なども視野に入れ、地域の相談体制を総合的に考える視点も必要。</a:t>
            </a:r>
          </a:p>
          <a:p>
            <a:pPr>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err="1">
                <a:solidFill>
                  <a:srgbClr val="000000"/>
                </a:solidFill>
                <a:latin typeface="ＭＳ Ｐゴシック" charset="-128"/>
                <a:sym typeface="ＭＳ Ｐゴシック" charset="-128"/>
              </a:rPr>
              <a:t>こうした取組を進めるにあたっては、すでに一部の地域で先駆的に実施されている取組状況を広く横展開することが有効</a:t>
            </a:r>
            <a:r>
              <a:rPr lang="en-US" altLang="ja-JP" sz="1200" dirty="0">
                <a:solidFill>
                  <a:srgbClr val="000000"/>
                </a:solidFill>
                <a:latin typeface="ＭＳ Ｐゴシック" charset="-128"/>
                <a:sym typeface="ＭＳ Ｐゴシック" charset="-128"/>
              </a:rPr>
              <a:t>。</a:t>
            </a:r>
          </a:p>
          <a:p>
            <a:pPr>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err="1">
                <a:solidFill>
                  <a:srgbClr val="000000"/>
                </a:solidFill>
                <a:latin typeface="ＭＳ Ｐゴシック" charset="-128"/>
                <a:sym typeface="ＭＳ Ｐゴシック" charset="-128"/>
              </a:rPr>
              <a:t>総合的な相談窓口は必要</a:t>
            </a:r>
            <a:r>
              <a:rPr lang="ja-JP" altLang="en-US" sz="1200" dirty="0">
                <a:solidFill>
                  <a:srgbClr val="000000"/>
                </a:solidFill>
                <a:latin typeface="ＭＳ Ｐゴシック" charset="-128"/>
                <a:sym typeface="ＭＳ Ｐゴシック" charset="-128"/>
              </a:rPr>
              <a:t>である</a:t>
            </a:r>
            <a:r>
              <a:rPr lang="en-US" altLang="ja-JP" sz="1200" dirty="0">
                <a:solidFill>
                  <a:srgbClr val="000000"/>
                </a:solidFill>
                <a:latin typeface="ＭＳ Ｐゴシック" charset="-128"/>
                <a:sym typeface="ＭＳ Ｐゴシック" charset="-128"/>
              </a:rPr>
              <a:t>が、</a:t>
            </a:r>
            <a:r>
              <a:rPr lang="ja-JP" altLang="en-US" sz="1200" dirty="0">
                <a:solidFill>
                  <a:srgbClr val="000000"/>
                </a:solidFill>
                <a:latin typeface="ＭＳ Ｐゴシック" charset="-128"/>
                <a:sym typeface="ＭＳ Ｐゴシック" charset="-128"/>
              </a:rPr>
              <a:t>一方で</a:t>
            </a:r>
            <a:r>
              <a:rPr lang="en-US" altLang="ja-JP" sz="1200" dirty="0" err="1">
                <a:solidFill>
                  <a:srgbClr val="000000"/>
                </a:solidFill>
                <a:latin typeface="ＭＳ Ｐゴシック" charset="-128"/>
                <a:sym typeface="ＭＳ Ｐゴシック" charset="-128"/>
              </a:rPr>
              <a:t>身近な窓口や専門的な相談機関も</a:t>
            </a:r>
            <a:r>
              <a:rPr lang="ja-JP" altLang="en-US" sz="1200" dirty="0">
                <a:solidFill>
                  <a:srgbClr val="000000"/>
                </a:solidFill>
                <a:latin typeface="ＭＳ Ｐゴシック" charset="-128"/>
                <a:sym typeface="ＭＳ Ｐゴシック" charset="-128"/>
              </a:rPr>
              <a:t>求められている。いずれの場合でも</a:t>
            </a:r>
            <a:r>
              <a:rPr lang="en-US" altLang="ja-JP" sz="1200" dirty="0" err="1">
                <a:solidFill>
                  <a:srgbClr val="000000"/>
                </a:solidFill>
                <a:latin typeface="ＭＳ Ｐゴシック" charset="-128"/>
                <a:sym typeface="ＭＳ Ｐゴシック" charset="-128"/>
              </a:rPr>
              <a:t>ワンストップで適切な関係機関に必ずつながるよう、関係機関間での連携強化を図るなど、各自治体において適した取組を考える</a:t>
            </a:r>
            <a:r>
              <a:rPr lang="ja-JP" altLang="en-US" sz="1200" dirty="0">
                <a:solidFill>
                  <a:srgbClr val="000000"/>
                </a:solidFill>
                <a:latin typeface="ＭＳ Ｐゴシック" charset="-128"/>
                <a:sym typeface="ＭＳ Ｐゴシック" charset="-128"/>
              </a:rPr>
              <a:t>べき</a:t>
            </a:r>
            <a:r>
              <a:rPr lang="en-US" altLang="ja-JP" sz="1200" dirty="0">
                <a:solidFill>
                  <a:srgbClr val="000000"/>
                </a:solidFill>
                <a:latin typeface="ＭＳ Ｐゴシック" charset="-128"/>
                <a:sym typeface="ＭＳ Ｐゴシック" charset="-128"/>
              </a:rPr>
              <a:t>。</a:t>
            </a:r>
          </a:p>
          <a:p>
            <a:pPr>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④　計画相談支援におけるモニタリング及び市町村職員の役割について</a:t>
            </a:r>
            <a:endParaRPr lang="en-US" altLang="ja-JP" sz="1200" b="1" u="sng" dirty="0">
              <a:solidFill>
                <a:srgbClr val="000000"/>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a:solidFill>
                  <a:srgbClr val="000000"/>
                </a:solidFill>
                <a:latin typeface="ＭＳ Ｐゴシック" charset="-128"/>
                <a:sym typeface="ＭＳ Ｐゴシック" charset="-128"/>
              </a:rPr>
              <a:t>計画相談支援におけるモニタリングは、サービス利用状況の確認のみならず、利用者との一層の信頼関係を醸成し、新たなニーズや状況の変化に応じたニーズを見出し、サービスの再調整に関する助言をするなど、継続的かつ定期的に実施することが重要である。</a:t>
            </a:r>
          </a:p>
          <a:p>
            <a:pPr>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a:solidFill>
                  <a:srgbClr val="000000"/>
                </a:solidFill>
                <a:latin typeface="ＭＳ Ｐゴシック" charset="-128"/>
                <a:sym typeface="ＭＳ Ｐゴシック" charset="-128"/>
              </a:rPr>
              <a:t>特に高齢障害者が介護保険サービスへ移行する際には、制度間の隙間が生じないよう相談支援専門員による十分なモニタリングを実施し、その結果を介護支援専門員によるアセスメントにもつなげる</a:t>
            </a:r>
            <a:r>
              <a:rPr lang="ja-JP" altLang="en-US" sz="1200" dirty="0">
                <a:solidFill>
                  <a:srgbClr val="000000"/>
                </a:solidFill>
                <a:latin typeface="ＭＳ Ｐゴシック" charset="-128"/>
                <a:sym typeface="ＭＳ Ｐゴシック" charset="-128"/>
              </a:rPr>
              <a:t>べき</a:t>
            </a:r>
            <a:r>
              <a:rPr lang="en-US" altLang="ja-JP" sz="1200" dirty="0">
                <a:solidFill>
                  <a:srgbClr val="000000"/>
                </a:solidFill>
                <a:latin typeface="ＭＳ Ｐゴシック" charset="-128"/>
                <a:sym typeface="ＭＳ Ｐゴシック" charset="-128"/>
              </a:rPr>
              <a:t>。</a:t>
            </a:r>
          </a:p>
          <a:p>
            <a:pPr>
              <a:spcBef>
                <a:spcPct val="0"/>
              </a:spcBef>
              <a:buFont typeface="Arial" charset="0"/>
              <a:buNone/>
            </a:pPr>
            <a:r>
              <a:rPr lang="ja-JP" altLang="en-US" sz="1200" dirty="0">
                <a:solidFill>
                  <a:srgbClr val="000000"/>
                </a:solidFill>
                <a:latin typeface="ＭＳ Ｐゴシック" charset="-128"/>
                <a:sym typeface="ＭＳ Ｐゴシック" charset="-128"/>
              </a:rPr>
              <a:t>　　・　相談支援専門員一人が担当する利用者の数もしくは一月あたりの対応件数について、一定の目安を設定することも相談支援の質の確保にあたっては必要。また、地域相談支援についても、障害者の地域移行を促進する観点から、計画相談支援との連携をより一層有効に進めるべき。</a:t>
            </a:r>
            <a:endParaRPr lang="en-US" altLang="ja-JP" sz="1200" dirty="0">
              <a:solidFill>
                <a:srgbClr val="000000"/>
              </a:solidFill>
              <a:latin typeface="ＭＳ Ｐゴシック" charset="-128"/>
              <a:sym typeface="ＭＳ Ｐゴシック" charset="-128"/>
            </a:endParaRPr>
          </a:p>
          <a:p>
            <a:pPr>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err="1">
                <a:solidFill>
                  <a:srgbClr val="000000"/>
                </a:solidFill>
                <a:latin typeface="ＭＳ Ｐゴシック" charset="-128"/>
                <a:sym typeface="ＭＳ Ｐゴシック" charset="-128"/>
              </a:rPr>
              <a:t>障害福祉サービス等の支給</a:t>
            </a:r>
            <a:r>
              <a:rPr lang="ja-JP" altLang="en-US" sz="1200" dirty="0">
                <a:solidFill>
                  <a:srgbClr val="000000"/>
                </a:solidFill>
                <a:latin typeface="ＭＳ Ｐゴシック" charset="-128"/>
                <a:sym typeface="ＭＳ Ｐゴシック" charset="-128"/>
              </a:rPr>
              <a:t>決定の内容がサービス等利用計画案と大きく異なる場合には、</a:t>
            </a:r>
            <a:r>
              <a:rPr lang="en-US" altLang="ja-JP" sz="1200" dirty="0" err="1">
                <a:solidFill>
                  <a:srgbClr val="000000"/>
                </a:solidFill>
                <a:latin typeface="ＭＳ Ｐゴシック" charset="-128"/>
                <a:sym typeface="ＭＳ Ｐゴシック" charset="-128"/>
              </a:rPr>
              <a:t>市町村の担当職員や相談支援専門員を中心</a:t>
            </a:r>
            <a:r>
              <a:rPr lang="ja-JP" altLang="en-US" sz="1200" dirty="0">
                <a:solidFill>
                  <a:srgbClr val="000000"/>
                </a:solidFill>
                <a:latin typeface="ＭＳ Ｐゴシック" charset="-128"/>
                <a:sym typeface="ＭＳ Ｐゴシック" charset="-128"/>
              </a:rPr>
              <a:t>として</a:t>
            </a:r>
            <a:r>
              <a:rPr lang="en-US" altLang="ja-JP" sz="1200" dirty="0" err="1">
                <a:solidFill>
                  <a:srgbClr val="000000"/>
                </a:solidFill>
                <a:latin typeface="ＭＳ Ｐゴシック" charset="-128"/>
                <a:sym typeface="ＭＳ Ｐゴシック" charset="-128"/>
              </a:rPr>
              <a:t>地域の関係者間で調整を行う必要がある</a:t>
            </a:r>
            <a:r>
              <a:rPr lang="ja-JP" altLang="en-US" sz="1200" dirty="0" err="1">
                <a:solidFill>
                  <a:srgbClr val="000000"/>
                </a:solidFill>
                <a:latin typeface="ＭＳ Ｐゴシック" charset="-128"/>
                <a:sym typeface="ＭＳ Ｐゴシック" charset="-128"/>
              </a:rPr>
              <a:t>。</a:t>
            </a:r>
            <a:r>
              <a:rPr lang="ja-JP" altLang="en-US" sz="1200" dirty="0">
                <a:solidFill>
                  <a:srgbClr val="000000"/>
                </a:solidFill>
                <a:latin typeface="ＭＳ Ｐゴシック" charset="-128"/>
                <a:sym typeface="ＭＳ Ｐゴシック" charset="-128"/>
              </a:rPr>
              <a:t>そのため、</a:t>
            </a:r>
            <a:r>
              <a:rPr lang="en-US" altLang="ja-JP" sz="1200" dirty="0">
                <a:solidFill>
                  <a:srgbClr val="000000"/>
                </a:solidFill>
                <a:latin typeface="ＭＳ Ｐゴシック" charset="-128"/>
                <a:sym typeface="ＭＳ Ｐゴシック" charset="-128"/>
              </a:rPr>
              <a:t>市町村の担当職員においては、機械的に事務処理を進めることのないよう、相談支援従事者研修などに参加することなどを通じて一定の専門的知見を身につけ、適切かつ積極的な調整を行う</a:t>
            </a:r>
            <a:r>
              <a:rPr lang="ja-JP" altLang="en-US" sz="1200" dirty="0">
                <a:solidFill>
                  <a:srgbClr val="000000"/>
                </a:solidFill>
                <a:latin typeface="ＭＳ Ｐゴシック" charset="-128"/>
                <a:sym typeface="ＭＳ Ｐゴシック" charset="-128"/>
              </a:rPr>
              <a:t>べき</a:t>
            </a:r>
            <a:r>
              <a:rPr lang="en-US" altLang="ja-JP" sz="1200" dirty="0">
                <a:solidFill>
                  <a:srgbClr val="000000"/>
                </a:solidFill>
                <a:latin typeface="ＭＳ Ｐゴシック" charset="-128"/>
                <a:sym typeface="ＭＳ Ｐゴシック" charset="-128"/>
              </a:rPr>
              <a:t>。</a:t>
            </a:r>
          </a:p>
        </p:txBody>
      </p:sp>
      <p:sp>
        <p:nvSpPr>
          <p:cNvPr id="3076" name="角丸四角形 18"/>
          <p:cNvSpPr>
            <a:spLocks noChangeArrowheads="1"/>
          </p:cNvSpPr>
          <p:nvPr/>
        </p:nvSpPr>
        <p:spPr bwMode="auto">
          <a:xfrm>
            <a:off x="12039" y="338138"/>
            <a:ext cx="4786180" cy="252412"/>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a:spcBef>
                <a:spcPct val="0"/>
              </a:spcBef>
              <a:buFont typeface="Arial" charset="0"/>
              <a:buNone/>
            </a:pPr>
            <a:r>
              <a:rPr lang="ja-JP" altLang="en-US" sz="1400">
                <a:solidFill>
                  <a:srgbClr val="FFFFFF"/>
                </a:solidFill>
                <a:latin typeface="ＭＳ Ｐゴシック" charset="-128"/>
                <a:sym typeface="ＭＳ Ｐゴシック" charset="-128"/>
              </a:rPr>
              <a:t>とりまとめのポイントⅡ　～相談支援体制について～</a:t>
            </a:r>
          </a:p>
        </p:txBody>
      </p:sp>
    </p:spTree>
    <p:extLst>
      <p:ext uri="{BB962C8B-B14F-4D97-AF65-F5344CB8AC3E}">
        <p14:creationId xmlns:p14="http://schemas.microsoft.com/office/powerpoint/2010/main" val="29471574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つの角を切り取った四角形 11"/>
          <p:cNvSpPr/>
          <p:nvPr/>
        </p:nvSpPr>
        <p:spPr>
          <a:xfrm flipH="1">
            <a:off x="2732757" y="591071"/>
            <a:ext cx="6894116" cy="6150297"/>
          </a:xfrm>
          <a:prstGeom prst="snip1Rect">
            <a:avLst>
              <a:gd name="adj" fmla="val 2564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solidFill>
                <a:prstClr val="black"/>
              </a:solidFill>
            </a:endParaRPr>
          </a:p>
        </p:txBody>
      </p:sp>
      <p:sp>
        <p:nvSpPr>
          <p:cNvPr id="2" name="タイトル 1"/>
          <p:cNvSpPr>
            <a:spLocks noGrp="1"/>
          </p:cNvSpPr>
          <p:nvPr>
            <p:ph type="title"/>
          </p:nvPr>
        </p:nvSpPr>
        <p:spPr>
          <a:xfrm>
            <a:off x="495081" y="-42001"/>
            <a:ext cx="8915400" cy="590681"/>
          </a:xfrm>
        </p:spPr>
        <p:txBody>
          <a:bodyPr>
            <a:noAutofit/>
          </a:bodyPr>
          <a:lstStyle/>
          <a:p>
            <a:r>
              <a:rPr kumimoji="1" lang="ja-JP" altLang="en-US" sz="3000" b="1" dirty="0" smtClean="0">
                <a:solidFill>
                  <a:schemeClr val="tx1">
                    <a:lumMod val="85000"/>
                    <a:lumOff val="15000"/>
                  </a:schemeClr>
                </a:solidFill>
              </a:rPr>
              <a:t>重層的な相談支援体制</a:t>
            </a:r>
            <a:endParaRPr kumimoji="1" lang="ja-JP" altLang="en-US" sz="3000" b="1" dirty="0">
              <a:solidFill>
                <a:schemeClr val="tx1">
                  <a:lumMod val="85000"/>
                  <a:lumOff val="15000"/>
                </a:schemeClr>
              </a:solidFill>
            </a:endParaRPr>
          </a:p>
        </p:txBody>
      </p:sp>
      <p:sp>
        <p:nvSpPr>
          <p:cNvPr id="26" name="テキスト ボックス 25"/>
          <p:cNvSpPr txBox="1"/>
          <p:nvPr/>
        </p:nvSpPr>
        <p:spPr>
          <a:xfrm>
            <a:off x="145149" y="5124892"/>
            <a:ext cx="1765385" cy="461665"/>
          </a:xfrm>
          <a:prstGeom prst="rect">
            <a:avLst/>
          </a:prstGeom>
          <a:noFill/>
        </p:spPr>
        <p:txBody>
          <a:bodyPr wrap="square" rtlCol="0">
            <a:spAutoFit/>
          </a:bodyPr>
          <a:lstStyle/>
          <a:p>
            <a:r>
              <a:rPr lang="ja-JP" altLang="en-US" sz="2400" b="1" dirty="0" smtClean="0">
                <a:solidFill>
                  <a:prstClr val="black"/>
                </a:solidFill>
              </a:rPr>
              <a:t>＜第１層＞</a:t>
            </a:r>
            <a:endParaRPr lang="ja-JP" altLang="en-US" sz="2400" b="1" dirty="0">
              <a:solidFill>
                <a:prstClr val="black"/>
              </a:solidFill>
            </a:endParaRPr>
          </a:p>
        </p:txBody>
      </p:sp>
      <p:sp>
        <p:nvSpPr>
          <p:cNvPr id="27" name="テキスト ボックス 26"/>
          <p:cNvSpPr txBox="1"/>
          <p:nvPr/>
        </p:nvSpPr>
        <p:spPr>
          <a:xfrm>
            <a:off x="195721" y="2852937"/>
            <a:ext cx="1931775" cy="461665"/>
          </a:xfrm>
          <a:prstGeom prst="rect">
            <a:avLst/>
          </a:prstGeom>
          <a:noFill/>
        </p:spPr>
        <p:txBody>
          <a:bodyPr wrap="square" rtlCol="0">
            <a:spAutoFit/>
          </a:bodyPr>
          <a:lstStyle/>
          <a:p>
            <a:r>
              <a:rPr lang="ja-JP" altLang="en-US" sz="2400" b="1" dirty="0" smtClean="0">
                <a:solidFill>
                  <a:prstClr val="black"/>
                </a:solidFill>
              </a:rPr>
              <a:t>＜第２層＞</a:t>
            </a:r>
            <a:endParaRPr lang="ja-JP" altLang="en-US" sz="2400" b="1" dirty="0">
              <a:solidFill>
                <a:prstClr val="black"/>
              </a:solidFill>
            </a:endParaRPr>
          </a:p>
        </p:txBody>
      </p:sp>
      <p:sp>
        <p:nvSpPr>
          <p:cNvPr id="28" name="テキスト ボックス 27"/>
          <p:cNvSpPr txBox="1"/>
          <p:nvPr/>
        </p:nvSpPr>
        <p:spPr>
          <a:xfrm>
            <a:off x="145149" y="591072"/>
            <a:ext cx="2968074" cy="461665"/>
          </a:xfrm>
          <a:prstGeom prst="rect">
            <a:avLst/>
          </a:prstGeom>
          <a:noFill/>
        </p:spPr>
        <p:txBody>
          <a:bodyPr wrap="square" rtlCol="0">
            <a:spAutoFit/>
          </a:bodyPr>
          <a:lstStyle/>
          <a:p>
            <a:r>
              <a:rPr lang="ja-JP" altLang="en-US" sz="2400" b="1" dirty="0" smtClean="0">
                <a:solidFill>
                  <a:prstClr val="black"/>
                </a:solidFill>
              </a:rPr>
              <a:t>＜第３層＞</a:t>
            </a:r>
            <a:endParaRPr lang="ja-JP" altLang="en-US" sz="2400" b="1" dirty="0">
              <a:solidFill>
                <a:prstClr val="black"/>
              </a:solidFill>
            </a:endParaRPr>
          </a:p>
        </p:txBody>
      </p:sp>
      <p:sp>
        <p:nvSpPr>
          <p:cNvPr id="29" name="テキスト ボックス 28"/>
          <p:cNvSpPr txBox="1"/>
          <p:nvPr/>
        </p:nvSpPr>
        <p:spPr>
          <a:xfrm>
            <a:off x="3113224" y="2212415"/>
            <a:ext cx="6206965"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ja-JP" altLang="en-US" b="1" dirty="0" smtClean="0">
                <a:solidFill>
                  <a:prstClr val="white"/>
                </a:solidFill>
              </a:rPr>
              <a:t>主な担い手⇒基幹相談支援センター、地域（自立支援）協議会</a:t>
            </a:r>
            <a:endParaRPr lang="ja-JP" altLang="en-US" b="1" dirty="0">
              <a:solidFill>
                <a:prstClr val="white"/>
              </a:solidFill>
            </a:endParaRPr>
          </a:p>
        </p:txBody>
      </p:sp>
      <p:sp>
        <p:nvSpPr>
          <p:cNvPr id="8" name="正方形/長方形 7"/>
          <p:cNvSpPr/>
          <p:nvPr/>
        </p:nvSpPr>
        <p:spPr>
          <a:xfrm>
            <a:off x="195721" y="5530006"/>
            <a:ext cx="2475720" cy="923330"/>
          </a:xfrm>
          <a:prstGeom prst="rect">
            <a:avLst/>
          </a:prstGeom>
        </p:spPr>
        <p:txBody>
          <a:bodyPr wrap="square">
            <a:spAutoFit/>
          </a:bodyPr>
          <a:lstStyle/>
          <a:p>
            <a:pPr marL="457200" indent="-457200">
              <a:buFont typeface="+mj-lt"/>
              <a:buAutoNum type="alphaLcPeriod"/>
            </a:pPr>
            <a:r>
              <a:rPr lang="ja-JP" altLang="en-US" b="1" dirty="0">
                <a:solidFill>
                  <a:prstClr val="black"/>
                </a:solidFill>
              </a:rPr>
              <a:t>基本相談支援を基盤と</a:t>
            </a:r>
            <a:r>
              <a:rPr lang="ja-JP" altLang="en-US" b="1" dirty="0" smtClean="0">
                <a:solidFill>
                  <a:prstClr val="black"/>
                </a:solidFill>
              </a:rPr>
              <a:t>した計画</a:t>
            </a:r>
            <a:r>
              <a:rPr lang="ja-JP" altLang="en-US" b="1" dirty="0">
                <a:solidFill>
                  <a:prstClr val="black"/>
                </a:solidFill>
              </a:rPr>
              <a:t>相談</a:t>
            </a:r>
            <a:r>
              <a:rPr lang="ja-JP" altLang="en-US" b="1" dirty="0" smtClean="0">
                <a:solidFill>
                  <a:prstClr val="black"/>
                </a:solidFill>
              </a:rPr>
              <a:t>支援</a:t>
            </a:r>
            <a:endParaRPr lang="en-US" altLang="ja-JP" b="1" dirty="0">
              <a:solidFill>
                <a:prstClr val="black"/>
              </a:solidFill>
            </a:endParaRPr>
          </a:p>
        </p:txBody>
      </p:sp>
      <p:sp>
        <p:nvSpPr>
          <p:cNvPr id="9" name="正方形/長方形 8"/>
          <p:cNvSpPr/>
          <p:nvPr/>
        </p:nvSpPr>
        <p:spPr>
          <a:xfrm>
            <a:off x="195720" y="3203684"/>
            <a:ext cx="2537038" cy="369332"/>
          </a:xfrm>
          <a:prstGeom prst="rect">
            <a:avLst/>
          </a:prstGeom>
        </p:spPr>
        <p:txBody>
          <a:bodyPr wrap="square">
            <a:spAutoFit/>
          </a:bodyPr>
          <a:lstStyle/>
          <a:p>
            <a:pPr marL="457200" indent="-457200">
              <a:buFont typeface="+mj-lt"/>
              <a:buAutoNum type="alphaLcPeriod" startAt="2"/>
            </a:pPr>
            <a:r>
              <a:rPr lang="ja-JP" altLang="en-US" b="1" dirty="0">
                <a:solidFill>
                  <a:prstClr val="black"/>
                </a:solidFill>
              </a:rPr>
              <a:t>一般的な相談</a:t>
            </a:r>
            <a:r>
              <a:rPr lang="ja-JP" altLang="en-US" b="1" dirty="0" smtClean="0">
                <a:solidFill>
                  <a:prstClr val="black"/>
                </a:solidFill>
              </a:rPr>
              <a:t>支援</a:t>
            </a:r>
            <a:endParaRPr lang="en-US" altLang="ja-JP" b="1" dirty="0">
              <a:solidFill>
                <a:prstClr val="black"/>
              </a:solidFill>
            </a:endParaRPr>
          </a:p>
        </p:txBody>
      </p:sp>
      <p:sp>
        <p:nvSpPr>
          <p:cNvPr id="10" name="正方形/長方形 9"/>
          <p:cNvSpPr/>
          <p:nvPr/>
        </p:nvSpPr>
        <p:spPr>
          <a:xfrm>
            <a:off x="225126" y="980729"/>
            <a:ext cx="3703598" cy="646331"/>
          </a:xfrm>
          <a:prstGeom prst="rect">
            <a:avLst/>
          </a:prstGeom>
        </p:spPr>
        <p:txBody>
          <a:bodyPr wrap="square">
            <a:spAutoFit/>
          </a:bodyPr>
          <a:lstStyle/>
          <a:p>
            <a:pPr marL="342900" indent="-342900">
              <a:buFont typeface="+mj-lt"/>
              <a:buAutoNum type="alphaLcPeriod" startAt="3"/>
            </a:pPr>
            <a:r>
              <a:rPr lang="ja-JP" altLang="en-US" b="1" dirty="0">
                <a:solidFill>
                  <a:prstClr val="black"/>
                </a:solidFill>
              </a:rPr>
              <a:t>地域における相談支援体制</a:t>
            </a:r>
            <a:r>
              <a:rPr lang="ja-JP" altLang="en-US" b="1" dirty="0" smtClean="0">
                <a:solidFill>
                  <a:prstClr val="black"/>
                </a:solidFill>
              </a:rPr>
              <a:t>の</a:t>
            </a:r>
            <a:r>
              <a:rPr lang="ja-JP" altLang="en-US" b="1" dirty="0">
                <a:solidFill>
                  <a:prstClr val="black"/>
                </a:solidFill>
              </a:rPr>
              <a:t>　</a:t>
            </a:r>
            <a:r>
              <a:rPr lang="ja-JP" altLang="en-US" b="1" dirty="0" smtClean="0">
                <a:solidFill>
                  <a:prstClr val="black"/>
                </a:solidFill>
              </a:rPr>
              <a:t>整備</a:t>
            </a:r>
            <a:r>
              <a:rPr lang="ja-JP" altLang="en-US" b="1" dirty="0">
                <a:solidFill>
                  <a:prstClr val="black"/>
                </a:solidFill>
              </a:rPr>
              <a:t>や社会資源の開発など</a:t>
            </a:r>
          </a:p>
        </p:txBody>
      </p:sp>
      <p:sp>
        <p:nvSpPr>
          <p:cNvPr id="13" name="テキスト ボックス 12"/>
          <p:cNvSpPr txBox="1"/>
          <p:nvPr/>
        </p:nvSpPr>
        <p:spPr>
          <a:xfrm>
            <a:off x="4401505" y="764705"/>
            <a:ext cx="4918684"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Wingdings" charset="2"/>
              <a:buChar char="l"/>
            </a:pPr>
            <a:r>
              <a:rPr lang="ja-JP" altLang="en-US" sz="1400" dirty="0">
                <a:solidFill>
                  <a:prstClr val="black"/>
                </a:solidFill>
              </a:rPr>
              <a:t>総合的・専門的な相談の実施</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地域の相談支援体制強化の取組</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地域の相談事業者への専門的な指導</a:t>
            </a:r>
            <a:r>
              <a:rPr lang="ja-JP" altLang="en-US" sz="1400" dirty="0" smtClean="0">
                <a:solidFill>
                  <a:prstClr val="black"/>
                </a:solidFill>
              </a:rPr>
              <a:t>助言、人材</a:t>
            </a:r>
            <a:r>
              <a:rPr lang="ja-JP" altLang="en-US" sz="1400" dirty="0">
                <a:solidFill>
                  <a:prstClr val="black"/>
                </a:solidFill>
              </a:rPr>
              <a:t>育成</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地域の相談機関との連携強化</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地域移行・地域定着の促進の取組</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権利擁護・虐待の防止</a:t>
            </a:r>
          </a:p>
        </p:txBody>
      </p:sp>
      <p:sp>
        <p:nvSpPr>
          <p:cNvPr id="21" name="1 つの角を切り取った四角形 20"/>
          <p:cNvSpPr/>
          <p:nvPr/>
        </p:nvSpPr>
        <p:spPr>
          <a:xfrm>
            <a:off x="2759421" y="2708920"/>
            <a:ext cx="5135189" cy="4032448"/>
          </a:xfrm>
          <a:prstGeom prst="snip1Rect">
            <a:avLst>
              <a:gd name="adj" fmla="val 2564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endParaRPr>
          </a:p>
        </p:txBody>
      </p:sp>
      <p:sp>
        <p:nvSpPr>
          <p:cNvPr id="14" name="テキスト ボックス 13"/>
          <p:cNvSpPr txBox="1"/>
          <p:nvPr/>
        </p:nvSpPr>
        <p:spPr>
          <a:xfrm>
            <a:off x="2830181" y="2852936"/>
            <a:ext cx="4104116"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charset="2"/>
              <a:buChar char="l"/>
            </a:pPr>
            <a:r>
              <a:rPr lang="ja-JP" altLang="en-US" sz="1400" dirty="0">
                <a:solidFill>
                  <a:prstClr val="black"/>
                </a:solidFill>
              </a:rPr>
              <a:t>福祉サービスの利用援助（情報提供、相談等）</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社会資源を活用するための支援（各種支援施策に関する助言・指導）</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社会生活力を高めるための支援</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ピアカウンセリング</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権利擁護のために必要な援助</a:t>
            </a:r>
            <a:endParaRPr lang="en-US" altLang="ja-JP" sz="1400" dirty="0">
              <a:solidFill>
                <a:prstClr val="black"/>
              </a:solidFill>
            </a:endParaRPr>
          </a:p>
          <a:p>
            <a:pPr marL="285750" indent="-285750">
              <a:buFont typeface="Wingdings" charset="2"/>
              <a:buChar char="l"/>
            </a:pPr>
            <a:r>
              <a:rPr lang="ja-JP" altLang="en-US" sz="1400" dirty="0">
                <a:solidFill>
                  <a:prstClr val="black"/>
                </a:solidFill>
              </a:rPr>
              <a:t>専門機関</a:t>
            </a:r>
            <a:r>
              <a:rPr lang="ja-JP" altLang="en-US" sz="1400" dirty="0" smtClean="0">
                <a:solidFill>
                  <a:prstClr val="black"/>
                </a:solidFill>
              </a:rPr>
              <a:t>の</a:t>
            </a:r>
            <a:r>
              <a:rPr lang="ja-JP" altLang="en-US" sz="1400" dirty="0">
                <a:solidFill>
                  <a:prstClr val="black"/>
                </a:solidFill>
              </a:rPr>
              <a:t>紹介　　　　　　　</a:t>
            </a:r>
          </a:p>
        </p:txBody>
      </p:sp>
      <p:sp>
        <p:nvSpPr>
          <p:cNvPr id="37" name="テキスト ボックス 36"/>
          <p:cNvSpPr txBox="1"/>
          <p:nvPr/>
        </p:nvSpPr>
        <p:spPr>
          <a:xfrm>
            <a:off x="2827384" y="4509120"/>
            <a:ext cx="4106913"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ja-JP" altLang="en-US" b="1" dirty="0" smtClean="0">
                <a:solidFill>
                  <a:prstClr val="white"/>
                </a:solidFill>
              </a:rPr>
              <a:t>主な担い手⇒市町村相談支援事業</a:t>
            </a:r>
            <a:endParaRPr lang="ja-JP" altLang="en-US" b="1" dirty="0">
              <a:solidFill>
                <a:prstClr val="white"/>
              </a:solidFill>
            </a:endParaRPr>
          </a:p>
        </p:txBody>
      </p:sp>
      <p:sp>
        <p:nvSpPr>
          <p:cNvPr id="33" name="片側の 2 つの角を切り取った四角形 32"/>
          <p:cNvSpPr/>
          <p:nvPr/>
        </p:nvSpPr>
        <p:spPr>
          <a:xfrm>
            <a:off x="2732758" y="5067691"/>
            <a:ext cx="6894116" cy="1673678"/>
          </a:xfrm>
          <a:prstGeom prst="snip2SameRect">
            <a:avLst>
              <a:gd name="adj1" fmla="val 50000"/>
              <a:gd name="adj2"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dirty="0">
              <a:solidFill>
                <a:prstClr val="black"/>
              </a:solidFill>
            </a:endParaRPr>
          </a:p>
        </p:txBody>
      </p:sp>
      <p:sp>
        <p:nvSpPr>
          <p:cNvPr id="15" name="テキスト ボックス 14"/>
          <p:cNvSpPr txBox="1"/>
          <p:nvPr/>
        </p:nvSpPr>
        <p:spPr>
          <a:xfrm>
            <a:off x="4785001" y="5435932"/>
            <a:ext cx="3991383"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Wingdings" charset="2"/>
              <a:buChar char="l"/>
            </a:pPr>
            <a:r>
              <a:rPr lang="ja-JP" altLang="en-US" sz="1400" dirty="0">
                <a:solidFill>
                  <a:prstClr val="black"/>
                </a:solidFill>
              </a:rPr>
              <a:t>基本相談支援</a:t>
            </a:r>
            <a:endParaRPr lang="en-US" altLang="ja-JP" sz="1400" dirty="0">
              <a:solidFill>
                <a:prstClr val="black"/>
              </a:solidFill>
            </a:endParaRPr>
          </a:p>
          <a:p>
            <a:pPr marL="171450" indent="-171450">
              <a:buFont typeface="Wingdings" charset="2"/>
              <a:buChar char="l"/>
            </a:pPr>
            <a:r>
              <a:rPr lang="ja-JP" altLang="en-US" sz="1400" dirty="0">
                <a:solidFill>
                  <a:prstClr val="black"/>
                </a:solidFill>
              </a:rPr>
              <a:t>計画相談支援等</a:t>
            </a:r>
            <a:endParaRPr lang="en-US" altLang="ja-JP" sz="1400" dirty="0">
              <a:solidFill>
                <a:prstClr val="black"/>
              </a:solidFill>
            </a:endParaRPr>
          </a:p>
          <a:p>
            <a:r>
              <a:rPr lang="ja-JP" altLang="en-US" sz="1400" dirty="0">
                <a:solidFill>
                  <a:prstClr val="black"/>
                </a:solidFill>
              </a:rPr>
              <a:t>　・サービス利用</a:t>
            </a:r>
            <a:r>
              <a:rPr lang="ja-JP" altLang="en-US" sz="1400" dirty="0" smtClean="0">
                <a:solidFill>
                  <a:prstClr val="black"/>
                </a:solidFill>
              </a:rPr>
              <a:t>支援</a:t>
            </a:r>
            <a:r>
              <a:rPr lang="ja-JP" altLang="en-US" sz="1400" dirty="0">
                <a:solidFill>
                  <a:prstClr val="black"/>
                </a:solidFill>
              </a:rPr>
              <a:t>　</a:t>
            </a:r>
            <a:r>
              <a:rPr lang="ja-JP" altLang="en-US" sz="1400" dirty="0" smtClean="0">
                <a:solidFill>
                  <a:prstClr val="black"/>
                </a:solidFill>
              </a:rPr>
              <a:t>・</a:t>
            </a:r>
            <a:r>
              <a:rPr lang="ja-JP" altLang="en-US" sz="1400" dirty="0">
                <a:solidFill>
                  <a:prstClr val="black"/>
                </a:solidFill>
              </a:rPr>
              <a:t>継続サービス利用支援</a:t>
            </a:r>
            <a:endParaRPr lang="en-US" altLang="ja-JP" sz="1400" dirty="0">
              <a:solidFill>
                <a:prstClr val="black"/>
              </a:solidFill>
            </a:endParaRPr>
          </a:p>
        </p:txBody>
      </p:sp>
      <p:sp>
        <p:nvSpPr>
          <p:cNvPr id="38" name="テキスト ボックス 37"/>
          <p:cNvSpPr txBox="1"/>
          <p:nvPr/>
        </p:nvSpPr>
        <p:spPr>
          <a:xfrm>
            <a:off x="4788932" y="6228020"/>
            <a:ext cx="3987266"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ja-JP" altLang="en-US" b="1" dirty="0" smtClean="0">
                <a:solidFill>
                  <a:prstClr val="white"/>
                </a:solidFill>
              </a:rPr>
              <a:t>主な担い手⇒指定特定相談支援事業</a:t>
            </a:r>
            <a:endParaRPr lang="ja-JP" altLang="en-US" b="1" dirty="0">
              <a:solidFill>
                <a:prstClr val="white"/>
              </a:solidFill>
            </a:endParaRPr>
          </a:p>
        </p:txBody>
      </p:sp>
      <p:cxnSp>
        <p:nvCxnSpPr>
          <p:cNvPr id="19" name="直線コネクタ 18"/>
          <p:cNvCxnSpPr/>
          <p:nvPr/>
        </p:nvCxnSpPr>
        <p:spPr>
          <a:xfrm>
            <a:off x="225126" y="5046397"/>
            <a:ext cx="9680875" cy="0"/>
          </a:xfrm>
          <a:prstGeom prst="line">
            <a:avLst/>
          </a:prstGeom>
          <a:ln w="381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95720" y="2708920"/>
            <a:ext cx="9710280" cy="0"/>
          </a:xfrm>
          <a:prstGeom prst="line">
            <a:avLst/>
          </a:prstGeom>
          <a:ln w="38100">
            <a:solidFill>
              <a:schemeClr val="tx1">
                <a:lumMod val="65000"/>
                <a:lumOff val="3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0" y="476672"/>
            <a:ext cx="99060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solidFill>
                  <a:prstClr val="black">
                    <a:tint val="75000"/>
                  </a:prstClr>
                </a:solidFill>
              </a:rPr>
              <a:pPr>
                <a:defRPr/>
              </a:pPr>
              <a:t>109</a:t>
            </a:fld>
            <a:endParaRPr lang="en-US" altLang="ja-JP" dirty="0">
              <a:solidFill>
                <a:prstClr val="black">
                  <a:tint val="75000"/>
                </a:prstClr>
              </a:solidFill>
            </a:endParaRPr>
          </a:p>
        </p:txBody>
      </p:sp>
    </p:spTree>
    <p:extLst>
      <p:ext uri="{BB962C8B-B14F-4D97-AF65-F5344CB8AC3E}">
        <p14:creationId xmlns:p14="http://schemas.microsoft.com/office/powerpoint/2010/main" val="361290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メモ 6"/>
          <p:cNvSpPr/>
          <p:nvPr/>
        </p:nvSpPr>
        <p:spPr>
          <a:xfrm>
            <a:off x="141334" y="1947898"/>
            <a:ext cx="9551987" cy="4860000"/>
          </a:xfrm>
          <a:prstGeom prst="foldedCorner">
            <a:avLst>
              <a:gd name="adj" fmla="val 5414"/>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84" tIns="47842" rIns="95684" bIns="47842" anchor="ctr"/>
          <a:lstStyle/>
          <a:p>
            <a:pPr algn="ctr" defTabSz="895567">
              <a:defRPr/>
            </a:pPr>
            <a:endParaRPr lang="ja-JP" altLang="en-US" dirty="0">
              <a:solidFill>
                <a:srgbClr val="FFFFFF"/>
              </a:solidFill>
            </a:endParaRPr>
          </a:p>
        </p:txBody>
      </p:sp>
      <p:sp>
        <p:nvSpPr>
          <p:cNvPr id="4099" name="正方形/長方形 3"/>
          <p:cNvSpPr>
            <a:spLocks noChangeArrowheads="1"/>
          </p:cNvSpPr>
          <p:nvPr/>
        </p:nvSpPr>
        <p:spPr bwMode="auto">
          <a:xfrm>
            <a:off x="154256" y="2323620"/>
            <a:ext cx="9496425" cy="44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4" tIns="47842" rIns="95684" bIns="47842"/>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ts val="1000"/>
              </a:lnSpc>
              <a:spcBef>
                <a:spcPct val="0"/>
              </a:spcBef>
              <a:buNone/>
              <a:defRPr/>
            </a:pPr>
            <a:r>
              <a:rPr lang="ja-JP" altLang="en-US" sz="1600" b="1" dirty="0">
                <a:solidFill>
                  <a:srgbClr val="000000"/>
                </a:solidFill>
                <a:latin typeface="ＭＳ ゴシック" pitchFamily="49" charset="-128"/>
                <a:ea typeface="ＭＳ ゴシック" pitchFamily="49" charset="-128"/>
              </a:rPr>
              <a:t>① 良質な障害福祉サービス、障害児支援の確保　</a:t>
            </a:r>
            <a:r>
              <a:rPr lang="ja-JP" altLang="en-US" sz="1600" b="1" dirty="0">
                <a:solidFill>
                  <a:srgbClr val="FF0000"/>
                </a:solidFill>
                <a:latin typeface="ＭＳ ゴシック" pitchFamily="49" charset="-128"/>
                <a:ea typeface="ＭＳ ゴシック" pitchFamily="49" charset="-128"/>
              </a:rPr>
              <a:t>１兆３，３１７億円</a:t>
            </a:r>
            <a:r>
              <a:rPr lang="zh-TW" altLang="en-US" sz="1600" b="1" dirty="0">
                <a:solidFill>
                  <a:srgbClr val="FF0000"/>
                </a:solidFill>
                <a:latin typeface="ＭＳ ゴシック" pitchFamily="49" charset="-128"/>
                <a:ea typeface="ＭＳ ゴシック" pitchFamily="49" charset="-128"/>
              </a:rPr>
              <a:t>（</a:t>
            </a:r>
            <a:r>
              <a:rPr lang="ja-JP" altLang="en-US" sz="1600" b="1" dirty="0">
                <a:solidFill>
                  <a:srgbClr val="FF0000"/>
                </a:solidFill>
                <a:latin typeface="ＭＳ ゴシック" pitchFamily="49" charset="-128"/>
                <a:ea typeface="ＭＳ ゴシック" pitchFamily="49" charset="-128"/>
              </a:rPr>
              <a:t>１</a:t>
            </a:r>
            <a:r>
              <a:rPr lang="zh-TW" altLang="en-US" sz="1600" b="1" dirty="0">
                <a:solidFill>
                  <a:srgbClr val="FF0000"/>
                </a:solidFill>
                <a:latin typeface="ＭＳ ゴシック" pitchFamily="49" charset="-128"/>
                <a:ea typeface="ＭＳ ゴシック" pitchFamily="49" charset="-128"/>
              </a:rPr>
              <a:t>兆</a:t>
            </a:r>
            <a:r>
              <a:rPr lang="ja-JP" altLang="en-US" sz="1600" b="1" dirty="0">
                <a:solidFill>
                  <a:srgbClr val="FF0000"/>
                </a:solidFill>
                <a:latin typeface="ＭＳ ゴシック" pitchFamily="49" charset="-128"/>
                <a:ea typeface="ＭＳ ゴシック" pitchFamily="49" charset="-128"/>
              </a:rPr>
              <a:t>２，１６８</a:t>
            </a:r>
            <a:r>
              <a:rPr lang="zh-TW" altLang="en-US" sz="1600" b="1" dirty="0">
                <a:solidFill>
                  <a:srgbClr val="FF0000"/>
                </a:solidFill>
                <a:latin typeface="ＭＳ ゴシック" pitchFamily="49" charset="-128"/>
                <a:ea typeface="ＭＳ ゴシック" pitchFamily="49" charset="-128"/>
              </a:rPr>
              <a:t>億円）</a:t>
            </a:r>
            <a:endParaRPr lang="en-US" altLang="ja-JP" sz="1600" b="1" dirty="0">
              <a:solidFill>
                <a:srgbClr val="000000"/>
              </a:solidFill>
              <a:latin typeface="ＭＳ ゴシック" pitchFamily="49" charset="-128"/>
              <a:ea typeface="ＭＳ ゴシック" pitchFamily="49" charset="-128"/>
            </a:endParaRPr>
          </a:p>
          <a:p>
            <a:pPr eaLnBrk="1" hangingPunct="1">
              <a:lnSpc>
                <a:spcPts val="300"/>
              </a:lnSpc>
              <a:spcBef>
                <a:spcPct val="0"/>
              </a:spcBef>
              <a:buNone/>
              <a:defRPr/>
            </a:pPr>
            <a:endParaRPr lang="en-US" altLang="ja-JP"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障害児・障害者が地域や住み慣れた場所で暮らすために必要な障害福祉サービスや障害児支援等の提供に必要な経費を確保する。</a:t>
            </a:r>
            <a:endParaRPr lang="en-US" altLang="ja-JP" sz="1400" dirty="0">
              <a:solidFill>
                <a:srgbClr val="000000"/>
              </a:solidFill>
              <a:latin typeface="ＭＳ ゴシック" pitchFamily="49" charset="-128"/>
              <a:ea typeface="ＭＳ ゴシック" pitchFamily="49" charset="-128"/>
            </a:endParaRPr>
          </a:p>
          <a:p>
            <a:pPr eaLnBrk="1" hangingPunct="1">
              <a:lnSpc>
                <a:spcPts val="13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3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3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300"/>
              </a:lnSpc>
              <a:spcBef>
                <a:spcPct val="0"/>
              </a:spcBef>
              <a:buNone/>
              <a:defRPr/>
            </a:pPr>
            <a:endParaRPr lang="en-US" altLang="ja-JP" sz="1400" b="1"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② 地域生活支援事業等の拡充　</a:t>
            </a:r>
            <a:r>
              <a:rPr lang="ja-JP" altLang="en-US" sz="1600" b="1" dirty="0">
                <a:solidFill>
                  <a:srgbClr val="FF0000"/>
                </a:solidFill>
                <a:latin typeface="ＭＳ ゴシック" pitchFamily="49" charset="-128"/>
                <a:ea typeface="ＭＳ ゴシック" pitchFamily="49" charset="-128"/>
              </a:rPr>
              <a:t>４９３億円（４８８億円）</a:t>
            </a:r>
            <a:endParaRPr lang="en-US" altLang="ja-JP" sz="1600" b="1"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en-US" altLang="ja-JP" sz="1400" dirty="0">
                <a:solidFill>
                  <a:srgbClr val="000000"/>
                </a:solidFill>
                <a:latin typeface="ＭＳ ゴシック" pitchFamily="49" charset="-128"/>
                <a:ea typeface="ＭＳ ゴシック" pitchFamily="49" charset="-128"/>
              </a:rPr>
              <a:t>  </a:t>
            </a:r>
            <a:r>
              <a:rPr lang="ja-JP" altLang="en-US" sz="1400" dirty="0">
                <a:solidFill>
                  <a:srgbClr val="000000"/>
                </a:solidFill>
                <a:latin typeface="ＭＳ ゴシック" pitchFamily="49" charset="-128"/>
                <a:ea typeface="ＭＳ ゴシック" pitchFamily="49" charset="-128"/>
              </a:rPr>
              <a:t>　意思疎通支援や移動支援など障害児・障害者の地域生活を支援する事業について、必要額を確保しつつ、事業の</a:t>
            </a: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拡充を図る。　　　  　　　　　　　</a:t>
            </a:r>
            <a:endParaRPr lang="en-US" altLang="ja-JP" sz="1400" dirty="0">
              <a:solidFill>
                <a:srgbClr val="000000"/>
              </a:solidFill>
              <a:latin typeface="ＭＳ ゴシック" pitchFamily="49" charset="-128"/>
              <a:ea typeface="ＭＳ ゴシック" pitchFamily="49" charset="-128"/>
            </a:endParaRPr>
          </a:p>
          <a:p>
            <a:pPr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③ 障害福祉サービス等の提供体制の基盤整備（施設整備費）　</a:t>
            </a:r>
            <a:r>
              <a:rPr lang="ja-JP" altLang="en-US" sz="1600" b="1" dirty="0">
                <a:solidFill>
                  <a:srgbClr val="FF0000"/>
                </a:solidFill>
                <a:latin typeface="ＭＳ ゴシック" pitchFamily="49" charset="-128"/>
                <a:ea typeface="ＭＳ ゴシック" pitchFamily="49" charset="-128"/>
              </a:rPr>
              <a:t>７２億円（７１億円）</a:t>
            </a:r>
            <a:endParaRPr lang="en-US" altLang="ja-JP"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就労移行支援事業等を行う日中活動系事業所や地域移行の受け皿としてのグループホーム等の整備促進を図るとともに、防災体制等の強化を図る。</a:t>
            </a: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8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8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800"/>
              </a:lnSpc>
              <a:spcBef>
                <a:spcPct val="0"/>
              </a:spcBef>
              <a:buNone/>
              <a:defRPr/>
            </a:pPr>
            <a:endParaRPr lang="ja-JP" altLang="en-US"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④ 医療的ケア児に対する支援</a:t>
            </a:r>
            <a:r>
              <a:rPr lang="ja-JP" altLang="en-US" sz="1800" b="1" dirty="0">
                <a:solidFill>
                  <a:srgbClr val="FF0000"/>
                </a:solidFill>
                <a:latin typeface="ＭＳ ゴシック" pitchFamily="49" charset="-128"/>
                <a:ea typeface="ＭＳ ゴシック" pitchFamily="49" charset="-128"/>
              </a:rPr>
              <a:t>　１．８</a:t>
            </a:r>
            <a:r>
              <a:rPr lang="ja-JP" altLang="en-US" sz="1600" b="1" dirty="0">
                <a:solidFill>
                  <a:srgbClr val="FF0000"/>
                </a:solidFill>
                <a:latin typeface="ＭＳ ゴシック" pitchFamily="49" charset="-128"/>
                <a:ea typeface="ＭＳ ゴシック" pitchFamily="49" charset="-128"/>
              </a:rPr>
              <a:t>億円（０．２億円）（一部新規）</a:t>
            </a:r>
            <a:endParaRPr lang="ja-JP" altLang="en-US" sz="14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医療的ケア児による保育所等の利用を促進するモデル事業を実施するとともに、</a:t>
            </a:r>
            <a:r>
              <a:rPr lang="en-US" altLang="ja-JP" sz="1400" dirty="0">
                <a:solidFill>
                  <a:srgbClr val="000000"/>
                </a:solidFill>
                <a:latin typeface="ＭＳ ゴシック" pitchFamily="49" charset="-128"/>
                <a:ea typeface="ＭＳ ゴシック" pitchFamily="49" charset="-128"/>
              </a:rPr>
              <a:t>ICT</a:t>
            </a:r>
            <a:r>
              <a:rPr lang="ja-JP" altLang="en-US" sz="1400" dirty="0">
                <a:solidFill>
                  <a:srgbClr val="000000"/>
                </a:solidFill>
                <a:latin typeface="ＭＳ ゴシック" pitchFamily="49" charset="-128"/>
                <a:ea typeface="ＭＳ ゴシック" pitchFamily="49" charset="-128"/>
              </a:rPr>
              <a:t>を活用し外出先でも適切な医療を受けられる体制の整備を図る。</a:t>
            </a: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このほか、障害福祉サービス等報酬改定において、医療的ケア児の受入れを促進するため、障害児通所支援事業所等における看護職員を加配している場合の加算の創設等を行う。</a:t>
            </a:r>
            <a:endParaRPr lang="en-US" altLang="ja-JP" sz="1400" dirty="0">
              <a:solidFill>
                <a:srgbClr val="000000"/>
              </a:solidFill>
              <a:latin typeface="ＭＳ ゴシック" pitchFamily="49" charset="-128"/>
              <a:ea typeface="ＭＳ ゴシック" pitchFamily="49" charset="-128"/>
            </a:endParaRPr>
          </a:p>
        </p:txBody>
      </p:sp>
      <p:sp>
        <p:nvSpPr>
          <p:cNvPr id="9" name="メモ 8"/>
          <p:cNvSpPr/>
          <p:nvPr/>
        </p:nvSpPr>
        <p:spPr>
          <a:xfrm>
            <a:off x="195309" y="535641"/>
            <a:ext cx="9471025" cy="1368000"/>
          </a:xfrm>
          <a:prstGeom prst="foldedCorner">
            <a:avLst/>
          </a:prstGeom>
          <a:solidFill>
            <a:srgbClr val="FFCC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57" tIns="47828" rIns="95657" bIns="47828" anchor="ctr"/>
          <a:lstStyle/>
          <a:p>
            <a:pPr algn="ctr" defTabSz="895567">
              <a:defRPr/>
            </a:pPr>
            <a:endParaRPr lang="ja-JP" altLang="en-US" b="1" dirty="0">
              <a:solidFill>
                <a:srgbClr val="000000"/>
              </a:solidFill>
            </a:endParaRPr>
          </a:p>
        </p:txBody>
      </p:sp>
      <p:sp>
        <p:nvSpPr>
          <p:cNvPr id="4101" name="正方形/長方形 23"/>
          <p:cNvSpPr>
            <a:spLocks noChangeArrowheads="1"/>
          </p:cNvSpPr>
          <p:nvPr/>
        </p:nvSpPr>
        <p:spPr bwMode="auto">
          <a:xfrm>
            <a:off x="182592" y="503836"/>
            <a:ext cx="9450387" cy="143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657" tIns="47828" rIns="95657" bIns="47828"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600" b="1" dirty="0">
                <a:solidFill>
                  <a:srgbClr val="000000"/>
                </a:solidFill>
              </a:rPr>
              <a:t>　</a:t>
            </a:r>
            <a:r>
              <a:rPr lang="ja-JP" altLang="en-US" sz="1600" b="1" u="sng" dirty="0">
                <a:solidFill>
                  <a:srgbClr val="000000"/>
                </a:solidFill>
              </a:rPr>
              <a:t>◆予算額</a:t>
            </a:r>
            <a:r>
              <a:rPr lang="ja-JP" altLang="en-US" sz="1600" b="1" dirty="0">
                <a:solidFill>
                  <a:srgbClr val="000000"/>
                </a:solidFill>
              </a:rPr>
              <a:t>　（２９年度予算額）　　　　　　（３０年度予算案）　　　　　　　　　　　　　　　　　　　　　　　　　　　　　　　　　　　　　　　　　</a:t>
            </a:r>
            <a:endParaRPr lang="en-US" altLang="ja-JP" sz="1600" b="1" dirty="0">
              <a:solidFill>
                <a:srgbClr val="000000"/>
              </a:solidFill>
            </a:endParaRPr>
          </a:p>
          <a:p>
            <a:pPr eaLnBrk="1" hangingPunct="1">
              <a:spcBef>
                <a:spcPct val="0"/>
              </a:spcBef>
              <a:buFontTx/>
              <a:buNone/>
            </a:pPr>
            <a:r>
              <a:rPr lang="ja-JP" altLang="en-US" sz="1600" b="1" dirty="0">
                <a:solidFill>
                  <a:srgbClr val="000000"/>
                </a:solidFill>
              </a:rPr>
              <a:t>　　　　　　　　 １兆７，４８６億円　　　　　　</a:t>
            </a:r>
            <a:r>
              <a:rPr lang="ja-JP" altLang="en-US" sz="1600" b="1" dirty="0">
                <a:solidFill>
                  <a:srgbClr val="FF0000"/>
                </a:solidFill>
              </a:rPr>
              <a:t>　１兆８，６４８億円</a:t>
            </a:r>
            <a:r>
              <a:rPr lang="zh-TW" altLang="en-US" sz="1600" b="1" dirty="0">
                <a:solidFill>
                  <a:srgbClr val="FF0000"/>
                </a:solidFill>
              </a:rPr>
              <a:t>（＋１，</a:t>
            </a:r>
            <a:r>
              <a:rPr lang="ja-JP" altLang="en-US" sz="1600" b="1" dirty="0">
                <a:solidFill>
                  <a:srgbClr val="FF0000"/>
                </a:solidFill>
              </a:rPr>
              <a:t>１６２</a:t>
            </a:r>
            <a:r>
              <a:rPr lang="zh-TW" altLang="en-US" sz="1600" b="1" dirty="0">
                <a:solidFill>
                  <a:srgbClr val="FF0000"/>
                </a:solidFill>
              </a:rPr>
              <a:t>億円、＋６．</a:t>
            </a:r>
            <a:r>
              <a:rPr lang="ja-JP" altLang="en-US" sz="1600" b="1" dirty="0">
                <a:solidFill>
                  <a:srgbClr val="FF0000"/>
                </a:solidFill>
              </a:rPr>
              <a:t>６</a:t>
            </a:r>
            <a:r>
              <a:rPr lang="zh-TW" altLang="en-US" sz="1600" b="1" dirty="0">
                <a:solidFill>
                  <a:srgbClr val="FF0000"/>
                </a:solidFill>
              </a:rPr>
              <a:t>％）</a:t>
            </a:r>
            <a:endParaRPr lang="en-US" altLang="ja-JP" sz="1600" b="1" dirty="0">
              <a:solidFill>
                <a:srgbClr val="FF0000"/>
              </a:solidFill>
            </a:endParaRPr>
          </a:p>
          <a:p>
            <a:pPr eaLnBrk="1" hangingPunct="1">
              <a:lnSpc>
                <a:spcPts val="800"/>
              </a:lnSpc>
              <a:spcBef>
                <a:spcPct val="0"/>
              </a:spcBef>
              <a:buNone/>
            </a:pPr>
            <a:endParaRPr lang="en-US" altLang="ja-JP" sz="1600" b="1" dirty="0">
              <a:solidFill>
                <a:srgbClr val="000000"/>
              </a:solidFill>
            </a:endParaRPr>
          </a:p>
          <a:p>
            <a:pPr eaLnBrk="1" hangingPunct="1">
              <a:spcBef>
                <a:spcPct val="0"/>
              </a:spcBef>
              <a:buFontTx/>
              <a:buNone/>
            </a:pPr>
            <a:r>
              <a:rPr lang="ja-JP" altLang="en-US" sz="1200" b="1" dirty="0">
                <a:solidFill>
                  <a:srgbClr val="000000"/>
                </a:solidFill>
              </a:rPr>
              <a:t>　</a:t>
            </a:r>
            <a:r>
              <a:rPr lang="ja-JP" altLang="en-US" sz="1600" dirty="0">
                <a:solidFill>
                  <a:srgbClr val="000000"/>
                </a:solidFill>
              </a:rPr>
              <a:t>　</a:t>
            </a:r>
            <a:r>
              <a:rPr lang="ja-JP" altLang="en-US" sz="1600" b="1" u="sng" dirty="0">
                <a:solidFill>
                  <a:srgbClr val="000000"/>
                </a:solidFill>
              </a:rPr>
              <a:t>◆障害福祉サービス関係費</a:t>
            </a:r>
            <a:r>
              <a:rPr lang="ja-JP" altLang="en-US" sz="1400" dirty="0">
                <a:solidFill>
                  <a:srgbClr val="000000"/>
                </a:solidFill>
              </a:rPr>
              <a:t>（自立支援給付費＋障害児措置費・給付費＋地域生活</a:t>
            </a:r>
            <a:r>
              <a:rPr lang="ja-JP" altLang="en-US" sz="1400">
                <a:solidFill>
                  <a:srgbClr val="000000"/>
                </a:solidFill>
              </a:rPr>
              <a:t>支援事業費等補助金）</a:t>
            </a:r>
            <a:endParaRPr lang="ja-JP" altLang="en-US" sz="1400" dirty="0">
              <a:solidFill>
                <a:srgbClr val="000000"/>
              </a:solidFill>
            </a:endParaRPr>
          </a:p>
          <a:p>
            <a:pPr eaLnBrk="1" hangingPunct="1">
              <a:spcBef>
                <a:spcPct val="0"/>
              </a:spcBef>
              <a:buFontTx/>
              <a:buNone/>
            </a:pPr>
            <a:r>
              <a:rPr lang="ja-JP" altLang="en-US" sz="1600" b="1" dirty="0">
                <a:solidFill>
                  <a:srgbClr val="000000"/>
                </a:solidFill>
              </a:rPr>
              <a:t>　　　　　　　　（２９年度予算額）　　　　　　 （３０年度予算案）　　　　　　　　　　　　　　　　　　　　　　　　　　　　　　　　　　　　　　　　　</a:t>
            </a:r>
            <a:endParaRPr lang="en-US" altLang="ja-JP" sz="1600" b="1" dirty="0">
              <a:solidFill>
                <a:srgbClr val="000000"/>
              </a:solidFill>
            </a:endParaRPr>
          </a:p>
          <a:p>
            <a:pPr eaLnBrk="1" hangingPunct="1">
              <a:spcBef>
                <a:spcPct val="0"/>
              </a:spcBef>
              <a:buFontTx/>
              <a:buNone/>
            </a:pPr>
            <a:r>
              <a:rPr lang="ja-JP" altLang="en-US" sz="1600" b="1" dirty="0">
                <a:solidFill>
                  <a:srgbClr val="000000"/>
                </a:solidFill>
              </a:rPr>
              <a:t>　　　　　　　 　１兆２，６５６億円　　　　　　</a:t>
            </a:r>
            <a:r>
              <a:rPr lang="ja-JP" altLang="en-US" sz="1600" b="1" dirty="0">
                <a:solidFill>
                  <a:srgbClr val="FF0000"/>
                </a:solidFill>
              </a:rPr>
              <a:t>　１兆３，８１０億円（＋１，１５４億円、＋９．１％）</a:t>
            </a:r>
            <a:endParaRPr lang="en-US" altLang="ja-JP" sz="1200" b="1" dirty="0">
              <a:solidFill>
                <a:srgbClr val="000000"/>
              </a:solidFill>
            </a:endParaRPr>
          </a:p>
        </p:txBody>
      </p:sp>
      <p:sp>
        <p:nvSpPr>
          <p:cNvPr id="14" name="正方形/長方形 13"/>
          <p:cNvSpPr/>
          <p:nvPr/>
        </p:nvSpPr>
        <p:spPr>
          <a:xfrm>
            <a:off x="68289" y="1969938"/>
            <a:ext cx="5748833" cy="3587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5684" tIns="47842" rIns="95684" bIns="47842" anchor="ctr"/>
          <a:lstStyle/>
          <a:p>
            <a:pPr defTabSz="895567">
              <a:defRPr/>
            </a:pPr>
            <a:r>
              <a:rPr lang="en-US" altLang="ja-JP" b="1" dirty="0">
                <a:solidFill>
                  <a:srgbClr val="000000"/>
                </a:solidFill>
              </a:rPr>
              <a:t>【 </a:t>
            </a:r>
            <a:r>
              <a:rPr lang="ja-JP" altLang="en-US" b="1" dirty="0">
                <a:solidFill>
                  <a:srgbClr val="000000"/>
                </a:solidFill>
              </a:rPr>
              <a:t>主 な 施 策 </a:t>
            </a:r>
            <a:r>
              <a:rPr lang="en-US" altLang="ja-JP" b="1" dirty="0" smtClean="0">
                <a:solidFill>
                  <a:srgbClr val="000000"/>
                </a:solidFill>
              </a:rPr>
              <a:t>】</a:t>
            </a:r>
            <a:r>
              <a:rPr lang="ja-JP" altLang="en-US" b="1" dirty="0" smtClean="0">
                <a:solidFill>
                  <a:srgbClr val="000000"/>
                </a:solidFill>
              </a:rPr>
              <a:t>　</a:t>
            </a:r>
            <a:r>
              <a:rPr lang="en-US" altLang="ja-JP" sz="1400" dirty="0">
                <a:solidFill>
                  <a:srgbClr val="000000"/>
                </a:solidFill>
              </a:rPr>
              <a:t>※</a:t>
            </a:r>
            <a:r>
              <a:rPr lang="ja-JP" altLang="en-US" sz="1400" dirty="0">
                <a:solidFill>
                  <a:srgbClr val="000000"/>
                </a:solidFill>
              </a:rPr>
              <a:t>（　）は平成２９年度予算額。</a:t>
            </a:r>
            <a:endParaRPr lang="ja-JP" altLang="en-US" dirty="0">
              <a:solidFill>
                <a:srgbClr val="000000"/>
              </a:solidFill>
            </a:endParaRPr>
          </a:p>
        </p:txBody>
      </p:sp>
      <p:sp>
        <p:nvSpPr>
          <p:cNvPr id="11" name="額縁 10"/>
          <p:cNvSpPr/>
          <p:nvPr/>
        </p:nvSpPr>
        <p:spPr>
          <a:xfrm>
            <a:off x="1639888" y="44453"/>
            <a:ext cx="6553200" cy="431800"/>
          </a:xfrm>
          <a:prstGeom prst="bevel">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57" tIns="47828" rIns="95657" bIns="47828" anchor="ctr"/>
          <a:lstStyle/>
          <a:p>
            <a:pPr algn="ctr" defTabSz="895567">
              <a:defRPr/>
            </a:pPr>
            <a:r>
              <a:rPr lang="ja-JP" altLang="en-US" sz="2000" b="1" dirty="0">
                <a:solidFill>
                  <a:srgbClr val="000000"/>
                </a:solidFill>
              </a:rPr>
              <a:t>平成３０年度障害保健福祉関係予算案の概要（案）</a:t>
            </a:r>
          </a:p>
        </p:txBody>
      </p:sp>
      <p:sp>
        <p:nvSpPr>
          <p:cNvPr id="10" name="右矢印 9"/>
          <p:cNvSpPr/>
          <p:nvPr/>
        </p:nvSpPr>
        <p:spPr>
          <a:xfrm>
            <a:off x="3050878" y="836304"/>
            <a:ext cx="461962" cy="215900"/>
          </a:xfrm>
          <a:prstGeom prst="rightArrow">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57" tIns="47828" rIns="95657" bIns="47828" anchor="ctr"/>
          <a:lstStyle/>
          <a:p>
            <a:pPr algn="ctr" defTabSz="895567">
              <a:defRPr/>
            </a:pPr>
            <a:endParaRPr lang="ja-JP" altLang="en-US" b="1" dirty="0">
              <a:solidFill>
                <a:srgbClr val="000000"/>
              </a:solidFill>
            </a:endParaRPr>
          </a:p>
        </p:txBody>
      </p:sp>
      <p:sp>
        <p:nvSpPr>
          <p:cNvPr id="13" name="右矢印 12"/>
          <p:cNvSpPr/>
          <p:nvPr/>
        </p:nvSpPr>
        <p:spPr>
          <a:xfrm>
            <a:off x="3050878" y="1657690"/>
            <a:ext cx="461962" cy="217488"/>
          </a:xfrm>
          <a:prstGeom prst="rightArrow">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57" tIns="47828" rIns="95657" bIns="47828" anchor="ctr"/>
          <a:lstStyle/>
          <a:p>
            <a:pPr algn="ctr" defTabSz="895567">
              <a:defRPr/>
            </a:pPr>
            <a:endParaRPr lang="ja-JP" altLang="en-US" b="1" dirty="0">
              <a:solidFill>
                <a:srgbClr val="000000"/>
              </a:solidFill>
            </a:endParaRPr>
          </a:p>
        </p:txBody>
      </p:sp>
      <p:sp>
        <p:nvSpPr>
          <p:cNvPr id="4106" name="テキスト ボックス 3"/>
          <p:cNvSpPr txBox="1">
            <a:spLocks noChangeArrowheads="1"/>
          </p:cNvSpPr>
          <p:nvPr/>
        </p:nvSpPr>
        <p:spPr bwMode="auto">
          <a:xfrm>
            <a:off x="8310591" y="80983"/>
            <a:ext cx="1355725" cy="358775"/>
          </a:xfrm>
          <a:prstGeom prst="rect">
            <a:avLst/>
          </a:prstGeom>
          <a:solidFill>
            <a:srgbClr val="FFFFFF"/>
          </a:solidFill>
          <a:ln w="6350">
            <a:solidFill>
              <a:srgbClr val="000000"/>
            </a:solidFill>
            <a:miter lim="800000"/>
            <a:headEnd/>
            <a:tailEnd/>
          </a:ln>
        </p:spPr>
        <p:txBody>
          <a:bodyPr lIns="91341" tIns="71923" rIns="91341" bIns="45673" anchor="ctr"/>
          <a:lstStyle/>
          <a:p>
            <a:pPr algn="ctr">
              <a:lnSpc>
                <a:spcPts val="1000"/>
              </a:lnSpc>
            </a:pPr>
            <a:r>
              <a:rPr lang="ja-JP" altLang="en-US" sz="1200" dirty="0">
                <a:solidFill>
                  <a:srgbClr val="000000"/>
                </a:solidFill>
              </a:rPr>
              <a:t>厚生労働省</a:t>
            </a:r>
          </a:p>
          <a:p>
            <a:pPr algn="ctr">
              <a:lnSpc>
                <a:spcPts val="1000"/>
              </a:lnSpc>
            </a:pPr>
            <a:r>
              <a:rPr lang="ja-JP" altLang="en-US" sz="1200" dirty="0">
                <a:solidFill>
                  <a:srgbClr val="000000"/>
                </a:solidFill>
              </a:rPr>
              <a:t>障害保健福祉部</a:t>
            </a:r>
            <a:endParaRPr lang="ja-JP" altLang="ja-JP" sz="1200" dirty="0">
              <a:solidFill>
                <a:srgbClr val="000000"/>
              </a:solidFill>
            </a:endParaRPr>
          </a:p>
        </p:txBody>
      </p:sp>
      <p:sp>
        <p:nvSpPr>
          <p:cNvPr id="2" name="テキスト ボックス 1"/>
          <p:cNvSpPr txBox="1"/>
          <p:nvPr/>
        </p:nvSpPr>
        <p:spPr>
          <a:xfrm>
            <a:off x="560536" y="5035789"/>
            <a:ext cx="8870091" cy="692493"/>
          </a:xfrm>
          <a:prstGeom prst="rect">
            <a:avLst/>
          </a:prstGeom>
          <a:noFill/>
          <a:ln w="19050">
            <a:solidFill>
              <a:schemeClr val="tx1"/>
            </a:solidFill>
            <a:prstDash val="dash"/>
          </a:ln>
        </p:spPr>
        <p:txBody>
          <a:bodyPr wrap="square" lIns="91341" tIns="45673" rIns="91341" bIns="45673" rtlCol="0" anchor="ctr">
            <a:spAutoFit/>
          </a:bodyPr>
          <a:lstStyle/>
          <a:p>
            <a:pPr marL="177607" indent="-177607">
              <a:defRPr/>
            </a:pPr>
            <a:r>
              <a:rPr lang="ja-JP" altLang="en-US" sz="1300" b="1" dirty="0">
                <a:solidFill>
                  <a:srgbClr val="000000"/>
                </a:solidFill>
                <a:latin typeface="ＭＳ ゴシック" pitchFamily="49" charset="-128"/>
                <a:ea typeface="ＭＳ ゴシック" pitchFamily="49" charset="-128"/>
              </a:rPr>
              <a:t>（参考）平成２９年度補正予算案</a:t>
            </a:r>
            <a:r>
              <a:rPr lang="ja-JP" altLang="en-US" sz="1300" dirty="0">
                <a:solidFill>
                  <a:srgbClr val="000000"/>
                </a:solidFill>
                <a:latin typeface="ＭＳ ゴシック" pitchFamily="49" charset="-128"/>
                <a:ea typeface="ＭＳ ゴシック" pitchFamily="49" charset="-128"/>
              </a:rPr>
              <a:t>　</a:t>
            </a:r>
            <a:r>
              <a:rPr lang="ja-JP" altLang="en-US" sz="1300" b="1" dirty="0">
                <a:solidFill>
                  <a:srgbClr val="FF0000"/>
                </a:solidFill>
                <a:latin typeface="ＭＳ ゴシック" pitchFamily="49" charset="-128"/>
                <a:ea typeface="ＭＳ ゴシック" pitchFamily="49" charset="-128"/>
              </a:rPr>
              <a:t>８０億円</a:t>
            </a:r>
            <a:endParaRPr lang="en-US" altLang="ja-JP" sz="1300" b="1" dirty="0">
              <a:solidFill>
                <a:srgbClr val="FF0000"/>
              </a:solidFill>
              <a:latin typeface="ＭＳ ゴシック" pitchFamily="49" charset="-128"/>
              <a:ea typeface="ＭＳ ゴシック" pitchFamily="49" charset="-128"/>
            </a:endParaRPr>
          </a:p>
          <a:p>
            <a:r>
              <a:rPr lang="ja-JP" altLang="en-US" sz="1400" dirty="0">
                <a:solidFill>
                  <a:srgbClr val="000000"/>
                </a:solidFill>
              </a:rPr>
              <a:t>　　</a:t>
            </a:r>
            <a:r>
              <a:rPr lang="ja-JP" altLang="ja-JP" sz="1200" dirty="0">
                <a:solidFill>
                  <a:srgbClr val="000000"/>
                </a:solidFill>
                <a:latin typeface="ＭＳ ゴシック" panose="020B0609070205080204" pitchFamily="49" charset="-128"/>
                <a:ea typeface="ＭＳ ゴシック" panose="020B0609070205080204" pitchFamily="49" charset="-128"/>
              </a:rPr>
              <a:t>障害者支援施設等の防災対策を含め</a:t>
            </a:r>
            <a:r>
              <a:rPr lang="ja-JP" altLang="en-US" sz="1200" dirty="0">
                <a:solidFill>
                  <a:srgbClr val="000000"/>
                </a:solidFill>
                <a:latin typeface="ＭＳ ゴシック" panose="020B0609070205080204" pitchFamily="49" charset="-128"/>
                <a:ea typeface="ＭＳ ゴシック" panose="020B0609070205080204" pitchFamily="49" charset="-128"/>
              </a:rPr>
              <a:t>た</a:t>
            </a:r>
            <a:r>
              <a:rPr lang="ja-JP" altLang="ja-JP" sz="1200" dirty="0">
                <a:solidFill>
                  <a:srgbClr val="000000"/>
                </a:solidFill>
                <a:latin typeface="ＭＳ ゴシック" panose="020B0609070205080204" pitchFamily="49" charset="-128"/>
                <a:ea typeface="ＭＳ ゴシック" panose="020B0609070205080204" pitchFamily="49" charset="-128"/>
              </a:rPr>
              <a:t>障害福祉サービス等の基盤整備の推進のため、施設の耐震化やスプリンクラーの設置、グループホームの整備等に必要な経費を補助する。</a:t>
            </a:r>
            <a:endParaRPr lang="ja-JP" altLang="en-US" sz="1200" dirty="0">
              <a:solidFill>
                <a:srgbClr val="000000"/>
              </a:solidFill>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447537" y="2959287"/>
            <a:ext cx="8983093" cy="615458"/>
          </a:xfrm>
          <a:prstGeom prst="rect">
            <a:avLst/>
          </a:prstGeom>
          <a:noFill/>
          <a:ln w="19050">
            <a:solidFill>
              <a:schemeClr val="tx1"/>
            </a:solidFill>
            <a:prstDash val="dash"/>
          </a:ln>
        </p:spPr>
        <p:txBody>
          <a:bodyPr wrap="square" lIns="91341" tIns="45673" rIns="91341" bIns="45673" rtlCol="0" anchor="ctr">
            <a:spAutoFit/>
          </a:bodyPr>
          <a:lstStyle/>
          <a:p>
            <a:pPr marL="177607" indent="-177607">
              <a:defRPr/>
            </a:pPr>
            <a:r>
              <a:rPr lang="ja-JP" altLang="en-US" sz="1400" b="1" dirty="0">
                <a:solidFill>
                  <a:srgbClr val="000000"/>
                </a:solidFill>
                <a:latin typeface="ＭＳ ゴシック" pitchFamily="49" charset="-128"/>
                <a:ea typeface="ＭＳ ゴシック" pitchFamily="49" charset="-128"/>
              </a:rPr>
              <a:t>（改定率）　</a:t>
            </a:r>
            <a:r>
              <a:rPr lang="ja-JP" altLang="en-US" sz="1400" b="1" dirty="0">
                <a:solidFill>
                  <a:srgbClr val="FF0000"/>
                </a:solidFill>
                <a:latin typeface="ＭＳ ゴシック" pitchFamily="49" charset="-128"/>
                <a:ea typeface="ＭＳ ゴシック" pitchFamily="49" charset="-128"/>
              </a:rPr>
              <a:t>＋０</a:t>
            </a:r>
            <a:r>
              <a:rPr lang="en-US" altLang="ja-JP" sz="1400" b="1" dirty="0">
                <a:solidFill>
                  <a:srgbClr val="FF0000"/>
                </a:solidFill>
                <a:latin typeface="ＭＳ ゴシック" pitchFamily="49" charset="-128"/>
                <a:ea typeface="ＭＳ ゴシック" pitchFamily="49" charset="-128"/>
              </a:rPr>
              <a:t>.</a:t>
            </a:r>
            <a:r>
              <a:rPr lang="ja-JP" altLang="en-US" sz="1400" b="1" dirty="0">
                <a:solidFill>
                  <a:srgbClr val="FF0000"/>
                </a:solidFill>
                <a:latin typeface="ＭＳ ゴシック" pitchFamily="49" charset="-128"/>
                <a:ea typeface="ＭＳ ゴシック" pitchFamily="49" charset="-128"/>
              </a:rPr>
              <a:t>４７％</a:t>
            </a:r>
            <a:r>
              <a:rPr lang="ja-JP" altLang="en-US" sz="1400" dirty="0">
                <a:solidFill>
                  <a:srgbClr val="000000"/>
                </a:solidFill>
                <a:latin typeface="ＭＳ ゴシック" pitchFamily="49" charset="-128"/>
                <a:ea typeface="ＭＳ ゴシック" pitchFamily="49" charset="-128"/>
              </a:rPr>
              <a:t>（平成２７年度　</a:t>
            </a:r>
            <a:r>
              <a:rPr lang="en-US" altLang="ja-JP" sz="1400" dirty="0">
                <a:solidFill>
                  <a:srgbClr val="000000"/>
                </a:solidFill>
                <a:latin typeface="ＭＳ ゴシック" pitchFamily="49" charset="-128"/>
                <a:ea typeface="ＭＳ ゴシック" pitchFamily="49" charset="-128"/>
              </a:rPr>
              <a:t>±</a:t>
            </a:r>
            <a:r>
              <a:rPr lang="ja-JP" altLang="en-US" sz="1400" dirty="0">
                <a:solidFill>
                  <a:srgbClr val="000000"/>
                </a:solidFill>
                <a:latin typeface="ＭＳ ゴシック" pitchFamily="49" charset="-128"/>
                <a:ea typeface="ＭＳ ゴシック" pitchFamily="49" charset="-128"/>
              </a:rPr>
              <a:t>０％）　（改定の概要は別紙）</a:t>
            </a:r>
            <a:endParaRPr lang="en-US" altLang="ja-JP" sz="1400" dirty="0">
              <a:solidFill>
                <a:srgbClr val="000000"/>
              </a:solidFill>
              <a:latin typeface="ＭＳ ゴシック" pitchFamily="49" charset="-128"/>
              <a:ea typeface="ＭＳ ゴシック" pitchFamily="49" charset="-128"/>
            </a:endParaRPr>
          </a:p>
          <a:p>
            <a:pPr marL="177607" indent="-177607">
              <a:defRPr/>
            </a:pPr>
            <a:r>
              <a:rPr lang="en-US" altLang="ja-JP" sz="1000" dirty="0">
                <a:solidFill>
                  <a:srgbClr val="000000"/>
                </a:solidFill>
                <a:latin typeface="ＭＳ ゴシック" pitchFamily="49" charset="-128"/>
                <a:ea typeface="ＭＳ ゴシック" pitchFamily="49" charset="-128"/>
              </a:rPr>
              <a:t>※</a:t>
            </a:r>
            <a:r>
              <a:rPr lang="ja-JP" altLang="en-US" sz="1000" dirty="0">
                <a:solidFill>
                  <a:srgbClr val="000000"/>
                </a:solidFill>
                <a:latin typeface="ＭＳ ゴシック" pitchFamily="49" charset="-128"/>
                <a:ea typeface="ＭＳ ゴシック" pitchFamily="49" charset="-128"/>
              </a:rPr>
              <a:t>　今年度末までの経過措置とされていた食事提供体制加算については、食事の提供に関する実態等について調査・研究を十分に行った上で、今後の報酬改定において対応を検討することとし、今回の改定では継続することとした。　</a:t>
            </a:r>
            <a:endParaRPr lang="en-US" altLang="ja-JP" sz="1000" dirty="0">
              <a:solidFill>
                <a:srgbClr val="000000"/>
              </a:solidFill>
              <a:latin typeface="ＭＳ ゴシック" pitchFamily="49" charset="-128"/>
              <a:ea typeface="ＭＳ ゴシック" pitchFamily="49" charset="-128"/>
            </a:endParaRPr>
          </a:p>
        </p:txBody>
      </p:sp>
      <p:sp>
        <p:nvSpPr>
          <p:cNvPr id="15" name="スライド番号プレースホルダー 1"/>
          <p:cNvSpPr>
            <a:spLocks noGrp="1"/>
          </p:cNvSpPr>
          <p:nvPr>
            <p:ph type="sldNum" sz="quarter" idx="12"/>
          </p:nvPr>
        </p:nvSpPr>
        <p:spPr>
          <a:xfrm>
            <a:off x="7683505" y="6524625"/>
            <a:ext cx="2311400" cy="476250"/>
          </a:xfrm>
        </p:spPr>
        <p:txBody>
          <a:bodyPr/>
          <a:lstStyle/>
          <a:p>
            <a:pPr>
              <a:defRPr/>
            </a:pPr>
            <a:fld id="{F52F5ADF-4338-4DAE-8097-4D49C4C9E314}" type="slidenum">
              <a:rPr lang="en-US" altLang="ja-JP" smtClean="0"/>
              <a:pPr>
                <a:defRPr/>
              </a:pPr>
              <a:t>11</a:t>
            </a:fld>
            <a:endParaRPr lang="en-US" altLang="ja-JP" dirty="0"/>
          </a:p>
        </p:txBody>
      </p:sp>
    </p:spTree>
    <p:extLst>
      <p:ext uri="{BB962C8B-B14F-4D97-AF65-F5344CB8AC3E}">
        <p14:creationId xmlns:p14="http://schemas.microsoft.com/office/powerpoint/2010/main" val="573162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88504" y="836712"/>
            <a:ext cx="8915400" cy="5530626"/>
          </a:xfrm>
        </p:spPr>
        <p:txBody>
          <a:bodyPr/>
          <a:lstStyle/>
          <a:p>
            <a:pPr algn="l"/>
            <a:r>
              <a:rPr lang="ja-JP" altLang="en-US" sz="3600" dirty="0" smtClean="0">
                <a:solidFill>
                  <a:schemeClr val="tx1"/>
                </a:solidFill>
              </a:rPr>
              <a:t>　　　　　２　地域相談支援について</a:t>
            </a: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110</a:t>
            </a:fld>
            <a:endParaRPr lang="en-US" altLang="ja-JP" dirty="0">
              <a:solidFill>
                <a:prstClr val="black">
                  <a:tint val="75000"/>
                </a:prstClr>
              </a:solidFill>
            </a:endParaRPr>
          </a:p>
        </p:txBody>
      </p:sp>
    </p:spTree>
    <p:extLst>
      <p:ext uri="{BB962C8B-B14F-4D97-AF65-F5344CB8AC3E}">
        <p14:creationId xmlns:p14="http://schemas.microsoft.com/office/powerpoint/2010/main" val="288911542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円/楕円 160"/>
          <p:cNvSpPr/>
          <p:nvPr/>
        </p:nvSpPr>
        <p:spPr>
          <a:xfrm rot="5400000">
            <a:off x="-256591" y="1782173"/>
            <a:ext cx="2953592" cy="2364715"/>
          </a:xfrm>
          <a:prstGeom prst="ellipse">
            <a:avLst/>
          </a:prstGeom>
          <a:solidFill>
            <a:srgbClr val="CCFF99">
              <a:alpha val="29020"/>
            </a:srgbClr>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92424" tIns="46213" rIns="92424" bIns="46213" anchor="ctr"/>
          <a:lstStyle/>
          <a:p>
            <a:pPr algn="ctr" defTabSz="924247">
              <a:defRPr/>
            </a:pPr>
            <a:endParaRPr lang="ja-JP" altLang="en-US" sz="1900" dirty="0">
              <a:solidFill>
                <a:srgbClr val="FFFFFF"/>
              </a:solidFill>
            </a:endParaRPr>
          </a:p>
        </p:txBody>
      </p:sp>
      <p:sp>
        <p:nvSpPr>
          <p:cNvPr id="3076" name="Text Box 9"/>
          <p:cNvSpPr txBox="1">
            <a:spLocks noChangeArrowheads="1"/>
          </p:cNvSpPr>
          <p:nvPr/>
        </p:nvSpPr>
        <p:spPr bwMode="auto">
          <a:xfrm>
            <a:off x="8907191" y="2169381"/>
            <a:ext cx="694796" cy="344488"/>
          </a:xfrm>
          <a:prstGeom prst="rect">
            <a:avLst/>
          </a:prstGeom>
          <a:noFill/>
          <a:ln w="9525">
            <a:noFill/>
            <a:miter lim="800000"/>
            <a:headEnd/>
            <a:tailEnd/>
          </a:ln>
        </p:spPr>
        <p:txBody>
          <a:bodyPr lIns="92392" tIns="46196" rIns="92392" bIns="46196"/>
          <a:lstStyle/>
          <a:p>
            <a:pPr algn="ctr" defTabSz="924247" eaLnBrk="0" hangingPunct="0"/>
            <a:r>
              <a:rPr kumimoji="0" lang="ja-JP" altLang="en-US" dirty="0" smtClean="0">
                <a:solidFill>
                  <a:srgbClr val="000000"/>
                </a:solidFill>
                <a:latin typeface="Century" pitchFamily="18" charset="0"/>
                <a:ea typeface="HGPｺﾞｼｯｸM" pitchFamily="50" charset="-128"/>
              </a:rPr>
              <a:t>自宅</a:t>
            </a:r>
          </a:p>
        </p:txBody>
      </p:sp>
      <p:pic>
        <p:nvPicPr>
          <p:cNvPr id="3077" name="Picture 12"/>
          <p:cNvPicPr>
            <a:picLocks noChangeAspect="1" noChangeArrowheads="1"/>
          </p:cNvPicPr>
          <p:nvPr/>
        </p:nvPicPr>
        <p:blipFill>
          <a:blip r:embed="rId2" cstate="print"/>
          <a:srcRect/>
          <a:stretch>
            <a:fillRect/>
          </a:stretch>
        </p:blipFill>
        <p:spPr bwMode="auto">
          <a:xfrm>
            <a:off x="8841845" y="1563739"/>
            <a:ext cx="935552" cy="586262"/>
          </a:xfrm>
          <a:prstGeom prst="rect">
            <a:avLst/>
          </a:prstGeom>
          <a:noFill/>
          <a:ln w="9525">
            <a:noFill/>
            <a:miter lim="800000"/>
            <a:headEnd/>
            <a:tailEnd/>
          </a:ln>
        </p:spPr>
      </p:pic>
      <p:sp>
        <p:nvSpPr>
          <p:cNvPr id="3078" name="Text Box 8"/>
          <p:cNvSpPr txBox="1">
            <a:spLocks noChangeArrowheads="1"/>
          </p:cNvSpPr>
          <p:nvPr/>
        </p:nvSpPr>
        <p:spPr bwMode="auto">
          <a:xfrm>
            <a:off x="6061080" y="2273757"/>
            <a:ext cx="1403350" cy="304763"/>
          </a:xfrm>
          <a:prstGeom prst="rect">
            <a:avLst/>
          </a:prstGeom>
          <a:noFill/>
          <a:ln w="9525">
            <a:noFill/>
            <a:miter lim="800000"/>
            <a:headEnd/>
            <a:tailEnd/>
          </a:ln>
        </p:spPr>
        <p:txBody>
          <a:bodyPr lIns="92392" tIns="46196" rIns="92392" bIns="46196"/>
          <a:lstStyle/>
          <a:p>
            <a:pPr algn="ctr" defTabSz="924247" eaLnBrk="0" hangingPunct="0"/>
            <a:r>
              <a:rPr kumimoji="0" lang="ja-JP" altLang="en-US" sz="1400" dirty="0" smtClean="0">
                <a:solidFill>
                  <a:srgbClr val="000000"/>
                </a:solidFill>
                <a:latin typeface="Century" pitchFamily="18" charset="0"/>
                <a:ea typeface="HGPｺﾞｼｯｸM" pitchFamily="50" charset="-128"/>
              </a:rPr>
              <a:t>グループホーム</a:t>
            </a:r>
            <a:endParaRPr kumimoji="0" lang="en-US" altLang="ja-JP" sz="1400" dirty="0" smtClean="0">
              <a:solidFill>
                <a:srgbClr val="000000"/>
              </a:solidFill>
              <a:latin typeface="Century" pitchFamily="18" charset="0"/>
              <a:ea typeface="HGPｺﾞｼｯｸM" pitchFamily="50" charset="-128"/>
            </a:endParaRPr>
          </a:p>
        </p:txBody>
      </p:sp>
      <p:sp>
        <p:nvSpPr>
          <p:cNvPr id="3079" name="Text Box 8"/>
          <p:cNvSpPr txBox="1">
            <a:spLocks noChangeArrowheads="1"/>
          </p:cNvSpPr>
          <p:nvPr/>
        </p:nvSpPr>
        <p:spPr bwMode="auto">
          <a:xfrm>
            <a:off x="507348" y="2524306"/>
            <a:ext cx="1325960" cy="407987"/>
          </a:xfrm>
          <a:prstGeom prst="rect">
            <a:avLst/>
          </a:prstGeom>
          <a:noFill/>
          <a:ln w="9525">
            <a:noFill/>
            <a:miter lim="800000"/>
            <a:headEnd/>
            <a:tailEnd/>
          </a:ln>
        </p:spPr>
        <p:txBody>
          <a:bodyPr lIns="92392" tIns="46196" rIns="92392" bIns="46196"/>
          <a:lstStyle/>
          <a:p>
            <a:pPr algn="just" defTabSz="924247" eaLnBrk="0" hangingPunct="0"/>
            <a:r>
              <a:rPr kumimoji="0" lang="ja-JP" altLang="en-US" sz="1200" dirty="0" smtClean="0">
                <a:solidFill>
                  <a:srgbClr val="000000"/>
                </a:solidFill>
                <a:latin typeface="Century" pitchFamily="18" charset="0"/>
                <a:ea typeface="HGPｺﾞｼｯｸM" pitchFamily="50" charset="-128"/>
              </a:rPr>
              <a:t>　精神科病院等</a:t>
            </a:r>
          </a:p>
        </p:txBody>
      </p:sp>
      <p:pic>
        <p:nvPicPr>
          <p:cNvPr id="3080" name="Picture 13"/>
          <p:cNvPicPr>
            <a:picLocks noChangeAspect="1" noChangeArrowheads="1"/>
          </p:cNvPicPr>
          <p:nvPr/>
        </p:nvPicPr>
        <p:blipFill>
          <a:blip r:embed="rId3" cstate="print"/>
          <a:srcRect/>
          <a:stretch>
            <a:fillRect/>
          </a:stretch>
        </p:blipFill>
        <p:spPr bwMode="auto">
          <a:xfrm>
            <a:off x="6099740" y="1459764"/>
            <a:ext cx="1271289" cy="824165"/>
          </a:xfrm>
          <a:prstGeom prst="rect">
            <a:avLst/>
          </a:prstGeom>
          <a:noFill/>
          <a:ln w="9525">
            <a:noFill/>
            <a:miter lim="800000"/>
            <a:headEnd/>
            <a:tailEnd/>
          </a:ln>
        </p:spPr>
      </p:pic>
      <p:cxnSp>
        <p:nvCxnSpPr>
          <p:cNvPr id="187" name="直線矢印コネクタ 186"/>
          <p:cNvCxnSpPr/>
          <p:nvPr/>
        </p:nvCxnSpPr>
        <p:spPr>
          <a:xfrm>
            <a:off x="2067190" y="1848931"/>
            <a:ext cx="4109946" cy="0"/>
          </a:xfrm>
          <a:prstGeom prst="straightConnector1">
            <a:avLst/>
          </a:prstGeom>
          <a:ln w="63500" cmpd="thickThin">
            <a:solidFill>
              <a:srgbClr val="FF66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9490" name="Picture 45" descr="http://www.printout.jp/clipart/clipart_d/11_keikan/01_street/gif/keikan_0017.gif"/>
          <p:cNvPicPr>
            <a:picLocks noChangeAspect="1" noChangeArrowheads="1"/>
          </p:cNvPicPr>
          <p:nvPr/>
        </p:nvPicPr>
        <p:blipFill>
          <a:blip r:embed="rId4" cstate="print"/>
          <a:srcRect/>
          <a:stretch>
            <a:fillRect/>
          </a:stretch>
        </p:blipFill>
        <p:spPr bwMode="auto">
          <a:xfrm>
            <a:off x="3986837" y="5707760"/>
            <a:ext cx="1807546" cy="752896"/>
          </a:xfrm>
          <a:prstGeom prst="rect">
            <a:avLst/>
          </a:prstGeom>
          <a:ln>
            <a:noFill/>
          </a:ln>
          <a:effectLst>
            <a:softEdge rad="112500"/>
          </a:effectLst>
        </p:spPr>
      </p:pic>
      <p:sp>
        <p:nvSpPr>
          <p:cNvPr id="72" name="Text Box 8"/>
          <p:cNvSpPr txBox="1">
            <a:spLocks noChangeArrowheads="1"/>
          </p:cNvSpPr>
          <p:nvPr/>
        </p:nvSpPr>
        <p:spPr bwMode="auto">
          <a:xfrm>
            <a:off x="4061707" y="6340603"/>
            <a:ext cx="1657806" cy="306994"/>
          </a:xfrm>
          <a:prstGeom prst="rect">
            <a:avLst/>
          </a:prstGeom>
          <a:noFill/>
          <a:ln w="9525">
            <a:noFill/>
            <a:miter lim="800000"/>
            <a:headEnd/>
            <a:tailEnd/>
          </a:ln>
        </p:spPr>
        <p:txBody>
          <a:bodyPr lIns="92392" tIns="46196" rIns="92392" bIns="46196"/>
          <a:lstStyle/>
          <a:p>
            <a:pPr algn="ctr" defTabSz="924247" eaLnBrk="0" hangingPunct="0">
              <a:defRPr/>
            </a:pPr>
            <a:r>
              <a:rPr kumimoji="0" lang="ja-JP" altLang="en-US" sz="1100" dirty="0">
                <a:solidFill>
                  <a:srgbClr val="000000"/>
                </a:solidFill>
                <a:latin typeface="Century" pitchFamily="18" charset="0"/>
                <a:ea typeface="HGPｺﾞｼｯｸM" pitchFamily="50" charset="-128"/>
              </a:rPr>
              <a:t>障害福祉サービス事業所</a:t>
            </a:r>
          </a:p>
        </p:txBody>
      </p:sp>
      <p:pic>
        <p:nvPicPr>
          <p:cNvPr id="3084" name="Picture 46" descr="http://www.printout.jp/clipart/clipart_d/11_keikan/01_street/gif/keikan_0015.gif"/>
          <p:cNvPicPr>
            <a:picLocks noChangeAspect="1" noChangeArrowheads="1"/>
          </p:cNvPicPr>
          <p:nvPr/>
        </p:nvPicPr>
        <p:blipFill>
          <a:blip r:embed="rId5" cstate="print"/>
          <a:srcRect/>
          <a:stretch>
            <a:fillRect/>
          </a:stretch>
        </p:blipFill>
        <p:spPr bwMode="auto">
          <a:xfrm>
            <a:off x="350839" y="2953000"/>
            <a:ext cx="1504294" cy="624722"/>
          </a:xfrm>
          <a:prstGeom prst="rect">
            <a:avLst/>
          </a:prstGeom>
          <a:noFill/>
          <a:ln w="9525">
            <a:noFill/>
            <a:miter lim="800000"/>
            <a:headEnd/>
            <a:tailEnd/>
          </a:ln>
        </p:spPr>
      </p:pic>
      <p:sp>
        <p:nvSpPr>
          <p:cNvPr id="3085" name="Text Box 8"/>
          <p:cNvSpPr txBox="1">
            <a:spLocks noChangeArrowheads="1"/>
          </p:cNvSpPr>
          <p:nvPr/>
        </p:nvSpPr>
        <p:spPr bwMode="auto">
          <a:xfrm>
            <a:off x="350847" y="3516601"/>
            <a:ext cx="1482461" cy="407988"/>
          </a:xfrm>
          <a:prstGeom prst="rect">
            <a:avLst/>
          </a:prstGeom>
          <a:noFill/>
          <a:ln w="9525">
            <a:noFill/>
            <a:miter lim="800000"/>
            <a:headEnd/>
            <a:tailEnd/>
          </a:ln>
        </p:spPr>
        <p:txBody>
          <a:bodyPr lIns="92392" tIns="46196" rIns="92392" bIns="46196"/>
          <a:lstStyle/>
          <a:p>
            <a:pPr algn="ctr" defTabSz="924247" eaLnBrk="0" hangingPunct="0"/>
            <a:r>
              <a:rPr kumimoji="0" lang="ja-JP" altLang="en-US" sz="1200" dirty="0" smtClean="0">
                <a:solidFill>
                  <a:srgbClr val="000000"/>
                </a:solidFill>
                <a:latin typeface="Century" pitchFamily="18" charset="0"/>
                <a:ea typeface="HGPｺﾞｼｯｸM" pitchFamily="50" charset="-128"/>
              </a:rPr>
              <a:t>入所施設</a:t>
            </a:r>
            <a:endParaRPr kumimoji="0" lang="en-US" altLang="ja-JP" sz="1200" dirty="0" smtClean="0">
              <a:solidFill>
                <a:srgbClr val="000000"/>
              </a:solidFill>
              <a:latin typeface="Century" pitchFamily="18" charset="0"/>
              <a:ea typeface="HGPｺﾞｼｯｸM" pitchFamily="50" charset="-128"/>
            </a:endParaRPr>
          </a:p>
          <a:p>
            <a:pPr algn="ctr" defTabSz="924247" eaLnBrk="0" hangingPunct="0"/>
            <a:r>
              <a:rPr kumimoji="0" lang="ja-JP" altLang="en-US" sz="1200" dirty="0" smtClean="0">
                <a:solidFill>
                  <a:srgbClr val="000000"/>
                </a:solidFill>
                <a:latin typeface="Century" pitchFamily="18" charset="0"/>
                <a:ea typeface="HGPｺﾞｼｯｸM" pitchFamily="50" charset="-128"/>
              </a:rPr>
              <a:t>（生活介護等）</a:t>
            </a:r>
          </a:p>
        </p:txBody>
      </p:sp>
      <p:cxnSp>
        <p:nvCxnSpPr>
          <p:cNvPr id="121" name="直線コネクタ 120"/>
          <p:cNvCxnSpPr/>
          <p:nvPr/>
        </p:nvCxnSpPr>
        <p:spPr>
          <a:xfrm>
            <a:off x="1883174" y="3565020"/>
            <a:ext cx="481541" cy="0"/>
          </a:xfrm>
          <a:prstGeom prst="line">
            <a:avLst/>
          </a:prstGeom>
          <a:ln w="63500" cmpd="thickThin">
            <a:solidFill>
              <a:srgbClr val="FF66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3002757" y="1848932"/>
            <a:ext cx="0" cy="1728788"/>
          </a:xfrm>
          <a:prstGeom prst="line">
            <a:avLst/>
          </a:prstGeom>
          <a:ln w="63500" cmpd="thickThin">
            <a:solidFill>
              <a:srgbClr val="FF66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大かっこ 128"/>
          <p:cNvSpPr/>
          <p:nvPr/>
        </p:nvSpPr>
        <p:spPr>
          <a:xfrm>
            <a:off x="3529036" y="2138834"/>
            <a:ext cx="2648100" cy="1178932"/>
          </a:xfrm>
          <a:prstGeom prst="bracketPair">
            <a:avLst/>
          </a:prstGeom>
          <a:solidFill>
            <a:srgbClr val="FFCCFF">
              <a:alpha val="50196"/>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36000" tIns="46213" rIns="36000" bIns="46213" anchor="ctr"/>
          <a:lstStyle/>
          <a:p>
            <a:pPr defTabSz="924247">
              <a:defRPr/>
            </a:pP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共同生活住居への入居を希望している者が体験的な入居を行う</a:t>
            </a:r>
            <a:r>
              <a:rPr lang="ja-JP" altLang="en-US" sz="10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場合の報酬</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・介護サービス包括型：</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691</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272</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（障害</a:t>
            </a: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区分</a:t>
            </a: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別）</a:t>
            </a:r>
            <a:endParaRPr lang="en-US" altLang="ja-JP"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1,128</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427</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障害支援区分別）</a:t>
            </a:r>
            <a:endParaRPr lang="en-US" altLang="ja-JP"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・外部サービス利用型：</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272</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連続</a:t>
            </a:r>
            <a:r>
              <a:rPr lang="en-US" altLang="ja-JP"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日以内かつ年</a:t>
            </a:r>
            <a:r>
              <a:rPr lang="en-US" altLang="ja-JP"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日以内</a:t>
            </a:r>
            <a:endParaRPr lang="en-US" altLang="ja-JP"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4312121" y="1613826"/>
            <a:ext cx="1081929" cy="431800"/>
          </a:xfrm>
          <a:prstGeom prst="roundRect">
            <a:avLst/>
          </a:prstGeom>
          <a:solidFill>
            <a:srgbClr val="FF66CC"/>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213" rIns="0" bIns="46213" anchor="ctr"/>
          <a:lstStyle/>
          <a:p>
            <a:pPr algn="ctr" defTabSz="924247">
              <a:defRPr/>
            </a:pP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24247">
              <a:defRPr/>
            </a:pP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体験入居</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大かっこ 129"/>
          <p:cNvSpPr/>
          <p:nvPr/>
        </p:nvSpPr>
        <p:spPr>
          <a:xfrm>
            <a:off x="3782583" y="4051323"/>
            <a:ext cx="2216055" cy="1151732"/>
          </a:xfrm>
          <a:prstGeom prst="bracketPair">
            <a:avLst/>
          </a:prstGeom>
          <a:solidFill>
            <a:srgbClr val="FFC000">
              <a:alpha val="50000"/>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72000" tIns="46213" rIns="0" bIns="46213" anchor="ctr"/>
          <a:lstStyle/>
          <a:p>
            <a:pPr defTabSz="924247">
              <a:defRPr/>
            </a:pPr>
            <a:r>
              <a:rPr lang="ja-JP" altLang="en-US" sz="1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体験宿泊</a:t>
            </a:r>
            <a:r>
              <a:rPr lang="ja-JP" altLang="en-US"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加算</a:t>
            </a:r>
            <a:endParaRPr lang="en-US" altLang="ja-JP"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defRPr/>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常時</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の連絡・支援体制を確保した上で</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、一人暮らし</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に向けた体験的な宿泊支援を行った</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　　</a:t>
            </a:r>
            <a:r>
              <a:rPr lang="ja-JP" altLang="en-US" sz="1000" spc="-10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１５日</a:t>
            </a:r>
            <a:r>
              <a:rPr lang="ja-JP" altLang="en-US" sz="1000" spc="-10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が上限</a:t>
            </a:r>
            <a:endParaRPr lang="en-US" altLang="ja-JP" sz="1000" spc="-10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defRPr/>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障害福祉ｻｰﾋﾞｽ事業者へ</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委託可</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defRPr/>
            </a:pP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endParaRPr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defRPr/>
            </a:pP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700</a:t>
            </a: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単位（夜間支援を行う場合</a:t>
            </a:r>
            <a:r>
              <a:rPr lang="ja-JP" altLang="en-US"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角丸四角形 64"/>
          <p:cNvSpPr/>
          <p:nvPr/>
        </p:nvSpPr>
        <p:spPr>
          <a:xfrm>
            <a:off x="4186357" y="3543157"/>
            <a:ext cx="1408509" cy="431800"/>
          </a:xfrm>
          <a:prstGeom prst="roundRect">
            <a:avLst/>
          </a:prstGeom>
          <a:solidFill>
            <a:srgbClr val="FFC000"/>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92424" tIns="46213" rIns="92424" bIns="46213" anchor="ctr"/>
          <a:lstStyle/>
          <a:p>
            <a:pPr algn="ctr" defTabSz="924247">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地域移行支援</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24247">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（体験宿泊）</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92" name="Text Box 9"/>
          <p:cNvSpPr txBox="1">
            <a:spLocks noChangeArrowheads="1"/>
          </p:cNvSpPr>
          <p:nvPr/>
        </p:nvSpPr>
        <p:spPr bwMode="auto">
          <a:xfrm>
            <a:off x="7371029" y="4358203"/>
            <a:ext cx="1405070" cy="344488"/>
          </a:xfrm>
          <a:prstGeom prst="rect">
            <a:avLst/>
          </a:prstGeom>
          <a:noFill/>
          <a:ln w="9525">
            <a:noFill/>
            <a:miter lim="800000"/>
            <a:headEnd/>
            <a:tailEnd/>
          </a:ln>
        </p:spPr>
        <p:txBody>
          <a:bodyPr lIns="92392" tIns="46196" rIns="92392" bIns="46196"/>
          <a:lstStyle/>
          <a:p>
            <a:pPr algn="just" defTabSz="924247" eaLnBrk="0" hangingPunct="0"/>
            <a:r>
              <a:rPr kumimoji="0" lang="ja-JP" altLang="en-US" dirty="0" smtClean="0">
                <a:solidFill>
                  <a:srgbClr val="000000"/>
                </a:solidFill>
                <a:latin typeface="Century" pitchFamily="18" charset="0"/>
                <a:ea typeface="HGPｺﾞｼｯｸM" pitchFamily="50" charset="-128"/>
              </a:rPr>
              <a:t>体験宿泊の場</a:t>
            </a:r>
          </a:p>
        </p:txBody>
      </p:sp>
      <p:sp>
        <p:nvSpPr>
          <p:cNvPr id="147" name="角丸四角形 146"/>
          <p:cNvSpPr/>
          <p:nvPr/>
        </p:nvSpPr>
        <p:spPr>
          <a:xfrm>
            <a:off x="579571" y="5089020"/>
            <a:ext cx="1408509" cy="431800"/>
          </a:xfrm>
          <a:prstGeom prst="roundRect">
            <a:avLst/>
          </a:prstGeom>
          <a:solidFill>
            <a:srgbClr val="FFC000"/>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92424" tIns="46213" rIns="92424" bIns="46213" anchor="ctr"/>
          <a:lstStyle/>
          <a:p>
            <a:pPr algn="ctr" defTabSz="924247">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地域移行支援</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24247">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（体験利用）</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大かっこ 147"/>
          <p:cNvSpPr/>
          <p:nvPr/>
        </p:nvSpPr>
        <p:spPr>
          <a:xfrm>
            <a:off x="184019" y="5520820"/>
            <a:ext cx="2369878" cy="1126777"/>
          </a:xfrm>
          <a:prstGeom prst="bracketPair">
            <a:avLst/>
          </a:prstGeom>
          <a:solidFill>
            <a:srgbClr val="FFC000">
              <a:alpha val="50000"/>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36000" tIns="46213" rIns="36000" bIns="46213" anchor="ctr"/>
          <a:lstStyle/>
          <a:p>
            <a:pPr defTabSz="924247">
              <a:lnSpc>
                <a:spcPts val="1300"/>
              </a:lnSpc>
              <a:defRPr/>
            </a:pPr>
            <a:r>
              <a:rPr lang="ja-JP" altLang="en-US" sz="1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障害福祉</a:t>
            </a:r>
            <a:r>
              <a:rPr lang="ja-JP" altLang="en-US"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サービスの</a:t>
            </a:r>
            <a:r>
              <a:rPr lang="ja-JP" altLang="en-US" sz="1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体験利用</a:t>
            </a:r>
            <a:r>
              <a:rPr lang="ja-JP" altLang="en-US"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加算</a:t>
            </a:r>
            <a:endParaRPr lang="en-US" altLang="ja-JP"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lnSpc>
                <a:spcPts val="1300"/>
              </a:lnSpc>
              <a:defRPr/>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地域移行支援事業者が障害福祉ｻｰﾋﾞｽ事</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業者</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へ委託</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し、障害福祉ｻｰﾋﾞｽの体験的な利用支援を行った</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　</a:t>
            </a:r>
            <a:r>
              <a:rPr lang="ja-JP" altLang="en-US" sz="1000" spc="-10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１５日</a:t>
            </a:r>
            <a:r>
              <a:rPr lang="ja-JP" altLang="en-US" sz="1000" spc="-10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が上限</a:t>
            </a:r>
            <a:endParaRPr lang="en-US" altLang="ja-JP" sz="1000" spc="-10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lnSpc>
                <a:spcPts val="1300"/>
              </a:lnSpc>
              <a:defRPr/>
            </a:pPr>
            <a:r>
              <a:rPr lang="ja-JP" altLang="en-US"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開始</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a:t>
            </a:r>
            <a:r>
              <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　</a:t>
            </a:r>
            <a:r>
              <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500</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p>
          <a:p>
            <a:pPr defTabSz="924247">
              <a:lnSpc>
                <a:spcPts val="1300"/>
              </a:lnSpc>
              <a:defRPr/>
            </a:pP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a:t>
            </a:r>
            <a:r>
              <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  </a:t>
            </a:r>
            <a:r>
              <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250</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p>
        </p:txBody>
      </p:sp>
      <p:sp>
        <p:nvSpPr>
          <p:cNvPr id="164" name="AutoShape 57"/>
          <p:cNvSpPr>
            <a:spLocks noChangeArrowheads="1"/>
          </p:cNvSpPr>
          <p:nvPr/>
        </p:nvSpPr>
        <p:spPr bwMode="auto">
          <a:xfrm>
            <a:off x="6061080" y="4702690"/>
            <a:ext cx="3755098" cy="255614"/>
          </a:xfrm>
          <a:prstGeom prst="roundRect">
            <a:avLst>
              <a:gd name="adj" fmla="val 16667"/>
            </a:avLst>
          </a:prstGeom>
          <a:solidFill>
            <a:srgbClr val="FFFF99"/>
          </a:solidFill>
          <a:ln w="6350" algn="ctr">
            <a:solidFill>
              <a:schemeClr val="bg2"/>
            </a:solidFill>
            <a:round/>
            <a:headEnd/>
            <a:tailEnd/>
          </a:ln>
          <a:effectLst>
            <a:outerShdw dist="45791" dir="2021404" algn="ctr" rotWithShape="0">
              <a:schemeClr val="bg2">
                <a:alpha val="50000"/>
              </a:schemeClr>
            </a:outerShdw>
          </a:effectLst>
        </p:spPr>
        <p:txBody>
          <a:bodyPr lIns="92424" tIns="46213" rIns="92424" bIns="46213" anchor="ctr"/>
          <a:lstStyle/>
          <a:p>
            <a:pPr algn="ctr" defTabSz="924247">
              <a:spcBef>
                <a:spcPct val="50000"/>
              </a:spcBef>
              <a:defRPr/>
            </a:pPr>
            <a:r>
              <a:rPr lang="ja-JP" altLang="en-US" sz="1000" b="1" dirty="0">
                <a:solidFill>
                  <a:srgbClr val="000000"/>
                </a:solidFill>
                <a:latin typeface="メイリオ" pitchFamily="50" charset="-128"/>
                <a:ea typeface="メイリオ" pitchFamily="50" charset="-128"/>
              </a:rPr>
              <a:t>体験</a:t>
            </a:r>
            <a:r>
              <a:rPr lang="ja-JP" altLang="en-US" sz="1000" b="1" dirty="0" smtClean="0">
                <a:solidFill>
                  <a:srgbClr val="000000"/>
                </a:solidFill>
                <a:latin typeface="メイリオ" pitchFamily="50" charset="-128"/>
                <a:ea typeface="メイリオ" pitchFamily="50" charset="-128"/>
              </a:rPr>
              <a:t>入居・体験宿泊・体験利用の</a:t>
            </a:r>
            <a:r>
              <a:rPr lang="ja-JP" altLang="en-US" sz="1000" b="1" dirty="0">
                <a:solidFill>
                  <a:srgbClr val="000000"/>
                </a:solidFill>
                <a:latin typeface="メイリオ" pitchFamily="50" charset="-128"/>
                <a:ea typeface="メイリオ" pitchFamily="50" charset="-128"/>
              </a:rPr>
              <a:t>利用</a:t>
            </a:r>
            <a:r>
              <a:rPr lang="ja-JP" altLang="en-US" sz="1000" b="1" dirty="0" smtClean="0">
                <a:solidFill>
                  <a:srgbClr val="000000"/>
                </a:solidFill>
                <a:latin typeface="メイリオ" pitchFamily="50" charset="-128"/>
                <a:ea typeface="メイリオ" pitchFamily="50" charset="-128"/>
              </a:rPr>
              <a:t>実績の推移</a:t>
            </a:r>
            <a:r>
              <a:rPr lang="ja-JP" altLang="en-US" sz="800" b="1" dirty="0" smtClean="0">
                <a:solidFill>
                  <a:srgbClr val="000000"/>
                </a:solidFill>
                <a:latin typeface="メイリオ" pitchFamily="50" charset="-128"/>
                <a:ea typeface="メイリオ" pitchFamily="50" charset="-128"/>
              </a:rPr>
              <a:t>（国保連ﾃﾞｰﾀ）</a:t>
            </a:r>
            <a:endParaRPr lang="en-US" altLang="ja-JP" sz="800" b="1" dirty="0" smtClean="0">
              <a:solidFill>
                <a:srgbClr val="000000"/>
              </a:solidFill>
              <a:latin typeface="メイリオ" pitchFamily="50" charset="-128"/>
              <a:ea typeface="メイリオ" pitchFamily="50" charset="-128"/>
            </a:endParaRPr>
          </a:p>
        </p:txBody>
      </p:sp>
      <p:cxnSp>
        <p:nvCxnSpPr>
          <p:cNvPr id="173" name="直線矢印コネクタ 172"/>
          <p:cNvCxnSpPr>
            <a:stCxn id="3077" idx="1"/>
          </p:cNvCxnSpPr>
          <p:nvPr/>
        </p:nvCxnSpPr>
        <p:spPr>
          <a:xfrm flipH="1" flipV="1">
            <a:off x="7293641" y="1848932"/>
            <a:ext cx="1548204" cy="7938"/>
          </a:xfrm>
          <a:prstGeom prst="straightConnector1">
            <a:avLst/>
          </a:prstGeom>
          <a:ln w="63500" cmpd="thickThin">
            <a:solidFill>
              <a:srgbClr val="FF66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flipH="1" flipV="1">
            <a:off x="1283825" y="4902485"/>
            <a:ext cx="78805" cy="18824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a:endCxn id="65" idx="1"/>
          </p:cNvCxnSpPr>
          <p:nvPr/>
        </p:nvCxnSpPr>
        <p:spPr>
          <a:xfrm>
            <a:off x="1883174" y="3753976"/>
            <a:ext cx="2303183" cy="5081"/>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角丸四角形 156"/>
          <p:cNvSpPr/>
          <p:nvPr/>
        </p:nvSpPr>
        <p:spPr>
          <a:xfrm>
            <a:off x="2098157" y="3070556"/>
            <a:ext cx="1195246" cy="795337"/>
          </a:xfrm>
          <a:prstGeom prst="roundRect">
            <a:avLst/>
          </a:prstGeom>
          <a:solidFill>
            <a:schemeClr val="bg1"/>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24247">
              <a:lnSpc>
                <a:spcPts val="1100"/>
              </a:lnSpc>
              <a:defRPr/>
            </a:pPr>
            <a:r>
              <a:rPr lang="ja-JP" altLang="en-US" sz="1000" dirty="0" smtClean="0">
                <a:solidFill>
                  <a:srgbClr val="000000"/>
                </a:solidFill>
                <a:latin typeface="ＭＳ Ｐゴシック"/>
              </a:rPr>
              <a:t>入所者が体験</a:t>
            </a:r>
            <a:r>
              <a:rPr lang="ja-JP" altLang="en-US" sz="1000" dirty="0">
                <a:solidFill>
                  <a:srgbClr val="000000"/>
                </a:solidFill>
                <a:latin typeface="ＭＳ Ｐゴシック"/>
              </a:rPr>
              <a:t>入居・体験</a:t>
            </a:r>
            <a:r>
              <a:rPr lang="ja-JP" altLang="en-US" sz="1000" dirty="0" smtClean="0">
                <a:solidFill>
                  <a:srgbClr val="000000"/>
                </a:solidFill>
                <a:latin typeface="ＭＳ Ｐゴシック"/>
              </a:rPr>
              <a:t>宿泊を行う場合は、</a:t>
            </a:r>
            <a:r>
              <a:rPr lang="ja-JP" altLang="en-US" sz="1000" b="1" dirty="0" smtClean="0">
                <a:solidFill>
                  <a:srgbClr val="000000"/>
                </a:solidFill>
                <a:latin typeface="ＭＳ Ｐゴシック"/>
              </a:rPr>
              <a:t>入院</a:t>
            </a:r>
            <a:r>
              <a:rPr lang="ja-JP" altLang="en-US" sz="1000" b="1" dirty="0">
                <a:solidFill>
                  <a:srgbClr val="000000"/>
                </a:solidFill>
                <a:latin typeface="ＭＳ Ｐゴシック"/>
              </a:rPr>
              <a:t>・外泊時加算</a:t>
            </a:r>
            <a:r>
              <a:rPr lang="en-US" altLang="ja-JP" sz="1000" b="1" dirty="0">
                <a:solidFill>
                  <a:srgbClr val="000000"/>
                </a:solidFill>
                <a:latin typeface="ＭＳ Ｐゴシック"/>
              </a:rPr>
              <a:t>(Ⅰ)</a:t>
            </a:r>
            <a:r>
              <a:rPr lang="ja-JP" altLang="en-US" sz="1000" b="1" dirty="0">
                <a:solidFill>
                  <a:srgbClr val="000000"/>
                </a:solidFill>
                <a:latin typeface="ＭＳ Ｐゴシック"/>
              </a:rPr>
              <a:t>（</a:t>
            </a:r>
            <a:r>
              <a:rPr lang="en-US" altLang="ja-JP" sz="1000" b="1" dirty="0">
                <a:solidFill>
                  <a:srgbClr val="000000"/>
                </a:solidFill>
                <a:latin typeface="ＭＳ Ｐゴシック"/>
              </a:rPr>
              <a:t>320</a:t>
            </a:r>
            <a:r>
              <a:rPr lang="ja-JP" altLang="en-US" sz="1000" b="1" dirty="0">
                <a:solidFill>
                  <a:srgbClr val="000000"/>
                </a:solidFill>
                <a:latin typeface="ＭＳ Ｐゴシック"/>
              </a:rPr>
              <a:t>～</a:t>
            </a:r>
            <a:r>
              <a:rPr lang="en-US" altLang="ja-JP" sz="1000" b="1" dirty="0">
                <a:solidFill>
                  <a:srgbClr val="000000"/>
                </a:solidFill>
                <a:latin typeface="ＭＳ Ｐゴシック"/>
              </a:rPr>
              <a:t>247</a:t>
            </a:r>
            <a:r>
              <a:rPr lang="ja-JP" altLang="en-US" sz="1000" b="1" dirty="0">
                <a:solidFill>
                  <a:srgbClr val="000000"/>
                </a:solidFill>
                <a:latin typeface="ＭＳ Ｐゴシック"/>
              </a:rPr>
              <a:t>単位</a:t>
            </a:r>
            <a:r>
              <a:rPr lang="ja-JP" altLang="en-US" sz="1000" b="1" dirty="0" smtClean="0">
                <a:solidFill>
                  <a:srgbClr val="000000"/>
                </a:solidFill>
                <a:latin typeface="ＭＳ Ｐゴシック"/>
              </a:rPr>
              <a:t>）</a:t>
            </a:r>
            <a:r>
              <a:rPr lang="ja-JP" altLang="en-US" sz="1000" dirty="0" smtClean="0">
                <a:solidFill>
                  <a:srgbClr val="000000"/>
                </a:solidFill>
                <a:latin typeface="ＭＳ Ｐゴシック"/>
              </a:rPr>
              <a:t>を算定</a:t>
            </a:r>
            <a:r>
              <a:rPr lang="ja-JP" altLang="en-US" sz="1000" dirty="0">
                <a:solidFill>
                  <a:srgbClr val="000000"/>
                </a:solidFill>
                <a:latin typeface="ＭＳ Ｐゴシック"/>
              </a:rPr>
              <a:t>可能</a:t>
            </a:r>
            <a:endParaRPr lang="en-US" altLang="ja-JP" sz="1000" dirty="0">
              <a:solidFill>
                <a:srgbClr val="000000"/>
              </a:solidFill>
              <a:latin typeface="ＭＳ Ｐゴシック"/>
            </a:endParaRPr>
          </a:p>
        </p:txBody>
      </p:sp>
      <p:sp>
        <p:nvSpPr>
          <p:cNvPr id="194" name="フリーフォーム 193"/>
          <p:cNvSpPr/>
          <p:nvPr/>
        </p:nvSpPr>
        <p:spPr>
          <a:xfrm>
            <a:off x="5204106" y="2825246"/>
            <a:ext cx="1542653" cy="985041"/>
          </a:xfrm>
          <a:custGeom>
            <a:avLst/>
            <a:gdLst>
              <a:gd name="connsiteX0" fmla="*/ 0 w 1324377"/>
              <a:gd name="connsiteY0" fmla="*/ 772732 h 792050"/>
              <a:gd name="connsiteX1" fmla="*/ 579549 w 1324377"/>
              <a:gd name="connsiteY1" fmla="*/ 785611 h 792050"/>
              <a:gd name="connsiteX2" fmla="*/ 940157 w 1324377"/>
              <a:gd name="connsiteY2" fmla="*/ 734096 h 792050"/>
              <a:gd name="connsiteX3" fmla="*/ 1236372 w 1324377"/>
              <a:gd name="connsiteY3" fmla="*/ 515155 h 792050"/>
              <a:gd name="connsiteX4" fmla="*/ 1313645 w 1324377"/>
              <a:gd name="connsiteY4" fmla="*/ 244699 h 792050"/>
              <a:gd name="connsiteX5" fmla="*/ 1300766 w 1324377"/>
              <a:gd name="connsiteY5" fmla="*/ 0 h 79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377" h="792050">
                <a:moveTo>
                  <a:pt x="0" y="772732"/>
                </a:moveTo>
                <a:cubicBezTo>
                  <a:pt x="211428" y="782391"/>
                  <a:pt x="422856" y="792050"/>
                  <a:pt x="579549" y="785611"/>
                </a:cubicBezTo>
                <a:cubicBezTo>
                  <a:pt x="736242" y="779172"/>
                  <a:pt x="830687" y="779172"/>
                  <a:pt x="940157" y="734096"/>
                </a:cubicBezTo>
                <a:cubicBezTo>
                  <a:pt x="1049627" y="689020"/>
                  <a:pt x="1174124" y="596721"/>
                  <a:pt x="1236372" y="515155"/>
                </a:cubicBezTo>
                <a:cubicBezTo>
                  <a:pt x="1298620" y="433589"/>
                  <a:pt x="1302913" y="330558"/>
                  <a:pt x="1313645" y="244699"/>
                </a:cubicBezTo>
                <a:cubicBezTo>
                  <a:pt x="1324377" y="158840"/>
                  <a:pt x="1312571" y="79420"/>
                  <a:pt x="1300766" y="0"/>
                </a:cubicBez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204" name="AutoShape 5" descr="25%"/>
          <p:cNvSpPr>
            <a:spLocks noChangeArrowheads="1"/>
          </p:cNvSpPr>
          <p:nvPr/>
        </p:nvSpPr>
        <p:spPr bwMode="auto">
          <a:xfrm>
            <a:off x="457259" y="630554"/>
            <a:ext cx="8960238" cy="684456"/>
          </a:xfrm>
          <a:prstGeom prst="roundRect">
            <a:avLst>
              <a:gd name="adj" fmla="val 16667"/>
            </a:avLst>
          </a:prstGeom>
          <a:solidFill>
            <a:schemeClr val="bg1"/>
          </a:solidFill>
          <a:ln w="9525">
            <a:solidFill>
              <a:schemeClr val="tx1"/>
            </a:solidFill>
            <a:round/>
            <a:headEnd/>
            <a:tailEnd/>
          </a:ln>
          <a:effectLst>
            <a:outerShdw dist="107763" dir="2700000" algn="ctr" rotWithShape="0">
              <a:schemeClr val="bg2">
                <a:alpha val="50000"/>
              </a:schemeClr>
            </a:outerShdw>
          </a:effectLst>
        </p:spPr>
        <p:txBody>
          <a:bodyPr lIns="92424" tIns="46213" rIns="92424" bIns="46213" anchor="ctr"/>
          <a:lstStyle/>
          <a:p>
            <a:pPr defTabSz="924247">
              <a:defRPr/>
            </a:pPr>
            <a:r>
              <a:rPr lang="ja-JP" altLang="en-US" sz="1100" dirty="0">
                <a:solidFill>
                  <a:srgbClr val="333399">
                    <a:lumMod val="50000"/>
                  </a:srgbClr>
                </a:solidFill>
                <a:latin typeface="メイリオ" pitchFamily="50" charset="-128"/>
                <a:ea typeface="メイリオ" pitchFamily="50" charset="-128"/>
              </a:rPr>
              <a:t>　施設入所者等の</a:t>
            </a:r>
            <a:r>
              <a:rPr lang="ja-JP" altLang="ja-JP" sz="1100" dirty="0">
                <a:solidFill>
                  <a:srgbClr val="333399">
                    <a:lumMod val="50000"/>
                  </a:srgbClr>
                </a:solidFill>
                <a:latin typeface="メイリオ" pitchFamily="50" charset="-128"/>
                <a:ea typeface="メイリオ" pitchFamily="50" charset="-128"/>
              </a:rPr>
              <a:t>地域生活への移行を円滑に進めるためには、地域での生活に徐々に慣れていくことが重要であると考えられることから、</a:t>
            </a:r>
            <a:r>
              <a:rPr lang="ja-JP" altLang="ja-JP" sz="1100" b="1" dirty="0">
                <a:solidFill>
                  <a:srgbClr val="333399">
                    <a:lumMod val="50000"/>
                  </a:srgbClr>
                </a:solidFill>
                <a:latin typeface="メイリオ" pitchFamily="50" charset="-128"/>
                <a:ea typeface="メイリオ" pitchFamily="50" charset="-128"/>
              </a:rPr>
              <a:t>入所・入院中の段階から宿泊等の地域生活の体験ができるよう</a:t>
            </a:r>
            <a:r>
              <a:rPr lang="ja-JP" altLang="en-US" sz="1100" b="1" dirty="0">
                <a:solidFill>
                  <a:srgbClr val="333399">
                    <a:lumMod val="50000"/>
                  </a:srgbClr>
                </a:solidFill>
                <a:latin typeface="メイリオ" pitchFamily="50" charset="-128"/>
                <a:ea typeface="メイリオ" pitchFamily="50" charset="-128"/>
              </a:rPr>
              <a:t>グループホーム等の体験入居</a:t>
            </a:r>
            <a:r>
              <a:rPr lang="ja-JP" altLang="en-US" sz="1100" b="1" dirty="0" smtClean="0">
                <a:solidFill>
                  <a:srgbClr val="333399">
                    <a:lumMod val="50000"/>
                  </a:srgbClr>
                </a:solidFill>
                <a:latin typeface="メイリオ" pitchFamily="50" charset="-128"/>
                <a:ea typeface="メイリオ" pitchFamily="50" charset="-128"/>
              </a:rPr>
              <a:t>や体験宿泊、障害</a:t>
            </a:r>
            <a:r>
              <a:rPr lang="ja-JP" altLang="en-US" sz="1100" b="1" dirty="0">
                <a:solidFill>
                  <a:srgbClr val="333399">
                    <a:lumMod val="50000"/>
                  </a:srgbClr>
                </a:solidFill>
                <a:latin typeface="メイリオ" pitchFamily="50" charset="-128"/>
                <a:ea typeface="メイリオ" pitchFamily="50" charset="-128"/>
              </a:rPr>
              <a:t>福祉サービスの体験利用</a:t>
            </a:r>
            <a:r>
              <a:rPr lang="ja-JP" altLang="en-US" sz="1100" b="1" dirty="0" smtClean="0">
                <a:solidFill>
                  <a:srgbClr val="333399">
                    <a:lumMod val="50000"/>
                  </a:srgbClr>
                </a:solidFill>
                <a:latin typeface="メイリオ" pitchFamily="50" charset="-128"/>
                <a:ea typeface="メイリオ" pitchFamily="50" charset="-128"/>
              </a:rPr>
              <a:t>を</a:t>
            </a:r>
            <a:endParaRPr lang="en-US" altLang="ja-JP" sz="1100" b="1" dirty="0" smtClean="0">
              <a:solidFill>
                <a:srgbClr val="333399">
                  <a:lumMod val="50000"/>
                </a:srgbClr>
              </a:solidFill>
              <a:latin typeface="メイリオ" pitchFamily="50" charset="-128"/>
              <a:ea typeface="メイリオ" pitchFamily="50" charset="-128"/>
            </a:endParaRPr>
          </a:p>
          <a:p>
            <a:pPr defTabSz="924247">
              <a:defRPr/>
            </a:pPr>
            <a:r>
              <a:rPr lang="ja-JP" altLang="en-US" sz="1100" b="1" dirty="0" smtClean="0">
                <a:solidFill>
                  <a:srgbClr val="333399">
                    <a:lumMod val="50000"/>
                  </a:srgbClr>
                </a:solidFill>
                <a:latin typeface="メイリオ" pitchFamily="50" charset="-128"/>
                <a:ea typeface="メイリオ" pitchFamily="50" charset="-128"/>
              </a:rPr>
              <a:t>促進</a:t>
            </a:r>
            <a:r>
              <a:rPr lang="ja-JP" altLang="en-US" sz="1100" dirty="0" smtClean="0">
                <a:solidFill>
                  <a:srgbClr val="333399">
                    <a:lumMod val="50000"/>
                  </a:srgbClr>
                </a:solidFill>
                <a:latin typeface="メイリオ" pitchFamily="50" charset="-128"/>
                <a:ea typeface="メイリオ" pitchFamily="50" charset="-128"/>
              </a:rPr>
              <a:t>。また、グループホームの体験入居については、</a:t>
            </a:r>
            <a:r>
              <a:rPr lang="ja-JP" altLang="en-US" sz="1100" b="1" dirty="0" smtClean="0">
                <a:solidFill>
                  <a:srgbClr val="333399">
                    <a:lumMod val="50000"/>
                  </a:srgbClr>
                </a:solidFill>
                <a:latin typeface="メイリオ" pitchFamily="50" charset="-128"/>
                <a:ea typeface="メイリオ" pitchFamily="50" charset="-128"/>
              </a:rPr>
              <a:t>家族と同居しながら自宅で生活する障害者も利用可能</a:t>
            </a:r>
            <a:r>
              <a:rPr lang="ja-JP" altLang="en-US" sz="1100" dirty="0" smtClean="0">
                <a:solidFill>
                  <a:srgbClr val="333399">
                    <a:lumMod val="50000"/>
                  </a:srgbClr>
                </a:solidFill>
                <a:latin typeface="メイリオ" pitchFamily="50" charset="-128"/>
                <a:ea typeface="メイリオ" pitchFamily="50" charset="-128"/>
              </a:rPr>
              <a:t>。</a:t>
            </a:r>
            <a:endParaRPr lang="en-US" altLang="ja-JP" sz="1100" dirty="0">
              <a:solidFill>
                <a:srgbClr val="333399">
                  <a:lumMod val="50000"/>
                </a:srgbClr>
              </a:solidFill>
              <a:latin typeface="メイリオ" pitchFamily="50" charset="-128"/>
              <a:ea typeface="メイリオ" pitchFamily="50" charset="-128"/>
            </a:endParaRPr>
          </a:p>
        </p:txBody>
      </p:sp>
      <p:sp>
        <p:nvSpPr>
          <p:cNvPr id="3129" name="テキスト ボックス 221"/>
          <p:cNvSpPr>
            <a:spLocks noChangeArrowheads="1"/>
          </p:cNvSpPr>
          <p:nvPr/>
        </p:nvSpPr>
        <p:spPr bwMode="auto">
          <a:xfrm>
            <a:off x="110650" y="24185"/>
            <a:ext cx="9705528" cy="524867"/>
          </a:xfrm>
          <a:prstGeom prst="bevel">
            <a:avLst>
              <a:gd name="adj" fmla="val 12500"/>
            </a:avLst>
          </a:prstGeom>
          <a:solidFill>
            <a:srgbClr val="FFFF99"/>
          </a:solidFill>
          <a:ln w="3175">
            <a:solidFill>
              <a:schemeClr val="tx1"/>
            </a:solidFill>
            <a:miter lim="800000"/>
            <a:headEnd/>
            <a:tailEnd/>
          </a:ln>
        </p:spPr>
        <p:txBody>
          <a:bodyPr wrap="none" lIns="0" tIns="0" rIns="0" bIns="0" anchor="ctr"/>
          <a:lstStyle/>
          <a:p>
            <a:pPr algn="ctr" defTabSz="1339836"/>
            <a:r>
              <a:rPr lang="ja-JP" altLang="en-US" sz="2000" dirty="0" smtClean="0">
                <a:solidFill>
                  <a:srgbClr val="333399">
                    <a:lumMod val="75000"/>
                  </a:srgbClr>
                </a:solidFill>
                <a:latin typeface="Arial"/>
                <a:ea typeface="ＤＨＰ特太ゴシック体" pitchFamily="2" charset="-128"/>
              </a:rPr>
              <a:t>施設入所者等の地域生活の体験に関する仕組み</a:t>
            </a:r>
          </a:p>
        </p:txBody>
      </p:sp>
      <p:sp>
        <p:nvSpPr>
          <p:cNvPr id="43" name="フリーフォーム 42"/>
          <p:cNvSpPr/>
          <p:nvPr/>
        </p:nvSpPr>
        <p:spPr>
          <a:xfrm>
            <a:off x="7371029" y="2570762"/>
            <a:ext cx="1092076" cy="1222859"/>
          </a:xfrm>
          <a:custGeom>
            <a:avLst/>
            <a:gdLst>
              <a:gd name="connsiteX0" fmla="*/ 351302 w 557364"/>
              <a:gd name="connsiteY0" fmla="*/ 1043189 h 1043189"/>
              <a:gd name="connsiteX1" fmla="*/ 480091 w 557364"/>
              <a:gd name="connsiteY1" fmla="*/ 965916 h 1043189"/>
              <a:gd name="connsiteX2" fmla="*/ 492970 w 557364"/>
              <a:gd name="connsiteY2" fmla="*/ 927279 h 1043189"/>
              <a:gd name="connsiteX3" fmla="*/ 518727 w 557364"/>
              <a:gd name="connsiteY3" fmla="*/ 875763 h 1043189"/>
              <a:gd name="connsiteX4" fmla="*/ 531606 w 557364"/>
              <a:gd name="connsiteY4" fmla="*/ 824248 h 1043189"/>
              <a:gd name="connsiteX5" fmla="*/ 557364 w 557364"/>
              <a:gd name="connsiteY5" fmla="*/ 746975 h 1043189"/>
              <a:gd name="connsiteX6" fmla="*/ 544485 w 557364"/>
              <a:gd name="connsiteY6" fmla="*/ 695459 h 1043189"/>
              <a:gd name="connsiteX7" fmla="*/ 518727 w 557364"/>
              <a:gd name="connsiteY7" fmla="*/ 618186 h 1043189"/>
              <a:gd name="connsiteX8" fmla="*/ 505848 w 557364"/>
              <a:gd name="connsiteY8" fmla="*/ 579549 h 1043189"/>
              <a:gd name="connsiteX9" fmla="*/ 454333 w 557364"/>
              <a:gd name="connsiteY9" fmla="*/ 502276 h 1043189"/>
              <a:gd name="connsiteX10" fmla="*/ 415696 w 557364"/>
              <a:gd name="connsiteY10" fmla="*/ 425003 h 1043189"/>
              <a:gd name="connsiteX11" fmla="*/ 351302 w 557364"/>
              <a:gd name="connsiteY11" fmla="*/ 347730 h 1043189"/>
              <a:gd name="connsiteX12" fmla="*/ 261150 w 557364"/>
              <a:gd name="connsiteY12" fmla="*/ 244699 h 1043189"/>
              <a:gd name="connsiteX13" fmla="*/ 235392 w 557364"/>
              <a:gd name="connsiteY13" fmla="*/ 206062 h 1043189"/>
              <a:gd name="connsiteX14" fmla="*/ 119482 w 557364"/>
              <a:gd name="connsiteY14" fmla="*/ 90152 h 1043189"/>
              <a:gd name="connsiteX15" fmla="*/ 42209 w 557364"/>
              <a:gd name="connsiteY15" fmla="*/ 38637 h 1043189"/>
              <a:gd name="connsiteX16" fmla="*/ 3572 w 557364"/>
              <a:gd name="connsiteY16" fmla="*/ 0 h 104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364" h="1043189">
                <a:moveTo>
                  <a:pt x="351302" y="1043189"/>
                </a:moveTo>
                <a:cubicBezTo>
                  <a:pt x="444549" y="981023"/>
                  <a:pt x="400886" y="1005517"/>
                  <a:pt x="480091" y="965916"/>
                </a:cubicBezTo>
                <a:cubicBezTo>
                  <a:pt x="484384" y="953037"/>
                  <a:pt x="487622" y="939757"/>
                  <a:pt x="492970" y="927279"/>
                </a:cubicBezTo>
                <a:cubicBezTo>
                  <a:pt x="500533" y="909633"/>
                  <a:pt x="511986" y="893739"/>
                  <a:pt x="518727" y="875763"/>
                </a:cubicBezTo>
                <a:cubicBezTo>
                  <a:pt x="524942" y="859190"/>
                  <a:pt x="526520" y="841202"/>
                  <a:pt x="531606" y="824248"/>
                </a:cubicBezTo>
                <a:cubicBezTo>
                  <a:pt x="539408" y="798242"/>
                  <a:pt x="557364" y="746975"/>
                  <a:pt x="557364" y="746975"/>
                </a:cubicBezTo>
                <a:cubicBezTo>
                  <a:pt x="553071" y="729803"/>
                  <a:pt x="549571" y="712413"/>
                  <a:pt x="544485" y="695459"/>
                </a:cubicBezTo>
                <a:cubicBezTo>
                  <a:pt x="536683" y="669453"/>
                  <a:pt x="527313" y="643944"/>
                  <a:pt x="518727" y="618186"/>
                </a:cubicBezTo>
                <a:lnTo>
                  <a:pt x="505848" y="579549"/>
                </a:lnTo>
                <a:cubicBezTo>
                  <a:pt x="496059" y="550181"/>
                  <a:pt x="471505" y="528034"/>
                  <a:pt x="454333" y="502276"/>
                </a:cubicBezTo>
                <a:cubicBezTo>
                  <a:pt x="380518" y="391554"/>
                  <a:pt x="469013" y="531638"/>
                  <a:pt x="415696" y="425003"/>
                </a:cubicBezTo>
                <a:cubicBezTo>
                  <a:pt x="388080" y="369771"/>
                  <a:pt x="391183" y="399005"/>
                  <a:pt x="351302" y="347730"/>
                </a:cubicBezTo>
                <a:cubicBezTo>
                  <a:pt x="270395" y="243707"/>
                  <a:pt x="335947" y="294563"/>
                  <a:pt x="261150" y="244699"/>
                </a:cubicBezTo>
                <a:cubicBezTo>
                  <a:pt x="252564" y="231820"/>
                  <a:pt x="245675" y="217631"/>
                  <a:pt x="235392" y="206062"/>
                </a:cubicBezTo>
                <a:lnTo>
                  <a:pt x="119482" y="90152"/>
                </a:lnTo>
                <a:cubicBezTo>
                  <a:pt x="97592" y="68262"/>
                  <a:pt x="67967" y="55809"/>
                  <a:pt x="42209" y="38637"/>
                </a:cubicBezTo>
                <a:cubicBezTo>
                  <a:pt x="0" y="10498"/>
                  <a:pt x="3572" y="28358"/>
                  <a:pt x="3572" y="0"/>
                </a:cubicBezTo>
              </a:path>
            </a:pathLst>
          </a:custGeom>
          <a:ln w="38100">
            <a:solidFill>
              <a:schemeClr val="accent6">
                <a:lumMod val="7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3132" name="Text Box 8"/>
          <p:cNvSpPr txBox="1">
            <a:spLocks noChangeArrowheads="1"/>
          </p:cNvSpPr>
          <p:nvPr/>
        </p:nvSpPr>
        <p:spPr bwMode="auto">
          <a:xfrm>
            <a:off x="8337471" y="3359180"/>
            <a:ext cx="1080025" cy="287338"/>
          </a:xfrm>
          <a:prstGeom prst="rect">
            <a:avLst/>
          </a:prstGeom>
          <a:solidFill>
            <a:schemeClr val="bg1"/>
          </a:solidFill>
          <a:ln w="9525">
            <a:noFill/>
            <a:miter lim="800000"/>
            <a:headEnd/>
            <a:tailEnd/>
          </a:ln>
        </p:spPr>
        <p:txBody>
          <a:bodyPr lIns="92392" tIns="46196" rIns="92392" bIns="46196"/>
          <a:lstStyle/>
          <a:p>
            <a:pPr algn="ctr" defTabSz="924247" eaLnBrk="0" hangingPunct="0"/>
            <a:r>
              <a:rPr kumimoji="0" lang="ja-JP" altLang="en-US" sz="1000" dirty="0" smtClean="0">
                <a:solidFill>
                  <a:srgbClr val="000000"/>
                </a:solidFill>
                <a:latin typeface="Century" pitchFamily="18" charset="0"/>
                <a:ea typeface="HGPｺﾞｼｯｸM" pitchFamily="50" charset="-128"/>
              </a:rPr>
              <a:t>地域生活へ移行</a:t>
            </a:r>
          </a:p>
        </p:txBody>
      </p:sp>
      <p:pic>
        <p:nvPicPr>
          <p:cNvPr id="3133" name="図 44" descr="MC900445564.WMF"/>
          <p:cNvPicPr>
            <a:picLocks noChangeAspect="1"/>
          </p:cNvPicPr>
          <p:nvPr/>
        </p:nvPicPr>
        <p:blipFill>
          <a:blip r:embed="rId6" cstate="print"/>
          <a:srcRect/>
          <a:stretch>
            <a:fillRect/>
          </a:stretch>
        </p:blipFill>
        <p:spPr bwMode="auto">
          <a:xfrm>
            <a:off x="8614869" y="2766550"/>
            <a:ext cx="448867" cy="608012"/>
          </a:xfrm>
          <a:prstGeom prst="rect">
            <a:avLst/>
          </a:prstGeom>
          <a:noFill/>
          <a:ln w="9525">
            <a:noFill/>
            <a:miter lim="800000"/>
            <a:headEnd/>
            <a:tailEnd/>
          </a:ln>
        </p:spPr>
      </p:pic>
      <p:pic>
        <p:nvPicPr>
          <p:cNvPr id="3134" name="Picture 67"/>
          <p:cNvPicPr>
            <a:picLocks noChangeAspect="1" noChangeArrowheads="1"/>
          </p:cNvPicPr>
          <p:nvPr/>
        </p:nvPicPr>
        <p:blipFill>
          <a:blip r:embed="rId7" cstate="print"/>
          <a:srcRect/>
          <a:stretch>
            <a:fillRect/>
          </a:stretch>
        </p:blipFill>
        <p:spPr bwMode="auto">
          <a:xfrm>
            <a:off x="626028" y="1706905"/>
            <a:ext cx="1133281" cy="863857"/>
          </a:xfrm>
          <a:prstGeom prst="rect">
            <a:avLst/>
          </a:prstGeom>
          <a:noFill/>
          <a:ln w="9525">
            <a:noFill/>
            <a:miter lim="800000"/>
            <a:headEnd/>
            <a:tailEnd/>
          </a:ln>
        </p:spPr>
      </p:pic>
      <p:cxnSp>
        <p:nvCxnSpPr>
          <p:cNvPr id="49" name="直線コネクタ 48"/>
          <p:cNvCxnSpPr/>
          <p:nvPr/>
        </p:nvCxnSpPr>
        <p:spPr>
          <a:xfrm>
            <a:off x="1793753" y="2209295"/>
            <a:ext cx="1520289" cy="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円弧 70"/>
          <p:cNvSpPr/>
          <p:nvPr/>
        </p:nvSpPr>
        <p:spPr>
          <a:xfrm rot="9645752">
            <a:off x="182298" y="5068425"/>
            <a:ext cx="233892" cy="288925"/>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76" name="円弧 75"/>
          <p:cNvSpPr/>
          <p:nvPr/>
        </p:nvSpPr>
        <p:spPr>
          <a:xfrm rot="288763">
            <a:off x="3176456" y="2207751"/>
            <a:ext cx="233892" cy="288925"/>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77" name="円弧 76"/>
          <p:cNvSpPr/>
          <p:nvPr/>
        </p:nvSpPr>
        <p:spPr>
          <a:xfrm rot="15298665">
            <a:off x="228270" y="2128288"/>
            <a:ext cx="215900" cy="311282"/>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cxnSp>
        <p:nvCxnSpPr>
          <p:cNvPr id="79" name="直線コネクタ 78"/>
          <p:cNvCxnSpPr/>
          <p:nvPr/>
        </p:nvCxnSpPr>
        <p:spPr>
          <a:xfrm flipV="1">
            <a:off x="350847" y="2169381"/>
            <a:ext cx="228724" cy="1815"/>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84018" y="2353760"/>
            <a:ext cx="0" cy="2879725"/>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19905" y="5354132"/>
            <a:ext cx="306123" cy="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1011704" y="3924589"/>
            <a:ext cx="91282" cy="228599"/>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408628" y="2387138"/>
            <a:ext cx="0" cy="1366837"/>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a:xfrm>
            <a:off x="7620398" y="6664832"/>
            <a:ext cx="2311400" cy="256093"/>
          </a:xfrm>
        </p:spPr>
        <p:txBody>
          <a:bodyPr/>
          <a:lstStyle/>
          <a:p>
            <a:pPr>
              <a:defRPr/>
            </a:pPr>
            <a:fld id="{190383E8-C7BB-4AD7-9E52-D64A9EDED09B}" type="slidenum">
              <a:rPr lang="en-US" altLang="ja-JP" sz="1050" smtClean="0">
                <a:solidFill>
                  <a:srgbClr val="000000"/>
                </a:solidFill>
              </a:rPr>
              <a:pPr>
                <a:defRPr/>
              </a:pPr>
              <a:t>111</a:t>
            </a:fld>
            <a:endParaRPr lang="en-US" altLang="ja-JP" dirty="0">
              <a:solidFill>
                <a:srgbClr val="000000"/>
              </a:solidFill>
            </a:endParaRPr>
          </a:p>
        </p:txBody>
      </p:sp>
      <p:graphicFrame>
        <p:nvGraphicFramePr>
          <p:cNvPr id="3" name="表 2"/>
          <p:cNvGraphicFramePr>
            <a:graphicFrameLocks noGrp="1"/>
          </p:cNvGraphicFramePr>
          <p:nvPr>
            <p:extLst>
              <p:ext uri="{D42A27DB-BD31-4B8C-83A1-F6EECF244321}">
                <p14:modId xmlns:p14="http://schemas.microsoft.com/office/powerpoint/2010/main" val="704970374"/>
              </p:ext>
            </p:extLst>
          </p:nvPr>
        </p:nvGraphicFramePr>
        <p:xfrm>
          <a:off x="6061079" y="4973421"/>
          <a:ext cx="3788465" cy="1702009"/>
        </p:xfrm>
        <a:graphic>
          <a:graphicData uri="http://schemas.openxmlformats.org/drawingml/2006/table">
            <a:tbl>
              <a:tblPr/>
              <a:tblGrid>
                <a:gridCol w="729258">
                  <a:extLst>
                    <a:ext uri="{9D8B030D-6E8A-4147-A177-3AD203B41FA5}">
                      <a16:colId xmlns:a16="http://schemas.microsoft.com/office/drawing/2014/main" xmlns="" val="20000"/>
                    </a:ext>
                  </a:extLst>
                </a:gridCol>
                <a:gridCol w="898967">
                  <a:extLst>
                    <a:ext uri="{9D8B030D-6E8A-4147-A177-3AD203B41FA5}">
                      <a16:colId xmlns:a16="http://schemas.microsoft.com/office/drawing/2014/main" xmlns="" val="20001"/>
                    </a:ext>
                  </a:extLst>
                </a:gridCol>
                <a:gridCol w="528663">
                  <a:extLst>
                    <a:ext uri="{9D8B030D-6E8A-4147-A177-3AD203B41FA5}">
                      <a16:colId xmlns:a16="http://schemas.microsoft.com/office/drawing/2014/main" xmlns="" val="20002"/>
                    </a:ext>
                  </a:extLst>
                </a:gridCol>
                <a:gridCol w="543859">
                  <a:extLst>
                    <a:ext uri="{9D8B030D-6E8A-4147-A177-3AD203B41FA5}">
                      <a16:colId xmlns:a16="http://schemas.microsoft.com/office/drawing/2014/main" xmlns="" val="20003"/>
                    </a:ext>
                  </a:extLst>
                </a:gridCol>
                <a:gridCol w="543859">
                  <a:extLst>
                    <a:ext uri="{9D8B030D-6E8A-4147-A177-3AD203B41FA5}">
                      <a16:colId xmlns:a16="http://schemas.microsoft.com/office/drawing/2014/main" xmlns="" val="20004"/>
                    </a:ext>
                  </a:extLst>
                </a:gridCol>
                <a:gridCol w="543859">
                  <a:extLst>
                    <a:ext uri="{9D8B030D-6E8A-4147-A177-3AD203B41FA5}">
                      <a16:colId xmlns:a16="http://schemas.microsoft.com/office/drawing/2014/main" xmlns="" val="20005"/>
                    </a:ext>
                  </a:extLst>
                </a:gridCol>
              </a:tblGrid>
              <a:tr h="273381">
                <a:tc gridSpan="2">
                  <a:txBody>
                    <a:bodyPr/>
                    <a:lstStyle/>
                    <a:p>
                      <a:pPr algn="l" fontAlgn="ctr"/>
                      <a:r>
                        <a:rPr lang="ja-JP" altLang="en-US" sz="1800" b="0" i="0" u="none" strike="noStrike" dirty="0">
                          <a:solidFill>
                            <a:srgbClr val="000000"/>
                          </a:solidFill>
                          <a:effectLst/>
                          <a:latin typeface="+mn-ea"/>
                          <a:ea typeface="+mn-ea"/>
                        </a:rPr>
                        <a:t>　</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c hMerge="1">
                  <a:txBody>
                    <a:bodyPr/>
                    <a:lstStyle/>
                    <a:p>
                      <a:endParaRPr kumimoji="1" lang="ja-JP" altLang="en-US"/>
                    </a:p>
                  </a:txBody>
                  <a:tcPr/>
                </a:tc>
                <a:tc>
                  <a:txBody>
                    <a:bodyPr/>
                    <a:lstStyle/>
                    <a:p>
                      <a:pPr algn="ctr" rtl="0" fontAlgn="ctr"/>
                      <a:r>
                        <a:rPr lang="en-US" sz="900" b="0" i="0" u="none" strike="noStrike" dirty="0">
                          <a:solidFill>
                            <a:srgbClr val="000000"/>
                          </a:solidFill>
                          <a:effectLst/>
                          <a:latin typeface="+mn-ea"/>
                          <a:ea typeface="+mn-ea"/>
                        </a:rPr>
                        <a:t>H26.12</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c>
                  <a:txBody>
                    <a:bodyPr/>
                    <a:lstStyle/>
                    <a:p>
                      <a:pPr algn="ctr" rtl="0" fontAlgn="ctr"/>
                      <a:r>
                        <a:rPr lang="en-US" sz="900" b="0" i="0" u="none" strike="noStrike" dirty="0">
                          <a:solidFill>
                            <a:srgbClr val="000000"/>
                          </a:solidFill>
                          <a:effectLst/>
                          <a:latin typeface="+mn-ea"/>
                          <a:ea typeface="+mn-ea"/>
                        </a:rPr>
                        <a:t>H27.12</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c>
                  <a:txBody>
                    <a:bodyPr/>
                    <a:lstStyle/>
                    <a:p>
                      <a:pPr algn="ctr" rtl="0" fontAlgn="ctr"/>
                      <a:r>
                        <a:rPr lang="en-US" sz="900" b="0" i="0" u="none" strike="noStrike" dirty="0">
                          <a:solidFill>
                            <a:srgbClr val="000000"/>
                          </a:solidFill>
                          <a:effectLst/>
                          <a:latin typeface="+mn-ea"/>
                          <a:ea typeface="+mn-ea"/>
                        </a:rPr>
                        <a:t>H28.12</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c>
                  <a:txBody>
                    <a:bodyPr/>
                    <a:lstStyle/>
                    <a:p>
                      <a:pPr algn="ctr" rtl="0" fontAlgn="ctr"/>
                      <a:r>
                        <a:rPr lang="en-US" sz="900" b="0" i="0" u="none" strike="noStrike" dirty="0">
                          <a:solidFill>
                            <a:srgbClr val="000000"/>
                          </a:solidFill>
                          <a:effectLst/>
                          <a:latin typeface="+mn-ea"/>
                          <a:ea typeface="+mn-ea"/>
                        </a:rPr>
                        <a:t>H29.12</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extLst>
                  <a:ext uri="{0D108BD9-81ED-4DB2-BD59-A6C34878D82A}">
                    <a16:rowId xmlns:a16="http://schemas.microsoft.com/office/drawing/2014/main" xmlns="" val="10000"/>
                  </a:ext>
                </a:extLst>
              </a:tr>
              <a:tr h="324640">
                <a:tc rowSpan="2">
                  <a:txBody>
                    <a:bodyPr/>
                    <a:lstStyle/>
                    <a:p>
                      <a:pPr algn="ctr" rtl="0" fontAlgn="ctr"/>
                      <a:r>
                        <a:rPr lang="ja-JP" altLang="en-US" sz="800" b="0" i="0" u="none" strike="noStrike" dirty="0" smtClean="0">
                          <a:solidFill>
                            <a:srgbClr val="000000"/>
                          </a:solidFill>
                          <a:effectLst/>
                          <a:latin typeface="メイリオ"/>
                        </a:rPr>
                        <a:t>グループホーム</a:t>
                      </a:r>
                      <a:endParaRPr lang="en-US" altLang="ja-JP" sz="800" b="0" i="0" u="none" strike="noStrike" dirty="0" smtClean="0">
                        <a:solidFill>
                          <a:srgbClr val="000000"/>
                        </a:solidFill>
                        <a:effectLst/>
                        <a:latin typeface="メイリオ"/>
                      </a:endParaRPr>
                    </a:p>
                    <a:p>
                      <a:pPr algn="ctr" rtl="0" fontAlgn="ctr"/>
                      <a:r>
                        <a:rPr lang="ja-JP" altLang="en-US" sz="800" b="0" i="0" u="none" strike="noStrike" dirty="0" smtClean="0">
                          <a:solidFill>
                            <a:srgbClr val="000000"/>
                          </a:solidFill>
                          <a:effectLst/>
                          <a:latin typeface="メイリオ"/>
                        </a:rPr>
                        <a:t>の体験</a:t>
                      </a:r>
                      <a:r>
                        <a:rPr lang="ja-JP" altLang="en-US" sz="800" b="0" i="0" u="none" strike="noStrike" dirty="0">
                          <a:solidFill>
                            <a:srgbClr val="000000"/>
                          </a:solidFill>
                          <a:effectLst/>
                          <a:latin typeface="メイリオ"/>
                        </a:rPr>
                        <a:t>入居</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FF66CC"/>
                    </a:solidFill>
                  </a:tcPr>
                </a:tc>
                <a:tc>
                  <a:txBody>
                    <a:bodyPr/>
                    <a:lstStyle/>
                    <a:p>
                      <a:pPr algn="ctr" rtl="0" fontAlgn="ctr"/>
                      <a:r>
                        <a:rPr lang="ja-JP" altLang="en-US" sz="800" b="0" i="0" u="none" strike="noStrike" dirty="0" smtClean="0">
                          <a:solidFill>
                            <a:srgbClr val="000000"/>
                          </a:solidFill>
                          <a:effectLst/>
                          <a:latin typeface="+mn-ea"/>
                          <a:ea typeface="+mn-ea"/>
                        </a:rPr>
                        <a:t>共同生活</a:t>
                      </a:r>
                      <a:r>
                        <a:rPr lang="ja-JP" altLang="en-US" sz="800" b="0" i="0" u="none" strike="noStrike" dirty="0">
                          <a:solidFill>
                            <a:srgbClr val="000000"/>
                          </a:solidFill>
                          <a:effectLst/>
                          <a:latin typeface="+mn-ea"/>
                          <a:ea typeface="+mn-ea"/>
                        </a:rPr>
                        <a:t>援助</a:t>
                      </a:r>
                      <a:br>
                        <a:rPr lang="ja-JP" altLang="en-US" sz="800" b="0" i="0" u="none" strike="noStrike" dirty="0">
                          <a:solidFill>
                            <a:srgbClr val="000000"/>
                          </a:solidFill>
                          <a:effectLst/>
                          <a:latin typeface="+mn-ea"/>
                          <a:ea typeface="+mn-ea"/>
                        </a:rPr>
                      </a:br>
                      <a:r>
                        <a:rPr lang="ja-JP" altLang="en-US" sz="800" b="0" i="0" u="none" strike="noStrike" dirty="0">
                          <a:solidFill>
                            <a:srgbClr val="000000"/>
                          </a:solidFill>
                          <a:effectLst/>
                          <a:latin typeface="+mn-ea"/>
                          <a:ea typeface="+mn-ea"/>
                        </a:rPr>
                        <a:t>（</a:t>
                      </a:r>
                      <a:r>
                        <a:rPr lang="ja-JP" altLang="en-US" sz="800" b="0" i="0" u="none" strike="noStrike" dirty="0" smtClean="0">
                          <a:solidFill>
                            <a:srgbClr val="000000"/>
                          </a:solidFill>
                          <a:effectLst/>
                          <a:latin typeface="+mn-ea"/>
                          <a:ea typeface="+mn-ea"/>
                        </a:rPr>
                        <a:t>介護ｻｰﾋﾞｽ包括型）</a:t>
                      </a:r>
                      <a:endParaRPr lang="ja-JP" altLang="en-US" sz="800" b="0" i="0" u="none" strike="noStrike" dirty="0">
                        <a:solidFill>
                          <a:srgbClr val="000000"/>
                        </a:solidFill>
                        <a:effectLst/>
                        <a:latin typeface="+mn-ea"/>
                        <a:ea typeface="+mn-ea"/>
                      </a:endParaRP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977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1,080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1,173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1,355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 val="10001"/>
                  </a:ext>
                </a:extLst>
              </a:tr>
              <a:tr h="375899">
                <a:tc vMerge="1">
                  <a:txBody>
                    <a:bodyPr/>
                    <a:lstStyle/>
                    <a:p>
                      <a:endParaRPr kumimoji="1" lang="ja-JP" altLang="en-US"/>
                    </a:p>
                  </a:txBody>
                  <a:tcPr/>
                </a:tc>
                <a:tc>
                  <a:txBody>
                    <a:bodyPr/>
                    <a:lstStyle/>
                    <a:p>
                      <a:pPr algn="ctr" rtl="0" fontAlgn="ctr"/>
                      <a:r>
                        <a:rPr lang="ja-JP" altLang="en-US" sz="800" b="0" i="0" u="none" strike="noStrike" dirty="0" smtClean="0">
                          <a:solidFill>
                            <a:srgbClr val="000000"/>
                          </a:solidFill>
                          <a:effectLst/>
                          <a:latin typeface="+mn-ea"/>
                          <a:ea typeface="+mn-ea"/>
                        </a:rPr>
                        <a:t>共同</a:t>
                      </a:r>
                      <a:r>
                        <a:rPr lang="ja-JP" altLang="en-US" sz="800" b="0" i="0" u="none" strike="noStrike" dirty="0">
                          <a:solidFill>
                            <a:srgbClr val="000000"/>
                          </a:solidFill>
                          <a:effectLst/>
                          <a:latin typeface="+mn-ea"/>
                          <a:ea typeface="+mn-ea"/>
                        </a:rPr>
                        <a:t>生活</a:t>
                      </a:r>
                      <a:r>
                        <a:rPr lang="ja-JP" altLang="en-US" sz="800" b="0" i="0" u="none" strike="noStrike" dirty="0" smtClean="0">
                          <a:solidFill>
                            <a:srgbClr val="000000"/>
                          </a:solidFill>
                          <a:effectLst/>
                          <a:latin typeface="+mn-ea"/>
                          <a:ea typeface="+mn-ea"/>
                        </a:rPr>
                        <a:t>援助</a:t>
                      </a:r>
                      <a:endParaRPr lang="en-US" altLang="ja-JP" sz="800" b="0" i="0" u="none" strike="noStrike" dirty="0" smtClean="0">
                        <a:solidFill>
                          <a:srgbClr val="000000"/>
                        </a:solidFill>
                        <a:effectLst/>
                        <a:latin typeface="+mn-ea"/>
                        <a:ea typeface="+mn-ea"/>
                      </a:endParaRPr>
                    </a:p>
                    <a:p>
                      <a:pPr algn="ctr" rtl="0" fontAlgn="ctr"/>
                      <a:r>
                        <a:rPr lang="ja-JP" altLang="en-US" sz="800" b="0" i="0" u="none" strike="noStrike" dirty="0" smtClean="0">
                          <a:solidFill>
                            <a:srgbClr val="000000"/>
                          </a:solidFill>
                          <a:effectLst/>
                          <a:latin typeface="+mn-ea"/>
                          <a:ea typeface="+mn-ea"/>
                        </a:rPr>
                        <a:t>（外部ｻｰﾋﾞｽ利用型）</a:t>
                      </a:r>
                      <a:endParaRPr lang="ja-JP" altLang="en-US" sz="800" b="0" i="0" u="none" strike="noStrike" dirty="0">
                        <a:solidFill>
                          <a:srgbClr val="000000"/>
                        </a:solidFill>
                        <a:effectLst/>
                        <a:latin typeface="+mn-ea"/>
                        <a:ea typeface="+mn-ea"/>
                      </a:endParaRP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134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110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113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115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extLst>
                  <a:ext uri="{0D108BD9-81ED-4DB2-BD59-A6C34878D82A}">
                    <a16:rowId xmlns:a16="http://schemas.microsoft.com/office/drawing/2014/main" xmlns="" val="10002"/>
                  </a:ext>
                </a:extLst>
              </a:tr>
              <a:tr h="273381">
                <a:tc rowSpan="3">
                  <a:txBody>
                    <a:bodyPr/>
                    <a:lstStyle/>
                    <a:p>
                      <a:pPr algn="ctr" rtl="0" fontAlgn="ctr"/>
                      <a:r>
                        <a:rPr lang="ja-JP" altLang="en-US" sz="800" b="0" i="0" u="none" strike="noStrike" dirty="0">
                          <a:solidFill>
                            <a:srgbClr val="000000"/>
                          </a:solidFill>
                          <a:effectLst/>
                          <a:latin typeface="メイリオ"/>
                        </a:rPr>
                        <a:t>地域移行支援</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FFC000"/>
                    </a:solidFill>
                  </a:tcPr>
                </a:tc>
                <a:tc>
                  <a:txBody>
                    <a:bodyPr/>
                    <a:lstStyle/>
                    <a:p>
                      <a:pPr algn="ctr" rtl="0" fontAlgn="ctr"/>
                      <a:r>
                        <a:rPr lang="ja-JP" altLang="en-US" sz="700" b="0" i="0" u="none" strike="noStrike" dirty="0">
                          <a:solidFill>
                            <a:srgbClr val="000000"/>
                          </a:solidFill>
                          <a:effectLst/>
                          <a:latin typeface="+mn-ea"/>
                          <a:ea typeface="+mn-ea"/>
                        </a:rPr>
                        <a:t>障害福祉サービス</a:t>
                      </a:r>
                      <a:r>
                        <a:rPr lang="ja-JP" altLang="en-US" sz="700" b="0" i="0" u="none" strike="noStrike" dirty="0" smtClean="0">
                          <a:solidFill>
                            <a:srgbClr val="000000"/>
                          </a:solidFill>
                          <a:effectLst/>
                          <a:latin typeface="+mn-ea"/>
                          <a:ea typeface="+mn-ea"/>
                        </a:rPr>
                        <a:t>の</a:t>
                      </a:r>
                      <a:endParaRPr lang="en-US" altLang="ja-JP" sz="700" b="0" i="0" u="none" strike="noStrike" dirty="0" smtClean="0">
                        <a:solidFill>
                          <a:srgbClr val="000000"/>
                        </a:solidFill>
                        <a:effectLst/>
                        <a:latin typeface="+mn-ea"/>
                        <a:ea typeface="+mn-ea"/>
                      </a:endParaRPr>
                    </a:p>
                    <a:p>
                      <a:pPr algn="ctr" rtl="0" fontAlgn="ctr"/>
                      <a:r>
                        <a:rPr lang="ja-JP" altLang="en-US" sz="700" b="0" i="0" u="none" strike="noStrike" dirty="0" smtClean="0">
                          <a:solidFill>
                            <a:srgbClr val="000000"/>
                          </a:solidFill>
                          <a:effectLst/>
                          <a:latin typeface="+mn-ea"/>
                          <a:ea typeface="+mn-ea"/>
                        </a:rPr>
                        <a:t>体験</a:t>
                      </a:r>
                      <a:r>
                        <a:rPr lang="ja-JP" altLang="en-US" sz="700" b="0" i="0" u="none" strike="noStrike" dirty="0">
                          <a:solidFill>
                            <a:srgbClr val="000000"/>
                          </a:solidFill>
                          <a:effectLst/>
                          <a:latin typeface="+mn-ea"/>
                          <a:ea typeface="+mn-ea"/>
                        </a:rPr>
                        <a:t>利用</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33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46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61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71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 val="10003"/>
                  </a:ext>
                </a:extLst>
              </a:tr>
              <a:tr h="162320">
                <a:tc vMerge="1">
                  <a:txBody>
                    <a:bodyPr/>
                    <a:lstStyle/>
                    <a:p>
                      <a:endParaRPr kumimoji="1" lang="ja-JP" altLang="en-US"/>
                    </a:p>
                  </a:txBody>
                  <a:tcPr/>
                </a:tc>
                <a:tc>
                  <a:txBody>
                    <a:bodyPr/>
                    <a:lstStyle/>
                    <a:p>
                      <a:pPr algn="ctr" rtl="0" fontAlgn="ctr"/>
                      <a:r>
                        <a:rPr lang="ja-JP" altLang="en-US" sz="700" b="0" i="0" u="none" strike="noStrike" dirty="0">
                          <a:solidFill>
                            <a:srgbClr val="000000"/>
                          </a:solidFill>
                          <a:effectLst/>
                          <a:latin typeface="+mn-ea"/>
                          <a:ea typeface="+mn-ea"/>
                        </a:rPr>
                        <a:t>体験宿泊</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20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26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30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40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 val="10004"/>
                  </a:ext>
                </a:extLst>
              </a:tr>
              <a:tr h="281924">
                <a:tc vMerge="1">
                  <a:txBody>
                    <a:bodyPr/>
                    <a:lstStyle/>
                    <a:p>
                      <a:endParaRPr kumimoji="1" lang="ja-JP" altLang="en-US"/>
                    </a:p>
                  </a:txBody>
                  <a:tcPr/>
                </a:tc>
                <a:tc>
                  <a:txBody>
                    <a:bodyPr/>
                    <a:lstStyle/>
                    <a:p>
                      <a:pPr algn="ctr" rtl="0" fontAlgn="ctr"/>
                      <a:r>
                        <a:rPr lang="ja-JP" altLang="en-US" sz="700" b="0" i="0" u="none" strike="noStrike" dirty="0">
                          <a:solidFill>
                            <a:srgbClr val="000000"/>
                          </a:solidFill>
                          <a:effectLst/>
                          <a:latin typeface="+mn-ea"/>
                          <a:ea typeface="+mn-ea"/>
                        </a:rPr>
                        <a:t>体験</a:t>
                      </a:r>
                      <a:r>
                        <a:rPr lang="ja-JP" altLang="en-US" sz="700" b="0" i="0" u="none" strike="noStrike" dirty="0" smtClean="0">
                          <a:solidFill>
                            <a:srgbClr val="000000"/>
                          </a:solidFill>
                          <a:effectLst/>
                          <a:latin typeface="+mn-ea"/>
                          <a:ea typeface="+mn-ea"/>
                        </a:rPr>
                        <a:t>宿泊</a:t>
                      </a:r>
                      <a:endParaRPr lang="en-US" altLang="ja-JP" sz="700" b="0" i="0" u="none" strike="noStrike" dirty="0" smtClean="0">
                        <a:solidFill>
                          <a:srgbClr val="000000"/>
                        </a:solidFill>
                        <a:effectLst/>
                        <a:latin typeface="+mn-ea"/>
                        <a:ea typeface="+mn-ea"/>
                      </a:endParaRPr>
                    </a:p>
                    <a:p>
                      <a:pPr algn="ctr" rtl="0" fontAlgn="ctr"/>
                      <a:r>
                        <a:rPr lang="ja-JP" altLang="en-US" sz="700" b="0" i="0" u="none" strike="noStrike" dirty="0" smtClean="0">
                          <a:solidFill>
                            <a:srgbClr val="000000"/>
                          </a:solidFill>
                          <a:effectLst/>
                          <a:latin typeface="+mn-ea"/>
                          <a:ea typeface="+mn-ea"/>
                        </a:rPr>
                        <a:t>（</a:t>
                      </a:r>
                      <a:r>
                        <a:rPr lang="ja-JP" altLang="en-US" sz="700" b="0" i="0" u="none" strike="noStrike" dirty="0">
                          <a:solidFill>
                            <a:srgbClr val="000000"/>
                          </a:solidFill>
                          <a:effectLst/>
                          <a:latin typeface="+mn-ea"/>
                          <a:ea typeface="+mn-ea"/>
                        </a:rPr>
                        <a:t>夜間支援を行う場合）</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25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22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36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50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158" name="角丸四角形 157"/>
          <p:cNvSpPr/>
          <p:nvPr/>
        </p:nvSpPr>
        <p:spPr>
          <a:xfrm>
            <a:off x="338264" y="4080957"/>
            <a:ext cx="1649815" cy="821528"/>
          </a:xfrm>
          <a:prstGeom prst="roundRect">
            <a:avLst/>
          </a:prstGeom>
          <a:solidFill>
            <a:schemeClr val="bg1"/>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defTabSz="924247">
              <a:defRPr/>
            </a:pPr>
            <a:r>
              <a:rPr lang="ja-JP" altLang="en-US" sz="1000" dirty="0" smtClean="0">
                <a:solidFill>
                  <a:srgbClr val="000000"/>
                </a:solidFill>
                <a:latin typeface="ＭＳ Ｐゴシック"/>
              </a:rPr>
              <a:t>入所者が体験利用を行う</a:t>
            </a:r>
            <a:r>
              <a:rPr lang="ja-JP" altLang="en-US" sz="1000" dirty="0">
                <a:solidFill>
                  <a:srgbClr val="000000"/>
                </a:solidFill>
                <a:latin typeface="ＭＳ Ｐゴシック"/>
              </a:rPr>
              <a:t>場合、</a:t>
            </a:r>
            <a:r>
              <a:rPr lang="ja-JP" altLang="en-US" sz="1000" b="1" dirty="0">
                <a:solidFill>
                  <a:srgbClr val="000000"/>
                </a:solidFill>
                <a:latin typeface="ＭＳ Ｐゴシック"/>
              </a:rPr>
              <a:t>障害福祉ｻｰﾋﾞｽの</a:t>
            </a:r>
            <a:r>
              <a:rPr lang="ja-JP" altLang="en-US" sz="1000" b="1" dirty="0" smtClean="0">
                <a:solidFill>
                  <a:srgbClr val="000000"/>
                </a:solidFill>
                <a:latin typeface="ＭＳ Ｐゴシック"/>
              </a:rPr>
              <a:t>体験</a:t>
            </a:r>
            <a:r>
              <a:rPr lang="ja-JP" altLang="en-US" sz="1000" b="1" dirty="0">
                <a:solidFill>
                  <a:srgbClr val="000000"/>
                </a:solidFill>
                <a:latin typeface="ＭＳ Ｐゴシック"/>
              </a:rPr>
              <a:t>利用時支援</a:t>
            </a:r>
            <a:r>
              <a:rPr lang="ja-JP" altLang="en-US" sz="1000" b="1" dirty="0" smtClean="0">
                <a:solidFill>
                  <a:srgbClr val="000000"/>
                </a:solidFill>
                <a:latin typeface="ＭＳ Ｐゴシック"/>
              </a:rPr>
              <a:t>加算</a:t>
            </a:r>
            <a:r>
              <a:rPr lang="ja-JP" altLang="en-US" sz="1000" dirty="0" smtClean="0">
                <a:solidFill>
                  <a:srgbClr val="000000"/>
                </a:solidFill>
                <a:latin typeface="ＭＳ Ｐゴシック"/>
              </a:rPr>
              <a:t>を算定可能</a:t>
            </a:r>
            <a:endParaRPr lang="en-US" altLang="ja-JP" sz="1000" dirty="0" smtClean="0">
              <a:solidFill>
                <a:srgbClr val="000000"/>
              </a:solidFill>
              <a:latin typeface="ＭＳ Ｐゴシック"/>
            </a:endParaRPr>
          </a:p>
          <a:p>
            <a:pPr defTabSz="924247">
              <a:defRPr/>
            </a:pPr>
            <a:r>
              <a:rPr lang="ja-JP" altLang="en-US" sz="1000" dirty="0">
                <a:solidFill>
                  <a:srgbClr val="000000"/>
                </a:solidFill>
                <a:latin typeface="ＭＳ Ｐゴシック"/>
              </a:rPr>
              <a:t>　</a:t>
            </a:r>
            <a:r>
              <a:rPr lang="ja-JP" altLang="en-US" sz="1000" dirty="0" smtClean="0">
                <a:solidFill>
                  <a:srgbClr val="000000"/>
                </a:solidFill>
                <a:latin typeface="ＭＳ Ｐゴシック"/>
              </a:rPr>
              <a:t>　</a:t>
            </a:r>
            <a:r>
              <a:rPr lang="zh-TW" altLang="en-US" sz="1000" b="1" dirty="0" smtClean="0">
                <a:solidFill>
                  <a:srgbClr val="000000"/>
                </a:solidFill>
                <a:latin typeface="ＭＳ Ｐゴシック" panose="020B0600070205080204" pitchFamily="50" charset="-128"/>
                <a:ea typeface="ＭＳ Ｐゴシック" panose="020B0600070205080204" pitchFamily="50" charset="-128"/>
              </a:rPr>
              <a:t>開始</a:t>
            </a:r>
            <a:r>
              <a:rPr lang="zh-TW" altLang="en-US" sz="1000" b="1" dirty="0">
                <a:solidFill>
                  <a:srgbClr val="000000"/>
                </a:solidFill>
                <a:latin typeface="ＭＳ Ｐゴシック" panose="020B0600070205080204" pitchFamily="50" charset="-128"/>
                <a:ea typeface="ＭＳ Ｐゴシック" panose="020B0600070205080204" pitchFamily="50" charset="-128"/>
              </a:rPr>
              <a:t>日～</a:t>
            </a:r>
            <a:r>
              <a:rPr lang="en-US" altLang="zh-TW" sz="1000" b="1" dirty="0">
                <a:solidFill>
                  <a:srgbClr val="000000"/>
                </a:solidFill>
                <a:latin typeface="ＭＳ Ｐゴシック" panose="020B0600070205080204" pitchFamily="50" charset="-128"/>
                <a:ea typeface="ＭＳ Ｐゴシック" panose="020B0600070205080204" pitchFamily="50" charset="-128"/>
              </a:rPr>
              <a:t>5</a:t>
            </a:r>
            <a:r>
              <a:rPr lang="zh-TW" altLang="en-US" sz="1000" b="1" dirty="0">
                <a:solidFill>
                  <a:srgbClr val="000000"/>
                </a:solidFill>
                <a:latin typeface="ＭＳ Ｐゴシック" panose="020B0600070205080204" pitchFamily="50" charset="-128"/>
                <a:ea typeface="ＭＳ Ｐゴシック" panose="020B0600070205080204" pitchFamily="50" charset="-128"/>
              </a:rPr>
              <a:t>日目　</a:t>
            </a:r>
            <a:r>
              <a:rPr lang="en-US" altLang="zh-TW" sz="1000" b="1" dirty="0" smtClean="0">
                <a:solidFill>
                  <a:srgbClr val="000000"/>
                </a:solidFill>
                <a:latin typeface="ＭＳ Ｐゴシック" panose="020B0600070205080204" pitchFamily="50" charset="-128"/>
                <a:ea typeface="ＭＳ Ｐゴシック" panose="020B0600070205080204" pitchFamily="50" charset="-128"/>
              </a:rPr>
              <a:t>500</a:t>
            </a:r>
            <a:r>
              <a:rPr lang="zh-TW" altLang="en-US" sz="1000" b="1" dirty="0">
                <a:solidFill>
                  <a:srgbClr val="000000"/>
                </a:solidFill>
                <a:latin typeface="ＭＳ Ｐゴシック" panose="020B0600070205080204" pitchFamily="50" charset="-128"/>
                <a:ea typeface="ＭＳ Ｐゴシック" panose="020B0600070205080204" pitchFamily="50" charset="-128"/>
              </a:rPr>
              <a:t>単位</a:t>
            </a:r>
          </a:p>
          <a:p>
            <a:pPr defTabSz="924247">
              <a:defRPr/>
            </a:pPr>
            <a:r>
              <a:rPr lang="zh-TW" altLang="en-US" sz="1000" b="1" dirty="0">
                <a:solidFill>
                  <a:srgbClr val="000000"/>
                </a:solidFill>
                <a:latin typeface="ＭＳ Ｐゴシック" panose="020B0600070205080204" pitchFamily="50" charset="-128"/>
                <a:ea typeface="ＭＳ Ｐゴシック" panose="020B0600070205080204" pitchFamily="50" charset="-128"/>
              </a:rPr>
              <a:t>　</a:t>
            </a:r>
            <a:r>
              <a:rPr lang="ja-JP" altLang="en-US" sz="1000" b="1" dirty="0" smtClean="0">
                <a:solidFill>
                  <a:srgbClr val="000000"/>
                </a:solidFill>
                <a:latin typeface="ＭＳ Ｐゴシック" panose="020B0600070205080204" pitchFamily="50" charset="-128"/>
              </a:rPr>
              <a:t>　</a:t>
            </a:r>
            <a:r>
              <a:rPr lang="en-US" altLang="zh-TW" sz="1000" b="1" dirty="0" smtClean="0">
                <a:solidFill>
                  <a:srgbClr val="000000"/>
                </a:solidFill>
                <a:latin typeface="ＭＳ Ｐゴシック" panose="020B0600070205080204" pitchFamily="50" charset="-128"/>
                <a:ea typeface="ＭＳ Ｐゴシック" panose="020B0600070205080204" pitchFamily="50" charset="-128"/>
              </a:rPr>
              <a:t>6</a:t>
            </a:r>
            <a:r>
              <a:rPr lang="zh-TW" altLang="en-US" sz="1000" b="1" dirty="0">
                <a:solidFill>
                  <a:srgbClr val="000000"/>
                </a:solidFill>
                <a:latin typeface="ＭＳ Ｐゴシック" panose="020B0600070205080204" pitchFamily="50" charset="-128"/>
                <a:ea typeface="ＭＳ Ｐゴシック" panose="020B0600070205080204" pitchFamily="50" charset="-128"/>
              </a:rPr>
              <a:t>日目～</a:t>
            </a:r>
            <a:r>
              <a:rPr lang="en-US" altLang="zh-TW" sz="1000" b="1" dirty="0" smtClean="0">
                <a:solidFill>
                  <a:srgbClr val="000000"/>
                </a:solidFill>
                <a:latin typeface="ＭＳ Ｐゴシック" panose="020B0600070205080204" pitchFamily="50" charset="-128"/>
                <a:ea typeface="ＭＳ Ｐゴシック" panose="020B0600070205080204" pitchFamily="50" charset="-128"/>
              </a:rPr>
              <a:t>15</a:t>
            </a:r>
            <a:r>
              <a:rPr lang="zh-TW" altLang="en-US" sz="1000" b="1" dirty="0" smtClean="0">
                <a:solidFill>
                  <a:srgbClr val="000000"/>
                </a:solidFill>
                <a:latin typeface="ＭＳ Ｐゴシック" panose="020B0600070205080204" pitchFamily="50" charset="-128"/>
                <a:ea typeface="ＭＳ Ｐゴシック" panose="020B0600070205080204" pitchFamily="50" charset="-128"/>
              </a:rPr>
              <a:t>日目  </a:t>
            </a:r>
            <a:r>
              <a:rPr lang="en-US" altLang="zh-TW" sz="1000" b="1" dirty="0" smtClean="0">
                <a:solidFill>
                  <a:srgbClr val="000000"/>
                </a:solidFill>
                <a:latin typeface="ＭＳ Ｐゴシック" panose="020B0600070205080204" pitchFamily="50" charset="-128"/>
                <a:ea typeface="ＭＳ Ｐゴシック" panose="020B0600070205080204" pitchFamily="50" charset="-128"/>
              </a:rPr>
              <a:t>250</a:t>
            </a:r>
            <a:r>
              <a:rPr lang="zh-TW" altLang="en-US" sz="1000" b="1" dirty="0" smtClean="0">
                <a:solidFill>
                  <a:srgbClr val="000000"/>
                </a:solidFill>
                <a:latin typeface="ＭＳ Ｐゴシック" panose="020B0600070205080204" pitchFamily="50" charset="-128"/>
                <a:ea typeface="ＭＳ Ｐゴシック" panose="020B0600070205080204" pitchFamily="50" charset="-128"/>
              </a:rPr>
              <a:t>単位</a:t>
            </a:r>
            <a:endParaRPr lang="zh-TW" altLang="en-US" sz="1000" b="1" dirty="0">
              <a:solidFill>
                <a:srgbClr val="000000"/>
              </a:solidFill>
              <a:latin typeface="ＭＳ Ｐゴシック" panose="020B0600070205080204" pitchFamily="50" charset="-128"/>
              <a:ea typeface="ＭＳ Ｐゴシック" panose="020B0600070205080204" pitchFamily="50" charset="-128"/>
            </a:endParaRPr>
          </a:p>
        </p:txBody>
      </p:sp>
      <p:sp>
        <p:nvSpPr>
          <p:cNvPr id="195" name="フリーフォーム 194"/>
          <p:cNvSpPr/>
          <p:nvPr/>
        </p:nvSpPr>
        <p:spPr>
          <a:xfrm>
            <a:off x="5279766" y="4008727"/>
            <a:ext cx="2031077" cy="212361"/>
          </a:xfrm>
          <a:custGeom>
            <a:avLst/>
            <a:gdLst>
              <a:gd name="connsiteX0" fmla="*/ 0 w 2640169"/>
              <a:gd name="connsiteY0" fmla="*/ 0 h 345583"/>
              <a:gd name="connsiteX1" fmla="*/ 25757 w 2640169"/>
              <a:gd name="connsiteY1" fmla="*/ 296214 h 345583"/>
              <a:gd name="connsiteX2" fmla="*/ 103031 w 2640169"/>
              <a:gd name="connsiteY2" fmla="*/ 296214 h 345583"/>
              <a:gd name="connsiteX3" fmla="*/ 2640169 w 2640169"/>
              <a:gd name="connsiteY3" fmla="*/ 309093 h 345583"/>
            </a:gdLst>
            <a:ahLst/>
            <a:cxnLst>
              <a:cxn ang="0">
                <a:pos x="connsiteX0" y="connsiteY0"/>
              </a:cxn>
              <a:cxn ang="0">
                <a:pos x="connsiteX1" y="connsiteY1"/>
              </a:cxn>
              <a:cxn ang="0">
                <a:pos x="connsiteX2" y="connsiteY2"/>
              </a:cxn>
              <a:cxn ang="0">
                <a:pos x="connsiteX3" y="connsiteY3"/>
              </a:cxn>
            </a:cxnLst>
            <a:rect l="l" t="t" r="r" b="b"/>
            <a:pathLst>
              <a:path w="2640169" h="345583">
                <a:moveTo>
                  <a:pt x="0" y="0"/>
                </a:moveTo>
                <a:cubicBezTo>
                  <a:pt x="4292" y="123422"/>
                  <a:pt x="8585" y="246845"/>
                  <a:pt x="25757" y="296214"/>
                </a:cubicBezTo>
                <a:cubicBezTo>
                  <a:pt x="42929" y="345583"/>
                  <a:pt x="103031" y="296214"/>
                  <a:pt x="103031" y="296214"/>
                </a:cubicBezTo>
                <a:lnTo>
                  <a:pt x="2640169" y="309093"/>
                </a:ln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pic>
        <p:nvPicPr>
          <p:cNvPr id="3125" name="Picture 5" descr="MCj04247600000[1]"/>
          <p:cNvPicPr>
            <a:picLocks noChangeAspect="1" noChangeArrowheads="1"/>
          </p:cNvPicPr>
          <p:nvPr/>
        </p:nvPicPr>
        <p:blipFill>
          <a:blip r:embed="rId8" cstate="print"/>
          <a:srcRect/>
          <a:stretch>
            <a:fillRect/>
          </a:stretch>
        </p:blipFill>
        <p:spPr bwMode="auto">
          <a:xfrm>
            <a:off x="7464430" y="3575964"/>
            <a:ext cx="754988" cy="755650"/>
          </a:xfrm>
          <a:prstGeom prst="rect">
            <a:avLst/>
          </a:prstGeom>
          <a:noFill/>
          <a:ln w="9525">
            <a:noFill/>
            <a:miter lim="800000"/>
            <a:headEnd/>
            <a:tailEnd/>
          </a:ln>
        </p:spPr>
      </p:pic>
      <p:sp>
        <p:nvSpPr>
          <p:cNvPr id="42" name="フリーフォーム 41"/>
          <p:cNvSpPr/>
          <p:nvPr/>
        </p:nvSpPr>
        <p:spPr>
          <a:xfrm>
            <a:off x="8337471" y="2578520"/>
            <a:ext cx="1080025" cy="1536387"/>
          </a:xfrm>
          <a:custGeom>
            <a:avLst/>
            <a:gdLst>
              <a:gd name="connsiteX0" fmla="*/ 0 w 811369"/>
              <a:gd name="connsiteY0" fmla="*/ 1481071 h 1496959"/>
              <a:gd name="connsiteX1" fmla="*/ 180305 w 811369"/>
              <a:gd name="connsiteY1" fmla="*/ 1493950 h 1496959"/>
              <a:gd name="connsiteX2" fmla="*/ 257578 w 811369"/>
              <a:gd name="connsiteY2" fmla="*/ 1468192 h 1496959"/>
              <a:gd name="connsiteX3" fmla="*/ 296214 w 811369"/>
              <a:gd name="connsiteY3" fmla="*/ 1455313 h 1496959"/>
              <a:gd name="connsiteX4" fmla="*/ 334851 w 811369"/>
              <a:gd name="connsiteY4" fmla="*/ 1442434 h 1496959"/>
              <a:gd name="connsiteX5" fmla="*/ 386366 w 811369"/>
              <a:gd name="connsiteY5" fmla="*/ 1416677 h 1496959"/>
              <a:gd name="connsiteX6" fmla="*/ 425003 w 811369"/>
              <a:gd name="connsiteY6" fmla="*/ 1390919 h 1496959"/>
              <a:gd name="connsiteX7" fmla="*/ 463640 w 811369"/>
              <a:gd name="connsiteY7" fmla="*/ 1378040 h 1496959"/>
              <a:gd name="connsiteX8" fmla="*/ 489397 w 811369"/>
              <a:gd name="connsiteY8" fmla="*/ 1339403 h 1496959"/>
              <a:gd name="connsiteX9" fmla="*/ 566671 w 811369"/>
              <a:gd name="connsiteY9" fmla="*/ 1287888 h 1496959"/>
              <a:gd name="connsiteX10" fmla="*/ 592428 w 811369"/>
              <a:gd name="connsiteY10" fmla="*/ 1249251 h 1496959"/>
              <a:gd name="connsiteX11" fmla="*/ 656823 w 811369"/>
              <a:gd name="connsiteY11" fmla="*/ 1171978 h 1496959"/>
              <a:gd name="connsiteX12" fmla="*/ 669702 w 811369"/>
              <a:gd name="connsiteY12" fmla="*/ 1133341 h 1496959"/>
              <a:gd name="connsiteX13" fmla="*/ 695459 w 811369"/>
              <a:gd name="connsiteY13" fmla="*/ 1094705 h 1496959"/>
              <a:gd name="connsiteX14" fmla="*/ 746975 w 811369"/>
              <a:gd name="connsiteY14" fmla="*/ 965916 h 1496959"/>
              <a:gd name="connsiteX15" fmla="*/ 759854 w 811369"/>
              <a:gd name="connsiteY15" fmla="*/ 927279 h 1496959"/>
              <a:gd name="connsiteX16" fmla="*/ 772733 w 811369"/>
              <a:gd name="connsiteY16" fmla="*/ 888643 h 1496959"/>
              <a:gd name="connsiteX17" fmla="*/ 785612 w 811369"/>
              <a:gd name="connsiteY17" fmla="*/ 759854 h 1496959"/>
              <a:gd name="connsiteX18" fmla="*/ 811369 w 811369"/>
              <a:gd name="connsiteY18" fmla="*/ 579550 h 1496959"/>
              <a:gd name="connsiteX19" fmla="*/ 798490 w 811369"/>
              <a:gd name="connsiteY19" fmla="*/ 450761 h 1496959"/>
              <a:gd name="connsiteX20" fmla="*/ 785612 w 811369"/>
              <a:gd name="connsiteY20" fmla="*/ 399246 h 1496959"/>
              <a:gd name="connsiteX21" fmla="*/ 759854 w 811369"/>
              <a:gd name="connsiteY21" fmla="*/ 180305 h 1496959"/>
              <a:gd name="connsiteX22" fmla="*/ 746975 w 811369"/>
              <a:gd name="connsiteY22" fmla="*/ 115910 h 1496959"/>
              <a:gd name="connsiteX23" fmla="*/ 746975 w 811369"/>
              <a:gd name="connsiteY23" fmla="*/ 0 h 14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1369" h="1496959">
                <a:moveTo>
                  <a:pt x="0" y="1481071"/>
                </a:moveTo>
                <a:cubicBezTo>
                  <a:pt x="60102" y="1485364"/>
                  <a:pt x="120125" y="1496959"/>
                  <a:pt x="180305" y="1493950"/>
                </a:cubicBezTo>
                <a:cubicBezTo>
                  <a:pt x="207422" y="1492594"/>
                  <a:pt x="231820" y="1476778"/>
                  <a:pt x="257578" y="1468192"/>
                </a:cubicBezTo>
                <a:lnTo>
                  <a:pt x="296214" y="1455313"/>
                </a:lnTo>
                <a:cubicBezTo>
                  <a:pt x="309093" y="1451020"/>
                  <a:pt x="322709" y="1448505"/>
                  <a:pt x="334851" y="1442434"/>
                </a:cubicBezTo>
                <a:cubicBezTo>
                  <a:pt x="352023" y="1433848"/>
                  <a:pt x="369697" y="1426202"/>
                  <a:pt x="386366" y="1416677"/>
                </a:cubicBezTo>
                <a:cubicBezTo>
                  <a:pt x="399805" y="1408997"/>
                  <a:pt x="411158" y="1397841"/>
                  <a:pt x="425003" y="1390919"/>
                </a:cubicBezTo>
                <a:cubicBezTo>
                  <a:pt x="437145" y="1384848"/>
                  <a:pt x="450761" y="1382333"/>
                  <a:pt x="463640" y="1378040"/>
                </a:cubicBezTo>
                <a:cubicBezTo>
                  <a:pt x="472226" y="1365161"/>
                  <a:pt x="477310" y="1349072"/>
                  <a:pt x="489397" y="1339403"/>
                </a:cubicBezTo>
                <a:cubicBezTo>
                  <a:pt x="592571" y="1256862"/>
                  <a:pt x="455032" y="1421856"/>
                  <a:pt x="566671" y="1287888"/>
                </a:cubicBezTo>
                <a:cubicBezTo>
                  <a:pt x="576580" y="1275997"/>
                  <a:pt x="582519" y="1261142"/>
                  <a:pt x="592428" y="1249251"/>
                </a:cubicBezTo>
                <a:cubicBezTo>
                  <a:pt x="628034" y="1206523"/>
                  <a:pt x="632839" y="1219945"/>
                  <a:pt x="656823" y="1171978"/>
                </a:cubicBezTo>
                <a:cubicBezTo>
                  <a:pt x="662894" y="1159836"/>
                  <a:pt x="663631" y="1145483"/>
                  <a:pt x="669702" y="1133341"/>
                </a:cubicBezTo>
                <a:cubicBezTo>
                  <a:pt x="676624" y="1119497"/>
                  <a:pt x="687780" y="1108144"/>
                  <a:pt x="695459" y="1094705"/>
                </a:cubicBezTo>
                <a:cubicBezTo>
                  <a:pt x="725779" y="1041644"/>
                  <a:pt x="725865" y="1029244"/>
                  <a:pt x="746975" y="965916"/>
                </a:cubicBezTo>
                <a:lnTo>
                  <a:pt x="759854" y="927279"/>
                </a:lnTo>
                <a:lnTo>
                  <a:pt x="772733" y="888643"/>
                </a:lnTo>
                <a:cubicBezTo>
                  <a:pt x="777026" y="845713"/>
                  <a:pt x="780261" y="802665"/>
                  <a:pt x="785612" y="759854"/>
                </a:cubicBezTo>
                <a:cubicBezTo>
                  <a:pt x="793142" y="699611"/>
                  <a:pt x="811369" y="579550"/>
                  <a:pt x="811369" y="579550"/>
                </a:cubicBezTo>
                <a:cubicBezTo>
                  <a:pt x="807076" y="536620"/>
                  <a:pt x="804591" y="493471"/>
                  <a:pt x="798490" y="450761"/>
                </a:cubicBezTo>
                <a:cubicBezTo>
                  <a:pt x="795987" y="433239"/>
                  <a:pt x="788522" y="416705"/>
                  <a:pt x="785612" y="399246"/>
                </a:cubicBezTo>
                <a:cubicBezTo>
                  <a:pt x="773571" y="327000"/>
                  <a:pt x="770198" y="252711"/>
                  <a:pt x="759854" y="180305"/>
                </a:cubicBezTo>
                <a:cubicBezTo>
                  <a:pt x="756758" y="158635"/>
                  <a:pt x="748535" y="137744"/>
                  <a:pt x="746975" y="115910"/>
                </a:cubicBezTo>
                <a:cubicBezTo>
                  <a:pt x="744222" y="77372"/>
                  <a:pt x="746975" y="38637"/>
                  <a:pt x="746975" y="0"/>
                </a:cubicBezTo>
              </a:path>
            </a:pathLst>
          </a:custGeom>
          <a:ln w="38100">
            <a:solidFill>
              <a:schemeClr val="accent6">
                <a:lumMod val="7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66" name="角丸四角形 65"/>
          <p:cNvSpPr/>
          <p:nvPr/>
        </p:nvSpPr>
        <p:spPr>
          <a:xfrm>
            <a:off x="7630731" y="1636212"/>
            <a:ext cx="1033583" cy="431800"/>
          </a:xfrm>
          <a:prstGeom prst="roundRect">
            <a:avLst/>
          </a:prstGeom>
          <a:solidFill>
            <a:srgbClr val="FF66CC"/>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213" rIns="0" bIns="46213" anchor="ctr"/>
          <a:lstStyle/>
          <a:p>
            <a:pPr algn="ctr" defTabSz="924247">
              <a:defRPr/>
            </a:pP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24247">
              <a:defRPr/>
            </a:pP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体験入居</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8" name="Picture 32" descr="ベッドメイキング/介護福祉士さん 風呂場/出迎え/スタッフ/食事の用意 無料クリップアート/フリーイラスト素材"/>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Lst>
          </a:blip>
          <a:srcRect/>
          <a:stretch>
            <a:fillRect/>
          </a:stretch>
        </p:blipFill>
        <p:spPr bwMode="auto">
          <a:xfrm>
            <a:off x="2688374" y="4966929"/>
            <a:ext cx="970019" cy="564105"/>
          </a:xfrm>
          <a:prstGeom prst="rect">
            <a:avLst/>
          </a:prstGeom>
          <a:ln>
            <a:noFill/>
          </a:ln>
          <a:effectLst>
            <a:glow rad="127000">
              <a:schemeClr val="bg1"/>
            </a:glow>
            <a:softEdge rad="112500"/>
          </a:effectLst>
        </p:spPr>
      </p:pic>
      <p:sp>
        <p:nvSpPr>
          <p:cNvPr id="8" name="角丸四角形吹き出し 7"/>
          <p:cNvSpPr/>
          <p:nvPr/>
        </p:nvSpPr>
        <p:spPr>
          <a:xfrm>
            <a:off x="2288705" y="3896665"/>
            <a:ext cx="1368151" cy="396431"/>
          </a:xfrm>
          <a:prstGeom prst="wedgeRoundRectCallout">
            <a:avLst>
              <a:gd name="adj1" fmla="val -38471"/>
              <a:gd name="adj2" fmla="val -61987"/>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800" dirty="0" smtClean="0">
                <a:solidFill>
                  <a:prstClr val="black"/>
                </a:solidFill>
                <a:latin typeface="ＭＳ Ｐゴシック"/>
              </a:rPr>
              <a:t>地域生活支援拠点等の場合、</a:t>
            </a:r>
            <a:r>
              <a:rPr lang="ja-JP" altLang="en-US" sz="800" dirty="0">
                <a:solidFill>
                  <a:prstClr val="black"/>
                </a:solidFill>
                <a:latin typeface="ＭＳ Ｐゴシック"/>
              </a:rPr>
              <a:t>体験宿泊支援加算（</a:t>
            </a:r>
            <a:r>
              <a:rPr lang="en-US" altLang="ja-JP" sz="800" dirty="0">
                <a:solidFill>
                  <a:prstClr val="black"/>
                </a:solidFill>
                <a:latin typeface="ＭＳ Ｐゴシック"/>
              </a:rPr>
              <a:t>120</a:t>
            </a:r>
            <a:r>
              <a:rPr lang="ja-JP" altLang="en-US" sz="800" dirty="0">
                <a:solidFill>
                  <a:prstClr val="black"/>
                </a:solidFill>
                <a:latin typeface="ＭＳ Ｐゴシック"/>
              </a:rPr>
              <a:t>単位）を算定</a:t>
            </a:r>
            <a:r>
              <a:rPr lang="ja-JP" altLang="en-US" sz="800" dirty="0" smtClean="0">
                <a:solidFill>
                  <a:prstClr val="black"/>
                </a:solidFill>
                <a:latin typeface="ＭＳ Ｐゴシック"/>
              </a:rPr>
              <a:t>可能</a:t>
            </a:r>
            <a:endParaRPr lang="ja-JP" altLang="en-US" sz="800" dirty="0">
              <a:solidFill>
                <a:prstClr val="black"/>
              </a:solidFill>
              <a:latin typeface="ＭＳ Ｐゴシック"/>
            </a:endParaRPr>
          </a:p>
        </p:txBody>
      </p:sp>
      <p:sp>
        <p:nvSpPr>
          <p:cNvPr id="57" name="フリーフォーム 56"/>
          <p:cNvSpPr/>
          <p:nvPr/>
        </p:nvSpPr>
        <p:spPr>
          <a:xfrm>
            <a:off x="1913863" y="5306507"/>
            <a:ext cx="2103033" cy="642773"/>
          </a:xfrm>
          <a:custGeom>
            <a:avLst/>
            <a:gdLst>
              <a:gd name="connsiteX0" fmla="*/ 0 w 1223683"/>
              <a:gd name="connsiteY0" fmla="*/ 22412 h 950259"/>
              <a:gd name="connsiteX1" fmla="*/ 524436 w 1223683"/>
              <a:gd name="connsiteY1" fmla="*/ 22412 h 950259"/>
              <a:gd name="connsiteX2" fmla="*/ 672353 w 1223683"/>
              <a:gd name="connsiteY2" fmla="*/ 156883 h 950259"/>
              <a:gd name="connsiteX3" fmla="*/ 658906 w 1223683"/>
              <a:gd name="connsiteY3" fmla="*/ 775448 h 950259"/>
              <a:gd name="connsiteX4" fmla="*/ 779930 w 1223683"/>
              <a:gd name="connsiteY4" fmla="*/ 923365 h 950259"/>
              <a:gd name="connsiteX5" fmla="*/ 1223683 w 1223683"/>
              <a:gd name="connsiteY5" fmla="*/ 936812 h 9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683" h="950259">
                <a:moveTo>
                  <a:pt x="0" y="22412"/>
                </a:moveTo>
                <a:cubicBezTo>
                  <a:pt x="206188" y="11206"/>
                  <a:pt x="412377" y="0"/>
                  <a:pt x="524436" y="22412"/>
                </a:cubicBezTo>
                <a:cubicBezTo>
                  <a:pt x="636495" y="44824"/>
                  <a:pt x="649941" y="31377"/>
                  <a:pt x="672353" y="156883"/>
                </a:cubicBezTo>
                <a:cubicBezTo>
                  <a:pt x="694765" y="282389"/>
                  <a:pt x="640977" y="647701"/>
                  <a:pt x="658906" y="775448"/>
                </a:cubicBezTo>
                <a:cubicBezTo>
                  <a:pt x="676835" y="903195"/>
                  <a:pt x="685801" y="896471"/>
                  <a:pt x="779930" y="923365"/>
                </a:cubicBezTo>
                <a:cubicBezTo>
                  <a:pt x="874060" y="950259"/>
                  <a:pt x="1048871" y="943535"/>
                  <a:pt x="1223683" y="936812"/>
                </a:cubicBez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3128" name="AutoShape 102"/>
          <p:cNvSpPr>
            <a:spLocks noChangeArrowheads="1"/>
          </p:cNvSpPr>
          <p:nvPr/>
        </p:nvSpPr>
        <p:spPr bwMode="auto">
          <a:xfrm>
            <a:off x="2688374" y="5430249"/>
            <a:ext cx="1014676" cy="395288"/>
          </a:xfrm>
          <a:prstGeom prst="roundRect">
            <a:avLst>
              <a:gd name="adj" fmla="val 16667"/>
            </a:avLst>
          </a:prstGeom>
          <a:noFill/>
          <a:ln w="9525">
            <a:noFill/>
            <a:round/>
            <a:headEnd/>
            <a:tailEnd/>
          </a:ln>
        </p:spPr>
        <p:txBody>
          <a:bodyPr wrap="none" lIns="92424" tIns="46213" rIns="92424" bIns="46213" anchor="ctr"/>
          <a:lstStyle/>
          <a:p>
            <a:pPr algn="ctr" defTabSz="924247"/>
            <a:r>
              <a:rPr lang="ja-JP" altLang="en-US" sz="1050" dirty="0" smtClean="0">
                <a:solidFill>
                  <a:srgbClr val="000000"/>
                </a:solidFill>
                <a:latin typeface="メイリオ" pitchFamily="50" charset="-128"/>
                <a:ea typeface="メイリオ" pitchFamily="50" charset="-128"/>
              </a:rPr>
              <a:t>地域移行支援事業所</a:t>
            </a:r>
          </a:p>
        </p:txBody>
      </p:sp>
      <p:sp>
        <p:nvSpPr>
          <p:cNvPr id="60" name="角丸四角形吹き出し 59"/>
          <p:cNvSpPr/>
          <p:nvPr/>
        </p:nvSpPr>
        <p:spPr>
          <a:xfrm>
            <a:off x="2025868" y="4530447"/>
            <a:ext cx="988948" cy="328157"/>
          </a:xfrm>
          <a:prstGeom prst="wedgeRoundRectCallout">
            <a:avLst>
              <a:gd name="adj1" fmla="val -57449"/>
              <a:gd name="adj2" fmla="val -24034"/>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800" dirty="0" smtClean="0">
                <a:solidFill>
                  <a:prstClr val="black"/>
                </a:solidFill>
                <a:latin typeface="ＭＳ Ｐゴシック"/>
              </a:rPr>
              <a:t>地域生活支援拠点等の場合 ＋</a:t>
            </a:r>
            <a:r>
              <a:rPr lang="en-US" altLang="ja-JP" sz="800" dirty="0" smtClean="0">
                <a:solidFill>
                  <a:prstClr val="black"/>
                </a:solidFill>
                <a:latin typeface="ＭＳ Ｐゴシック"/>
              </a:rPr>
              <a:t>50</a:t>
            </a:r>
            <a:r>
              <a:rPr lang="ja-JP" altLang="en-US" sz="800" dirty="0" smtClean="0">
                <a:solidFill>
                  <a:prstClr val="black"/>
                </a:solidFill>
                <a:latin typeface="ＭＳ Ｐゴシック"/>
              </a:rPr>
              <a:t>単位</a:t>
            </a:r>
            <a:endParaRPr lang="ja-JP" altLang="en-US" sz="800" dirty="0">
              <a:solidFill>
                <a:prstClr val="black"/>
              </a:solidFill>
              <a:latin typeface="ＭＳ Ｐゴシック"/>
            </a:endParaRPr>
          </a:p>
        </p:txBody>
      </p:sp>
      <p:sp>
        <p:nvSpPr>
          <p:cNvPr id="61" name="角丸四角形吹き出し 60"/>
          <p:cNvSpPr/>
          <p:nvPr/>
        </p:nvSpPr>
        <p:spPr>
          <a:xfrm>
            <a:off x="2199656" y="6381941"/>
            <a:ext cx="1011919" cy="337357"/>
          </a:xfrm>
          <a:prstGeom prst="wedgeRoundRectCallout">
            <a:avLst>
              <a:gd name="adj1" fmla="val -57567"/>
              <a:gd name="adj2" fmla="val -27579"/>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800" dirty="0" smtClean="0">
                <a:solidFill>
                  <a:prstClr val="black"/>
                </a:solidFill>
                <a:latin typeface="ＭＳ Ｐゴシック"/>
              </a:rPr>
              <a:t>地域生活支援拠点等の場合 </a:t>
            </a:r>
            <a:r>
              <a:rPr lang="ja-JP" altLang="en-US" sz="800" dirty="0">
                <a:solidFill>
                  <a:prstClr val="black"/>
                </a:solidFill>
                <a:latin typeface="ＭＳ Ｐゴシック"/>
              </a:rPr>
              <a:t>＋</a:t>
            </a:r>
            <a:r>
              <a:rPr lang="en-US" altLang="ja-JP" sz="800" dirty="0" smtClean="0">
                <a:solidFill>
                  <a:prstClr val="black"/>
                </a:solidFill>
                <a:latin typeface="ＭＳ Ｐゴシック"/>
              </a:rPr>
              <a:t>50</a:t>
            </a:r>
            <a:r>
              <a:rPr lang="ja-JP" altLang="en-US" sz="800" dirty="0" smtClean="0">
                <a:solidFill>
                  <a:prstClr val="black"/>
                </a:solidFill>
                <a:latin typeface="ＭＳ Ｐゴシック"/>
              </a:rPr>
              <a:t>単位</a:t>
            </a:r>
            <a:endParaRPr lang="ja-JP" altLang="en-US" sz="800" dirty="0">
              <a:solidFill>
                <a:prstClr val="black"/>
              </a:solidFill>
              <a:latin typeface="ＭＳ Ｐゴシック"/>
            </a:endParaRPr>
          </a:p>
        </p:txBody>
      </p:sp>
      <p:sp>
        <p:nvSpPr>
          <p:cNvPr id="67" name="角丸四角形吹き出し 66"/>
          <p:cNvSpPr/>
          <p:nvPr/>
        </p:nvSpPr>
        <p:spPr>
          <a:xfrm>
            <a:off x="4358612" y="5203055"/>
            <a:ext cx="988948" cy="328157"/>
          </a:xfrm>
          <a:prstGeom prst="wedgeRoundRectCallout">
            <a:avLst>
              <a:gd name="adj1" fmla="val -36613"/>
              <a:gd name="adj2" fmla="val -57393"/>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800" dirty="0" smtClean="0">
                <a:solidFill>
                  <a:prstClr val="black"/>
                </a:solidFill>
                <a:latin typeface="ＭＳ Ｐゴシック"/>
              </a:rPr>
              <a:t>地域生活支援拠点等の場合 ＋</a:t>
            </a:r>
            <a:r>
              <a:rPr lang="en-US" altLang="ja-JP" sz="800" dirty="0" smtClean="0">
                <a:solidFill>
                  <a:prstClr val="black"/>
                </a:solidFill>
                <a:latin typeface="ＭＳ Ｐゴシック"/>
              </a:rPr>
              <a:t>50</a:t>
            </a:r>
            <a:r>
              <a:rPr lang="ja-JP" altLang="en-US" sz="800" dirty="0" smtClean="0">
                <a:solidFill>
                  <a:prstClr val="black"/>
                </a:solidFill>
                <a:latin typeface="ＭＳ Ｐゴシック"/>
              </a:rPr>
              <a:t>単位</a:t>
            </a:r>
            <a:endParaRPr lang="ja-JP" altLang="en-US" sz="800" dirty="0">
              <a:solidFill>
                <a:prstClr val="black"/>
              </a:solidFill>
              <a:latin typeface="ＭＳ Ｐゴシック"/>
            </a:endParaRPr>
          </a:p>
        </p:txBody>
      </p:sp>
    </p:spTree>
    <p:extLst>
      <p:ext uri="{BB962C8B-B14F-4D97-AF65-F5344CB8AC3E}">
        <p14:creationId xmlns:p14="http://schemas.microsoft.com/office/powerpoint/2010/main" val="27713605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p:cNvGrpSpPr/>
          <p:nvPr/>
        </p:nvGrpSpPr>
        <p:grpSpPr>
          <a:xfrm>
            <a:off x="8193360" y="1338060"/>
            <a:ext cx="1655619" cy="5576400"/>
            <a:chOff x="0" y="0"/>
            <a:chExt cx="1655619" cy="5576400"/>
          </a:xfrm>
        </p:grpSpPr>
        <p:graphicFrame>
          <p:nvGraphicFramePr>
            <p:cNvPr id="41" name="グラフ 40"/>
            <p:cNvGraphicFramePr>
              <a:graphicFrameLocks/>
            </p:cNvGraphicFramePr>
            <p:nvPr>
              <p:extLst>
                <p:ext uri="{D42A27DB-BD31-4B8C-83A1-F6EECF244321}">
                  <p14:modId xmlns:p14="http://schemas.microsoft.com/office/powerpoint/2010/main" val="1624280411"/>
                </p:ext>
              </p:extLst>
            </p:nvPr>
          </p:nvGraphicFramePr>
          <p:xfrm>
            <a:off x="0" y="0"/>
            <a:ext cx="1645200" cy="5576400"/>
          </p:xfrm>
          <a:graphic>
            <a:graphicData uri="http://schemas.openxmlformats.org/drawingml/2006/chart">
              <c:chart xmlns:c="http://schemas.openxmlformats.org/drawingml/2006/chart" xmlns:r="http://schemas.openxmlformats.org/officeDocument/2006/relationships" r:id="rId3"/>
            </a:graphicData>
          </a:graphic>
        </p:graphicFrame>
        <p:sp>
          <p:nvSpPr>
            <p:cNvPr id="44" name="テキスト ボックス 1"/>
            <p:cNvSpPr txBox="1"/>
            <p:nvPr/>
          </p:nvSpPr>
          <p:spPr>
            <a:xfrm>
              <a:off x="1207383" y="645662"/>
              <a:ext cx="448236" cy="302559"/>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en-US" altLang="ja-JP" sz="800" kern="0" dirty="0">
                  <a:solidFill>
                    <a:sysClr val="windowText" lastClr="000000"/>
                  </a:solidFill>
                </a:rPr>
                <a:t>639</a:t>
              </a:r>
              <a:endParaRPr lang="ja-JP" altLang="en-US" sz="800" kern="0" dirty="0">
                <a:solidFill>
                  <a:sysClr val="windowText" lastClr="000000"/>
                </a:solidFill>
              </a:endParaRPr>
            </a:p>
          </p:txBody>
        </p:sp>
      </p:grpSp>
      <p:sp>
        <p:nvSpPr>
          <p:cNvPr id="83" name="Rectangle 56"/>
          <p:cNvSpPr>
            <a:spLocks noChangeArrowheads="1"/>
          </p:cNvSpPr>
          <p:nvPr/>
        </p:nvSpPr>
        <p:spPr bwMode="auto">
          <a:xfrm>
            <a:off x="128464" y="862471"/>
            <a:ext cx="6264696" cy="2592288"/>
          </a:xfrm>
          <a:prstGeom prst="rect">
            <a:avLst/>
          </a:prstGeom>
          <a:solidFill>
            <a:schemeClr val="bg1">
              <a:alpha val="50196"/>
            </a:schemeClr>
          </a:solidFill>
          <a:ln w="38100" cmpd="dbl" algn="ctr">
            <a:solidFill>
              <a:schemeClr val="bg1">
                <a:lumMod val="65000"/>
              </a:schemeClr>
            </a:solidFill>
            <a:miter lim="800000"/>
            <a:headEnd/>
            <a:tailEnd/>
          </a:ln>
        </p:spPr>
        <p:txBody>
          <a:bodyPr lIns="91405" tIns="45703" rIns="91405" bIns="45703" anchor="ctr"/>
          <a:lstStyle/>
          <a:p>
            <a:pPr algn="ctr" defTabSz="914136"/>
            <a:endParaRPr lang="ja-JP" altLang="en-US" dirty="0">
              <a:solidFill>
                <a:srgbClr val="000000"/>
              </a:solidFill>
            </a:endParaRPr>
          </a:p>
        </p:txBody>
      </p:sp>
      <p:graphicFrame>
        <p:nvGraphicFramePr>
          <p:cNvPr id="87" name="グラフ 86"/>
          <p:cNvGraphicFramePr/>
          <p:nvPr>
            <p:extLst>
              <p:ext uri="{D42A27DB-BD31-4B8C-83A1-F6EECF244321}">
                <p14:modId xmlns:p14="http://schemas.microsoft.com/office/powerpoint/2010/main" val="318591200"/>
              </p:ext>
            </p:extLst>
          </p:nvPr>
        </p:nvGraphicFramePr>
        <p:xfrm>
          <a:off x="3181057" y="1348474"/>
          <a:ext cx="3132347" cy="2116336"/>
        </p:xfrm>
        <a:graphic>
          <a:graphicData uri="http://schemas.openxmlformats.org/drawingml/2006/chart">
            <c:chart xmlns:c="http://schemas.openxmlformats.org/drawingml/2006/chart" xmlns:r="http://schemas.openxmlformats.org/officeDocument/2006/relationships" r:id="rId4"/>
          </a:graphicData>
        </a:graphic>
      </p:graphicFrame>
      <p:sp>
        <p:nvSpPr>
          <p:cNvPr id="43" name="AutoShape 2"/>
          <p:cNvSpPr>
            <a:spLocks noChangeArrowheads="1"/>
          </p:cNvSpPr>
          <p:nvPr/>
        </p:nvSpPr>
        <p:spPr bwMode="auto">
          <a:xfrm>
            <a:off x="128464" y="44624"/>
            <a:ext cx="9633520" cy="531674"/>
          </a:xfrm>
          <a:prstGeom prst="bevel">
            <a:avLst>
              <a:gd name="adj" fmla="val 12500"/>
            </a:avLst>
          </a:prstGeom>
          <a:solidFill>
            <a:srgbClr val="FFFF99"/>
          </a:solidFill>
          <a:ln w="9525">
            <a:solidFill>
              <a:schemeClr val="tx1"/>
            </a:solidFill>
            <a:miter lim="800000"/>
            <a:headEnd/>
            <a:tailEnd/>
          </a:ln>
        </p:spPr>
        <p:txBody>
          <a:bodyPr wrap="square" anchor="ctr">
            <a:spAutoFit/>
          </a:bodyPr>
          <a:lstStyle/>
          <a:p>
            <a:pPr algn="ctr"/>
            <a:r>
              <a:rPr lang="ja-JP" altLang="en-US" sz="2000" dirty="0" smtClean="0">
                <a:solidFill>
                  <a:srgbClr val="2D2D8A">
                    <a:lumMod val="75000"/>
                  </a:srgbClr>
                </a:solidFill>
                <a:ea typeface="ＤＨＰ特太ゴシック体" pitchFamily="2" charset="-128"/>
              </a:rPr>
              <a:t>地域相談支援（地域移行支援・地域定着支援）の利用者数実績等</a:t>
            </a:r>
            <a:endParaRPr lang="ja-JP" altLang="en-US" sz="2000" dirty="0">
              <a:solidFill>
                <a:srgbClr val="2D2D8A">
                  <a:lumMod val="75000"/>
                </a:srgbClr>
              </a:solidFill>
              <a:ea typeface="ＤＨＰ特太ゴシック体" pitchFamily="2" charset="-128"/>
            </a:endParaRPr>
          </a:p>
        </p:txBody>
      </p:sp>
      <p:sp>
        <p:nvSpPr>
          <p:cNvPr id="71" name="角丸四角形 70"/>
          <p:cNvSpPr/>
          <p:nvPr/>
        </p:nvSpPr>
        <p:spPr>
          <a:xfrm>
            <a:off x="107972" y="679817"/>
            <a:ext cx="4392488" cy="360040"/>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165100" eaLnBrk="0" hangingPunct="0">
              <a:defRPr/>
            </a:pPr>
            <a:r>
              <a:rPr lang="ja-JP" altLang="en-US" sz="1500" dirty="0" smtClean="0">
                <a:solidFill>
                  <a:srgbClr val="333399">
                    <a:lumMod val="75000"/>
                  </a:srgbClr>
                </a:solidFill>
                <a:latin typeface="HGPｺﾞｼｯｸM" pitchFamily="50" charset="-128"/>
                <a:ea typeface="ＤＨＰ特太ゴシック体" pitchFamily="2" charset="-128"/>
              </a:rPr>
              <a:t>◆ 第４期障害福祉計画における見込量</a:t>
            </a:r>
            <a:endParaRPr lang="en-US" altLang="ja-JP" sz="1500" dirty="0">
              <a:solidFill>
                <a:srgbClr val="333399">
                  <a:lumMod val="75000"/>
                </a:srgbClr>
              </a:solidFill>
              <a:latin typeface="HGPｺﾞｼｯｸM" pitchFamily="50" charset="-128"/>
              <a:ea typeface="ＤＨＰ特太ゴシック体" pitchFamily="2" charset="-128"/>
            </a:endParaRPr>
          </a:p>
        </p:txBody>
      </p:sp>
      <p:sp>
        <p:nvSpPr>
          <p:cNvPr id="73" name="角丸四角形 72"/>
          <p:cNvSpPr/>
          <p:nvPr/>
        </p:nvSpPr>
        <p:spPr>
          <a:xfrm>
            <a:off x="3872880" y="1165870"/>
            <a:ext cx="1440160" cy="216024"/>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050"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50" dirty="0" smtClean="0">
                <a:solidFill>
                  <a:prstClr val="black"/>
                </a:solidFill>
                <a:effectLst>
                  <a:outerShdw blurRad="38100" dist="38100" dir="2700000" algn="tl">
                    <a:srgbClr val="000000">
                      <a:alpha val="43137"/>
                    </a:srgbClr>
                  </a:outerShdw>
                </a:effectLst>
                <a:latin typeface="HGPｺﾞｼｯｸE" pitchFamily="50" charset="-128"/>
                <a:ea typeface="HGPｺﾞｼｯｸE" pitchFamily="50" charset="-128"/>
              </a:rPr>
              <a:t>地域定着支援</a:t>
            </a:r>
            <a:endParaRPr lang="ja-JP" altLang="en-US" sz="1050" dirty="0">
              <a:solidFill>
                <a:prstClr val="black"/>
              </a:solidFill>
              <a:effectLst>
                <a:outerShdw blurRad="38100" dist="38100" dir="2700000" algn="tl">
                  <a:srgbClr val="000000">
                    <a:alpha val="43137"/>
                  </a:srgbClr>
                </a:outerShdw>
              </a:effectLst>
              <a:latin typeface="HGPｺﾞｼｯｸE" pitchFamily="50" charset="-128"/>
              <a:ea typeface="HGPｺﾞｼｯｸE" pitchFamily="50" charset="-128"/>
            </a:endParaRPr>
          </a:p>
        </p:txBody>
      </p:sp>
      <p:sp>
        <p:nvSpPr>
          <p:cNvPr id="79" name="角丸四角形 78"/>
          <p:cNvSpPr/>
          <p:nvPr/>
        </p:nvSpPr>
        <p:spPr>
          <a:xfrm>
            <a:off x="115585" y="3573016"/>
            <a:ext cx="4392488" cy="360040"/>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165100" eaLnBrk="0" hangingPunct="0">
              <a:defRPr/>
            </a:pPr>
            <a:r>
              <a:rPr lang="ja-JP" altLang="en-US" sz="1500" dirty="0" smtClean="0">
                <a:solidFill>
                  <a:srgbClr val="333399">
                    <a:lumMod val="75000"/>
                  </a:srgbClr>
                </a:solidFill>
                <a:latin typeface="HGPｺﾞｼｯｸM" pitchFamily="50" charset="-128"/>
                <a:ea typeface="ＤＨＰ特太ゴシック体" pitchFamily="2" charset="-128"/>
              </a:rPr>
              <a:t>◆ 障害別利用者数の推移（Ｈ２４</a:t>
            </a:r>
            <a:r>
              <a:rPr lang="en-US" altLang="ja-JP" sz="1500" dirty="0" smtClean="0">
                <a:solidFill>
                  <a:srgbClr val="333399">
                    <a:lumMod val="75000"/>
                  </a:srgbClr>
                </a:solidFill>
                <a:latin typeface="HGPｺﾞｼｯｸM" pitchFamily="50" charset="-128"/>
                <a:ea typeface="ＤＨＰ特太ゴシック体" pitchFamily="2" charset="-128"/>
              </a:rPr>
              <a:t>.</a:t>
            </a:r>
            <a:r>
              <a:rPr lang="ja-JP" altLang="en-US" sz="1500" dirty="0" smtClean="0">
                <a:solidFill>
                  <a:srgbClr val="333399">
                    <a:lumMod val="75000"/>
                  </a:srgbClr>
                </a:solidFill>
                <a:latin typeface="HGPｺﾞｼｯｸM" pitchFamily="50" charset="-128"/>
                <a:ea typeface="ＤＨＰ特太ゴシック体" pitchFamily="2" charset="-128"/>
              </a:rPr>
              <a:t>４～Ｈ２９</a:t>
            </a:r>
            <a:r>
              <a:rPr lang="en-US" altLang="ja-JP" sz="1500" dirty="0" smtClean="0">
                <a:solidFill>
                  <a:srgbClr val="333399">
                    <a:lumMod val="75000"/>
                  </a:srgbClr>
                </a:solidFill>
                <a:latin typeface="HGPｺﾞｼｯｸM" pitchFamily="50" charset="-128"/>
                <a:ea typeface="ＤＨＰ特太ゴシック体" pitchFamily="2" charset="-128"/>
              </a:rPr>
              <a:t>.</a:t>
            </a:r>
            <a:r>
              <a:rPr lang="ja-JP" altLang="en-US" sz="1500" dirty="0" smtClean="0">
                <a:solidFill>
                  <a:srgbClr val="333399">
                    <a:lumMod val="75000"/>
                  </a:srgbClr>
                </a:solidFill>
                <a:latin typeface="HGPｺﾞｼｯｸM" pitchFamily="50" charset="-128"/>
                <a:ea typeface="ＤＨＰ特太ゴシック体" pitchFamily="2" charset="-128"/>
              </a:rPr>
              <a:t>１２）</a:t>
            </a:r>
            <a:endParaRPr lang="en-US" altLang="ja-JP" sz="1500" dirty="0">
              <a:solidFill>
                <a:srgbClr val="333399">
                  <a:lumMod val="75000"/>
                </a:srgbClr>
              </a:solidFill>
              <a:latin typeface="HGPｺﾞｼｯｸM" pitchFamily="50" charset="-128"/>
              <a:ea typeface="ＤＨＰ特太ゴシック体" pitchFamily="2" charset="-128"/>
            </a:endParaRPr>
          </a:p>
        </p:txBody>
      </p:sp>
      <p:sp>
        <p:nvSpPr>
          <p:cNvPr id="80" name="角丸四角形 79"/>
          <p:cNvSpPr/>
          <p:nvPr/>
        </p:nvSpPr>
        <p:spPr>
          <a:xfrm>
            <a:off x="6475414" y="682451"/>
            <a:ext cx="3286570" cy="360040"/>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indent="165100" eaLnBrk="0" hangingPunct="0">
              <a:defRPr/>
            </a:pPr>
            <a:r>
              <a:rPr lang="ja-JP" altLang="en-US" sz="1500" dirty="0" smtClean="0">
                <a:solidFill>
                  <a:srgbClr val="333399">
                    <a:lumMod val="75000"/>
                  </a:srgbClr>
                </a:solidFill>
                <a:latin typeface="HGPｺﾞｼｯｸM" pitchFamily="50" charset="-128"/>
                <a:ea typeface="ＤＨＰ特太ゴシック体" pitchFamily="2" charset="-128"/>
              </a:rPr>
              <a:t>◆ 都道府県別利用者数（Ｈ２９</a:t>
            </a:r>
            <a:r>
              <a:rPr lang="en-US" altLang="ja-JP" sz="1500" dirty="0" smtClean="0">
                <a:solidFill>
                  <a:srgbClr val="333399">
                    <a:lumMod val="75000"/>
                  </a:srgbClr>
                </a:solidFill>
                <a:latin typeface="HGPｺﾞｼｯｸM" pitchFamily="50" charset="-128"/>
                <a:ea typeface="ＤＨＰ特太ゴシック体" pitchFamily="2" charset="-128"/>
              </a:rPr>
              <a:t>.</a:t>
            </a:r>
            <a:r>
              <a:rPr lang="ja-JP" altLang="en-US" sz="1500" dirty="0" smtClean="0">
                <a:solidFill>
                  <a:srgbClr val="333399">
                    <a:lumMod val="75000"/>
                  </a:srgbClr>
                </a:solidFill>
                <a:latin typeface="HGPｺﾞｼｯｸM" pitchFamily="50" charset="-128"/>
                <a:ea typeface="ＤＨＰ特太ゴシック体" pitchFamily="2" charset="-128"/>
              </a:rPr>
              <a:t>１２）</a:t>
            </a:r>
            <a:endParaRPr lang="en-US" altLang="ja-JP" sz="1500" dirty="0">
              <a:solidFill>
                <a:srgbClr val="333399">
                  <a:lumMod val="75000"/>
                </a:srgbClr>
              </a:solidFill>
              <a:latin typeface="HGPｺﾞｼｯｸM" pitchFamily="50" charset="-128"/>
              <a:ea typeface="ＤＨＰ特太ゴシック体" pitchFamily="2" charset="-128"/>
            </a:endParaRPr>
          </a:p>
        </p:txBody>
      </p:sp>
      <p:graphicFrame>
        <p:nvGraphicFramePr>
          <p:cNvPr id="82" name="グラフ 81"/>
          <p:cNvGraphicFramePr/>
          <p:nvPr>
            <p:extLst>
              <p:ext uri="{D42A27DB-BD31-4B8C-83A1-F6EECF244321}">
                <p14:modId xmlns:p14="http://schemas.microsoft.com/office/powerpoint/2010/main" val="4231016222"/>
              </p:ext>
            </p:extLst>
          </p:nvPr>
        </p:nvGraphicFramePr>
        <p:xfrm>
          <a:off x="200478" y="1556792"/>
          <a:ext cx="3024336" cy="1951833"/>
        </p:xfrm>
        <a:graphic>
          <a:graphicData uri="http://schemas.openxmlformats.org/drawingml/2006/chart">
            <c:chart xmlns:c="http://schemas.openxmlformats.org/drawingml/2006/chart" xmlns:r="http://schemas.openxmlformats.org/officeDocument/2006/relationships" r:id="rId5"/>
          </a:graphicData>
        </a:graphic>
      </p:graphicFrame>
      <p:sp>
        <p:nvSpPr>
          <p:cNvPr id="84" name="角丸四角形吹き出し 83"/>
          <p:cNvSpPr/>
          <p:nvPr/>
        </p:nvSpPr>
        <p:spPr>
          <a:xfrm>
            <a:off x="2144691" y="1590875"/>
            <a:ext cx="684000" cy="399600"/>
          </a:xfrm>
          <a:prstGeom prst="wedgeRoundRectCallout">
            <a:avLst>
              <a:gd name="adj1" fmla="val 10890"/>
              <a:gd name="adj2" fmla="val 81678"/>
              <a:gd name="adj3" fmla="val 16667"/>
            </a:avLst>
          </a:prstGeom>
          <a:solidFill>
            <a:srgbClr val="FFC000"/>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algn="ct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H29.12</a:t>
            </a: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596</a:t>
            </a: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人</a:t>
            </a:r>
            <a:endPar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p:txBody>
      </p:sp>
      <p:sp>
        <p:nvSpPr>
          <p:cNvPr id="88" name="角丸四角形吹き出し 87"/>
          <p:cNvSpPr/>
          <p:nvPr/>
        </p:nvSpPr>
        <p:spPr>
          <a:xfrm>
            <a:off x="5167158" y="1426164"/>
            <a:ext cx="684000" cy="398930"/>
          </a:xfrm>
          <a:prstGeom prst="wedgeRoundRectCallout">
            <a:avLst>
              <a:gd name="adj1" fmla="val 11772"/>
              <a:gd name="adj2" fmla="val 85330"/>
              <a:gd name="adj3" fmla="val 16667"/>
            </a:avLst>
          </a:prstGeom>
          <a:solidFill>
            <a:srgbClr val="FFC000"/>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algn="ct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H29.12</a:t>
            </a: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ｻｰﾋﾞｽ実績</a:t>
            </a: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3,018</a:t>
            </a: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人</a:t>
            </a:r>
            <a:endPar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p:txBody>
      </p:sp>
      <p:sp>
        <p:nvSpPr>
          <p:cNvPr id="90" name="角丸四角形 89"/>
          <p:cNvSpPr/>
          <p:nvPr/>
        </p:nvSpPr>
        <p:spPr>
          <a:xfrm>
            <a:off x="992559" y="1176260"/>
            <a:ext cx="1440160" cy="216024"/>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050"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50" dirty="0" smtClean="0">
                <a:solidFill>
                  <a:prstClr val="black"/>
                </a:solidFill>
                <a:effectLst>
                  <a:outerShdw blurRad="38100" dist="38100" dir="2700000" algn="tl">
                    <a:srgbClr val="000000">
                      <a:alpha val="43137"/>
                    </a:srgbClr>
                  </a:outerShdw>
                </a:effectLst>
                <a:latin typeface="HGPｺﾞｼｯｸE" pitchFamily="50" charset="-128"/>
                <a:ea typeface="HGPｺﾞｼｯｸE" pitchFamily="50" charset="-128"/>
              </a:rPr>
              <a:t>地域移行支援</a:t>
            </a:r>
            <a:endParaRPr lang="ja-JP" altLang="en-US" sz="1050" dirty="0">
              <a:solidFill>
                <a:prstClr val="black"/>
              </a:solidFill>
              <a:effectLst>
                <a:outerShdw blurRad="38100" dist="38100" dir="2700000" algn="tl">
                  <a:srgbClr val="000000">
                    <a:alpha val="43137"/>
                  </a:srgbClr>
                </a:outerShdw>
              </a:effectLst>
              <a:latin typeface="HGPｺﾞｼｯｸE" pitchFamily="50" charset="-128"/>
              <a:ea typeface="HGPｺﾞｼｯｸE" pitchFamily="50" charset="-128"/>
            </a:endParaRPr>
          </a:p>
        </p:txBody>
      </p:sp>
      <p:sp>
        <p:nvSpPr>
          <p:cNvPr id="91" name="角丸四角形 90"/>
          <p:cNvSpPr/>
          <p:nvPr/>
        </p:nvSpPr>
        <p:spPr>
          <a:xfrm>
            <a:off x="4232920" y="4077072"/>
            <a:ext cx="1440160" cy="216024"/>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050"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50" dirty="0" smtClean="0">
                <a:solidFill>
                  <a:prstClr val="black"/>
                </a:solidFill>
                <a:effectLst>
                  <a:outerShdw blurRad="38100" dist="38100" dir="2700000" algn="tl">
                    <a:srgbClr val="000000">
                      <a:alpha val="43137"/>
                    </a:srgbClr>
                  </a:outerShdw>
                </a:effectLst>
                <a:latin typeface="HGPｺﾞｼｯｸE" pitchFamily="50" charset="-128"/>
                <a:ea typeface="HGPｺﾞｼｯｸE" pitchFamily="50" charset="-128"/>
              </a:rPr>
              <a:t>地域定着支援</a:t>
            </a:r>
            <a:endParaRPr lang="ja-JP" altLang="en-US" sz="1050" dirty="0">
              <a:solidFill>
                <a:prstClr val="black"/>
              </a:solidFill>
              <a:effectLst>
                <a:outerShdw blurRad="38100" dist="38100" dir="2700000" algn="tl">
                  <a:srgbClr val="000000">
                    <a:alpha val="43137"/>
                  </a:srgbClr>
                </a:outerShdw>
              </a:effectLst>
              <a:latin typeface="HGPｺﾞｼｯｸE" pitchFamily="50" charset="-128"/>
              <a:ea typeface="HGPｺﾞｼｯｸE" pitchFamily="50" charset="-128"/>
            </a:endParaRPr>
          </a:p>
        </p:txBody>
      </p:sp>
      <p:sp>
        <p:nvSpPr>
          <p:cNvPr id="92" name="角丸四角形 91"/>
          <p:cNvSpPr/>
          <p:nvPr/>
        </p:nvSpPr>
        <p:spPr>
          <a:xfrm>
            <a:off x="992559" y="4077072"/>
            <a:ext cx="1440160" cy="216024"/>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050"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50" dirty="0" smtClean="0">
                <a:solidFill>
                  <a:prstClr val="black"/>
                </a:solidFill>
                <a:effectLst>
                  <a:outerShdw blurRad="38100" dist="38100" dir="2700000" algn="tl">
                    <a:srgbClr val="000000">
                      <a:alpha val="43137"/>
                    </a:srgbClr>
                  </a:outerShdw>
                </a:effectLst>
                <a:latin typeface="HGPｺﾞｼｯｸE" pitchFamily="50" charset="-128"/>
                <a:ea typeface="HGPｺﾞｼｯｸE" pitchFamily="50" charset="-128"/>
              </a:rPr>
              <a:t>地域移行支援</a:t>
            </a:r>
            <a:endParaRPr lang="ja-JP" altLang="en-US" sz="1050" dirty="0">
              <a:solidFill>
                <a:prstClr val="black"/>
              </a:solidFill>
              <a:effectLst>
                <a:outerShdw blurRad="38100" dist="38100" dir="2700000" algn="tl">
                  <a:srgbClr val="000000">
                    <a:alpha val="43137"/>
                  </a:srgbClr>
                </a:outerShdw>
              </a:effectLst>
              <a:latin typeface="HGPｺﾞｼｯｸE" pitchFamily="50" charset="-128"/>
              <a:ea typeface="HGPｺﾞｼｯｸE" pitchFamily="50" charset="-128"/>
            </a:endParaRPr>
          </a:p>
        </p:txBody>
      </p:sp>
      <p:sp>
        <p:nvSpPr>
          <p:cNvPr id="28" name="テキスト ボックス 27"/>
          <p:cNvSpPr txBox="1"/>
          <p:nvPr/>
        </p:nvSpPr>
        <p:spPr>
          <a:xfrm>
            <a:off x="9057455" y="1058438"/>
            <a:ext cx="704529" cy="215444"/>
          </a:xfrm>
          <a:prstGeom prst="rect">
            <a:avLst/>
          </a:prstGeom>
          <a:noFill/>
        </p:spPr>
        <p:txBody>
          <a:bodyPr wrap="square" rtlCol="0">
            <a:spAutoFit/>
          </a:bodyPr>
          <a:lstStyle/>
          <a:p>
            <a:r>
              <a:rPr lang="ja-JP" altLang="en-US" sz="800" dirty="0" smtClean="0">
                <a:solidFill>
                  <a:prstClr val="black"/>
                </a:solidFill>
                <a:latin typeface="ＭＳ Ｐゴシック"/>
                <a:ea typeface="ＭＳ Ｐゴシック"/>
              </a:rPr>
              <a:t>（単位：人）</a:t>
            </a:r>
            <a:endParaRPr lang="ja-JP" altLang="en-US" sz="800" dirty="0">
              <a:solidFill>
                <a:prstClr val="black"/>
              </a:solidFill>
              <a:latin typeface="ＭＳ Ｐゴシック"/>
              <a:ea typeface="ＭＳ Ｐゴシック"/>
            </a:endParaRPr>
          </a:p>
        </p:txBody>
      </p:sp>
      <p:sp>
        <p:nvSpPr>
          <p:cNvPr id="4" name="スライド番号プレースホルダー 3"/>
          <p:cNvSpPr>
            <a:spLocks noGrp="1"/>
          </p:cNvSpPr>
          <p:nvPr>
            <p:ph type="sldNum" sz="quarter" idx="12"/>
          </p:nvPr>
        </p:nvSpPr>
        <p:spPr>
          <a:xfrm>
            <a:off x="7594600" y="6492875"/>
            <a:ext cx="2311400" cy="365125"/>
          </a:xfrm>
        </p:spPr>
        <p:txBody>
          <a:bodyPr/>
          <a:lstStyle/>
          <a:p>
            <a:pPr>
              <a:defRPr/>
            </a:pPr>
            <a:fld id="{CA41065E-EF04-4079-9228-9A300567FA24}" type="slidenum">
              <a:rPr lang="en-US" altLang="ja-JP" smtClean="0">
                <a:solidFill>
                  <a:srgbClr val="000000"/>
                </a:solidFill>
              </a:rPr>
              <a:pPr>
                <a:defRPr/>
              </a:pPr>
              <a:t>112</a:t>
            </a:fld>
            <a:endParaRPr lang="en-US" altLang="ja-JP" dirty="0">
              <a:solidFill>
                <a:srgbClr val="000000"/>
              </a:solidFill>
            </a:endParaRPr>
          </a:p>
        </p:txBody>
      </p:sp>
      <p:sp>
        <p:nvSpPr>
          <p:cNvPr id="5" name="角丸四角形 4"/>
          <p:cNvSpPr/>
          <p:nvPr/>
        </p:nvSpPr>
        <p:spPr>
          <a:xfrm>
            <a:off x="632520" y="1943191"/>
            <a:ext cx="684000" cy="4308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H28.3</a:t>
            </a:r>
            <a:r>
              <a:rPr lang="ja-JP" altLang="en-US"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495</a:t>
            </a: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人</a:t>
            </a:r>
            <a:endParaRPr lang="ja-JP" altLang="en-US" sz="700" dirty="0">
              <a:solidFill>
                <a:prstClr val="black"/>
              </a:solidFill>
            </a:endParaRPr>
          </a:p>
        </p:txBody>
      </p:sp>
      <p:sp>
        <p:nvSpPr>
          <p:cNvPr id="30" name="角丸四角形 29"/>
          <p:cNvSpPr/>
          <p:nvPr/>
        </p:nvSpPr>
        <p:spPr>
          <a:xfrm>
            <a:off x="3619273" y="1825093"/>
            <a:ext cx="684000" cy="4308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H28.3</a:t>
            </a:r>
            <a:r>
              <a:rPr lang="ja-JP" altLang="en-US"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2,419</a:t>
            </a: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人</a:t>
            </a:r>
            <a:endParaRPr lang="ja-JP" altLang="en-US" sz="700" dirty="0">
              <a:solidFill>
                <a:prstClr val="black"/>
              </a:solidFill>
            </a:endParaRPr>
          </a:p>
        </p:txBody>
      </p:sp>
      <p:sp>
        <p:nvSpPr>
          <p:cNvPr id="27" name="角丸四角形 26"/>
          <p:cNvSpPr/>
          <p:nvPr/>
        </p:nvSpPr>
        <p:spPr>
          <a:xfrm>
            <a:off x="1370642" y="1764576"/>
            <a:ext cx="684000" cy="4308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H29.3</a:t>
            </a:r>
            <a:r>
              <a:rPr lang="ja-JP" altLang="en-US"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552</a:t>
            </a: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人</a:t>
            </a:r>
            <a:endParaRPr lang="ja-JP" altLang="en-US" sz="700" dirty="0">
              <a:solidFill>
                <a:prstClr val="black"/>
              </a:solidFill>
            </a:endParaRPr>
          </a:p>
        </p:txBody>
      </p:sp>
      <p:sp>
        <p:nvSpPr>
          <p:cNvPr id="29" name="角丸四角形 28"/>
          <p:cNvSpPr/>
          <p:nvPr/>
        </p:nvSpPr>
        <p:spPr>
          <a:xfrm>
            <a:off x="4388813" y="1609669"/>
            <a:ext cx="684000" cy="4308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H29.3</a:t>
            </a:r>
            <a:r>
              <a:rPr lang="ja-JP" altLang="en-US"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a:solidFill>
                <a:prstClr val="black"/>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2,738</a:t>
            </a:r>
            <a:r>
              <a:rPr lang="ja-JP" altLang="en-US" sz="700" b="1" dirty="0" smtClean="0">
                <a:solidFill>
                  <a:prstClr val="black"/>
                </a:solidFill>
                <a:effectLst>
                  <a:outerShdw blurRad="38100" dist="38100" dir="2700000" algn="tl">
                    <a:srgbClr val="000000">
                      <a:alpha val="43137"/>
                    </a:srgbClr>
                  </a:outerShdw>
                </a:effectLst>
                <a:latin typeface="メイリオ" pitchFamily="50" charset="-128"/>
                <a:ea typeface="メイリオ" pitchFamily="50" charset="-128"/>
              </a:rPr>
              <a:t>人</a:t>
            </a:r>
            <a:endParaRPr lang="ja-JP" altLang="en-US" sz="700" dirty="0">
              <a:solidFill>
                <a:prstClr val="black"/>
              </a:solidFill>
            </a:endParaRPr>
          </a:p>
        </p:txBody>
      </p:sp>
      <p:graphicFrame>
        <p:nvGraphicFramePr>
          <p:cNvPr id="31" name="グラフ 30"/>
          <p:cNvGraphicFramePr>
            <a:graphicFrameLocks/>
          </p:cNvGraphicFramePr>
          <p:nvPr>
            <p:extLst>
              <p:ext uri="{D42A27DB-BD31-4B8C-83A1-F6EECF244321}">
                <p14:modId xmlns:p14="http://schemas.microsoft.com/office/powerpoint/2010/main" val="2381429353"/>
              </p:ext>
            </p:extLst>
          </p:nvPr>
        </p:nvGraphicFramePr>
        <p:xfrm>
          <a:off x="82012" y="4456761"/>
          <a:ext cx="3178800" cy="2185200"/>
        </p:xfrm>
        <a:graphic>
          <a:graphicData uri="http://schemas.openxmlformats.org/drawingml/2006/chart">
            <c:chart xmlns:c="http://schemas.openxmlformats.org/drawingml/2006/chart" xmlns:r="http://schemas.openxmlformats.org/officeDocument/2006/relationships" r:id="rId6"/>
          </a:graphicData>
        </a:graphic>
      </p:graphicFrame>
      <p:grpSp>
        <p:nvGrpSpPr>
          <p:cNvPr id="33" name="グループ化 32"/>
          <p:cNvGrpSpPr/>
          <p:nvPr/>
        </p:nvGrpSpPr>
        <p:grpSpPr>
          <a:xfrm>
            <a:off x="6465168" y="1268760"/>
            <a:ext cx="1658964" cy="5576400"/>
            <a:chOff x="0" y="0"/>
            <a:chExt cx="1658964" cy="5576400"/>
          </a:xfrm>
        </p:grpSpPr>
        <p:graphicFrame>
          <p:nvGraphicFramePr>
            <p:cNvPr id="34" name="グラフ 33"/>
            <p:cNvGraphicFramePr>
              <a:graphicFrameLocks/>
            </p:cNvGraphicFramePr>
            <p:nvPr/>
          </p:nvGraphicFramePr>
          <p:xfrm>
            <a:off x="0" y="0"/>
            <a:ext cx="1645200" cy="5576400"/>
          </p:xfrm>
          <a:graphic>
            <a:graphicData uri="http://schemas.openxmlformats.org/drawingml/2006/chart">
              <c:chart xmlns:c="http://schemas.openxmlformats.org/drawingml/2006/chart" xmlns:r="http://schemas.openxmlformats.org/officeDocument/2006/relationships" r:id="rId7"/>
            </a:graphicData>
          </a:graphic>
        </p:graphicFrame>
        <p:sp>
          <p:nvSpPr>
            <p:cNvPr id="35" name="テキスト ボックス 7"/>
            <p:cNvSpPr txBox="1"/>
            <p:nvPr/>
          </p:nvSpPr>
          <p:spPr>
            <a:xfrm>
              <a:off x="1210728" y="2857500"/>
              <a:ext cx="448236" cy="302559"/>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en-US" altLang="ja-JP" sz="800" kern="0" dirty="0">
                  <a:solidFill>
                    <a:sysClr val="windowText" lastClr="000000"/>
                  </a:solidFill>
                </a:rPr>
                <a:t>260</a:t>
              </a:r>
              <a:endParaRPr lang="ja-JP" altLang="en-US" sz="800" kern="0" dirty="0">
                <a:solidFill>
                  <a:sysClr val="windowText" lastClr="000000"/>
                </a:solidFill>
              </a:endParaRPr>
            </a:p>
          </p:txBody>
        </p:sp>
      </p:grpSp>
      <p:graphicFrame>
        <p:nvGraphicFramePr>
          <p:cNvPr id="36" name="グラフ 35"/>
          <p:cNvGraphicFramePr>
            <a:graphicFrameLocks/>
          </p:cNvGraphicFramePr>
          <p:nvPr>
            <p:extLst>
              <p:ext uri="{D42A27DB-BD31-4B8C-83A1-F6EECF244321}">
                <p14:modId xmlns:p14="http://schemas.microsoft.com/office/powerpoint/2010/main" val="1292270840"/>
              </p:ext>
            </p:extLst>
          </p:nvPr>
        </p:nvGraphicFramePr>
        <p:xfrm>
          <a:off x="3296614" y="4428819"/>
          <a:ext cx="3178800" cy="2185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515396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424607" y="274638"/>
            <a:ext cx="7986093" cy="6178550"/>
          </a:xfrm>
        </p:spPr>
        <p:txBody>
          <a:bodyPr/>
          <a:lstStyle/>
          <a:p>
            <a:pPr algn="l"/>
            <a:r>
              <a:rPr lang="ja-JP" altLang="en-US" sz="3600" dirty="0">
                <a:latin typeface="+mj-ea"/>
              </a:rPr>
              <a:t>３</a:t>
            </a:r>
            <a:r>
              <a:rPr lang="ja-JP" altLang="en-US" sz="3600" dirty="0">
                <a:solidFill>
                  <a:schemeClr val="tx1"/>
                </a:solidFill>
                <a:latin typeface="+mj-ea"/>
              </a:rPr>
              <a:t>　就労支援について</a:t>
            </a: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113</a:t>
            </a:fld>
            <a:endParaRPr lang="en-US" altLang="ja-JP" dirty="0">
              <a:solidFill>
                <a:prstClr val="black">
                  <a:tint val="75000"/>
                </a:prstClr>
              </a:solidFill>
            </a:endParaRPr>
          </a:p>
        </p:txBody>
      </p:sp>
    </p:spTree>
    <p:extLst>
      <p:ext uri="{BB962C8B-B14F-4D97-AF65-F5344CB8AC3E}">
        <p14:creationId xmlns:p14="http://schemas.microsoft.com/office/powerpoint/2010/main" val="6807883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28501" y="1153501"/>
            <a:ext cx="9849000" cy="5644539"/>
          </a:xfrm>
          <a:prstGeom prst="roundRect">
            <a:avLst>
              <a:gd name="adj" fmla="val 23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fontAlgn="auto">
              <a:spcBef>
                <a:spcPts val="0"/>
              </a:spcBef>
              <a:spcAft>
                <a:spcPts val="0"/>
              </a:spcAft>
              <a:defRPr/>
            </a:pPr>
            <a:endParaRPr lang="ja-JP" altLang="en-US" sz="1200">
              <a:solidFill>
                <a:srgbClr val="FFFFFF"/>
              </a:solidFill>
            </a:endParaRPr>
          </a:p>
        </p:txBody>
      </p:sp>
      <p:sp>
        <p:nvSpPr>
          <p:cNvPr id="333827" name="Rectangle 3"/>
          <p:cNvSpPr>
            <a:spLocks noChangeArrowheads="1"/>
          </p:cNvSpPr>
          <p:nvPr/>
        </p:nvSpPr>
        <p:spPr bwMode="auto">
          <a:xfrm>
            <a:off x="8421688" y="2204864"/>
            <a:ext cx="1366837" cy="4294870"/>
          </a:xfrm>
          <a:prstGeom prst="rect">
            <a:avLst/>
          </a:prstGeom>
          <a:solidFill>
            <a:schemeClr val="accent1">
              <a:lumMod val="20000"/>
              <a:lumOff val="80000"/>
            </a:schemeClr>
          </a:solidFill>
          <a:ln w="57150">
            <a:solidFill>
              <a:schemeClr val="tx1"/>
            </a:solidFill>
            <a:miter lim="800000"/>
            <a:headEnd/>
            <a:tailEnd/>
          </a:ln>
          <a:effectLst/>
        </p:spPr>
        <p:txBody>
          <a:bodyPr wrap="none" lIns="91435" tIns="45718" rIns="91435" bIns="45718" anchor="ctr"/>
          <a:lstStyle/>
          <a:p>
            <a:pPr fontAlgn="auto">
              <a:spcBef>
                <a:spcPts val="0"/>
              </a:spcBef>
              <a:spcAft>
                <a:spcPts val="0"/>
              </a:spcAft>
              <a:defRPr/>
            </a:pPr>
            <a:endParaRPr lang="ja-JP" altLang="en-US" sz="1200">
              <a:solidFill>
                <a:srgbClr val="000000"/>
              </a:solidFill>
              <a:ea typeface="ＭＳ Ｐゴシック"/>
            </a:endParaRPr>
          </a:p>
        </p:txBody>
      </p:sp>
      <p:sp>
        <p:nvSpPr>
          <p:cNvPr id="18437" name="Rectangle 5"/>
          <p:cNvSpPr>
            <a:spLocks noChangeArrowheads="1"/>
          </p:cNvSpPr>
          <p:nvPr/>
        </p:nvSpPr>
        <p:spPr bwMode="auto">
          <a:xfrm>
            <a:off x="1408113" y="2230445"/>
            <a:ext cx="4907000" cy="3068047"/>
          </a:xfrm>
          <a:prstGeom prst="rect">
            <a:avLst/>
          </a:prstGeom>
          <a:solidFill>
            <a:srgbClr val="FFFF66">
              <a:alpha val="59607"/>
            </a:srgbClr>
          </a:solidFill>
          <a:ln w="57150">
            <a:solidFill>
              <a:schemeClr val="tx1"/>
            </a:solidFill>
            <a:miter lim="800000"/>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38" name="Text Box 7"/>
          <p:cNvSpPr txBox="1">
            <a:spLocks noChangeArrowheads="1"/>
          </p:cNvSpPr>
          <p:nvPr/>
        </p:nvSpPr>
        <p:spPr bwMode="auto">
          <a:xfrm>
            <a:off x="4429125" y="344170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400">
              <a:solidFill>
                <a:srgbClr val="000000"/>
              </a:solidFill>
              <a:latin typeface="Calibri" pitchFamily="34" charset="0"/>
            </a:endParaRPr>
          </a:p>
        </p:txBody>
      </p:sp>
      <p:sp>
        <p:nvSpPr>
          <p:cNvPr id="18439" name="Text Box 8"/>
          <p:cNvSpPr txBox="1">
            <a:spLocks noChangeArrowheads="1"/>
          </p:cNvSpPr>
          <p:nvPr/>
        </p:nvSpPr>
        <p:spPr bwMode="auto">
          <a:xfrm>
            <a:off x="4191045" y="3657606"/>
            <a:ext cx="1717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200">
              <a:solidFill>
                <a:srgbClr val="000000"/>
              </a:solidFill>
              <a:latin typeface="Calibri" pitchFamily="34" charset="0"/>
            </a:endParaRPr>
          </a:p>
        </p:txBody>
      </p:sp>
      <p:sp>
        <p:nvSpPr>
          <p:cNvPr id="18441" name="AutoShape 10"/>
          <p:cNvSpPr>
            <a:spLocks noChangeArrowheads="1"/>
          </p:cNvSpPr>
          <p:nvPr/>
        </p:nvSpPr>
        <p:spPr bwMode="auto">
          <a:xfrm>
            <a:off x="6393160" y="5148298"/>
            <a:ext cx="1878882" cy="300378"/>
          </a:xfrm>
          <a:prstGeom prst="leftArrow">
            <a:avLst>
              <a:gd name="adj1" fmla="val 56050"/>
              <a:gd name="adj2" fmla="val 8346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333836" name="Rectangle 12"/>
          <p:cNvSpPr>
            <a:spLocks noChangeArrowheads="1"/>
          </p:cNvSpPr>
          <p:nvPr/>
        </p:nvSpPr>
        <p:spPr bwMode="auto">
          <a:xfrm>
            <a:off x="2813051" y="5806041"/>
            <a:ext cx="3336925" cy="779114"/>
          </a:xfrm>
          <a:prstGeom prst="rect">
            <a:avLst/>
          </a:prstGeom>
          <a:solidFill>
            <a:schemeClr val="accent3">
              <a:lumMod val="20000"/>
              <a:lumOff val="80000"/>
            </a:schemeClr>
          </a:solidFill>
          <a:ln w="15875">
            <a:solidFill>
              <a:schemeClr val="tx1"/>
            </a:solidFill>
            <a:miter lim="800000"/>
            <a:headEnd/>
            <a:tailEnd/>
          </a:ln>
          <a:effectLst/>
        </p:spPr>
        <p:txBody>
          <a:bodyPr wrap="none" lIns="91435" tIns="45718" rIns="91435" bIns="45718" anchor="ctr"/>
          <a:lstStyle/>
          <a:p>
            <a:pPr fontAlgn="auto">
              <a:spcBef>
                <a:spcPts val="0"/>
              </a:spcBef>
              <a:spcAft>
                <a:spcPts val="0"/>
              </a:spcAft>
              <a:defRPr/>
            </a:pPr>
            <a:endParaRPr lang="ja-JP" altLang="en-US" sz="1200">
              <a:solidFill>
                <a:srgbClr val="000000"/>
              </a:solidFill>
              <a:ea typeface="ＭＳ Ｐゴシック"/>
            </a:endParaRPr>
          </a:p>
        </p:txBody>
      </p:sp>
      <p:sp>
        <p:nvSpPr>
          <p:cNvPr id="18446" name="AutoShape 15"/>
          <p:cNvSpPr>
            <a:spLocks noChangeArrowheads="1"/>
          </p:cNvSpPr>
          <p:nvPr/>
        </p:nvSpPr>
        <p:spPr bwMode="auto">
          <a:xfrm>
            <a:off x="1208583" y="5668273"/>
            <a:ext cx="1532464" cy="719403"/>
          </a:xfrm>
          <a:prstGeom prst="leftArrow">
            <a:avLst>
              <a:gd name="adj1" fmla="val 64526"/>
              <a:gd name="adj2" fmla="val 477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48" name="Text Box 18"/>
          <p:cNvSpPr txBox="1">
            <a:spLocks noChangeArrowheads="1"/>
          </p:cNvSpPr>
          <p:nvPr/>
        </p:nvSpPr>
        <p:spPr bwMode="auto">
          <a:xfrm>
            <a:off x="4891089" y="2506266"/>
            <a:ext cx="1173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200">
              <a:solidFill>
                <a:srgbClr val="000000"/>
              </a:solidFill>
              <a:latin typeface="Calibri" pitchFamily="34" charset="0"/>
            </a:endParaRPr>
          </a:p>
        </p:txBody>
      </p:sp>
      <p:sp>
        <p:nvSpPr>
          <p:cNvPr id="18450" name="AutoShape 21"/>
          <p:cNvSpPr>
            <a:spLocks noChangeArrowheads="1"/>
          </p:cNvSpPr>
          <p:nvPr/>
        </p:nvSpPr>
        <p:spPr bwMode="auto">
          <a:xfrm rot="10800000">
            <a:off x="6226218" y="5733933"/>
            <a:ext cx="2081213" cy="719402"/>
          </a:xfrm>
          <a:prstGeom prst="leftArrow">
            <a:avLst>
              <a:gd name="adj1" fmla="val 61300"/>
              <a:gd name="adj2" fmla="val 47513"/>
            </a:avLst>
          </a:prstGeom>
          <a:solidFill>
            <a:srgbClr val="CCFFFF"/>
          </a:solidFill>
          <a:ln w="57150">
            <a:solidFill>
              <a:schemeClr val="tx1"/>
            </a:solidFill>
            <a:miter lim="800000"/>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52" name="Text Box 25"/>
          <p:cNvSpPr txBox="1">
            <a:spLocks noChangeArrowheads="1"/>
          </p:cNvSpPr>
          <p:nvPr/>
        </p:nvSpPr>
        <p:spPr bwMode="auto">
          <a:xfrm>
            <a:off x="6767550" y="2884091"/>
            <a:ext cx="1370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200">
              <a:solidFill>
                <a:srgbClr val="000000"/>
              </a:solidFill>
              <a:latin typeface="Calibri" pitchFamily="34" charset="0"/>
            </a:endParaRPr>
          </a:p>
        </p:txBody>
      </p:sp>
      <p:grpSp>
        <p:nvGrpSpPr>
          <p:cNvPr id="2" name="グループ化 1"/>
          <p:cNvGrpSpPr/>
          <p:nvPr/>
        </p:nvGrpSpPr>
        <p:grpSpPr>
          <a:xfrm>
            <a:off x="186618" y="1341443"/>
            <a:ext cx="9540000" cy="760315"/>
            <a:chOff x="200473" y="1341443"/>
            <a:chExt cx="9540000" cy="760315"/>
          </a:xfrm>
        </p:grpSpPr>
        <p:sp>
          <p:nvSpPr>
            <p:cNvPr id="2081" name="Text Box 29"/>
            <p:cNvSpPr txBox="1">
              <a:spLocks noChangeArrowheads="1"/>
            </p:cNvSpPr>
            <p:nvPr/>
          </p:nvSpPr>
          <p:spPr bwMode="auto">
            <a:xfrm>
              <a:off x="200473" y="1341443"/>
              <a:ext cx="9540000" cy="760315"/>
            </a:xfrm>
            <a:prstGeom prst="rect">
              <a:avLst/>
            </a:prstGeom>
            <a:noFill/>
            <a:ln w="15875">
              <a:solidFill>
                <a:schemeClr val="tx1"/>
              </a:solidFill>
              <a:miter lim="800000"/>
              <a:headEnd/>
              <a:tailEnd/>
            </a:ln>
          </p:spPr>
          <p:txBody>
            <a:bodyPr lIns="0" tIns="45713" rIns="91424" bIns="45713" anchor="ctr"/>
            <a:lstStyle/>
            <a:p>
              <a:pPr marL="1430265">
                <a:spcBef>
                  <a:spcPct val="50000"/>
                </a:spcBef>
                <a:defRPr/>
              </a:pPr>
              <a:r>
                <a:rPr lang="ja-JP" altLang="en-US" sz="1400" b="1" dirty="0">
                  <a:solidFill>
                    <a:srgbClr val="000000"/>
                  </a:solidFill>
                  <a:latin typeface="Times New Roman" pitchFamily="18" charset="0"/>
                  <a:ea typeface="ＭＳ Ｐゴシック"/>
                </a:rPr>
                <a:t>① 特別支援学校から一般企業への就職が</a:t>
              </a:r>
              <a:r>
                <a:rPr lang="ja-JP" altLang="en-US" sz="1400" b="1" dirty="0">
                  <a:solidFill>
                    <a:srgbClr val="FF0000"/>
                  </a:solidFill>
                  <a:latin typeface="Times New Roman" pitchFamily="18" charset="0"/>
                  <a:ea typeface="ＭＳ Ｐゴシック"/>
                </a:rPr>
                <a:t>約 </a:t>
              </a:r>
              <a:r>
                <a:rPr lang="ja-JP" altLang="en-US" sz="1400" b="1" dirty="0" smtClean="0">
                  <a:solidFill>
                    <a:srgbClr val="FF0000"/>
                  </a:solidFill>
                  <a:latin typeface="Times New Roman" pitchFamily="18" charset="0"/>
                  <a:ea typeface="ＭＳ Ｐゴシック"/>
                </a:rPr>
                <a:t>３０．１％</a:t>
              </a:r>
              <a:r>
                <a:rPr lang="ja-JP" altLang="en-US" sz="1400" b="1" dirty="0">
                  <a:solidFill>
                    <a:srgbClr val="FF0000"/>
                  </a:solidFill>
                  <a:latin typeface="Times New Roman" pitchFamily="18" charset="0"/>
                  <a:ea typeface="ＭＳ Ｐゴシック"/>
                </a:rPr>
                <a:t>　</a:t>
              </a:r>
              <a:r>
                <a:rPr lang="ja-JP" altLang="en-US" sz="1400" b="1" dirty="0" smtClean="0">
                  <a:solidFill>
                    <a:prstClr val="black"/>
                  </a:solidFill>
                  <a:latin typeface="Times New Roman" pitchFamily="18" charset="0"/>
                  <a:ea typeface="ＭＳ Ｐゴシック"/>
                </a:rPr>
                <a:t>就労系</a:t>
              </a:r>
              <a:r>
                <a:rPr lang="ja-JP" altLang="en-US" sz="1400" b="1" dirty="0" smtClean="0">
                  <a:solidFill>
                    <a:srgbClr val="000000"/>
                  </a:solidFill>
                  <a:latin typeface="Times New Roman" pitchFamily="18" charset="0"/>
                  <a:ea typeface="ＭＳ Ｐゴシック"/>
                </a:rPr>
                <a:t>障害</a:t>
              </a:r>
              <a:r>
                <a:rPr lang="ja-JP" altLang="en-US" sz="1400" b="1" dirty="0">
                  <a:solidFill>
                    <a:srgbClr val="000000"/>
                  </a:solidFill>
                  <a:latin typeface="Times New Roman" pitchFamily="18" charset="0"/>
                  <a:ea typeface="ＭＳ Ｐゴシック"/>
                </a:rPr>
                <a:t>福祉</a:t>
              </a:r>
              <a:r>
                <a:rPr lang="ja-JP" altLang="en-US" sz="1400" b="1" dirty="0" smtClean="0">
                  <a:solidFill>
                    <a:srgbClr val="000000"/>
                  </a:solidFill>
                  <a:latin typeface="Times New Roman" pitchFamily="18" charset="0"/>
                  <a:ea typeface="ＭＳ Ｐゴシック"/>
                </a:rPr>
                <a:t>サービスの</a:t>
              </a:r>
              <a:r>
                <a:rPr lang="ja-JP" altLang="en-US" sz="1400" b="1" dirty="0">
                  <a:solidFill>
                    <a:srgbClr val="000000"/>
                  </a:solidFill>
                  <a:latin typeface="Times New Roman" pitchFamily="18" charset="0"/>
                  <a:ea typeface="ＭＳ Ｐゴシック"/>
                </a:rPr>
                <a:t>利用が</a:t>
              </a:r>
              <a:r>
                <a:rPr lang="ja-JP" altLang="en-US" sz="1400" b="1" dirty="0">
                  <a:solidFill>
                    <a:srgbClr val="FF0000"/>
                  </a:solidFill>
                  <a:latin typeface="Times New Roman" pitchFamily="18" charset="0"/>
                  <a:ea typeface="ＭＳ Ｐゴシック"/>
                </a:rPr>
                <a:t>約 ３０．</a:t>
              </a:r>
              <a:r>
                <a:rPr lang="ja-JP" altLang="en-US" sz="1400" b="1" dirty="0" smtClean="0">
                  <a:solidFill>
                    <a:srgbClr val="FF0000"/>
                  </a:solidFill>
                  <a:latin typeface="Times New Roman" pitchFamily="18" charset="0"/>
                  <a:ea typeface="ＭＳ Ｐゴシック"/>
                </a:rPr>
                <a:t>２％ </a:t>
              </a:r>
              <a:r>
                <a:rPr lang="ja-JP" altLang="en-US" sz="1500" b="1" dirty="0">
                  <a:solidFill>
                    <a:srgbClr val="FF0000"/>
                  </a:solidFill>
                  <a:latin typeface="Times New Roman" pitchFamily="18" charset="0"/>
                  <a:ea typeface="ＭＳ Ｐゴシック"/>
                </a:rPr>
                <a:t>　</a:t>
              </a:r>
            </a:p>
            <a:p>
              <a:pPr marL="1430265">
                <a:defRPr/>
              </a:pPr>
              <a:r>
                <a:rPr lang="ja-JP" altLang="en-US" sz="1400" b="1" dirty="0">
                  <a:solidFill>
                    <a:srgbClr val="000000"/>
                  </a:solidFill>
                  <a:latin typeface="ＭＳ Ｐゴシック" charset="-128"/>
                  <a:ea typeface="ＭＳ Ｐゴシック"/>
                </a:rPr>
                <a:t>② 障害福祉サービスから一般企業への就職が</a:t>
              </a:r>
              <a:r>
                <a:rPr lang="ja-JP" altLang="en-US" sz="1400" b="1" dirty="0">
                  <a:solidFill>
                    <a:srgbClr val="FF0000"/>
                  </a:solidFill>
                  <a:latin typeface="ＭＳ Ｐゴシック" charset="-128"/>
                  <a:ea typeface="ＭＳ Ｐゴシック"/>
                </a:rPr>
                <a:t>年間 １．３ ％（Ｈ１５）　→　</a:t>
              </a:r>
              <a:r>
                <a:rPr lang="ja-JP" altLang="en-US" sz="1400" b="1" dirty="0" smtClean="0">
                  <a:solidFill>
                    <a:srgbClr val="FF0000"/>
                  </a:solidFill>
                  <a:latin typeface="ＭＳ Ｐゴシック" charset="-128"/>
                  <a:ea typeface="ＭＳ Ｐゴシック"/>
                </a:rPr>
                <a:t>４．３％</a:t>
              </a:r>
              <a:r>
                <a:rPr lang="ja-JP" altLang="en-US" sz="1400" b="1" dirty="0">
                  <a:solidFill>
                    <a:srgbClr val="FF0000"/>
                  </a:solidFill>
                  <a:latin typeface="ＭＳ Ｐゴシック" charset="-128"/>
                  <a:ea typeface="ＭＳ Ｐゴシック"/>
                </a:rPr>
                <a:t>（</a:t>
              </a:r>
              <a:r>
                <a:rPr lang="ja-JP" altLang="en-US" sz="1400" b="1" dirty="0" smtClean="0">
                  <a:solidFill>
                    <a:srgbClr val="FF0000"/>
                  </a:solidFill>
                  <a:latin typeface="ＭＳ Ｐゴシック" charset="-128"/>
                  <a:ea typeface="ＭＳ Ｐゴシック"/>
                </a:rPr>
                <a:t>Ｈ２８）</a:t>
              </a:r>
              <a:endParaRPr lang="en-US" altLang="ja-JP" sz="1400" b="1" dirty="0">
                <a:solidFill>
                  <a:srgbClr val="FF0000"/>
                </a:solidFill>
                <a:latin typeface="ＭＳ Ｐゴシック" charset="-128"/>
                <a:ea typeface="ＭＳ Ｐゴシック"/>
              </a:endParaRPr>
            </a:p>
            <a:p>
              <a:pPr marL="1339781">
                <a:lnSpc>
                  <a:spcPts val="1600"/>
                </a:lnSpc>
                <a:defRPr/>
              </a:pPr>
              <a:r>
                <a:rPr lang="ja-JP" altLang="en-US" sz="1500" b="1" dirty="0">
                  <a:solidFill>
                    <a:srgbClr val="FF0000"/>
                  </a:solidFill>
                  <a:latin typeface="ＭＳ Ｐゴシック" charset="-128"/>
                  <a:ea typeface="ＭＳ Ｐゴシック"/>
                </a:rPr>
                <a:t>　　　　　　　　　　　　　　　　　　　　　　　　　　　　　　　　　　　　　　　　　</a:t>
              </a:r>
              <a:r>
                <a:rPr lang="ja-JP" altLang="en-US" sz="1200" b="1" dirty="0">
                  <a:solidFill>
                    <a:srgbClr val="FF0000"/>
                  </a:solidFill>
                  <a:latin typeface="ＭＳ Ｐゴシック" charset="-128"/>
                  <a:ea typeface="ＭＳ Ｐゴシック"/>
                </a:rPr>
                <a:t>　</a:t>
              </a:r>
              <a:r>
                <a:rPr lang="en-US" altLang="ja-JP" sz="1200" b="1" dirty="0">
                  <a:solidFill>
                    <a:srgbClr val="FF0000"/>
                  </a:solidFill>
                  <a:latin typeface="ＭＳ Ｐゴシック" charset="-128"/>
                  <a:ea typeface="ＭＳ Ｐゴシック"/>
                </a:rPr>
                <a:t>※</a:t>
              </a:r>
              <a:r>
                <a:rPr lang="ja-JP" altLang="en-US" sz="1200" b="1" dirty="0">
                  <a:solidFill>
                    <a:srgbClr val="FF0000"/>
                  </a:solidFill>
                  <a:latin typeface="ＭＳ Ｐゴシック" charset="-128"/>
                  <a:ea typeface="ＭＳ Ｐゴシック"/>
                </a:rPr>
                <a:t>就労移行支援からは</a:t>
              </a:r>
              <a:r>
                <a:rPr lang="ja-JP" altLang="en-US" sz="1200" b="1" dirty="0" smtClean="0">
                  <a:solidFill>
                    <a:srgbClr val="FF0000"/>
                  </a:solidFill>
                  <a:latin typeface="ＭＳ Ｐゴシック" charset="-128"/>
                  <a:ea typeface="ＭＳ Ｐゴシック"/>
                </a:rPr>
                <a:t>２５．１％</a:t>
              </a:r>
              <a:r>
                <a:rPr lang="ja-JP" altLang="en-US" sz="1500" b="1" dirty="0" smtClean="0">
                  <a:solidFill>
                    <a:srgbClr val="FF0000"/>
                  </a:solidFill>
                  <a:latin typeface="ＭＳ Ｐゴシック" charset="-128"/>
                  <a:ea typeface="ＭＳ Ｐゴシック"/>
                </a:rPr>
                <a:t> </a:t>
              </a:r>
              <a:r>
                <a:rPr lang="ja-JP" altLang="en-US" sz="1200" b="1" dirty="0">
                  <a:solidFill>
                    <a:srgbClr val="FF0000"/>
                  </a:solidFill>
                  <a:latin typeface="ＭＳ Ｐゴシック" charset="-128"/>
                  <a:ea typeface="ＭＳ Ｐゴシック"/>
                </a:rPr>
                <a:t>（</a:t>
              </a:r>
              <a:r>
                <a:rPr lang="ja-JP" altLang="en-US" sz="1200" b="1" dirty="0" smtClean="0">
                  <a:solidFill>
                    <a:srgbClr val="FF0000"/>
                  </a:solidFill>
                  <a:latin typeface="ＭＳ Ｐゴシック" charset="-128"/>
                  <a:ea typeface="ＭＳ Ｐゴシック"/>
                </a:rPr>
                <a:t>Ｈ２８）</a:t>
              </a:r>
              <a:endParaRPr lang="ja-JP" altLang="en-US" sz="1200" b="1" dirty="0">
                <a:solidFill>
                  <a:srgbClr val="FF0000"/>
                </a:solidFill>
                <a:latin typeface="ＭＳ Ｐゴシック" charset="-128"/>
                <a:ea typeface="ＭＳ Ｐゴシック"/>
              </a:endParaRPr>
            </a:p>
          </p:txBody>
        </p:sp>
        <p:sp>
          <p:nvSpPr>
            <p:cNvPr id="18453" name="Text Box 26"/>
            <p:cNvSpPr txBox="1">
              <a:spLocks noChangeArrowheads="1"/>
            </p:cNvSpPr>
            <p:nvPr/>
          </p:nvSpPr>
          <p:spPr bwMode="auto">
            <a:xfrm>
              <a:off x="272487" y="1412777"/>
              <a:ext cx="1260000" cy="576000"/>
            </a:xfrm>
            <a:prstGeom prst="rect">
              <a:avLst/>
            </a:prstGeom>
            <a:solidFill>
              <a:srgbClr val="CCFF99"/>
            </a:solidFill>
            <a:ln w="9525">
              <a:solidFill>
                <a:schemeClr val="tx1"/>
              </a:solidFill>
              <a:miter lim="800000"/>
              <a:headEnd/>
              <a:tailEnd/>
            </a:ln>
            <a:extLst/>
          </p:spPr>
          <p:txBody>
            <a:bodyPr lIns="35998" tIns="35998" rIns="35998" bIns="35998" anchor="ctr" anchorCtr="1"/>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b="1" dirty="0">
                  <a:solidFill>
                    <a:srgbClr val="000000"/>
                  </a:solidFill>
                  <a:latin typeface="Times New Roman" pitchFamily="18" charset="0"/>
                </a:rPr>
                <a:t>一般就労への</a:t>
              </a:r>
              <a:endParaRPr lang="en-US" altLang="ja-JP" sz="1400" b="1" dirty="0">
                <a:solidFill>
                  <a:srgbClr val="000000"/>
                </a:solidFill>
                <a:latin typeface="Times New Roman" pitchFamily="18" charset="0"/>
              </a:endParaRPr>
            </a:p>
            <a:p>
              <a:pPr eaLnBrk="1" hangingPunct="1">
                <a:spcBef>
                  <a:spcPct val="50000"/>
                </a:spcBef>
              </a:pPr>
              <a:r>
                <a:rPr lang="ja-JP" altLang="en-US" sz="1400" b="1" dirty="0">
                  <a:solidFill>
                    <a:srgbClr val="000000"/>
                  </a:solidFill>
                  <a:latin typeface="Times New Roman" pitchFamily="18" charset="0"/>
                </a:rPr>
                <a:t>移行の現状</a:t>
              </a:r>
              <a:endParaRPr lang="en-US" altLang="ja-JP" sz="1400" b="1" dirty="0">
                <a:solidFill>
                  <a:srgbClr val="000000"/>
                </a:solidFill>
                <a:latin typeface="Calibri" pitchFamily="34" charset="0"/>
              </a:endParaRPr>
            </a:p>
          </p:txBody>
        </p:sp>
      </p:grpSp>
      <p:sp>
        <p:nvSpPr>
          <p:cNvPr id="18454" name="Text Box 27"/>
          <p:cNvSpPr txBox="1">
            <a:spLocks noChangeArrowheads="1"/>
          </p:cNvSpPr>
          <p:nvPr/>
        </p:nvSpPr>
        <p:spPr bwMode="auto">
          <a:xfrm>
            <a:off x="6393195" y="5949280"/>
            <a:ext cx="81756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600" dirty="0" smtClean="0">
                <a:solidFill>
                  <a:srgbClr val="000000"/>
                </a:solidFill>
                <a:latin typeface="Calibri" pitchFamily="34" charset="0"/>
              </a:rPr>
              <a:t>就職</a:t>
            </a:r>
            <a:endParaRPr lang="ja-JP" altLang="en-US" sz="1600" dirty="0">
              <a:solidFill>
                <a:srgbClr val="000000"/>
              </a:solidFill>
              <a:latin typeface="Calibri" pitchFamily="34" charset="0"/>
            </a:endParaRPr>
          </a:p>
        </p:txBody>
      </p:sp>
      <p:sp>
        <p:nvSpPr>
          <p:cNvPr id="333866" name="Text Box 42"/>
          <p:cNvSpPr txBox="1">
            <a:spLocks noChangeArrowheads="1"/>
          </p:cNvSpPr>
          <p:nvPr/>
        </p:nvSpPr>
        <p:spPr bwMode="auto">
          <a:xfrm>
            <a:off x="8508602" y="2492897"/>
            <a:ext cx="1225550" cy="336550"/>
          </a:xfrm>
          <a:prstGeom prst="rect">
            <a:avLst/>
          </a:prstGeom>
          <a:noFill/>
          <a:ln w="9525" algn="ctr">
            <a:noFill/>
            <a:miter lim="800000"/>
            <a:headEnd/>
            <a:tailEnd/>
          </a:ln>
          <a:effectLst/>
        </p:spPr>
        <p:txBody>
          <a:bodyPr lIns="91424" tIns="45713" rIns="91424" bIns="45713">
            <a:spAutoFit/>
          </a:bodyPr>
          <a:lstStyle/>
          <a:p>
            <a:pPr algn="ctr" fontAlgn="auto">
              <a:spcBef>
                <a:spcPct val="50000"/>
              </a:spcBef>
              <a:spcAft>
                <a:spcPts val="0"/>
              </a:spcAft>
              <a:defRPr/>
            </a:pPr>
            <a:r>
              <a:rPr lang="ja-JP" altLang="en-US" sz="1600" b="1" u="sng" dirty="0">
                <a:solidFill>
                  <a:srgbClr val="000000"/>
                </a:solidFill>
                <a:effectLst>
                  <a:outerShdw blurRad="38100" dist="38100" dir="2700000" algn="tl">
                    <a:srgbClr val="C0C0C0"/>
                  </a:outerShdw>
                </a:effectLst>
                <a:ea typeface="ＭＳ Ｐゴシック"/>
              </a:rPr>
              <a:t>企　業　等</a:t>
            </a:r>
          </a:p>
        </p:txBody>
      </p:sp>
      <p:grpSp>
        <p:nvGrpSpPr>
          <p:cNvPr id="5" name="グループ化 4"/>
          <p:cNvGrpSpPr/>
          <p:nvPr/>
        </p:nvGrpSpPr>
        <p:grpSpPr>
          <a:xfrm>
            <a:off x="6445030" y="4698399"/>
            <a:ext cx="1878880" cy="530855"/>
            <a:chOff x="6445030" y="4604674"/>
            <a:chExt cx="1878880" cy="530855"/>
          </a:xfrm>
        </p:grpSpPr>
        <p:sp>
          <p:nvSpPr>
            <p:cNvPr id="18451" name="AutoShape 22"/>
            <p:cNvSpPr>
              <a:spLocks noChangeArrowheads="1"/>
            </p:cNvSpPr>
            <p:nvPr/>
          </p:nvSpPr>
          <p:spPr bwMode="auto">
            <a:xfrm rot="10800000">
              <a:off x="6445030" y="4604674"/>
              <a:ext cx="1878880" cy="530855"/>
            </a:xfrm>
            <a:prstGeom prst="leftArrow">
              <a:avLst>
                <a:gd name="adj1" fmla="val 54486"/>
                <a:gd name="adj2" fmla="val 58468"/>
              </a:avLst>
            </a:prstGeom>
            <a:solidFill>
              <a:srgbClr val="CCFFFF"/>
            </a:solidFill>
            <a:ln w="57150">
              <a:solidFill>
                <a:schemeClr val="tx1"/>
              </a:solidFill>
              <a:miter lim="800000"/>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66" name="Text Box 27"/>
            <p:cNvSpPr txBox="1">
              <a:spLocks noChangeArrowheads="1"/>
            </p:cNvSpPr>
            <p:nvPr/>
          </p:nvSpPr>
          <p:spPr bwMode="auto">
            <a:xfrm>
              <a:off x="6912764" y="4728304"/>
              <a:ext cx="883337"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600" dirty="0">
                  <a:solidFill>
                    <a:srgbClr val="000000"/>
                  </a:solidFill>
                  <a:latin typeface="Calibri" pitchFamily="34" charset="0"/>
                </a:rPr>
                <a:t>就　職</a:t>
              </a:r>
            </a:p>
          </p:txBody>
        </p:sp>
      </p:grpSp>
      <p:sp>
        <p:nvSpPr>
          <p:cNvPr id="50" name="Text Box 28"/>
          <p:cNvSpPr txBox="1">
            <a:spLocks noChangeArrowheads="1"/>
          </p:cNvSpPr>
          <p:nvPr/>
        </p:nvSpPr>
        <p:spPr bwMode="auto">
          <a:xfrm>
            <a:off x="36" y="-63336"/>
            <a:ext cx="9906000" cy="523216"/>
          </a:xfrm>
          <a:prstGeom prst="rect">
            <a:avLst/>
          </a:prstGeom>
          <a:noFill/>
          <a:ln w="9525" algn="ctr">
            <a:noFill/>
            <a:miter lim="800000"/>
            <a:headEnd/>
            <a:tailEnd/>
          </a:ln>
        </p:spPr>
        <p:txBody>
          <a:bodyPr lIns="91435" tIns="45718" rIns="91435" bIns="45718">
            <a:spAutoFit/>
          </a:bodyPr>
          <a:lstStyle/>
          <a:p>
            <a:pPr algn="ctr">
              <a:spcBef>
                <a:spcPct val="50000"/>
              </a:spcBef>
              <a:defRPr/>
            </a:pPr>
            <a:r>
              <a:rPr lang="ja-JP" altLang="en-US" sz="2800" dirty="0">
                <a:solidFill>
                  <a:srgbClr val="000000"/>
                </a:solidFill>
                <a:latin typeface="HGP創英角ｺﾞｼｯｸUB" panose="020B0900000000000000" pitchFamily="50" charset="-128"/>
                <a:ea typeface="HGP創英角ｺﾞｼｯｸUB" panose="020B0900000000000000" pitchFamily="50" charset="-128"/>
              </a:rPr>
              <a:t>就労支援施策の対象となる障害者数／地域の流れ</a:t>
            </a:r>
          </a:p>
        </p:txBody>
      </p:sp>
      <p:sp>
        <p:nvSpPr>
          <p:cNvPr id="18468" name="Text Box 29"/>
          <p:cNvSpPr txBox="1">
            <a:spLocks noChangeArrowheads="1"/>
          </p:cNvSpPr>
          <p:nvPr/>
        </p:nvSpPr>
        <p:spPr bwMode="auto">
          <a:xfrm>
            <a:off x="82770" y="548680"/>
            <a:ext cx="9740473" cy="720704"/>
          </a:xfrm>
          <a:prstGeom prst="rect">
            <a:avLst/>
          </a:prstGeom>
          <a:solidFill>
            <a:schemeClr val="bg1"/>
          </a:solidFill>
          <a:ln w="15875">
            <a:solidFill>
              <a:schemeClr val="tx1"/>
            </a:solidFill>
            <a:miter lim="800000"/>
            <a:headEnd/>
            <a:tailEnd/>
          </a:ln>
        </p:spPr>
        <p:txBody>
          <a:bodyPr lIns="91424" tIns="45713" rIns="91424" bIns="45713"/>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2000" b="1" dirty="0">
                <a:solidFill>
                  <a:srgbClr val="000000"/>
                </a:solidFill>
                <a:latin typeface="Times New Roman" pitchFamily="18" charset="0"/>
              </a:rPr>
              <a:t>障害者総数</a:t>
            </a:r>
            <a:r>
              <a:rPr lang="ja-JP" altLang="en-US" sz="2400" b="1" dirty="0" smtClean="0">
                <a:solidFill>
                  <a:srgbClr val="FF3300"/>
                </a:solidFill>
                <a:latin typeface="Times New Roman" pitchFamily="18" charset="0"/>
              </a:rPr>
              <a:t>約</a:t>
            </a:r>
            <a:r>
              <a:rPr lang="ja-JP" altLang="en-US" sz="2400" b="1" dirty="0">
                <a:solidFill>
                  <a:srgbClr val="FF3300"/>
                </a:solidFill>
                <a:latin typeface="Times New Roman" pitchFamily="18" charset="0"/>
              </a:rPr>
              <a:t>９３７</a:t>
            </a:r>
            <a:r>
              <a:rPr lang="ja-JP" altLang="en-US" sz="2400" b="1" dirty="0" smtClean="0">
                <a:solidFill>
                  <a:srgbClr val="FF3300"/>
                </a:solidFill>
                <a:latin typeface="Times New Roman" pitchFamily="18" charset="0"/>
              </a:rPr>
              <a:t>万人</a:t>
            </a:r>
            <a:r>
              <a:rPr lang="ja-JP" altLang="en-US" sz="2000" b="1" dirty="0">
                <a:solidFill>
                  <a:srgbClr val="000000"/>
                </a:solidFill>
                <a:latin typeface="Times New Roman" pitchFamily="18" charset="0"/>
              </a:rPr>
              <a:t>中、１８歳～６４歳の</a:t>
            </a:r>
            <a:r>
              <a:rPr lang="ja-JP" altLang="en-US" sz="2000" b="1" dirty="0" smtClean="0">
                <a:solidFill>
                  <a:srgbClr val="000000"/>
                </a:solidFill>
                <a:latin typeface="Times New Roman" pitchFamily="18" charset="0"/>
              </a:rPr>
              <a:t>在宅者数</a:t>
            </a:r>
            <a:r>
              <a:rPr lang="ja-JP" altLang="en-US" sz="2400" b="1" dirty="0" smtClean="0">
                <a:solidFill>
                  <a:srgbClr val="FF0000"/>
                </a:solidFill>
                <a:latin typeface="Times New Roman" pitchFamily="18" charset="0"/>
              </a:rPr>
              <a:t>約３６１万人</a:t>
            </a:r>
            <a:endParaRPr lang="en-US" altLang="ja-JP" sz="2400" b="1" dirty="0">
              <a:solidFill>
                <a:srgbClr val="FF0000"/>
              </a:solidFill>
              <a:latin typeface="Times New Roman" pitchFamily="18" charset="0"/>
            </a:endParaRPr>
          </a:p>
          <a:p>
            <a:pPr algn="r" eaLnBrk="1" hangingPunct="1">
              <a:lnSpc>
                <a:spcPts val="1600"/>
              </a:lnSpc>
            </a:pPr>
            <a:r>
              <a:rPr lang="ja-JP" altLang="en-US" sz="1400" b="1" dirty="0">
                <a:solidFill>
                  <a:srgbClr val="000000"/>
                </a:solidFill>
                <a:latin typeface="Times New Roman" pitchFamily="18" charset="0"/>
              </a:rPr>
              <a:t>（内訳：</a:t>
            </a:r>
            <a:r>
              <a:rPr lang="ja-JP" altLang="en-US" sz="1400" b="1" dirty="0" smtClean="0">
                <a:solidFill>
                  <a:srgbClr val="000000"/>
                </a:solidFill>
                <a:latin typeface="Times New Roman" pitchFamily="18" charset="0"/>
              </a:rPr>
              <a:t>身体１０１万人、知的 ５８万人、</a:t>
            </a:r>
            <a:r>
              <a:rPr lang="ja-JP" altLang="en-US" sz="1400" b="1" dirty="0">
                <a:solidFill>
                  <a:srgbClr val="000000"/>
                </a:solidFill>
                <a:latin typeface="Times New Roman" pitchFamily="18" charset="0"/>
              </a:rPr>
              <a:t>精神</a:t>
            </a:r>
            <a:r>
              <a:rPr lang="ja-JP" altLang="en-US" sz="1400" b="1" dirty="0" smtClean="0">
                <a:solidFill>
                  <a:srgbClr val="000000"/>
                </a:solidFill>
                <a:latin typeface="Times New Roman" pitchFamily="18" charset="0"/>
              </a:rPr>
              <a:t>２０２万人</a:t>
            </a:r>
            <a:r>
              <a:rPr lang="ja-JP" altLang="en-US" sz="1400" b="1" dirty="0">
                <a:solidFill>
                  <a:srgbClr val="000000"/>
                </a:solidFill>
                <a:latin typeface="Times New Roman" pitchFamily="18" charset="0"/>
              </a:rPr>
              <a:t>）　</a:t>
            </a:r>
            <a:r>
              <a:rPr lang="ja-JP" altLang="en-US" sz="2000" b="1" dirty="0">
                <a:solidFill>
                  <a:srgbClr val="000000"/>
                </a:solidFill>
                <a:latin typeface="Times New Roman" pitchFamily="18" charset="0"/>
              </a:rPr>
              <a:t>　　　　</a:t>
            </a:r>
          </a:p>
        </p:txBody>
      </p:sp>
      <p:sp>
        <p:nvSpPr>
          <p:cNvPr id="38" name="正方形/長方形 37"/>
          <p:cNvSpPr/>
          <p:nvPr/>
        </p:nvSpPr>
        <p:spPr>
          <a:xfrm>
            <a:off x="6388972" y="4494566"/>
            <a:ext cx="1938769" cy="255978"/>
          </a:xfrm>
          <a:prstGeom prst="rect">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ja-JP" altLang="en-US">
              <a:solidFill>
                <a:srgbClr val="FFFFFF"/>
              </a:solidFill>
            </a:endParaRPr>
          </a:p>
        </p:txBody>
      </p:sp>
      <p:sp>
        <p:nvSpPr>
          <p:cNvPr id="39" name="Text Box 26"/>
          <p:cNvSpPr txBox="1">
            <a:spLocks noChangeArrowheads="1"/>
          </p:cNvSpPr>
          <p:nvPr/>
        </p:nvSpPr>
        <p:spPr bwMode="auto">
          <a:xfrm>
            <a:off x="6451600" y="2219762"/>
            <a:ext cx="1939594" cy="2769985"/>
          </a:xfrm>
          <a:prstGeom prst="rect">
            <a:avLst/>
          </a:prstGeom>
          <a:noFill/>
          <a:ln w="9525">
            <a:noFill/>
            <a:miter lim="800000"/>
            <a:headEnd/>
            <a:tailEnd/>
          </a:ln>
        </p:spPr>
        <p:txBody>
          <a:bodyPr wrap="square" lIns="36000" tIns="45718" rIns="36000" bIns="45718">
            <a:spAutoFit/>
          </a:bodyPr>
          <a:lstStyle/>
          <a:p>
            <a:pPr algn="ctr" fontAlgn="auto">
              <a:spcBef>
                <a:spcPts val="0"/>
              </a:spcBef>
              <a:spcAft>
                <a:spcPts val="0"/>
              </a:spcAft>
              <a:defRPr/>
            </a:pPr>
            <a:r>
              <a:rPr lang="ja-JP" altLang="en-US" sz="1100" b="1" spc="-40" dirty="0">
                <a:solidFill>
                  <a:srgbClr val="FF0000"/>
                </a:solidFill>
                <a:latin typeface="Arial"/>
                <a:ea typeface="ＭＳ Ｐゴシック"/>
              </a:rPr>
              <a:t>就労系障害福祉サービス</a:t>
            </a:r>
            <a:endParaRPr lang="en-US" altLang="ja-JP" sz="1100" b="1" spc="-40" dirty="0">
              <a:solidFill>
                <a:srgbClr val="FF0000"/>
              </a:solidFill>
              <a:latin typeface="Arial"/>
              <a:ea typeface="ＭＳ Ｐゴシック"/>
            </a:endParaRPr>
          </a:p>
          <a:p>
            <a:pPr algn="ctr" fontAlgn="auto">
              <a:spcBef>
                <a:spcPts val="0"/>
              </a:spcBef>
              <a:spcAft>
                <a:spcPts val="0"/>
              </a:spcAft>
              <a:defRPr/>
            </a:pPr>
            <a:r>
              <a:rPr lang="ja-JP" altLang="en-US" sz="1100" b="1" spc="-40" dirty="0">
                <a:solidFill>
                  <a:srgbClr val="FF0000"/>
                </a:solidFill>
                <a:latin typeface="Arial"/>
                <a:ea typeface="ＭＳ Ｐゴシック"/>
              </a:rPr>
              <a:t>から一般就労への</a:t>
            </a:r>
            <a:r>
              <a:rPr lang="ja-JP" altLang="en-US" sz="1100" b="1" spc="-40" dirty="0" smtClean="0">
                <a:solidFill>
                  <a:srgbClr val="FF0000"/>
                </a:solidFill>
                <a:latin typeface="Arial"/>
                <a:ea typeface="ＭＳ Ｐゴシック"/>
              </a:rPr>
              <a:t>移行</a:t>
            </a:r>
            <a:endParaRPr lang="en-US" altLang="ja-JP" sz="600" b="1" dirty="0">
              <a:solidFill>
                <a:srgbClr val="000000"/>
              </a:solidFill>
              <a:latin typeface="Arial"/>
              <a:ea typeface="ＭＳ Ｐゴシック"/>
            </a:endParaRPr>
          </a:p>
          <a:p>
            <a:pPr fontAlgn="auto">
              <a:spcBef>
                <a:spcPts val="0"/>
              </a:spcBef>
              <a:spcAft>
                <a:spcPts val="0"/>
              </a:spcAft>
              <a:defRPr/>
            </a:pPr>
            <a:r>
              <a:rPr lang="ja-JP" altLang="en-US" sz="1400" b="1" dirty="0">
                <a:solidFill>
                  <a:srgbClr val="FF0000"/>
                </a:solidFill>
                <a:latin typeface="HGSｺﾞｼｯｸE" pitchFamily="50" charset="-128"/>
                <a:ea typeface="HGSｺﾞｼｯｸE" pitchFamily="50" charset="-128"/>
              </a:rPr>
              <a:t> </a:t>
            </a:r>
            <a:r>
              <a:rPr lang="en-US" altLang="ja-JP" sz="1400" b="1" dirty="0" smtClean="0">
                <a:solidFill>
                  <a:srgbClr val="FF0000"/>
                </a:solidFill>
                <a:latin typeface="HGSｺﾞｼｯｸE" pitchFamily="50" charset="-128"/>
                <a:ea typeface="HGSｺﾞｼｯｸE" pitchFamily="50" charset="-128"/>
              </a:rPr>
              <a:t>1,288</a:t>
            </a:r>
            <a:r>
              <a:rPr lang="ja-JP" altLang="en-US" sz="14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H15</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000000"/>
                </a:solidFill>
                <a:latin typeface="HGPｺﾞｼｯｸE" pitchFamily="50" charset="-128"/>
                <a:ea typeface="HGPｺﾞｼｯｸE" pitchFamily="50" charset="-128"/>
              </a:rPr>
              <a:t>1.0</a:t>
            </a:r>
            <a:endParaRPr lang="en-US" altLang="ja-JP" sz="1400" b="1" u="sng" dirty="0">
              <a:solidFill>
                <a:srgbClr val="00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2,460</a:t>
            </a:r>
            <a:r>
              <a:rPr lang="ja-JP" altLang="en-US" sz="14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H18</a:t>
            </a:r>
            <a:r>
              <a:rPr lang="ja-JP" altLang="en-US" sz="14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1.9</a:t>
            </a:r>
            <a:r>
              <a:rPr lang="ja-JP" altLang="en-US" sz="1400" b="1" u="sng" dirty="0" smtClean="0">
                <a:solidFill>
                  <a:srgbClr val="FF0000"/>
                </a:solidFill>
                <a:latin typeface="HGPｺﾞｼｯｸE" pitchFamily="50" charset="-128"/>
                <a:ea typeface="HGPｺﾞｼｯｸE" pitchFamily="50" charset="-128"/>
              </a:rPr>
              <a:t> </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3,293</a:t>
            </a:r>
            <a:r>
              <a:rPr lang="ja-JP" altLang="en-US" sz="12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H21</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2.6 </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4,403</a:t>
            </a:r>
            <a:r>
              <a:rPr lang="ja-JP" altLang="en-US" sz="12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H22</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3.4 </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5,675</a:t>
            </a:r>
            <a:r>
              <a:rPr lang="ja-JP" altLang="en-US" sz="12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H23</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4.4 </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7,717</a:t>
            </a:r>
            <a:r>
              <a:rPr lang="ja-JP" altLang="en-US" sz="1200" b="1" dirty="0">
                <a:solidFill>
                  <a:srgbClr val="FF0000"/>
                </a:solidFill>
                <a:latin typeface="HGSｺﾞｼｯｸE" pitchFamily="50" charset="-128"/>
                <a:ea typeface="HGSｺﾞｼｯｸE" pitchFamily="50" charset="-128"/>
              </a:rPr>
              <a:t>人</a:t>
            </a:r>
            <a:r>
              <a:rPr lang="en-US" altLang="ja-JP" sz="1200" b="1" dirty="0" smtClean="0">
                <a:solidFill>
                  <a:srgbClr val="000000"/>
                </a:solidFill>
                <a:latin typeface="ＭＳ Ｐゴシック"/>
                <a:ea typeface="ＭＳ Ｐゴシック"/>
              </a:rPr>
              <a:t>/ H24</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6.0 </a:t>
            </a:r>
            <a:r>
              <a:rPr lang="ja-JP" altLang="en-US" sz="1400" b="1" u="sng" dirty="0" smtClean="0">
                <a:solidFill>
                  <a:srgbClr val="FF0000"/>
                </a:solidFill>
                <a:latin typeface="HGPｺﾞｼｯｸE" pitchFamily="50" charset="-128"/>
                <a:ea typeface="HGPｺﾞｼｯｸE" pitchFamily="50" charset="-128"/>
              </a:rPr>
              <a:t>倍</a:t>
            </a:r>
            <a:endParaRPr lang="en-US" altLang="ja-JP" sz="1400" b="1" u="sng" dirty="0" smtClean="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10,001</a:t>
            </a:r>
            <a:r>
              <a:rPr lang="ja-JP" altLang="en-US" sz="1200" b="1" dirty="0" smtClean="0">
                <a:solidFill>
                  <a:srgbClr val="FF0000"/>
                </a:solidFill>
                <a:latin typeface="HGSｺﾞｼｯｸE" pitchFamily="50" charset="-128"/>
                <a:ea typeface="HGSｺﾞｼｯｸE" pitchFamily="50" charset="-128"/>
              </a:rPr>
              <a:t>人</a:t>
            </a:r>
            <a:r>
              <a:rPr lang="en-US" altLang="ja-JP" sz="1200" b="1" dirty="0" smtClean="0">
                <a:solidFill>
                  <a:srgbClr val="000000"/>
                </a:solidFill>
                <a:latin typeface="ＭＳ Ｐゴシック"/>
                <a:ea typeface="ＭＳ Ｐゴシック"/>
              </a:rPr>
              <a:t>/ H25</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7.8 </a:t>
            </a:r>
            <a:r>
              <a:rPr lang="ja-JP" altLang="en-US" sz="1400" b="1" u="sng" dirty="0" smtClean="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10,920</a:t>
            </a:r>
            <a:r>
              <a:rPr lang="ja-JP" altLang="en-US" sz="1200" b="1" dirty="0" smtClean="0">
                <a:solidFill>
                  <a:srgbClr val="FF0000"/>
                </a:solidFill>
                <a:latin typeface="HGSｺﾞｼｯｸE" pitchFamily="50" charset="-128"/>
                <a:ea typeface="HGSｺﾞｼｯｸE" pitchFamily="50" charset="-128"/>
              </a:rPr>
              <a:t>人</a:t>
            </a:r>
            <a:r>
              <a:rPr lang="en-US" altLang="ja-JP" sz="1200" b="1" dirty="0" smtClean="0">
                <a:solidFill>
                  <a:srgbClr val="000000"/>
                </a:solidFill>
                <a:latin typeface="ＭＳ Ｐゴシック"/>
                <a:ea typeface="ＭＳ Ｐゴシック"/>
              </a:rPr>
              <a:t>/ H26</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8.5 </a:t>
            </a:r>
            <a:r>
              <a:rPr lang="ja-JP" altLang="en-US" sz="1400" b="1" u="sng" dirty="0" smtClean="0">
                <a:solidFill>
                  <a:srgbClr val="FF0000"/>
                </a:solidFill>
                <a:latin typeface="HGPｺﾞｼｯｸE" pitchFamily="50" charset="-128"/>
                <a:ea typeface="HGPｺﾞｼｯｸE" pitchFamily="50" charset="-128"/>
              </a:rPr>
              <a:t>倍</a:t>
            </a:r>
            <a:endParaRPr lang="en-US" altLang="ja-JP" sz="1400" b="1" u="sng" dirty="0" smtClean="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PｺﾞｼｯｸE" pitchFamily="50" charset="-128"/>
                <a:ea typeface="HGPｺﾞｼｯｸE" pitchFamily="50" charset="-128"/>
              </a:rPr>
              <a:t>11,928</a:t>
            </a:r>
            <a:r>
              <a:rPr lang="ja-JP" altLang="en-US" sz="1200" b="1" dirty="0" smtClean="0">
                <a:solidFill>
                  <a:srgbClr val="FF0000"/>
                </a:solidFill>
                <a:latin typeface="HGPｺﾞｼｯｸE" pitchFamily="50" charset="-128"/>
                <a:ea typeface="HGPｺﾞｼｯｸE" pitchFamily="50" charset="-128"/>
              </a:rPr>
              <a:t>人</a:t>
            </a:r>
            <a:r>
              <a:rPr lang="en-US" altLang="ja-JP" sz="1200" b="1" dirty="0" smtClean="0">
                <a:solidFill>
                  <a:prstClr val="black"/>
                </a:solidFill>
                <a:latin typeface="ＭＳ Ｐゴシック"/>
                <a:ea typeface="ＭＳ Ｐゴシック"/>
              </a:rPr>
              <a:t>/</a:t>
            </a:r>
            <a:r>
              <a:rPr lang="ja-JP" altLang="en-US" sz="1200" b="1" dirty="0">
                <a:solidFill>
                  <a:prstClr val="black"/>
                </a:solidFill>
                <a:latin typeface="ＭＳ Ｐゴシック"/>
                <a:ea typeface="ＭＳ Ｐゴシック"/>
              </a:rPr>
              <a:t> </a:t>
            </a:r>
            <a:r>
              <a:rPr lang="en-US" altLang="ja-JP" sz="1200" b="1" dirty="0" smtClean="0">
                <a:solidFill>
                  <a:prstClr val="black"/>
                </a:solidFill>
                <a:latin typeface="ＭＳ Ｐゴシック"/>
                <a:ea typeface="ＭＳ Ｐゴシック"/>
              </a:rPr>
              <a:t>H27</a:t>
            </a:r>
            <a:r>
              <a:rPr lang="ja-JP" altLang="en-US" sz="1200" b="1" dirty="0" smtClean="0">
                <a:solidFill>
                  <a:prstClr val="black"/>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9.3 </a:t>
            </a:r>
            <a:r>
              <a:rPr lang="ja-JP" altLang="en-US" sz="1400" b="1" u="sng" dirty="0" smtClean="0">
                <a:solidFill>
                  <a:srgbClr val="FF0000"/>
                </a:solidFill>
                <a:latin typeface="HGPｺﾞｼｯｸE" pitchFamily="50" charset="-128"/>
                <a:ea typeface="HGPｺﾞｼｯｸE" pitchFamily="50" charset="-128"/>
              </a:rPr>
              <a:t>倍</a:t>
            </a:r>
            <a:endParaRPr lang="en-US" altLang="ja-JP" sz="1400" b="1" u="sng" dirty="0" smtClean="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a:solidFill>
                  <a:srgbClr val="FF0000"/>
                </a:solidFill>
                <a:latin typeface="HGPｺﾞｼｯｸE" pitchFamily="50" charset="-128"/>
                <a:ea typeface="HGPｺﾞｼｯｸE" pitchFamily="50" charset="-128"/>
              </a:rPr>
              <a:t>13,517</a:t>
            </a:r>
            <a:r>
              <a:rPr lang="ja-JP" altLang="en-US" sz="1200" b="1" dirty="0">
                <a:solidFill>
                  <a:srgbClr val="FF0000"/>
                </a:solidFill>
                <a:latin typeface="HGPｺﾞｼｯｸE" pitchFamily="50" charset="-128"/>
                <a:ea typeface="HGPｺﾞｼｯｸE" pitchFamily="50" charset="-128"/>
              </a:rPr>
              <a:t>人</a:t>
            </a:r>
            <a:r>
              <a:rPr lang="en-US" altLang="ja-JP" sz="1200" b="1" dirty="0">
                <a:solidFill>
                  <a:prstClr val="black"/>
                </a:solidFill>
                <a:latin typeface="ＭＳ Ｐゴシック"/>
                <a:ea typeface="ＭＳ Ｐゴシック"/>
              </a:rPr>
              <a:t>/</a:t>
            </a:r>
            <a:r>
              <a:rPr lang="ja-JP" altLang="en-US" sz="1200" b="1" dirty="0">
                <a:solidFill>
                  <a:prstClr val="black"/>
                </a:solidFill>
                <a:latin typeface="ＭＳ Ｐゴシック"/>
                <a:ea typeface="ＭＳ Ｐゴシック"/>
              </a:rPr>
              <a:t> </a:t>
            </a:r>
            <a:r>
              <a:rPr lang="en-US" altLang="ja-JP" sz="1200" b="1" dirty="0">
                <a:solidFill>
                  <a:prstClr val="black"/>
                </a:solidFill>
                <a:latin typeface="ＭＳ Ｐゴシック"/>
                <a:ea typeface="ＭＳ Ｐゴシック"/>
              </a:rPr>
              <a:t>H28</a:t>
            </a:r>
            <a:r>
              <a:rPr lang="ja-JP" altLang="en-US" sz="1200" b="1" dirty="0">
                <a:solidFill>
                  <a:prstClr val="black"/>
                </a:solidFill>
                <a:latin typeface="ＭＳ Ｐゴシック"/>
                <a:ea typeface="ＭＳ Ｐゴシック"/>
              </a:rPr>
              <a:t>　</a:t>
            </a:r>
            <a:r>
              <a:rPr lang="en-US" altLang="ja-JP" sz="1400" b="1" u="sng" dirty="0">
                <a:solidFill>
                  <a:srgbClr val="FF0000"/>
                </a:solidFill>
                <a:latin typeface="HGPｺﾞｼｯｸE" pitchFamily="50" charset="-128"/>
                <a:ea typeface="HGPｺﾞｼｯｸE" pitchFamily="50" charset="-128"/>
              </a:rPr>
              <a:t>10.5</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prstClr val="black"/>
              </a:solidFill>
              <a:latin typeface="HGPｺﾞｼｯｸE" panose="020B0900000000000000" pitchFamily="50" charset="-128"/>
              <a:ea typeface="HGPｺﾞｼｯｸE" panose="020B0900000000000000" pitchFamily="50" charset="-128"/>
            </a:endParaRPr>
          </a:p>
          <a:p>
            <a:pPr fontAlgn="auto">
              <a:spcBef>
                <a:spcPts val="0"/>
              </a:spcBef>
              <a:spcAft>
                <a:spcPts val="0"/>
              </a:spcAft>
              <a:defRPr/>
            </a:pPr>
            <a:endParaRPr lang="en-US" altLang="ja-JP" sz="1200" b="1" u="sng" dirty="0">
              <a:solidFill>
                <a:prstClr val="black"/>
              </a:solidFill>
              <a:latin typeface="HGPｺﾞｼｯｸE" panose="020B0900000000000000" pitchFamily="50" charset="-128"/>
              <a:ea typeface="HGPｺﾞｼｯｸE" panose="020B0900000000000000" pitchFamily="50" charset="-128"/>
            </a:endParaRPr>
          </a:p>
        </p:txBody>
      </p:sp>
      <p:sp>
        <p:nvSpPr>
          <p:cNvPr id="333840" name="Text Box 16"/>
          <p:cNvSpPr txBox="1">
            <a:spLocks noChangeArrowheads="1"/>
          </p:cNvSpPr>
          <p:nvPr/>
        </p:nvSpPr>
        <p:spPr bwMode="auto">
          <a:xfrm>
            <a:off x="1421908" y="2360789"/>
            <a:ext cx="4872069" cy="523216"/>
          </a:xfrm>
          <a:prstGeom prst="rect">
            <a:avLst/>
          </a:prstGeom>
          <a:noFill/>
          <a:ln w="9525">
            <a:noFill/>
            <a:miter lim="800000"/>
            <a:headEnd/>
            <a:tailEnd/>
          </a:ln>
          <a:effectLst/>
        </p:spPr>
        <p:txBody>
          <a:bodyPr wrap="square" lIns="91435" tIns="45718" rIns="91435" bIns="45718">
            <a:spAutoFit/>
          </a:bodyPr>
          <a:lstStyle/>
          <a:p>
            <a:pPr algn="ctr" fontAlgn="auto">
              <a:spcBef>
                <a:spcPct val="50000"/>
              </a:spcBef>
              <a:spcAft>
                <a:spcPts val="0"/>
              </a:spcAft>
              <a:defRPr/>
            </a:pPr>
            <a:r>
              <a:rPr lang="ja-JP" altLang="en-US" sz="2400" u="sng" dirty="0" smtClean="0">
                <a:solidFill>
                  <a:srgbClr val="0000CC"/>
                </a:solidFill>
                <a:ea typeface="ＤＨＰ特太ゴシック体" pitchFamily="2" charset="-128"/>
              </a:rPr>
              <a:t>障害</a:t>
            </a:r>
            <a:r>
              <a:rPr lang="ja-JP" altLang="en-US" sz="2400" u="sng" dirty="0">
                <a:solidFill>
                  <a:srgbClr val="0000CC"/>
                </a:solidFill>
                <a:ea typeface="ＤＨＰ特太ゴシック体" pitchFamily="2" charset="-128"/>
              </a:rPr>
              <a:t>福祉</a:t>
            </a:r>
            <a:r>
              <a:rPr lang="ja-JP" altLang="en-US" sz="2400" u="sng" dirty="0" smtClean="0">
                <a:solidFill>
                  <a:srgbClr val="0000CC"/>
                </a:solidFill>
                <a:ea typeface="ＤＨＰ特太ゴシック体" pitchFamily="2" charset="-128"/>
              </a:rPr>
              <a:t>サービス</a:t>
            </a:r>
            <a:r>
              <a:rPr lang="ja-JP" altLang="en-US" sz="2800" u="sng" dirty="0">
                <a:solidFill>
                  <a:srgbClr val="0000CC"/>
                </a:solidFill>
                <a:ea typeface="ＤＨＰ特太ゴシック体" pitchFamily="2" charset="-128"/>
              </a:rPr>
              <a:t>　</a:t>
            </a:r>
          </a:p>
        </p:txBody>
      </p:sp>
      <p:grpSp>
        <p:nvGrpSpPr>
          <p:cNvPr id="46" name="グループ化 10"/>
          <p:cNvGrpSpPr>
            <a:grpSpLocks/>
          </p:cNvGrpSpPr>
          <p:nvPr/>
        </p:nvGrpSpPr>
        <p:grpSpPr bwMode="auto">
          <a:xfrm>
            <a:off x="80" y="404664"/>
            <a:ext cx="9906000" cy="71438"/>
            <a:chOff x="0" y="188640"/>
            <a:chExt cx="9144000" cy="72008"/>
          </a:xfrm>
        </p:grpSpPr>
        <p:cxnSp>
          <p:nvCxnSpPr>
            <p:cNvPr id="47" name="直線コネクタ 46"/>
            <p:cNvCxnSpPr/>
            <p:nvPr/>
          </p:nvCxnSpPr>
          <p:spPr>
            <a:xfrm>
              <a:off x="0" y="188640"/>
              <a:ext cx="9144000" cy="0"/>
            </a:xfrm>
            <a:prstGeom prst="line">
              <a:avLst/>
            </a:prstGeom>
            <a:noFill/>
            <a:ln w="9525" cap="flat" cmpd="sng" algn="ctr">
              <a:solidFill>
                <a:srgbClr val="99CCFF"/>
              </a:solidFill>
              <a:prstDash val="solid"/>
            </a:ln>
            <a:effectLst/>
          </p:spPr>
        </p:cxnSp>
        <p:cxnSp>
          <p:nvCxnSpPr>
            <p:cNvPr id="48" name="直線コネクタ 47"/>
            <p:cNvCxnSpPr/>
            <p:nvPr/>
          </p:nvCxnSpPr>
          <p:spPr>
            <a:xfrm>
              <a:off x="0" y="260648"/>
              <a:ext cx="9144000" cy="0"/>
            </a:xfrm>
            <a:prstGeom prst="line">
              <a:avLst/>
            </a:prstGeom>
            <a:noFill/>
            <a:ln w="57150" cap="flat" cmpd="sng" algn="ctr">
              <a:solidFill>
                <a:srgbClr val="99CCFF"/>
              </a:solidFill>
              <a:prstDash val="solid"/>
            </a:ln>
            <a:effectLst/>
          </p:spPr>
        </p:cxnSp>
      </p:grpSp>
      <p:sp>
        <p:nvSpPr>
          <p:cNvPr id="51" name="テキスト ボックス 50"/>
          <p:cNvSpPr txBox="1"/>
          <p:nvPr/>
        </p:nvSpPr>
        <p:spPr>
          <a:xfrm>
            <a:off x="429163" y="2796896"/>
            <a:ext cx="492443" cy="3342832"/>
          </a:xfrm>
          <a:prstGeom prst="rect">
            <a:avLst/>
          </a:prstGeom>
          <a:noFill/>
        </p:spPr>
        <p:txBody>
          <a:bodyPr vert="eaVert" wrap="square" rtlCol="0">
            <a:spAutoFit/>
          </a:bodyPr>
          <a:lstStyle/>
          <a:p>
            <a:r>
              <a:rPr lang="ja-JP" altLang="en-US" sz="2000" b="1" dirty="0" smtClean="0">
                <a:solidFill>
                  <a:prstClr val="black"/>
                </a:solidFill>
                <a:ea typeface="ＭＳ Ｐゴシック"/>
              </a:rPr>
              <a:t>大学・専修学校への進学等</a:t>
            </a:r>
            <a:endParaRPr lang="ja-JP" altLang="en-US" sz="2000" b="1" dirty="0">
              <a:solidFill>
                <a:prstClr val="black"/>
              </a:solidFill>
              <a:ea typeface="ＭＳ Ｐゴシック"/>
            </a:endParaRPr>
          </a:p>
        </p:txBody>
      </p:sp>
      <p:sp>
        <p:nvSpPr>
          <p:cNvPr id="52" name="正方形/長方形 51"/>
          <p:cNvSpPr/>
          <p:nvPr/>
        </p:nvSpPr>
        <p:spPr>
          <a:xfrm>
            <a:off x="200551" y="2204864"/>
            <a:ext cx="936103" cy="41792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440" name="AutoShape 9"/>
          <p:cNvSpPr>
            <a:spLocks noChangeArrowheads="1"/>
          </p:cNvSpPr>
          <p:nvPr/>
        </p:nvSpPr>
        <p:spPr bwMode="auto">
          <a:xfrm>
            <a:off x="1994306" y="5211946"/>
            <a:ext cx="4407321" cy="567455"/>
          </a:xfrm>
          <a:prstGeom prst="upArrow">
            <a:avLst>
              <a:gd name="adj1" fmla="val 62094"/>
              <a:gd name="adj2" fmla="val 51871"/>
            </a:avLst>
          </a:prstGeom>
          <a:solidFill>
            <a:schemeClr val="bg1"/>
          </a:solidFill>
          <a:ln w="9525">
            <a:solidFill>
              <a:schemeClr val="tx1"/>
            </a:solidFill>
            <a:miter lim="800000"/>
            <a:headEnd/>
            <a:tailEnd/>
          </a:ln>
          <a:extLst/>
        </p:spPr>
        <p:txBody>
          <a:bodyPr vert="eaVert" wrap="none" lIns="91435" tIns="45718" rIns="91435" bIns="45718" anchor="ctr"/>
          <a:lstStyle/>
          <a:p>
            <a:endParaRPr lang="ja-JP" altLang="en-US" sz="1200">
              <a:solidFill>
                <a:srgbClr val="000000"/>
              </a:solidFill>
              <a:latin typeface="Calibri"/>
              <a:ea typeface="ＭＳ Ｐゴシック"/>
            </a:endParaRPr>
          </a:p>
        </p:txBody>
      </p:sp>
      <p:sp>
        <p:nvSpPr>
          <p:cNvPr id="45" name="テキスト ボックス 44"/>
          <p:cNvSpPr txBox="1"/>
          <p:nvPr/>
        </p:nvSpPr>
        <p:spPr>
          <a:xfrm>
            <a:off x="123746" y="6563962"/>
            <a:ext cx="7712154" cy="244343"/>
          </a:xfrm>
          <a:prstGeom prst="rect">
            <a:avLst/>
          </a:prstGeom>
          <a:noFill/>
        </p:spPr>
        <p:txBody>
          <a:bodyPr wrap="square" lIns="89578" tIns="44790" rIns="89578" bIns="44790" rtlCol="0">
            <a:spAutoFit/>
          </a:bodyPr>
          <a:lstStyle/>
          <a:p>
            <a:r>
              <a:rPr lang="en-US" altLang="ja-JP" sz="1000" dirty="0" smtClean="0">
                <a:solidFill>
                  <a:prstClr val="black"/>
                </a:solidFill>
                <a:ea typeface="ＭＳ Ｐゴシック"/>
              </a:rPr>
              <a:t>【</a:t>
            </a:r>
            <a:r>
              <a:rPr lang="ja-JP" altLang="en-US" sz="1000" dirty="0" smtClean="0">
                <a:solidFill>
                  <a:prstClr val="black"/>
                </a:solidFill>
                <a:ea typeface="ＭＳ Ｐゴシック"/>
              </a:rPr>
              <a:t>出典</a:t>
            </a:r>
            <a:r>
              <a:rPr lang="en-US" altLang="ja-JP" sz="1000" dirty="0" smtClean="0">
                <a:solidFill>
                  <a:prstClr val="black"/>
                </a:solidFill>
                <a:ea typeface="ＭＳ Ｐゴシック"/>
              </a:rPr>
              <a:t>】</a:t>
            </a:r>
            <a:r>
              <a:rPr lang="ja-JP" altLang="en-US" sz="1000" dirty="0" smtClean="0">
                <a:solidFill>
                  <a:prstClr val="black"/>
                </a:solidFill>
                <a:ea typeface="ＭＳ Ｐゴシック"/>
              </a:rPr>
              <a:t>社会福祉施設等調査、国保連データ、学校基本調査、障害者雇用状況調査、患者調査、生活のしづらさなどに関する調査　等</a:t>
            </a:r>
            <a:endParaRPr lang="ja-JP" altLang="en-US" sz="1000" dirty="0">
              <a:solidFill>
                <a:prstClr val="black"/>
              </a:solidFill>
              <a:ea typeface="ＭＳ Ｐゴシック"/>
            </a:endParaRPr>
          </a:p>
        </p:txBody>
      </p:sp>
      <p:sp>
        <p:nvSpPr>
          <p:cNvPr id="54" name="Text Box 34"/>
          <p:cNvSpPr txBox="1">
            <a:spLocks noChangeArrowheads="1"/>
          </p:cNvSpPr>
          <p:nvPr/>
        </p:nvSpPr>
        <p:spPr bwMode="auto">
          <a:xfrm>
            <a:off x="1568625" y="3212852"/>
            <a:ext cx="4584700"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tabLst>
                <a:tab pos="2962275" algn="l"/>
              </a:tabLst>
              <a:defRPr kumimoji="1">
                <a:solidFill>
                  <a:schemeClr val="tx1"/>
                </a:solidFill>
                <a:latin typeface="Arial" charset="0"/>
                <a:ea typeface="ＭＳ Ｐゴシック" pitchFamily="50" charset="-128"/>
              </a:defRPr>
            </a:lvl1pPr>
            <a:lvl2pPr marL="742950" indent="-285750" eaLnBrk="0" hangingPunct="0">
              <a:tabLst>
                <a:tab pos="2962275" algn="l"/>
              </a:tabLst>
              <a:defRPr kumimoji="1">
                <a:solidFill>
                  <a:schemeClr val="tx1"/>
                </a:solidFill>
                <a:latin typeface="Arial" charset="0"/>
                <a:ea typeface="ＭＳ Ｐゴシック" pitchFamily="50" charset="-128"/>
              </a:defRPr>
            </a:lvl2pPr>
            <a:lvl3pPr marL="1143000" indent="-228600" eaLnBrk="0" hangingPunct="0">
              <a:tabLst>
                <a:tab pos="2962275" algn="l"/>
              </a:tabLst>
              <a:defRPr kumimoji="1">
                <a:solidFill>
                  <a:schemeClr val="tx1"/>
                </a:solidFill>
                <a:latin typeface="Arial" charset="0"/>
                <a:ea typeface="ＭＳ Ｐゴシック" pitchFamily="50" charset="-128"/>
              </a:defRPr>
            </a:lvl3pPr>
            <a:lvl4pPr marL="1600200" indent="-228600" eaLnBrk="0" hangingPunct="0">
              <a:tabLst>
                <a:tab pos="2962275" algn="l"/>
              </a:tabLst>
              <a:defRPr kumimoji="1">
                <a:solidFill>
                  <a:schemeClr val="tx1"/>
                </a:solidFill>
                <a:latin typeface="Arial" charset="0"/>
                <a:ea typeface="ＭＳ Ｐゴシック" pitchFamily="50" charset="-128"/>
              </a:defRPr>
            </a:lvl4pPr>
            <a:lvl5pPr marL="2057400" indent="-228600" eaLnBrk="0" hangingPunct="0">
              <a:tabLst>
                <a:tab pos="2962275" algn="l"/>
              </a:tabLst>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9pPr>
          </a:lstStyle>
          <a:p>
            <a:pPr eaLnBrk="1" fontAlgn="auto" hangingPunct="1">
              <a:spcBef>
                <a:spcPct val="50000"/>
              </a:spcBef>
              <a:spcAft>
                <a:spcPts val="0"/>
              </a:spcAft>
            </a:pPr>
            <a:r>
              <a:rPr lang="ja-JP" altLang="en-US" b="1" dirty="0">
                <a:solidFill>
                  <a:srgbClr val="000000"/>
                </a:solidFill>
                <a:latin typeface="ＭＳ Ｐゴシック" pitchFamily="50" charset="-128"/>
              </a:rPr>
              <a:t>・就労移行支援</a:t>
            </a:r>
            <a:r>
              <a:rPr lang="en-US" altLang="ja-JP" b="1" dirty="0">
                <a:solidFill>
                  <a:srgbClr val="000000"/>
                </a:solidFill>
                <a:latin typeface="ＭＳ Ｐゴシック" pitchFamily="50" charset="-128"/>
              </a:rPr>
              <a:t>	</a:t>
            </a:r>
            <a:r>
              <a:rPr lang="ja-JP" altLang="en-US" b="1" dirty="0">
                <a:solidFill>
                  <a:srgbClr val="000000"/>
                </a:solidFill>
                <a:latin typeface="ＭＳ Ｐゴシック" pitchFamily="50" charset="-128"/>
              </a:rPr>
              <a:t>約　</a:t>
            </a:r>
            <a:r>
              <a:rPr lang="ja-JP" altLang="en-US" b="1" dirty="0" smtClean="0">
                <a:solidFill>
                  <a:srgbClr val="000000"/>
                </a:solidFill>
                <a:latin typeface="ＭＳ Ｐゴシック" pitchFamily="50" charset="-128"/>
              </a:rPr>
              <a:t>３．２万人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b="1" dirty="0">
                <a:solidFill>
                  <a:srgbClr val="000000"/>
                </a:solidFill>
                <a:latin typeface="ＭＳ Ｐゴシック" pitchFamily="50" charset="-128"/>
              </a:rPr>
              <a:t>・就労継続支援Ａ型</a:t>
            </a:r>
            <a:r>
              <a:rPr lang="en-US" altLang="ja-JP" b="1" dirty="0">
                <a:solidFill>
                  <a:srgbClr val="000000"/>
                </a:solidFill>
                <a:latin typeface="ＭＳ Ｐゴシック" pitchFamily="50" charset="-128"/>
              </a:rPr>
              <a:t>	</a:t>
            </a:r>
            <a:r>
              <a:rPr lang="ja-JP" altLang="en-US" b="1" dirty="0">
                <a:solidFill>
                  <a:srgbClr val="000000"/>
                </a:solidFill>
                <a:latin typeface="ＭＳ Ｐゴシック" pitchFamily="50" charset="-128"/>
              </a:rPr>
              <a:t>約　</a:t>
            </a:r>
            <a:r>
              <a:rPr lang="ja-JP" altLang="en-US" b="1" dirty="0" smtClean="0">
                <a:solidFill>
                  <a:srgbClr val="000000"/>
                </a:solidFill>
                <a:latin typeface="ＭＳ Ｐゴシック" pitchFamily="50" charset="-128"/>
              </a:rPr>
              <a:t>６．６万人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b="1" dirty="0">
                <a:solidFill>
                  <a:srgbClr val="000000"/>
                </a:solidFill>
                <a:latin typeface="ＭＳ Ｐゴシック" pitchFamily="50" charset="-128"/>
              </a:rPr>
              <a:t>・就労継続支援Ｂ型</a:t>
            </a:r>
            <a:r>
              <a:rPr lang="en-US" altLang="ja-JP" b="1" dirty="0">
                <a:solidFill>
                  <a:srgbClr val="000000"/>
                </a:solidFill>
                <a:latin typeface="ＭＳ Ｐゴシック" pitchFamily="50" charset="-128"/>
              </a:rPr>
              <a:t>	</a:t>
            </a:r>
            <a:r>
              <a:rPr lang="ja-JP" altLang="en-US" b="1" dirty="0" smtClean="0">
                <a:solidFill>
                  <a:srgbClr val="000000"/>
                </a:solidFill>
                <a:latin typeface="ＭＳ Ｐゴシック" pitchFamily="50" charset="-128"/>
              </a:rPr>
              <a:t>約２２．４万人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sz="1600" b="1" dirty="0">
                <a:solidFill>
                  <a:srgbClr val="000000"/>
                </a:solidFill>
                <a:latin typeface="ＭＳ Ｐゴシック" pitchFamily="50" charset="-128"/>
              </a:rPr>
              <a:t>　　　　　　　　　　　　　　　　　　　　　</a:t>
            </a:r>
            <a:r>
              <a:rPr lang="ja-JP" altLang="en-US" sz="1600" b="1" dirty="0" smtClean="0">
                <a:solidFill>
                  <a:srgbClr val="000000"/>
                </a:solidFill>
                <a:latin typeface="ＭＳ Ｐゴシック" pitchFamily="50" charset="-128"/>
              </a:rPr>
              <a:t>（平成２９年</a:t>
            </a:r>
            <a:r>
              <a:rPr lang="ja-JP" altLang="en-US" sz="1600" b="1" dirty="0">
                <a:solidFill>
                  <a:srgbClr val="000000"/>
                </a:solidFill>
                <a:latin typeface="ＭＳ Ｐゴシック" pitchFamily="50" charset="-128"/>
              </a:rPr>
              <a:t>３</a:t>
            </a:r>
            <a:r>
              <a:rPr lang="ja-JP" altLang="en-US" sz="1600" b="1" dirty="0" smtClean="0">
                <a:solidFill>
                  <a:srgbClr val="000000"/>
                </a:solidFill>
                <a:latin typeface="ＭＳ Ｐゴシック" pitchFamily="50" charset="-128"/>
              </a:rPr>
              <a:t>月）</a:t>
            </a:r>
            <a:endParaRPr lang="en-US" altLang="ja-JP" sz="1600" b="1" dirty="0">
              <a:solidFill>
                <a:srgbClr val="000000"/>
              </a:solidFill>
              <a:latin typeface="ＭＳ Ｐゴシック" pitchFamily="50" charset="-128"/>
            </a:endParaRPr>
          </a:p>
        </p:txBody>
      </p:sp>
      <p:grpSp>
        <p:nvGrpSpPr>
          <p:cNvPr id="3" name="グループ化 2"/>
          <p:cNvGrpSpPr/>
          <p:nvPr/>
        </p:nvGrpSpPr>
        <p:grpSpPr>
          <a:xfrm>
            <a:off x="8409385" y="3141706"/>
            <a:ext cx="1423988" cy="1223398"/>
            <a:chOff x="8409385" y="2834368"/>
            <a:chExt cx="1423988" cy="1223398"/>
          </a:xfrm>
        </p:grpSpPr>
        <p:sp>
          <p:nvSpPr>
            <p:cNvPr id="41" name="AutoShape 4"/>
            <p:cNvSpPr>
              <a:spLocks noChangeArrowheads="1"/>
            </p:cNvSpPr>
            <p:nvPr/>
          </p:nvSpPr>
          <p:spPr bwMode="auto">
            <a:xfrm>
              <a:off x="8508602" y="2835029"/>
              <a:ext cx="1225550" cy="1025771"/>
            </a:xfrm>
            <a:prstGeom prst="roundRect">
              <a:avLst>
                <a:gd name="adj" fmla="val 16667"/>
              </a:avLst>
            </a:prstGeom>
            <a:solidFill>
              <a:srgbClr val="00FFFF">
                <a:alpha val="16078"/>
              </a:srgbClr>
            </a:solidFill>
            <a:ln w="9525">
              <a:solidFill>
                <a:schemeClr val="tx1"/>
              </a:solidFill>
              <a:round/>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55" name="Text Box 43"/>
            <p:cNvSpPr txBox="1">
              <a:spLocks noChangeArrowheads="1"/>
            </p:cNvSpPr>
            <p:nvPr/>
          </p:nvSpPr>
          <p:spPr bwMode="auto">
            <a:xfrm>
              <a:off x="8409385" y="2834368"/>
              <a:ext cx="1423988" cy="122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24" tIns="45713" rIns="91424" bIns="45713">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ja-JP" altLang="en-US" sz="1200" b="1" dirty="0">
                  <a:solidFill>
                    <a:srgbClr val="000000"/>
                  </a:solidFill>
                  <a:latin typeface="Calibri" pitchFamily="34" charset="0"/>
                </a:rPr>
                <a:t>雇用者数</a:t>
              </a:r>
            </a:p>
            <a:p>
              <a:pPr algn="ctr" eaLnBrk="1" fontAlgn="auto" hangingPunct="1">
                <a:spcBef>
                  <a:spcPct val="50000"/>
                </a:spcBef>
                <a:spcAft>
                  <a:spcPts val="0"/>
                </a:spcAft>
              </a:pPr>
              <a:r>
                <a:rPr lang="ja-JP" altLang="en-US" sz="1200" b="1" dirty="0">
                  <a:solidFill>
                    <a:srgbClr val="FF0000"/>
                  </a:solidFill>
                  <a:latin typeface="Calibri" pitchFamily="34" charset="0"/>
                </a:rPr>
                <a:t>約</a:t>
              </a:r>
              <a:r>
                <a:rPr lang="ja-JP" altLang="en-US" sz="1200" b="1" dirty="0" smtClean="0">
                  <a:solidFill>
                    <a:srgbClr val="FF0000"/>
                  </a:solidFill>
                  <a:latin typeface="Calibri" pitchFamily="34" charset="0"/>
                </a:rPr>
                <a:t>４９．６万人</a:t>
              </a:r>
              <a:endParaRPr lang="en-US" altLang="ja-JP" sz="1200" b="1" dirty="0">
                <a:solidFill>
                  <a:srgbClr val="FF0000"/>
                </a:solidFill>
                <a:latin typeface="Calibri" pitchFamily="34" charset="0"/>
              </a:endParaRPr>
            </a:p>
            <a:p>
              <a:pPr algn="ctr" eaLnBrk="1" fontAlgn="auto" hangingPunct="1">
                <a:spcBef>
                  <a:spcPct val="50000"/>
                </a:spcBef>
                <a:spcAft>
                  <a:spcPts val="0"/>
                </a:spcAft>
              </a:pPr>
              <a:r>
                <a:rPr lang="ja-JP" altLang="en-US" sz="1000" b="1" dirty="0">
                  <a:solidFill>
                    <a:srgbClr val="FF0000"/>
                  </a:solidFill>
                  <a:latin typeface="Calibri" pitchFamily="34" charset="0"/>
                </a:rPr>
                <a:t>（</a:t>
              </a:r>
              <a:r>
                <a:rPr lang="ja-JP" altLang="en-US" sz="1000" b="1" dirty="0" smtClean="0">
                  <a:solidFill>
                    <a:srgbClr val="FF0000"/>
                  </a:solidFill>
                  <a:latin typeface="Calibri" pitchFamily="34" charset="0"/>
                </a:rPr>
                <a:t>平成</a:t>
              </a:r>
              <a:r>
                <a:rPr lang="ja-JP" altLang="en-US" sz="1000" b="1" dirty="0">
                  <a:solidFill>
                    <a:srgbClr val="FF0000"/>
                  </a:solidFill>
                  <a:latin typeface="Calibri" pitchFamily="34" charset="0"/>
                </a:rPr>
                <a:t>２９</a:t>
              </a:r>
              <a:r>
                <a:rPr lang="ja-JP" altLang="en-US" sz="1000" b="1" dirty="0" smtClean="0">
                  <a:solidFill>
                    <a:srgbClr val="FF0000"/>
                  </a:solidFill>
                  <a:latin typeface="Calibri" pitchFamily="34" charset="0"/>
                </a:rPr>
                <a:t>年６月１日）</a:t>
              </a:r>
              <a:endParaRPr lang="en-US" altLang="ja-JP" sz="1000" b="1" dirty="0" smtClean="0">
                <a:solidFill>
                  <a:srgbClr val="FF0000"/>
                </a:solidFill>
                <a:latin typeface="Calibri" pitchFamily="34" charset="0"/>
              </a:endParaRPr>
            </a:p>
            <a:p>
              <a:pPr algn="ctr" eaLnBrk="1" fontAlgn="auto" hangingPunct="1">
                <a:spcBef>
                  <a:spcPct val="50000"/>
                </a:spcBef>
                <a:spcAft>
                  <a:spcPts val="0"/>
                </a:spcAft>
              </a:pPr>
              <a:r>
                <a:rPr lang="ja-JP" altLang="en-US" sz="1100" b="1" dirty="0">
                  <a:solidFill>
                    <a:prstClr val="black"/>
                  </a:solidFill>
                  <a:latin typeface="Calibri" pitchFamily="34" charset="0"/>
                </a:rPr>
                <a:t>＊</a:t>
              </a:r>
              <a:r>
                <a:rPr lang="en-US" altLang="ja-JP" sz="1100" b="1" dirty="0">
                  <a:solidFill>
                    <a:prstClr val="black"/>
                  </a:solidFill>
                  <a:latin typeface="Calibri" pitchFamily="34" charset="0"/>
                </a:rPr>
                <a:t>50</a:t>
              </a:r>
              <a:r>
                <a:rPr lang="ja-JP" altLang="en-US" sz="1100" b="1" dirty="0">
                  <a:solidFill>
                    <a:prstClr val="black"/>
                  </a:solidFill>
                  <a:latin typeface="Calibri" pitchFamily="34" charset="0"/>
                </a:rPr>
                <a:t>人以上企業</a:t>
              </a:r>
            </a:p>
            <a:p>
              <a:pPr algn="ctr" eaLnBrk="1" fontAlgn="auto" hangingPunct="1">
                <a:spcBef>
                  <a:spcPct val="50000"/>
                </a:spcBef>
                <a:spcAft>
                  <a:spcPts val="0"/>
                </a:spcAft>
              </a:pPr>
              <a:endParaRPr lang="en-US" altLang="ja-JP" sz="800" b="1" dirty="0">
                <a:solidFill>
                  <a:srgbClr val="FF0000"/>
                </a:solidFill>
                <a:latin typeface="Calibri" pitchFamily="34" charset="0"/>
              </a:endParaRPr>
            </a:p>
          </p:txBody>
        </p:sp>
      </p:grpSp>
      <p:sp>
        <p:nvSpPr>
          <p:cNvPr id="57" name="Text Box 11"/>
          <p:cNvSpPr txBox="1">
            <a:spLocks noChangeArrowheads="1"/>
          </p:cNvSpPr>
          <p:nvPr/>
        </p:nvSpPr>
        <p:spPr bwMode="auto">
          <a:xfrm>
            <a:off x="2775745" y="5230276"/>
            <a:ext cx="2922774"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en-US" altLang="ja-JP" b="1" u="sng" dirty="0" smtClean="0">
                <a:solidFill>
                  <a:srgbClr val="000000"/>
                </a:solidFill>
                <a:latin typeface="Calibri" pitchFamily="34" charset="0"/>
              </a:rPr>
              <a:t>12,844</a:t>
            </a:r>
            <a:r>
              <a:rPr lang="ja-JP" altLang="en-US" b="1" u="sng" dirty="0" smtClean="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smtClean="0">
                <a:solidFill>
                  <a:srgbClr val="000000"/>
                </a:solidFill>
                <a:latin typeface="Calibri" pitchFamily="34" charset="0"/>
              </a:rPr>
              <a:t>年</a:t>
            </a:r>
            <a:endParaRPr lang="en-US" altLang="ja-JP" b="1" u="sng" dirty="0" smtClean="0">
              <a:solidFill>
                <a:srgbClr val="000000"/>
              </a:solidFill>
              <a:latin typeface="Calibri" pitchFamily="34" charset="0"/>
            </a:endParaRPr>
          </a:p>
          <a:p>
            <a:pPr algn="ctr" eaLnBrk="1" fontAlgn="auto" hangingPunct="1">
              <a:spcBef>
                <a:spcPts val="0"/>
              </a:spcBef>
              <a:spcAft>
                <a:spcPts val="0"/>
              </a:spcAft>
            </a:pPr>
            <a:r>
              <a:rPr lang="ja-JP" altLang="en-US" sz="1200" b="1" dirty="0" smtClean="0">
                <a:solidFill>
                  <a:srgbClr val="000000"/>
                </a:solidFill>
                <a:latin typeface="Calibri" pitchFamily="34" charset="0"/>
              </a:rPr>
              <a:t>（うち就労系障害福祉サービス　</a:t>
            </a:r>
            <a:r>
              <a:rPr lang="en-US" altLang="ja-JP" sz="1200" b="1" dirty="0" smtClean="0">
                <a:solidFill>
                  <a:srgbClr val="000000"/>
                </a:solidFill>
                <a:latin typeface="Calibri" pitchFamily="34" charset="0"/>
              </a:rPr>
              <a:t>6,434</a:t>
            </a:r>
            <a:r>
              <a:rPr lang="ja-JP" altLang="en-US" sz="1200" b="1" dirty="0" smtClean="0">
                <a:solidFill>
                  <a:srgbClr val="000000"/>
                </a:solidFill>
                <a:latin typeface="Calibri" pitchFamily="34" charset="0"/>
              </a:rPr>
              <a:t>人）</a:t>
            </a:r>
            <a:endParaRPr lang="ja-JP" altLang="en-US" sz="1200" b="1" dirty="0">
              <a:solidFill>
                <a:srgbClr val="000000"/>
              </a:solidFill>
              <a:latin typeface="Calibri" pitchFamily="34" charset="0"/>
            </a:endParaRPr>
          </a:p>
        </p:txBody>
      </p:sp>
      <p:sp>
        <p:nvSpPr>
          <p:cNvPr id="58" name="Text Box 14"/>
          <p:cNvSpPr txBox="1">
            <a:spLocks noChangeArrowheads="1"/>
          </p:cNvSpPr>
          <p:nvPr/>
        </p:nvSpPr>
        <p:spPr bwMode="auto">
          <a:xfrm>
            <a:off x="6826287" y="5911180"/>
            <a:ext cx="140493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en-US" altLang="ja-JP" b="1" u="sng" dirty="0" smtClean="0">
                <a:solidFill>
                  <a:srgbClr val="000000"/>
                </a:solidFill>
                <a:latin typeface="Calibri" pitchFamily="34" charset="0"/>
              </a:rPr>
              <a:t>6,411</a:t>
            </a:r>
            <a:r>
              <a:rPr lang="ja-JP" altLang="en-US" b="1" u="sng" dirty="0" smtClean="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p>
        </p:txBody>
      </p:sp>
      <p:sp>
        <p:nvSpPr>
          <p:cNvPr id="59" name="Text Box 20"/>
          <p:cNvSpPr txBox="1">
            <a:spLocks noChangeArrowheads="1"/>
          </p:cNvSpPr>
          <p:nvPr/>
        </p:nvSpPr>
        <p:spPr bwMode="auto">
          <a:xfrm>
            <a:off x="1557300" y="5850739"/>
            <a:ext cx="117238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auto" hangingPunct="1">
              <a:spcBef>
                <a:spcPct val="50000"/>
              </a:spcBef>
              <a:spcAft>
                <a:spcPts val="0"/>
              </a:spcAft>
            </a:pPr>
            <a:r>
              <a:rPr lang="en-US" altLang="ja-JP" b="1" u="sng" dirty="0" smtClean="0">
                <a:solidFill>
                  <a:srgbClr val="000000"/>
                </a:solidFill>
                <a:latin typeface="Calibri" pitchFamily="34" charset="0"/>
              </a:rPr>
              <a:t>777</a:t>
            </a:r>
            <a:r>
              <a:rPr lang="ja-JP" altLang="en-US" b="1" u="sng" dirty="0" smtClean="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p>
        </p:txBody>
      </p:sp>
      <p:sp>
        <p:nvSpPr>
          <p:cNvPr id="60" name="Text Box 13"/>
          <p:cNvSpPr txBox="1">
            <a:spLocks noChangeArrowheads="1"/>
          </p:cNvSpPr>
          <p:nvPr/>
        </p:nvSpPr>
        <p:spPr bwMode="auto">
          <a:xfrm>
            <a:off x="2813051" y="5848606"/>
            <a:ext cx="3336925" cy="646327"/>
          </a:xfrm>
          <a:prstGeom prst="rect">
            <a:avLst/>
          </a:prstGeom>
          <a:noFill/>
          <a:ln w="9525">
            <a:noFill/>
            <a:miter lim="800000"/>
            <a:headEnd/>
            <a:tailEnd/>
          </a:ln>
          <a:effectLst/>
        </p:spPr>
        <p:txBody>
          <a:bodyPr wrap="square" lIns="91435" tIns="45718" rIns="91435" bIns="45718">
            <a:spAutoFit/>
          </a:bodyPr>
          <a:lstStyle/>
          <a:p>
            <a:pPr algn="ctr" fontAlgn="auto">
              <a:spcBef>
                <a:spcPct val="50000"/>
              </a:spcBef>
              <a:spcAft>
                <a:spcPts val="0"/>
              </a:spcAft>
              <a:defRPr/>
            </a:pPr>
            <a:r>
              <a:rPr lang="ja-JP" altLang="en-US" sz="2000" b="1" u="sng" dirty="0">
                <a:solidFill>
                  <a:srgbClr val="000000"/>
                </a:solidFill>
                <a:latin typeface="Calibri"/>
                <a:ea typeface="ＭＳ Ｐゴシック"/>
              </a:rPr>
              <a:t>特別支援</a:t>
            </a:r>
            <a:r>
              <a:rPr lang="ja-JP" altLang="en-US" sz="2000" b="1" u="sng" dirty="0" smtClean="0">
                <a:solidFill>
                  <a:srgbClr val="000000"/>
                </a:solidFill>
                <a:latin typeface="Calibri"/>
                <a:ea typeface="ＭＳ Ｐゴシック"/>
              </a:rPr>
              <a:t>学校</a:t>
            </a:r>
            <a:endParaRPr lang="ja-JP" altLang="en-US" sz="2000" b="1" u="sng" dirty="0">
              <a:solidFill>
                <a:srgbClr val="000000"/>
              </a:solidFill>
              <a:latin typeface="Calibri"/>
              <a:ea typeface="ＭＳ Ｐゴシック"/>
            </a:endParaRPr>
          </a:p>
          <a:p>
            <a:pPr algn="ctr" fontAlgn="auto">
              <a:spcBef>
                <a:spcPts val="0"/>
              </a:spcBef>
              <a:spcAft>
                <a:spcPts val="0"/>
              </a:spcAft>
              <a:defRPr/>
            </a:pPr>
            <a:r>
              <a:rPr lang="ja-JP" altLang="en-US" sz="1400" b="1" u="sng" dirty="0" smtClean="0">
                <a:solidFill>
                  <a:srgbClr val="000000"/>
                </a:solidFill>
                <a:latin typeface="ＭＳ Ｐゴシック" pitchFamily="50" charset="-128"/>
                <a:ea typeface="ＭＳ Ｐゴシック"/>
              </a:rPr>
              <a:t>卒業生</a:t>
            </a:r>
            <a:r>
              <a:rPr lang="en-US" altLang="ja-JP" sz="1600" b="1" u="sng" dirty="0" smtClean="0">
                <a:solidFill>
                  <a:srgbClr val="000000"/>
                </a:solidFill>
                <a:latin typeface="Calibri"/>
                <a:ea typeface="ＭＳ Ｐゴシック"/>
              </a:rPr>
              <a:t>21,292</a:t>
            </a:r>
            <a:r>
              <a:rPr lang="ja-JP" altLang="en-US" sz="1400" b="1" u="sng" dirty="0" smtClean="0">
                <a:solidFill>
                  <a:srgbClr val="000000"/>
                </a:solidFill>
                <a:latin typeface="ＭＳ Ｐゴシック" pitchFamily="50" charset="-128"/>
                <a:ea typeface="ＭＳ Ｐゴシック"/>
              </a:rPr>
              <a:t>人（平成２９年３月卒）</a:t>
            </a:r>
            <a:endParaRPr lang="ja-JP" altLang="en-US" sz="1400" b="1" u="sng" dirty="0">
              <a:solidFill>
                <a:srgbClr val="000000"/>
              </a:solidFill>
              <a:latin typeface="ＭＳ Ｐゴシック" pitchFamily="50" charset="-128"/>
              <a:ea typeface="ＭＳ Ｐゴシック"/>
            </a:endParaRPr>
          </a:p>
        </p:txBody>
      </p:sp>
      <p:grpSp>
        <p:nvGrpSpPr>
          <p:cNvPr id="6" name="グループ化 5"/>
          <p:cNvGrpSpPr/>
          <p:nvPr/>
        </p:nvGrpSpPr>
        <p:grpSpPr>
          <a:xfrm>
            <a:off x="8409385" y="4510778"/>
            <a:ext cx="1423988" cy="1294486"/>
            <a:chOff x="8409385" y="4438770"/>
            <a:chExt cx="1423988" cy="1294486"/>
          </a:xfrm>
        </p:grpSpPr>
        <p:grpSp>
          <p:nvGrpSpPr>
            <p:cNvPr id="4" name="グループ化 3"/>
            <p:cNvGrpSpPr/>
            <p:nvPr/>
          </p:nvGrpSpPr>
          <p:grpSpPr>
            <a:xfrm>
              <a:off x="8409385" y="4438770"/>
              <a:ext cx="1423988" cy="1294486"/>
              <a:chOff x="8409385" y="4438770"/>
              <a:chExt cx="1423988" cy="1294486"/>
            </a:xfrm>
          </p:grpSpPr>
          <p:sp>
            <p:nvSpPr>
              <p:cNvPr id="18436" name="AutoShape 4"/>
              <p:cNvSpPr>
                <a:spLocks noChangeArrowheads="1"/>
              </p:cNvSpPr>
              <p:nvPr/>
            </p:nvSpPr>
            <p:spPr bwMode="auto">
              <a:xfrm>
                <a:off x="8508602" y="4438770"/>
                <a:ext cx="1225550" cy="1294486"/>
              </a:xfrm>
              <a:prstGeom prst="roundRect">
                <a:avLst>
                  <a:gd name="adj" fmla="val 16667"/>
                </a:avLst>
              </a:prstGeom>
              <a:solidFill>
                <a:srgbClr val="00FFFF">
                  <a:alpha val="16078"/>
                </a:srgbClr>
              </a:solidFill>
              <a:ln w="9525">
                <a:solidFill>
                  <a:schemeClr val="tx1"/>
                </a:solidFill>
                <a:round/>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60" name="正方形/長方形 44"/>
              <p:cNvSpPr>
                <a:spLocks noChangeArrowheads="1"/>
              </p:cNvSpPr>
              <p:nvPr/>
            </p:nvSpPr>
            <p:spPr bwMode="auto">
              <a:xfrm>
                <a:off x="8612576" y="5415542"/>
                <a:ext cx="1071562" cy="1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36802" tIns="7358" rIns="36802" bIns="7358"/>
              <a:lstStyle/>
              <a:p>
                <a:pPr marL="119056" indent="-119056" algn="ctr" defTabSz="873080"/>
                <a:r>
                  <a:rPr lang="ja-JP" altLang="en-US" sz="1200" b="1" dirty="0">
                    <a:solidFill>
                      <a:srgbClr val="FF0000"/>
                    </a:solidFill>
                    <a:latin typeface="Calibri"/>
                    <a:ea typeface="ＭＳ Ｐゴシック"/>
                  </a:rPr>
                  <a:t>（平成</a:t>
                </a:r>
                <a:r>
                  <a:rPr lang="ja-JP" altLang="en-US" sz="1200" b="1" dirty="0" smtClean="0">
                    <a:solidFill>
                      <a:srgbClr val="FF0000"/>
                    </a:solidFill>
                    <a:latin typeface="Calibri"/>
                    <a:ea typeface="ＭＳ Ｐゴシック"/>
                  </a:rPr>
                  <a:t>２８年度</a:t>
                </a:r>
                <a:r>
                  <a:rPr lang="ja-JP" altLang="en-US" sz="1200" b="1" dirty="0">
                    <a:solidFill>
                      <a:srgbClr val="FF0000"/>
                    </a:solidFill>
                    <a:latin typeface="Calibri"/>
                    <a:ea typeface="ＭＳ Ｐゴシック"/>
                  </a:rPr>
                  <a:t>）</a:t>
                </a:r>
              </a:p>
            </p:txBody>
          </p:sp>
          <p:sp>
            <p:nvSpPr>
              <p:cNvPr id="56" name="Text Box 43"/>
              <p:cNvSpPr txBox="1">
                <a:spLocks noChangeArrowheads="1"/>
              </p:cNvSpPr>
              <p:nvPr/>
            </p:nvSpPr>
            <p:spPr bwMode="auto">
              <a:xfrm>
                <a:off x="8409385" y="4562558"/>
                <a:ext cx="1423988" cy="7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24" tIns="45713" rIns="91424" bIns="45713">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ja-JP" altLang="en-US" sz="1200" b="1" dirty="0">
                    <a:solidFill>
                      <a:srgbClr val="000000"/>
                    </a:solidFill>
                    <a:latin typeface="Calibri" pitchFamily="34" charset="0"/>
                  </a:rPr>
                  <a:t>ハローワークからの紹介就職件数</a:t>
                </a:r>
              </a:p>
              <a:p>
                <a:pPr algn="ctr" eaLnBrk="1" fontAlgn="auto" hangingPunct="1">
                  <a:spcBef>
                    <a:spcPct val="50000"/>
                  </a:spcBef>
                  <a:spcAft>
                    <a:spcPts val="0"/>
                  </a:spcAft>
                </a:pPr>
                <a:r>
                  <a:rPr lang="ja-JP" altLang="en-US" sz="1200" b="1" dirty="0" smtClean="0">
                    <a:solidFill>
                      <a:srgbClr val="FF0000"/>
                    </a:solidFill>
                    <a:latin typeface="Calibri" pitchFamily="34" charset="0"/>
                  </a:rPr>
                  <a:t>９３，２２９件</a:t>
                </a:r>
                <a:endParaRPr lang="ja-JP" altLang="en-US" sz="1200" b="1" dirty="0">
                  <a:solidFill>
                    <a:srgbClr val="FF0000"/>
                  </a:solidFill>
                  <a:latin typeface="Calibri" pitchFamily="34" charset="0"/>
                </a:endParaRPr>
              </a:p>
            </p:txBody>
          </p:sp>
        </p:grpSp>
        <p:sp>
          <p:nvSpPr>
            <p:cNvPr id="53" name="正方形/長方形 44"/>
            <p:cNvSpPr>
              <a:spLocks noChangeArrowheads="1"/>
            </p:cNvSpPr>
            <p:nvPr/>
          </p:nvSpPr>
          <p:spPr bwMode="auto">
            <a:xfrm>
              <a:off x="8481392" y="5229200"/>
              <a:ext cx="1224136" cy="1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36802" tIns="7358" rIns="36802" bIns="7358"/>
            <a:lstStyle/>
            <a:p>
              <a:pPr marL="119056" indent="-119056" algn="ctr" defTabSz="873080"/>
              <a:r>
                <a:rPr lang="en-US" altLang="ja-JP" sz="1000" dirty="0" smtClean="0">
                  <a:solidFill>
                    <a:prstClr val="black"/>
                  </a:solidFill>
                  <a:latin typeface="Calibri"/>
                  <a:ea typeface="ＭＳ Ｐゴシック"/>
                </a:rPr>
                <a:t>※A</a:t>
              </a:r>
              <a:r>
                <a:rPr lang="ja-JP" altLang="en-US" sz="1000" dirty="0" smtClean="0">
                  <a:solidFill>
                    <a:prstClr val="black"/>
                  </a:solidFill>
                  <a:latin typeface="Calibri"/>
                  <a:ea typeface="ＭＳ Ｐゴシック"/>
                </a:rPr>
                <a:t>型：</a:t>
              </a:r>
              <a:r>
                <a:rPr lang="en-US" altLang="ja-JP" sz="1000" dirty="0" smtClean="0">
                  <a:solidFill>
                    <a:prstClr val="black"/>
                  </a:solidFill>
                  <a:latin typeface="Calibri"/>
                  <a:ea typeface="ＭＳ Ｐゴシック"/>
                </a:rPr>
                <a:t>21,607</a:t>
              </a:r>
              <a:r>
                <a:rPr lang="ja-JP" altLang="en-US" sz="1000" dirty="0" smtClean="0">
                  <a:solidFill>
                    <a:prstClr val="black"/>
                  </a:solidFill>
                  <a:latin typeface="Calibri"/>
                  <a:ea typeface="ＭＳ Ｐゴシック"/>
                </a:rPr>
                <a:t>件</a:t>
              </a:r>
              <a:endParaRPr lang="ja-JP" altLang="en-US" sz="1000" dirty="0">
                <a:solidFill>
                  <a:prstClr val="black"/>
                </a:solidFill>
                <a:latin typeface="Calibri"/>
                <a:ea typeface="ＭＳ Ｐゴシック"/>
              </a:endParaRPr>
            </a:p>
          </p:txBody>
        </p:sp>
      </p:grpSp>
      <p:sp>
        <p:nvSpPr>
          <p:cNvPr id="63"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z="1400">
                <a:solidFill>
                  <a:prstClr val="black"/>
                </a:solidFill>
              </a:rPr>
              <a:pPr>
                <a:defRPr/>
              </a:pPr>
              <a:t>114</a:t>
            </a:fld>
            <a:endParaRPr lang="en-US" altLang="ja-JP" sz="1400" dirty="0">
              <a:solidFill>
                <a:prstClr val="black"/>
              </a:solidFill>
            </a:endParaRPr>
          </a:p>
        </p:txBody>
      </p:sp>
    </p:spTree>
    <p:extLst>
      <p:ext uri="{BB962C8B-B14F-4D97-AF65-F5344CB8AC3E}">
        <p14:creationId xmlns:p14="http://schemas.microsoft.com/office/powerpoint/2010/main" val="23390859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7"/>
          <p:cNvSpPr txBox="1">
            <a:spLocks/>
          </p:cNvSpPr>
          <p:nvPr/>
        </p:nvSpPr>
        <p:spPr bwMode="auto">
          <a:xfrm>
            <a:off x="36" y="-27382"/>
            <a:ext cx="9906000"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4" tIns="45547" rIns="91094" bIns="45547"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400" dirty="0">
                <a:solidFill>
                  <a:srgbClr val="002060"/>
                </a:solidFill>
                <a:latin typeface="HGP創英角ｺﾞｼｯｸUB" panose="020B0900000000000000" pitchFamily="50" charset="-128"/>
                <a:ea typeface="HGP創英角ｺﾞｼｯｸUB" panose="020B0900000000000000" pitchFamily="50" charset="-128"/>
              </a:rPr>
              <a:t>就労移行支援事業による一般就労への移行率別の施設割合の推移</a:t>
            </a:r>
          </a:p>
        </p:txBody>
      </p:sp>
      <p:sp>
        <p:nvSpPr>
          <p:cNvPr id="2" name="正方形/長方形 1"/>
          <p:cNvSpPr/>
          <p:nvPr/>
        </p:nvSpPr>
        <p:spPr>
          <a:xfrm>
            <a:off x="56481" y="620813"/>
            <a:ext cx="9792000" cy="64197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9810" indent="-456710" fontAlgn="auto">
              <a:spcBef>
                <a:spcPts val="0"/>
              </a:spcBef>
              <a:spcAft>
                <a:spcPts val="0"/>
              </a:spcAft>
            </a:pPr>
            <a:r>
              <a:rPr lang="ja-JP" altLang="en-US" sz="1500" dirty="0">
                <a:solidFill>
                  <a:prstClr val="black"/>
                </a:solidFill>
              </a:rPr>
              <a:t>○　一般就労への移行率が２０％以上の就労移行支援事業所の割合は、５１．９％である。一方で、移行率が０％の事業所が３割弱となっている。　</a:t>
            </a:r>
          </a:p>
        </p:txBody>
      </p:sp>
      <p:grpSp>
        <p:nvGrpSpPr>
          <p:cNvPr id="25" name="グループ化 10"/>
          <p:cNvGrpSpPr>
            <a:grpSpLocks/>
          </p:cNvGrpSpPr>
          <p:nvPr/>
        </p:nvGrpSpPr>
        <p:grpSpPr bwMode="auto">
          <a:xfrm>
            <a:off x="80" y="477248"/>
            <a:ext cx="9906000" cy="71438"/>
            <a:chOff x="0" y="188640"/>
            <a:chExt cx="9144000" cy="72008"/>
          </a:xfrm>
        </p:grpSpPr>
        <p:cxnSp>
          <p:nvCxnSpPr>
            <p:cNvPr id="27" name="直線コネクタ 26"/>
            <p:cNvCxnSpPr/>
            <p:nvPr/>
          </p:nvCxnSpPr>
          <p:spPr>
            <a:xfrm>
              <a:off x="0" y="188640"/>
              <a:ext cx="9144000" cy="0"/>
            </a:xfrm>
            <a:prstGeom prst="line">
              <a:avLst/>
            </a:prstGeom>
            <a:noFill/>
            <a:ln w="9525" cap="flat" cmpd="sng" algn="ctr">
              <a:solidFill>
                <a:srgbClr val="99CCFF"/>
              </a:solidFill>
              <a:prstDash val="solid"/>
            </a:ln>
            <a:effectLst/>
          </p:spPr>
        </p:cxnSp>
        <p:cxnSp>
          <p:nvCxnSpPr>
            <p:cNvPr id="28" name="直線コネクタ 27"/>
            <p:cNvCxnSpPr/>
            <p:nvPr/>
          </p:nvCxnSpPr>
          <p:spPr>
            <a:xfrm>
              <a:off x="0" y="260648"/>
              <a:ext cx="9144000" cy="0"/>
            </a:xfrm>
            <a:prstGeom prst="line">
              <a:avLst/>
            </a:prstGeom>
            <a:noFill/>
            <a:ln w="57150" cap="flat" cmpd="sng" algn="ctr">
              <a:solidFill>
                <a:srgbClr val="99CCFF"/>
              </a:solidFill>
              <a:prstDash val="solid"/>
            </a:ln>
            <a:effectLst/>
          </p:spPr>
        </p:cxnSp>
      </p:gr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71485"/>
            <a:ext cx="10236200" cy="725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左中かっこ 11"/>
          <p:cNvSpPr/>
          <p:nvPr/>
        </p:nvSpPr>
        <p:spPr>
          <a:xfrm rot="16200000">
            <a:off x="7452500" y="1779845"/>
            <a:ext cx="216025" cy="3600398"/>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0" name="左中かっこ 9"/>
          <p:cNvSpPr/>
          <p:nvPr/>
        </p:nvSpPr>
        <p:spPr>
          <a:xfrm rot="16200000">
            <a:off x="7323619" y="1130712"/>
            <a:ext cx="216026" cy="3867015"/>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1" name="テキスト ボックス 1"/>
          <p:cNvSpPr txBox="1"/>
          <p:nvPr/>
        </p:nvSpPr>
        <p:spPr>
          <a:xfrm>
            <a:off x="5659707" y="3000922"/>
            <a:ext cx="3924000"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44.9%</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1038)</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13" name="テキスト ボックス 1"/>
          <p:cNvSpPr txBox="1"/>
          <p:nvPr/>
        </p:nvSpPr>
        <p:spPr>
          <a:xfrm>
            <a:off x="5760150" y="3562059"/>
            <a:ext cx="3789698" cy="252026"/>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42.5</a:t>
            </a:r>
            <a:r>
              <a:rPr lang="en-US" altLang="ja-JP" sz="1400"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880)</a:t>
            </a:r>
            <a:r>
              <a:rPr lang="ja-JP" altLang="en-US"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14" name="左中かっこ 13"/>
          <p:cNvSpPr/>
          <p:nvPr/>
        </p:nvSpPr>
        <p:spPr>
          <a:xfrm rot="16200000">
            <a:off x="7513758" y="2426330"/>
            <a:ext cx="216025" cy="3528392"/>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5" name="テキスト ボックス 1"/>
          <p:cNvSpPr txBox="1"/>
          <p:nvPr/>
        </p:nvSpPr>
        <p:spPr>
          <a:xfrm>
            <a:off x="5779686" y="4142821"/>
            <a:ext cx="3804187"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41.3%</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612)</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16" name="左中かっこ 15"/>
          <p:cNvSpPr/>
          <p:nvPr/>
        </p:nvSpPr>
        <p:spPr>
          <a:xfrm rot="16200000">
            <a:off x="7534440" y="2975391"/>
            <a:ext cx="216025" cy="3440834"/>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7" name="テキスト ボックス 1"/>
          <p:cNvSpPr txBox="1"/>
          <p:nvPr/>
        </p:nvSpPr>
        <p:spPr>
          <a:xfrm>
            <a:off x="5740468" y="4639215"/>
            <a:ext cx="3795767"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40.1%</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463)</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18" name="左中かっこ 17"/>
          <p:cNvSpPr/>
          <p:nvPr/>
        </p:nvSpPr>
        <p:spPr>
          <a:xfrm rot="16200000">
            <a:off x="7957883" y="3951103"/>
            <a:ext cx="180000" cy="2592000"/>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9" name="テキスト ボックス 1"/>
          <p:cNvSpPr txBox="1"/>
          <p:nvPr/>
        </p:nvSpPr>
        <p:spPr>
          <a:xfrm>
            <a:off x="5754231" y="5211087"/>
            <a:ext cx="3795767"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30.1%</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310)</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21" name="左中かっこ 20"/>
          <p:cNvSpPr/>
          <p:nvPr/>
        </p:nvSpPr>
        <p:spPr>
          <a:xfrm rot="16200000">
            <a:off x="8011883" y="4534398"/>
            <a:ext cx="180000" cy="2484000"/>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22" name="テキスト ボックス 1"/>
          <p:cNvSpPr txBox="1"/>
          <p:nvPr/>
        </p:nvSpPr>
        <p:spPr>
          <a:xfrm>
            <a:off x="5692410" y="5713790"/>
            <a:ext cx="3795767" cy="305597"/>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29.3%</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224)</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23" name="左中かっこ 22"/>
          <p:cNvSpPr/>
          <p:nvPr/>
        </p:nvSpPr>
        <p:spPr>
          <a:xfrm rot="16200000">
            <a:off x="8350767" y="5343598"/>
            <a:ext cx="156680" cy="1872000"/>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24" name="テキスト ボックス 1"/>
          <p:cNvSpPr txBox="1"/>
          <p:nvPr/>
        </p:nvSpPr>
        <p:spPr>
          <a:xfrm>
            <a:off x="5740468" y="6266436"/>
            <a:ext cx="3795767"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21.5%</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9)</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30" name="左中かっこ 29"/>
          <p:cNvSpPr/>
          <p:nvPr/>
        </p:nvSpPr>
        <p:spPr>
          <a:xfrm rot="16200000">
            <a:off x="7272133" y="502260"/>
            <a:ext cx="193719" cy="3987799"/>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31" name="テキスト ボックス 1"/>
          <p:cNvSpPr txBox="1"/>
          <p:nvPr/>
        </p:nvSpPr>
        <p:spPr>
          <a:xfrm>
            <a:off x="5692313" y="2467018"/>
            <a:ext cx="3843821"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46.9%</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1,156)</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32" name="左中かっこ 31"/>
          <p:cNvSpPr/>
          <p:nvPr/>
        </p:nvSpPr>
        <p:spPr>
          <a:xfrm rot="16200000">
            <a:off x="7042220" y="-274472"/>
            <a:ext cx="212273" cy="4391426"/>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33" name="テキスト ボックス 1"/>
          <p:cNvSpPr txBox="1"/>
          <p:nvPr/>
        </p:nvSpPr>
        <p:spPr>
          <a:xfrm>
            <a:off x="5678348" y="1901370"/>
            <a:ext cx="3809686"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51.9%</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1,454)</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34" name="Text Box 29"/>
          <p:cNvSpPr txBox="1">
            <a:spLocks noChangeArrowheads="1"/>
          </p:cNvSpPr>
          <p:nvPr/>
        </p:nvSpPr>
        <p:spPr bwMode="auto">
          <a:xfrm>
            <a:off x="-15552" y="6609638"/>
            <a:ext cx="5040558" cy="246205"/>
          </a:xfrm>
          <a:prstGeom prst="rect">
            <a:avLst/>
          </a:prstGeom>
          <a:noFill/>
          <a:ln w="9525" algn="ctr">
            <a:noFill/>
            <a:miter lim="800000"/>
            <a:headEnd/>
            <a:tailEnd/>
          </a:ln>
          <a:effectLst/>
        </p:spPr>
        <p:txBody>
          <a:bodyPr wrap="square" lIns="91330" tIns="45664" rIns="91330" bIns="45664">
            <a:spAutoFit/>
          </a:bodyPr>
          <a:lstStyle/>
          <a:p>
            <a:pPr>
              <a:spcBef>
                <a:spcPts val="0"/>
              </a:spcBef>
            </a:pPr>
            <a:r>
              <a:rPr lang="en-US" altLang="ja-JP" sz="1000" dirty="0">
                <a:solidFill>
                  <a:srgbClr val="000000">
                    <a:lumMod val="75000"/>
                  </a:srgbClr>
                </a:solidFill>
                <a:latin typeface="HGPｺﾞｼｯｸE" pitchFamily="50" charset="-128"/>
                <a:ea typeface="HGPｺﾞｼｯｸE" pitchFamily="50" charset="-128"/>
              </a:rPr>
              <a:t>【</a:t>
            </a:r>
            <a:r>
              <a:rPr lang="ja-JP" altLang="en-US" sz="1000" dirty="0">
                <a:solidFill>
                  <a:srgbClr val="000000">
                    <a:lumMod val="75000"/>
                  </a:srgbClr>
                </a:solidFill>
                <a:latin typeface="HGPｺﾞｼｯｸE" pitchFamily="50" charset="-128"/>
                <a:ea typeface="HGPｺﾞｼｯｸE" pitchFamily="50" charset="-128"/>
              </a:rPr>
              <a:t>出典</a:t>
            </a:r>
            <a:r>
              <a:rPr lang="en-US" altLang="ja-JP" sz="1000" dirty="0">
                <a:solidFill>
                  <a:srgbClr val="000000">
                    <a:lumMod val="75000"/>
                  </a:srgbClr>
                </a:solidFill>
                <a:latin typeface="HGPｺﾞｼｯｸE" pitchFamily="50" charset="-128"/>
                <a:ea typeface="HGPｺﾞｼｯｸE" pitchFamily="50" charset="-128"/>
              </a:rPr>
              <a:t>】</a:t>
            </a:r>
            <a:r>
              <a:rPr lang="ja-JP" altLang="en-US" sz="1000" dirty="0">
                <a:solidFill>
                  <a:srgbClr val="000000">
                    <a:lumMod val="75000"/>
                  </a:srgbClr>
                </a:solidFill>
                <a:latin typeface="HGPｺﾞｼｯｸE" pitchFamily="50" charset="-128"/>
                <a:ea typeface="HGPｺﾞｼｯｸE" pitchFamily="50" charset="-128"/>
              </a:rPr>
              <a:t>厚生労働省障害福祉課調べ（平成</a:t>
            </a:r>
            <a:r>
              <a:rPr lang="en-US" altLang="ja-JP" sz="1000" dirty="0">
                <a:solidFill>
                  <a:srgbClr val="000000">
                    <a:lumMod val="75000"/>
                  </a:srgbClr>
                </a:solidFill>
                <a:latin typeface="HGPｺﾞｼｯｸE" pitchFamily="50" charset="-128"/>
                <a:ea typeface="HGPｺﾞｼｯｸE" pitchFamily="50" charset="-128"/>
              </a:rPr>
              <a:t>28</a:t>
            </a:r>
            <a:r>
              <a:rPr lang="ja-JP" altLang="en-US" sz="1000" dirty="0">
                <a:solidFill>
                  <a:srgbClr val="000000">
                    <a:lumMod val="75000"/>
                  </a:srgbClr>
                </a:solidFill>
                <a:latin typeface="HGPｺﾞｼｯｸE" pitchFamily="50" charset="-128"/>
                <a:ea typeface="HGPｺﾞｼｯｸE" pitchFamily="50" charset="-128"/>
              </a:rPr>
              <a:t>年</a:t>
            </a:r>
            <a:r>
              <a:rPr lang="en-US" altLang="ja-JP" sz="1000" dirty="0">
                <a:solidFill>
                  <a:srgbClr val="000000">
                    <a:lumMod val="75000"/>
                  </a:srgbClr>
                </a:solidFill>
                <a:latin typeface="HGPｺﾞｼｯｸE" pitchFamily="50" charset="-128"/>
                <a:ea typeface="HGPｺﾞｼｯｸE" pitchFamily="50" charset="-128"/>
              </a:rPr>
              <a:t>4</a:t>
            </a:r>
            <a:r>
              <a:rPr lang="ja-JP" altLang="en-US" sz="1000" dirty="0">
                <a:solidFill>
                  <a:srgbClr val="000000">
                    <a:lumMod val="75000"/>
                  </a:srgbClr>
                </a:solidFill>
                <a:latin typeface="HGPｺﾞｼｯｸE" pitchFamily="50" charset="-128"/>
                <a:ea typeface="HGPｺﾞｼｯｸE" pitchFamily="50" charset="-128"/>
              </a:rPr>
              <a:t>月分　回答率：</a:t>
            </a:r>
            <a:r>
              <a:rPr lang="en-US" altLang="ja-JP" sz="1000" dirty="0">
                <a:solidFill>
                  <a:srgbClr val="000000">
                    <a:lumMod val="75000"/>
                  </a:srgbClr>
                </a:solidFill>
                <a:latin typeface="HGPｺﾞｼｯｸE" pitchFamily="50" charset="-128"/>
                <a:ea typeface="HGPｺﾞｼｯｸE" pitchFamily="50" charset="-128"/>
              </a:rPr>
              <a:t>89.2</a:t>
            </a:r>
            <a:r>
              <a:rPr lang="ja-JP" altLang="en-US" sz="1000" dirty="0">
                <a:solidFill>
                  <a:srgbClr val="000000">
                    <a:lumMod val="75000"/>
                  </a:srgbClr>
                </a:solidFill>
                <a:latin typeface="HGPｺﾞｼｯｸE" pitchFamily="50" charset="-128"/>
                <a:ea typeface="HGPｺﾞｼｯｸE" pitchFamily="50" charset="-128"/>
              </a:rPr>
              <a:t>％）</a:t>
            </a:r>
          </a:p>
        </p:txBody>
      </p:sp>
      <p:sp>
        <p:nvSpPr>
          <p:cNvPr id="29"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z="1400">
                <a:solidFill>
                  <a:prstClr val="black"/>
                </a:solidFill>
              </a:rPr>
              <a:pPr>
                <a:defRPr/>
              </a:pPr>
              <a:t>115</a:t>
            </a:fld>
            <a:endParaRPr lang="en-US" altLang="ja-JP" sz="1400" dirty="0">
              <a:solidFill>
                <a:prstClr val="black"/>
              </a:solidFill>
            </a:endParaRPr>
          </a:p>
        </p:txBody>
      </p:sp>
    </p:spTree>
    <p:extLst>
      <p:ext uri="{BB962C8B-B14F-4D97-AF65-F5344CB8AC3E}">
        <p14:creationId xmlns:p14="http://schemas.microsoft.com/office/powerpoint/2010/main" val="277525059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p:nvPr>
            <p:extLst>
              <p:ext uri="{D42A27DB-BD31-4B8C-83A1-F6EECF244321}">
                <p14:modId xmlns:p14="http://schemas.microsoft.com/office/powerpoint/2010/main" val="3006145702"/>
              </p:ext>
            </p:extLst>
          </p:nvPr>
        </p:nvGraphicFramePr>
        <p:xfrm>
          <a:off x="56454" y="1978099"/>
          <a:ext cx="4896626" cy="45838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p:nvPr>
            <p:extLst>
              <p:ext uri="{D42A27DB-BD31-4B8C-83A1-F6EECF244321}">
                <p14:modId xmlns:p14="http://schemas.microsoft.com/office/powerpoint/2010/main" val="111214882"/>
              </p:ext>
            </p:extLst>
          </p:nvPr>
        </p:nvGraphicFramePr>
        <p:xfrm>
          <a:off x="4775200" y="1808688"/>
          <a:ext cx="5218360" cy="4891744"/>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2280746" y="3424774"/>
            <a:ext cx="768086"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a:solidFill>
                  <a:prstClr val="black"/>
                </a:solidFill>
                <a:latin typeface="Calibri"/>
                <a:ea typeface="ＭＳ Ｐゴシック"/>
              </a:rPr>
              <a:t>2,054</a:t>
            </a:r>
            <a:endParaRPr lang="ja-JP" altLang="en-US" sz="1600" dirty="0">
              <a:solidFill>
                <a:prstClr val="black"/>
              </a:solidFill>
              <a:latin typeface="Calibri"/>
              <a:ea typeface="ＭＳ Ｐゴシック"/>
            </a:endParaRPr>
          </a:p>
        </p:txBody>
      </p:sp>
      <p:sp>
        <p:nvSpPr>
          <p:cNvPr id="7" name="テキスト ボックス 6"/>
          <p:cNvSpPr txBox="1"/>
          <p:nvPr/>
        </p:nvSpPr>
        <p:spPr>
          <a:xfrm>
            <a:off x="539433" y="4759206"/>
            <a:ext cx="557561"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a:solidFill>
                  <a:prstClr val="black"/>
                </a:solidFill>
                <a:latin typeface="Calibri"/>
                <a:ea typeface="ＭＳ Ｐゴシック"/>
              </a:rPr>
              <a:t>707</a:t>
            </a:r>
            <a:endParaRPr lang="ja-JP" altLang="en-US" sz="1600" dirty="0">
              <a:solidFill>
                <a:prstClr val="black"/>
              </a:solidFill>
              <a:latin typeface="Calibri"/>
              <a:ea typeface="ＭＳ Ｐゴシック"/>
            </a:endParaRPr>
          </a:p>
        </p:txBody>
      </p:sp>
      <p:sp>
        <p:nvSpPr>
          <p:cNvPr id="8" name="テキスト ボックス 7"/>
          <p:cNvSpPr txBox="1"/>
          <p:nvPr/>
        </p:nvSpPr>
        <p:spPr>
          <a:xfrm>
            <a:off x="1056184" y="4344452"/>
            <a:ext cx="720080"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a:solidFill>
                  <a:prstClr val="black"/>
                </a:solidFill>
                <a:latin typeface="Calibri"/>
                <a:ea typeface="ＭＳ Ｐゴシック"/>
              </a:rPr>
              <a:t>1,058</a:t>
            </a:r>
            <a:endParaRPr lang="ja-JP" altLang="en-US" sz="1600" dirty="0">
              <a:solidFill>
                <a:prstClr val="black"/>
              </a:solidFill>
              <a:latin typeface="Calibri"/>
              <a:ea typeface="ＭＳ Ｐゴシック"/>
            </a:endParaRPr>
          </a:p>
        </p:txBody>
      </p:sp>
      <p:sp>
        <p:nvSpPr>
          <p:cNvPr id="9" name="テキスト ボックス 8"/>
          <p:cNvSpPr txBox="1"/>
          <p:nvPr/>
        </p:nvSpPr>
        <p:spPr>
          <a:xfrm>
            <a:off x="1667574" y="3892000"/>
            <a:ext cx="720080"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smtClean="0">
                <a:solidFill>
                  <a:prstClr val="black"/>
                </a:solidFill>
                <a:latin typeface="Calibri"/>
                <a:ea typeface="ＭＳ Ｐゴシック"/>
              </a:rPr>
              <a:t>1,527</a:t>
            </a:r>
            <a:endParaRPr lang="en-US" altLang="ja-JP" sz="1600" dirty="0">
              <a:solidFill>
                <a:prstClr val="black"/>
              </a:solidFill>
              <a:latin typeface="Calibri"/>
              <a:ea typeface="ＭＳ Ｐゴシック"/>
            </a:endParaRPr>
          </a:p>
        </p:txBody>
      </p:sp>
      <p:sp>
        <p:nvSpPr>
          <p:cNvPr id="10" name="Text Box 162"/>
          <p:cNvSpPr txBox="1">
            <a:spLocks noChangeArrowheads="1"/>
          </p:cNvSpPr>
          <p:nvPr/>
        </p:nvSpPr>
        <p:spPr bwMode="auto">
          <a:xfrm>
            <a:off x="128464" y="6561963"/>
            <a:ext cx="3943572" cy="276999"/>
          </a:xfrm>
          <a:prstGeom prst="rect">
            <a:avLst/>
          </a:prstGeom>
          <a:noFill/>
          <a:ln w="9525">
            <a:noFill/>
            <a:miter lim="800000"/>
            <a:headEnd/>
            <a:tailEnd/>
          </a:ln>
        </p:spPr>
        <p:txBody>
          <a:bodyPr wrap="square">
            <a:spAutoFit/>
          </a:bodyPr>
          <a:lstStyle/>
          <a:p>
            <a:pPr fontAlgn="auto">
              <a:spcBef>
                <a:spcPct val="50000"/>
              </a:spcBef>
              <a:spcAft>
                <a:spcPts val="0"/>
              </a:spcAft>
            </a:pPr>
            <a:r>
              <a:rPr lang="en-US" altLang="ja-JP" sz="1200" dirty="0" smtClean="0">
                <a:solidFill>
                  <a:prstClr val="black"/>
                </a:solidFill>
                <a:latin typeface="Calibri"/>
                <a:ea typeface="ＭＳ Ｐゴシック"/>
              </a:rPr>
              <a:t>【</a:t>
            </a:r>
            <a:r>
              <a:rPr lang="ja-JP" altLang="en-US" sz="1200" dirty="0" smtClean="0">
                <a:solidFill>
                  <a:prstClr val="black"/>
                </a:solidFill>
                <a:latin typeface="Calibri"/>
                <a:ea typeface="ＭＳ Ｐゴシック"/>
              </a:rPr>
              <a:t>出典</a:t>
            </a:r>
            <a:r>
              <a:rPr lang="en-US" altLang="ja-JP" sz="1200" dirty="0" smtClean="0">
                <a:solidFill>
                  <a:prstClr val="black"/>
                </a:solidFill>
                <a:latin typeface="Calibri"/>
                <a:ea typeface="ＭＳ Ｐゴシック"/>
              </a:rPr>
              <a:t>】</a:t>
            </a:r>
            <a:r>
              <a:rPr lang="ja-JP" altLang="en-US" sz="1200" dirty="0" smtClean="0">
                <a:solidFill>
                  <a:prstClr val="black"/>
                </a:solidFill>
                <a:latin typeface="Calibri"/>
                <a:ea typeface="ＭＳ Ｐゴシック"/>
              </a:rPr>
              <a:t>国保連データ（各年度とも</a:t>
            </a:r>
            <a:r>
              <a:rPr lang="en-US" altLang="ja-JP" sz="1200" dirty="0">
                <a:solidFill>
                  <a:prstClr val="black"/>
                </a:solidFill>
                <a:latin typeface="Calibri"/>
                <a:ea typeface="ＭＳ Ｐゴシック"/>
              </a:rPr>
              <a:t>3</a:t>
            </a:r>
            <a:r>
              <a:rPr lang="ja-JP" altLang="en-US" sz="1200" dirty="0" smtClean="0">
                <a:solidFill>
                  <a:prstClr val="black"/>
                </a:solidFill>
                <a:latin typeface="Calibri"/>
                <a:ea typeface="ＭＳ Ｐゴシック"/>
              </a:rPr>
              <a:t>月サービス提供分）</a:t>
            </a:r>
            <a:endParaRPr lang="ja-JP" altLang="en-US" sz="1200" dirty="0">
              <a:solidFill>
                <a:prstClr val="black"/>
              </a:solidFill>
              <a:latin typeface="Calibri"/>
              <a:ea typeface="ＭＳ Ｐゴシック"/>
            </a:endParaRPr>
          </a:p>
        </p:txBody>
      </p:sp>
      <p:sp>
        <p:nvSpPr>
          <p:cNvPr id="3" name="正方形/長方形 2"/>
          <p:cNvSpPr/>
          <p:nvPr/>
        </p:nvSpPr>
        <p:spPr>
          <a:xfrm>
            <a:off x="1208584" y="1823338"/>
            <a:ext cx="2736304" cy="309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rPr>
              <a:t>事業所数の推移</a:t>
            </a:r>
            <a:endParaRPr lang="ja-JP" altLang="en-US" sz="1600" dirty="0">
              <a:solidFill>
                <a:prstClr val="black"/>
              </a:solidFill>
            </a:endParaRPr>
          </a:p>
        </p:txBody>
      </p:sp>
      <p:sp>
        <p:nvSpPr>
          <p:cNvPr id="12" name="正方形/長方形 11"/>
          <p:cNvSpPr/>
          <p:nvPr/>
        </p:nvSpPr>
        <p:spPr>
          <a:xfrm>
            <a:off x="6393160" y="1844824"/>
            <a:ext cx="2736304" cy="309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rPr>
              <a:t>設置主体別割合の推移</a:t>
            </a:r>
            <a:endParaRPr lang="ja-JP" altLang="en-US" sz="1600" dirty="0">
              <a:solidFill>
                <a:prstClr val="black"/>
              </a:solidFill>
            </a:endParaRPr>
          </a:p>
        </p:txBody>
      </p:sp>
      <p:sp>
        <p:nvSpPr>
          <p:cNvPr id="13" name="正方形/長方形 12"/>
          <p:cNvSpPr/>
          <p:nvPr/>
        </p:nvSpPr>
        <p:spPr>
          <a:xfrm>
            <a:off x="128465" y="620688"/>
            <a:ext cx="9649072" cy="118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457200"/>
            <a:r>
              <a:rPr lang="ja-JP" altLang="en-US" dirty="0" smtClean="0">
                <a:solidFill>
                  <a:prstClr val="black"/>
                </a:solidFill>
              </a:rPr>
              <a:t>○　設置主体別に就労</a:t>
            </a:r>
            <a:r>
              <a:rPr lang="ja-JP" altLang="en-US" dirty="0">
                <a:solidFill>
                  <a:prstClr val="black"/>
                </a:solidFill>
              </a:rPr>
              <a:t>継続</a:t>
            </a:r>
            <a:r>
              <a:rPr lang="ja-JP" altLang="en-US" dirty="0" smtClean="0">
                <a:solidFill>
                  <a:prstClr val="black"/>
                </a:solidFill>
              </a:rPr>
              <a:t>支援</a:t>
            </a:r>
            <a:r>
              <a:rPr lang="en-US" altLang="ja-JP" dirty="0" smtClean="0">
                <a:solidFill>
                  <a:prstClr val="black"/>
                </a:solidFill>
              </a:rPr>
              <a:t>A</a:t>
            </a:r>
            <a:r>
              <a:rPr lang="ja-JP" altLang="en-US" dirty="0" smtClean="0">
                <a:solidFill>
                  <a:prstClr val="black"/>
                </a:solidFill>
              </a:rPr>
              <a:t>型事業所数の推移を見ると、営利法人が設置する事業所数が著しく増加している。</a:t>
            </a:r>
            <a:endParaRPr lang="en-US" altLang="ja-JP" dirty="0" smtClean="0">
              <a:solidFill>
                <a:prstClr val="black"/>
              </a:solidFill>
            </a:endParaRPr>
          </a:p>
          <a:p>
            <a:pPr marL="216000" indent="-457200"/>
            <a:r>
              <a:rPr lang="ja-JP" altLang="en-US" dirty="0" smtClean="0">
                <a:solidFill>
                  <a:prstClr val="black"/>
                </a:solidFill>
              </a:rPr>
              <a:t>○　設置主体別の割合を見ると、平成２７年度では、営利法人の割合が最も高く約５割となっており、社会福祉法人の割合は約２割となっている。</a:t>
            </a:r>
            <a:endParaRPr lang="ja-JP" altLang="en-US" dirty="0">
              <a:solidFill>
                <a:prstClr val="black"/>
              </a:solidFill>
            </a:endParaRPr>
          </a:p>
        </p:txBody>
      </p:sp>
      <p:sp>
        <p:nvSpPr>
          <p:cNvPr id="15" name="タイトル 7"/>
          <p:cNvSpPr txBox="1">
            <a:spLocks/>
          </p:cNvSpPr>
          <p:nvPr/>
        </p:nvSpPr>
        <p:spPr bwMode="auto">
          <a:xfrm>
            <a:off x="36" y="44054"/>
            <a:ext cx="9906000" cy="432618"/>
          </a:xfrm>
          <a:prstGeom prst="rect">
            <a:avLst/>
          </a:prstGeom>
          <a:noFill/>
          <a:ln w="9525">
            <a:noFill/>
            <a:miter lim="800000"/>
            <a:headEnd/>
            <a:tailEnd/>
          </a:ln>
        </p:spPr>
        <p:txBody>
          <a:bodyPr vert="horz" wrap="square" lIns="91414" tIns="45706" rIns="91414" bIns="4570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prstClr val="black"/>
                </a:solidFill>
                <a:latin typeface="HGP創英角ｺﾞｼｯｸUB" panose="020B0900000000000000" pitchFamily="50" charset="-128"/>
                <a:ea typeface="HGP創英角ｺﾞｼｯｸUB" panose="020B0900000000000000" pitchFamily="50" charset="-128"/>
              </a:rPr>
              <a:t>就労</a:t>
            </a:r>
            <a:r>
              <a:rPr lang="ja-JP" altLang="en-US" sz="2400" kern="0" dirty="0">
                <a:solidFill>
                  <a:prstClr val="black"/>
                </a:solidFill>
                <a:latin typeface="HGP創英角ｺﾞｼｯｸUB" panose="020B0900000000000000" pitchFamily="50" charset="-128"/>
                <a:ea typeface="HGP創英角ｺﾞｼｯｸUB" panose="020B0900000000000000" pitchFamily="50" charset="-128"/>
              </a:rPr>
              <a:t>継続支援</a:t>
            </a:r>
            <a:r>
              <a:rPr lang="ja-JP" altLang="en-US" sz="2400" kern="0" dirty="0" smtClean="0">
                <a:solidFill>
                  <a:prstClr val="black"/>
                </a:solidFill>
                <a:latin typeface="HGP創英角ｺﾞｼｯｸUB" panose="020B0900000000000000" pitchFamily="50" charset="-128"/>
                <a:ea typeface="HGP創英角ｺﾞｼｯｸUB" panose="020B0900000000000000" pitchFamily="50" charset="-128"/>
              </a:rPr>
              <a:t>Ａ型事業所の設置主体別の状況</a:t>
            </a:r>
            <a:endParaRPr lang="ja-JP" altLang="en-US" sz="2400" kern="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6" name="グループ化 10"/>
          <p:cNvGrpSpPr>
            <a:grpSpLocks/>
          </p:cNvGrpSpPr>
          <p:nvPr/>
        </p:nvGrpSpPr>
        <p:grpSpPr bwMode="auto">
          <a:xfrm>
            <a:off x="80" y="477242"/>
            <a:ext cx="9906000" cy="71438"/>
            <a:chOff x="0" y="188640"/>
            <a:chExt cx="9144000" cy="72008"/>
          </a:xfrm>
        </p:grpSpPr>
        <p:cxnSp>
          <p:nvCxnSpPr>
            <p:cNvPr id="17" name="直線コネクタ 16"/>
            <p:cNvCxnSpPr/>
            <p:nvPr/>
          </p:nvCxnSpPr>
          <p:spPr>
            <a:xfrm>
              <a:off x="0" y="188640"/>
              <a:ext cx="9144000" cy="0"/>
            </a:xfrm>
            <a:prstGeom prst="line">
              <a:avLst/>
            </a:prstGeom>
            <a:noFill/>
            <a:ln w="9525" cap="flat" cmpd="sng" algn="ctr">
              <a:solidFill>
                <a:srgbClr val="99CCFF"/>
              </a:solidFill>
              <a:prstDash val="solid"/>
            </a:ln>
            <a:effectLst/>
          </p:spPr>
        </p:cxnSp>
        <p:cxnSp>
          <p:nvCxnSpPr>
            <p:cNvPr id="18" name="直線コネクタ 17"/>
            <p:cNvCxnSpPr/>
            <p:nvPr/>
          </p:nvCxnSpPr>
          <p:spPr>
            <a:xfrm>
              <a:off x="0" y="260648"/>
              <a:ext cx="9144000" cy="0"/>
            </a:xfrm>
            <a:prstGeom prst="line">
              <a:avLst/>
            </a:prstGeom>
            <a:noFill/>
            <a:ln w="57150" cap="flat" cmpd="sng" algn="ctr">
              <a:solidFill>
                <a:srgbClr val="99CCFF"/>
              </a:solidFill>
              <a:prstDash val="solid"/>
            </a:ln>
            <a:effectLst/>
          </p:spPr>
        </p:cxnSp>
      </p:grpSp>
      <p:sp>
        <p:nvSpPr>
          <p:cNvPr id="19" name="テキスト ボックス 18"/>
          <p:cNvSpPr txBox="1"/>
          <p:nvPr/>
        </p:nvSpPr>
        <p:spPr>
          <a:xfrm>
            <a:off x="2897550" y="2882404"/>
            <a:ext cx="768086"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smtClean="0">
                <a:solidFill>
                  <a:prstClr val="black"/>
                </a:solidFill>
                <a:latin typeface="Calibri"/>
                <a:ea typeface="ＭＳ Ｐゴシック"/>
              </a:rPr>
              <a:t>2,668</a:t>
            </a:r>
            <a:endParaRPr lang="ja-JP" altLang="en-US" sz="1600" dirty="0">
              <a:solidFill>
                <a:prstClr val="black"/>
              </a:solidFill>
              <a:latin typeface="Calibri"/>
              <a:ea typeface="ＭＳ Ｐゴシック"/>
            </a:endParaRPr>
          </a:p>
        </p:txBody>
      </p:sp>
      <p:sp>
        <p:nvSpPr>
          <p:cNvPr id="20" name="テキスト ボックス 19"/>
          <p:cNvSpPr txBox="1"/>
          <p:nvPr/>
        </p:nvSpPr>
        <p:spPr>
          <a:xfrm>
            <a:off x="3513236" y="2409664"/>
            <a:ext cx="768086"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smtClean="0">
                <a:solidFill>
                  <a:prstClr val="black"/>
                </a:solidFill>
                <a:latin typeface="Calibri"/>
                <a:ea typeface="ＭＳ Ｐゴシック"/>
              </a:rPr>
              <a:t>3,158</a:t>
            </a:r>
            <a:endParaRPr lang="ja-JP" altLang="en-US" sz="1600" dirty="0">
              <a:solidFill>
                <a:prstClr val="black"/>
              </a:solidFill>
              <a:latin typeface="Calibri"/>
              <a:ea typeface="ＭＳ Ｐゴシック"/>
            </a:endParaRPr>
          </a:p>
        </p:txBody>
      </p:sp>
      <p:sp>
        <p:nvSpPr>
          <p:cNvPr id="21" name="テキスト ボックス 20"/>
          <p:cNvSpPr txBox="1"/>
          <p:nvPr/>
        </p:nvSpPr>
        <p:spPr>
          <a:xfrm>
            <a:off x="4199037" y="1988979"/>
            <a:ext cx="768086"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a:solidFill>
                  <a:prstClr val="black"/>
                </a:solidFill>
                <a:latin typeface="Calibri"/>
                <a:ea typeface="ＭＳ Ｐゴシック"/>
              </a:rPr>
              <a:t>3,596</a:t>
            </a:r>
            <a:endParaRPr lang="ja-JP" altLang="en-US" sz="1600" dirty="0">
              <a:solidFill>
                <a:prstClr val="black"/>
              </a:solidFill>
              <a:latin typeface="Calibri"/>
              <a:ea typeface="ＭＳ Ｐゴシック"/>
            </a:endParaRPr>
          </a:p>
        </p:txBody>
      </p:sp>
      <p:sp>
        <p:nvSpPr>
          <p:cNvPr id="24"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116</a:t>
            </a:fld>
            <a:endParaRPr lang="en-US" altLang="ja-JP" dirty="0">
              <a:solidFill>
                <a:prstClr val="black"/>
              </a:solidFill>
            </a:endParaRPr>
          </a:p>
        </p:txBody>
      </p:sp>
    </p:spTree>
    <p:extLst>
      <p:ext uri="{BB962C8B-B14F-4D97-AF65-F5344CB8AC3E}">
        <p14:creationId xmlns:p14="http://schemas.microsoft.com/office/powerpoint/2010/main" val="40842307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p:nvPr>
            <p:extLst>
              <p:ext uri="{D42A27DB-BD31-4B8C-83A1-F6EECF244321}">
                <p14:modId xmlns:p14="http://schemas.microsoft.com/office/powerpoint/2010/main" val="2989901559"/>
              </p:ext>
            </p:extLst>
          </p:nvPr>
        </p:nvGraphicFramePr>
        <p:xfrm>
          <a:off x="236476" y="2120598"/>
          <a:ext cx="9433048" cy="440266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グループ化 10"/>
          <p:cNvGrpSpPr>
            <a:grpSpLocks/>
          </p:cNvGrpSpPr>
          <p:nvPr/>
        </p:nvGrpSpPr>
        <p:grpSpPr bwMode="auto">
          <a:xfrm>
            <a:off x="80" y="476672"/>
            <a:ext cx="9906000" cy="71438"/>
            <a:chOff x="0" y="188640"/>
            <a:chExt cx="9144000" cy="72008"/>
          </a:xfrm>
        </p:grpSpPr>
        <p:cxnSp>
          <p:nvCxnSpPr>
            <p:cNvPr id="11" name="直線コネクタ 10"/>
            <p:cNvCxnSpPr/>
            <p:nvPr/>
          </p:nvCxnSpPr>
          <p:spPr>
            <a:xfrm>
              <a:off x="0" y="188640"/>
              <a:ext cx="9144000" cy="0"/>
            </a:xfrm>
            <a:prstGeom prst="line">
              <a:avLst/>
            </a:prstGeom>
            <a:noFill/>
            <a:ln w="9525" cap="flat" cmpd="sng" algn="ctr">
              <a:solidFill>
                <a:srgbClr val="99CCFF"/>
              </a:solidFill>
              <a:prstDash val="solid"/>
            </a:ln>
            <a:effectLst/>
          </p:spPr>
        </p:cxnSp>
        <p:cxnSp>
          <p:nvCxnSpPr>
            <p:cNvPr id="12" name="直線コネクタ 11"/>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タイトル 7"/>
          <p:cNvSpPr txBox="1">
            <a:spLocks/>
          </p:cNvSpPr>
          <p:nvPr/>
        </p:nvSpPr>
        <p:spPr bwMode="auto">
          <a:xfrm>
            <a:off x="36" y="-27384"/>
            <a:ext cx="9906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1" tIns="45594" rIns="91191" bIns="45594"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就労継続支援Ａ型事業所における平均賃金月額の推移</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93000" y="880254"/>
            <a:ext cx="9720000" cy="82796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457200" fontAlgn="auto">
              <a:spcBef>
                <a:spcPts val="0"/>
              </a:spcBef>
              <a:spcAft>
                <a:spcPts val="0"/>
              </a:spcAft>
            </a:pPr>
            <a:r>
              <a:rPr lang="ja-JP" altLang="en-US" sz="1600" dirty="0" smtClean="0">
                <a:solidFill>
                  <a:prstClr val="black"/>
                </a:solidFill>
              </a:rPr>
              <a:t>○　就労</a:t>
            </a:r>
            <a:r>
              <a:rPr lang="ja-JP" altLang="en-US" sz="1600" dirty="0">
                <a:solidFill>
                  <a:prstClr val="black"/>
                </a:solidFill>
              </a:rPr>
              <a:t>継続</a:t>
            </a:r>
            <a:r>
              <a:rPr lang="ja-JP" altLang="en-US" sz="1600" dirty="0" smtClean="0">
                <a:solidFill>
                  <a:prstClr val="black"/>
                </a:solidFill>
              </a:rPr>
              <a:t>支援</a:t>
            </a:r>
            <a:r>
              <a:rPr lang="ja-JP" altLang="en-US" sz="1600" dirty="0">
                <a:solidFill>
                  <a:prstClr val="black"/>
                </a:solidFill>
              </a:rPr>
              <a:t>Ａ</a:t>
            </a:r>
            <a:r>
              <a:rPr lang="ja-JP" altLang="en-US" sz="1600" dirty="0" smtClean="0">
                <a:solidFill>
                  <a:prstClr val="black"/>
                </a:solidFill>
              </a:rPr>
              <a:t>型事業所における平均賃金月額は、平成</a:t>
            </a:r>
            <a:r>
              <a:rPr lang="en-US" altLang="ja-JP" sz="1600" dirty="0" smtClean="0">
                <a:solidFill>
                  <a:prstClr val="black"/>
                </a:solidFill>
              </a:rPr>
              <a:t>26</a:t>
            </a:r>
            <a:r>
              <a:rPr lang="ja-JP" altLang="en-US" sz="1600" dirty="0" smtClean="0">
                <a:solidFill>
                  <a:prstClr val="black"/>
                </a:solidFill>
              </a:rPr>
              <a:t>年度までは減少傾向であったが、近年は増加傾向にある。</a:t>
            </a:r>
            <a:endParaRPr lang="ja-JP" altLang="en-US" sz="1600" dirty="0">
              <a:solidFill>
                <a:prstClr val="black"/>
              </a:solidFill>
            </a:endParaRPr>
          </a:p>
        </p:txBody>
      </p:sp>
      <p:sp>
        <p:nvSpPr>
          <p:cNvPr id="14" name="テキスト ボックス 13"/>
          <p:cNvSpPr txBox="1"/>
          <p:nvPr/>
        </p:nvSpPr>
        <p:spPr>
          <a:xfrm>
            <a:off x="109234" y="6503666"/>
            <a:ext cx="5213445" cy="307777"/>
          </a:xfrm>
          <a:prstGeom prst="rect">
            <a:avLst/>
          </a:prstGeom>
          <a:noFill/>
        </p:spPr>
        <p:txBody>
          <a:bodyPr wrap="square" rtlCol="0">
            <a:spAutoFit/>
          </a:bodyPr>
          <a:lstStyle/>
          <a:p>
            <a:r>
              <a:rPr lang="en-US" altLang="ja-JP" sz="1400" dirty="0" smtClean="0">
                <a:solidFill>
                  <a:prstClr val="black"/>
                </a:solidFill>
              </a:rPr>
              <a:t>【</a:t>
            </a:r>
            <a:r>
              <a:rPr lang="ja-JP" altLang="en-US" sz="1400" dirty="0" smtClean="0">
                <a:solidFill>
                  <a:prstClr val="black"/>
                </a:solidFill>
              </a:rPr>
              <a:t>出典</a:t>
            </a:r>
            <a:r>
              <a:rPr lang="en-US" altLang="ja-JP" sz="1400" dirty="0" smtClean="0">
                <a:solidFill>
                  <a:prstClr val="black"/>
                </a:solidFill>
              </a:rPr>
              <a:t>】</a:t>
            </a:r>
            <a:r>
              <a:rPr lang="ja-JP" altLang="en-US" sz="1400" dirty="0" smtClean="0">
                <a:solidFill>
                  <a:prstClr val="black"/>
                </a:solidFill>
              </a:rPr>
              <a:t>工賃・賃金実績調査（厚生労働省調べ）</a:t>
            </a:r>
            <a:endParaRPr lang="ja-JP" altLang="en-US" sz="1400" dirty="0">
              <a:solidFill>
                <a:prstClr val="black"/>
              </a:solidFill>
            </a:endParaRPr>
          </a:p>
        </p:txBody>
      </p:sp>
      <p:sp>
        <p:nvSpPr>
          <p:cNvPr id="16" name="テキスト ボックス 33"/>
          <p:cNvSpPr txBox="1">
            <a:spLocks noChangeArrowheads="1"/>
          </p:cNvSpPr>
          <p:nvPr/>
        </p:nvSpPr>
        <p:spPr bwMode="auto">
          <a:xfrm>
            <a:off x="101598" y="6240744"/>
            <a:ext cx="856282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fontAlgn="auto">
              <a:spcBef>
                <a:spcPts val="0"/>
              </a:spcBef>
              <a:spcAft>
                <a:spcPts val="0"/>
              </a:spcAft>
            </a:pPr>
            <a:r>
              <a:rPr lang="ja-JP" altLang="en-US" sz="1400" kern="0" dirty="0">
                <a:solidFill>
                  <a:prstClr val="black"/>
                </a:solidFill>
                <a:latin typeface="ＭＳ Ｐゴシック"/>
                <a:ea typeface="ＭＳ Ｐゴシック"/>
                <a:cs typeface="ＭＳ Ｐゴシック"/>
              </a:rPr>
              <a:t>（</a:t>
            </a:r>
            <a:r>
              <a:rPr lang="en-US" altLang="ja-JP" sz="1400" kern="0" dirty="0" smtClean="0">
                <a:solidFill>
                  <a:prstClr val="black"/>
                </a:solidFill>
                <a:latin typeface="ＭＳ Ｐゴシック"/>
                <a:ea typeface="ＭＳ Ｐゴシック"/>
                <a:cs typeface="ＭＳ Ｐゴシック"/>
              </a:rPr>
              <a:t>※</a:t>
            </a:r>
            <a:r>
              <a:rPr lang="ja-JP" altLang="en-US" sz="1400" kern="0" dirty="0" smtClean="0">
                <a:solidFill>
                  <a:prstClr val="black"/>
                </a:solidFill>
                <a:latin typeface="ＭＳ Ｐゴシック"/>
                <a:ea typeface="ＭＳ Ｐゴシック"/>
                <a:cs typeface="ＭＳ Ｐゴシック"/>
              </a:rPr>
              <a:t>）平成２３年度までは、就労</a:t>
            </a:r>
            <a:r>
              <a:rPr lang="ja-JP" altLang="en-US" sz="1400" kern="0" dirty="0">
                <a:solidFill>
                  <a:prstClr val="black"/>
                </a:solidFill>
                <a:latin typeface="ＭＳ Ｐゴシック"/>
                <a:ea typeface="ＭＳ Ｐゴシック"/>
                <a:cs typeface="ＭＳ Ｐゴシック"/>
              </a:rPr>
              <a:t>継続</a:t>
            </a:r>
            <a:r>
              <a:rPr lang="ja-JP" altLang="en-US" sz="1400" kern="0" dirty="0" smtClean="0">
                <a:solidFill>
                  <a:prstClr val="black"/>
                </a:solidFill>
                <a:latin typeface="ＭＳ Ｐゴシック"/>
                <a:ea typeface="ＭＳ Ｐゴシック"/>
                <a:cs typeface="ＭＳ Ｐゴシック"/>
              </a:rPr>
              <a:t>支援</a:t>
            </a:r>
            <a:r>
              <a:rPr lang="en-US" altLang="ja-JP" sz="1400" kern="0" dirty="0" smtClean="0">
                <a:solidFill>
                  <a:prstClr val="black"/>
                </a:solidFill>
                <a:latin typeface="ＭＳ Ｐゴシック"/>
                <a:ea typeface="ＭＳ Ｐゴシック"/>
                <a:cs typeface="ＭＳ Ｐゴシック"/>
              </a:rPr>
              <a:t>A</a:t>
            </a:r>
            <a:r>
              <a:rPr lang="ja-JP" altLang="en-US" sz="1400" kern="0" dirty="0" smtClean="0">
                <a:solidFill>
                  <a:prstClr val="black"/>
                </a:solidFill>
                <a:latin typeface="ＭＳ Ｐゴシック"/>
                <a:ea typeface="ＭＳ Ｐゴシック"/>
                <a:cs typeface="ＭＳ Ｐゴシック"/>
              </a:rPr>
              <a:t>型</a:t>
            </a:r>
            <a:r>
              <a:rPr lang="ja-JP" altLang="en-US" sz="1400" kern="0" dirty="0">
                <a:solidFill>
                  <a:prstClr val="black"/>
                </a:solidFill>
                <a:latin typeface="ＭＳ Ｐゴシック"/>
                <a:ea typeface="ＭＳ Ｐゴシック"/>
                <a:cs typeface="ＭＳ Ｐゴシック"/>
              </a:rPr>
              <a:t>事業所</a:t>
            </a:r>
            <a:r>
              <a:rPr lang="ja-JP" altLang="en-US" sz="1400" kern="0" dirty="0" smtClean="0">
                <a:solidFill>
                  <a:prstClr val="black"/>
                </a:solidFill>
                <a:latin typeface="ＭＳ Ｐゴシック"/>
                <a:ea typeface="ＭＳ Ｐゴシック"/>
                <a:cs typeface="ＭＳ Ｐゴシック"/>
              </a:rPr>
              <a:t>、福祉工場に</a:t>
            </a:r>
            <a:r>
              <a:rPr lang="ja-JP" altLang="en-US" sz="1400" kern="0" dirty="0">
                <a:solidFill>
                  <a:prstClr val="black"/>
                </a:solidFill>
                <a:latin typeface="ＭＳ Ｐゴシック"/>
                <a:ea typeface="ＭＳ Ｐゴシック"/>
                <a:cs typeface="ＭＳ Ｐゴシック"/>
              </a:rPr>
              <a:t>おける</a:t>
            </a:r>
            <a:r>
              <a:rPr lang="ja-JP" altLang="en-US" sz="1400" kern="0" dirty="0" smtClean="0">
                <a:solidFill>
                  <a:prstClr val="black"/>
                </a:solidFill>
                <a:latin typeface="ＭＳ Ｐゴシック"/>
                <a:ea typeface="ＭＳ Ｐゴシック"/>
                <a:cs typeface="ＭＳ Ｐゴシック"/>
              </a:rPr>
              <a:t>平均賃金</a:t>
            </a:r>
            <a:endParaRPr lang="ja-JP" altLang="en-US" sz="1400" kern="100" dirty="0">
              <a:solidFill>
                <a:prstClr val="black"/>
              </a:solidFill>
              <a:latin typeface="ＭＳ Ｐゴシック"/>
              <a:ea typeface="ＭＳ Ｐゴシック"/>
              <a:cs typeface="Times New Roman"/>
            </a:endParaRPr>
          </a:p>
        </p:txBody>
      </p:sp>
      <p:sp>
        <p:nvSpPr>
          <p:cNvPr id="18"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z="1400">
                <a:solidFill>
                  <a:prstClr val="black"/>
                </a:solidFill>
              </a:rPr>
              <a:pPr>
                <a:defRPr/>
              </a:pPr>
              <a:t>117</a:t>
            </a:fld>
            <a:endParaRPr lang="en-US" altLang="ja-JP" sz="1400" dirty="0">
              <a:solidFill>
                <a:prstClr val="black"/>
              </a:solidFill>
            </a:endParaRPr>
          </a:p>
        </p:txBody>
      </p:sp>
    </p:spTree>
    <p:extLst>
      <p:ext uri="{BB962C8B-B14F-4D97-AF65-F5344CB8AC3E}">
        <p14:creationId xmlns:p14="http://schemas.microsoft.com/office/powerpoint/2010/main" val="211625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7"/>
          <p:cNvSpPr txBox="1">
            <a:spLocks/>
          </p:cNvSpPr>
          <p:nvPr/>
        </p:nvSpPr>
        <p:spPr bwMode="auto">
          <a:xfrm>
            <a:off x="36" y="-32108"/>
            <a:ext cx="9906000" cy="517055"/>
          </a:xfrm>
          <a:prstGeom prst="rect">
            <a:avLst/>
          </a:prstGeom>
          <a:noFill/>
          <a:ln w="9525">
            <a:noFill/>
            <a:miter lim="800000"/>
            <a:headEnd/>
            <a:tailEnd/>
          </a:ln>
        </p:spPr>
        <p:txBody>
          <a:bodyPr vert="horz" wrap="square" lIns="91319" tIns="45656" rIns="91319" bIns="4565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000" kern="0" dirty="0">
                <a:solidFill>
                  <a:prstClr val="black"/>
                </a:solidFill>
                <a:latin typeface="HGP創英角ｺﾞｼｯｸUB" panose="020B0900000000000000" pitchFamily="50" charset="-128"/>
                <a:ea typeface="HGP創英角ｺﾞｼｯｸUB" panose="020B0900000000000000" pitchFamily="50" charset="-128"/>
              </a:rPr>
              <a:t>就労継続支援Ａ型の見直しについて</a:t>
            </a:r>
          </a:p>
        </p:txBody>
      </p:sp>
      <p:grpSp>
        <p:nvGrpSpPr>
          <p:cNvPr id="34" name="グループ化 10"/>
          <p:cNvGrpSpPr>
            <a:grpSpLocks/>
          </p:cNvGrpSpPr>
          <p:nvPr/>
        </p:nvGrpSpPr>
        <p:grpSpPr bwMode="auto">
          <a:xfrm>
            <a:off x="0" y="458792"/>
            <a:ext cx="9906000" cy="71438"/>
            <a:chOff x="0" y="188640"/>
            <a:chExt cx="9144000" cy="72008"/>
          </a:xfrm>
        </p:grpSpPr>
        <p:cxnSp>
          <p:nvCxnSpPr>
            <p:cNvPr id="35" name="直線コネクタ 34"/>
            <p:cNvCxnSpPr/>
            <p:nvPr/>
          </p:nvCxnSpPr>
          <p:spPr>
            <a:xfrm>
              <a:off x="0" y="188640"/>
              <a:ext cx="9144000" cy="0"/>
            </a:xfrm>
            <a:prstGeom prst="line">
              <a:avLst/>
            </a:prstGeom>
            <a:noFill/>
            <a:ln w="9525" cap="flat" cmpd="sng" algn="ctr">
              <a:solidFill>
                <a:srgbClr val="99CCFF"/>
              </a:solidFill>
              <a:prstDash val="solid"/>
            </a:ln>
            <a:effectLst/>
          </p:spPr>
        </p:cxnSp>
        <p:cxnSp>
          <p:nvCxnSpPr>
            <p:cNvPr id="36" name="直線コネクタ 35"/>
            <p:cNvCxnSpPr/>
            <p:nvPr/>
          </p:nvCxnSpPr>
          <p:spPr>
            <a:xfrm>
              <a:off x="0" y="260648"/>
              <a:ext cx="9144000" cy="0"/>
            </a:xfrm>
            <a:prstGeom prst="line">
              <a:avLst/>
            </a:prstGeom>
            <a:noFill/>
            <a:ln w="57150" cap="flat" cmpd="sng" algn="ctr">
              <a:solidFill>
                <a:srgbClr val="99CCFF"/>
              </a:solidFill>
              <a:prstDash val="solid"/>
            </a:ln>
            <a:effectLst/>
          </p:spPr>
        </p:cxnSp>
      </p:grpSp>
      <p:sp>
        <p:nvSpPr>
          <p:cNvPr id="4" name="正方形/長方形 3"/>
          <p:cNvSpPr/>
          <p:nvPr/>
        </p:nvSpPr>
        <p:spPr>
          <a:xfrm>
            <a:off x="68163" y="997527"/>
            <a:ext cx="6124822" cy="18426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7607" indent="-177607" fontAlgn="auto">
              <a:spcBef>
                <a:spcPts val="0"/>
              </a:spcBef>
              <a:spcAft>
                <a:spcPts val="0"/>
              </a:spcAft>
            </a:pPr>
            <a:r>
              <a:rPr lang="ja-JP" altLang="en-US" sz="1500" dirty="0">
                <a:solidFill>
                  <a:prstClr val="black"/>
                </a:solidFill>
                <a:latin typeface="ＭＳ Ｐゴシック"/>
              </a:rPr>
              <a:t>○　就労継続支援Ａ型については、利用者数、費用額、事業所数が毎年大きく増加。</a:t>
            </a:r>
            <a:endParaRPr lang="en-US" altLang="ja-JP" sz="1500" dirty="0">
              <a:solidFill>
                <a:prstClr val="black"/>
              </a:solidFill>
              <a:latin typeface="ＭＳ Ｐゴシック"/>
            </a:endParaRPr>
          </a:p>
          <a:p>
            <a:pPr marL="177607" indent="-177607" fontAlgn="auto">
              <a:spcBef>
                <a:spcPts val="0"/>
              </a:spcBef>
              <a:spcAft>
                <a:spcPts val="0"/>
              </a:spcAft>
            </a:pP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一方、生産活動の内容が適切でない事業所や、利用者の意向にかかわらず、全ての利用者の労働時間を一律に短くする事業所など、不適切な事例が増えているとの指摘があり、支援内容の適正化と就労の質の向上が求められている。</a:t>
            </a:r>
            <a:endParaRPr lang="en-US" altLang="ja-JP" sz="1500" dirty="0">
              <a:solidFill>
                <a:prstClr val="black"/>
              </a:solidFill>
              <a:latin typeface="ＭＳ Ｐゴシック"/>
            </a:endParaRPr>
          </a:p>
        </p:txBody>
      </p:sp>
      <p:sp>
        <p:nvSpPr>
          <p:cNvPr id="3" name="角丸四角形 2"/>
          <p:cNvSpPr/>
          <p:nvPr/>
        </p:nvSpPr>
        <p:spPr>
          <a:xfrm>
            <a:off x="68160" y="599913"/>
            <a:ext cx="2292552" cy="36061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１　現状・課題</a:t>
            </a:r>
          </a:p>
        </p:txBody>
      </p:sp>
      <p:sp>
        <p:nvSpPr>
          <p:cNvPr id="63" name="角丸四角形 62"/>
          <p:cNvSpPr/>
          <p:nvPr/>
        </p:nvSpPr>
        <p:spPr>
          <a:xfrm>
            <a:off x="68165" y="2999237"/>
            <a:ext cx="2364560" cy="36061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２　これまでの対応</a:t>
            </a:r>
          </a:p>
        </p:txBody>
      </p:sp>
      <p:graphicFrame>
        <p:nvGraphicFramePr>
          <p:cNvPr id="8" name="表 7"/>
          <p:cNvGraphicFramePr>
            <a:graphicFrameLocks noGrp="1"/>
          </p:cNvGraphicFramePr>
          <p:nvPr>
            <p:extLst>
              <p:ext uri="{D42A27DB-BD31-4B8C-83A1-F6EECF244321}">
                <p14:modId xmlns:p14="http://schemas.microsoft.com/office/powerpoint/2010/main" val="941287337"/>
              </p:ext>
            </p:extLst>
          </p:nvPr>
        </p:nvGraphicFramePr>
        <p:xfrm>
          <a:off x="68160" y="3412412"/>
          <a:ext cx="9769680" cy="3625698"/>
        </p:xfrm>
        <a:graphic>
          <a:graphicData uri="http://schemas.openxmlformats.org/drawingml/2006/table">
            <a:tbl>
              <a:tblPr firstRow="1" bandRow="1">
                <a:tableStyleId>{5940675A-B579-460E-94D1-54222C63F5DA}</a:tableStyleId>
              </a:tblPr>
              <a:tblGrid>
                <a:gridCol w="1284440">
                  <a:extLst>
                    <a:ext uri="{9D8B030D-6E8A-4147-A177-3AD203B41FA5}">
                      <a16:colId xmlns:a16="http://schemas.microsoft.com/office/drawing/2014/main" xmlns="" val="20000"/>
                    </a:ext>
                  </a:extLst>
                </a:gridCol>
                <a:gridCol w="8485240">
                  <a:extLst>
                    <a:ext uri="{9D8B030D-6E8A-4147-A177-3AD203B41FA5}">
                      <a16:colId xmlns:a16="http://schemas.microsoft.com/office/drawing/2014/main" xmlns="" val="20001"/>
                    </a:ext>
                  </a:extLst>
                </a:gridCol>
              </a:tblGrid>
              <a:tr h="289843">
                <a:tc>
                  <a:txBody>
                    <a:bodyPr/>
                    <a:lstStyle/>
                    <a:p>
                      <a:pPr algn="ctr"/>
                      <a:r>
                        <a:rPr kumimoji="1" lang="ja-JP" altLang="en-US" sz="1500" dirty="0" smtClean="0">
                          <a:latin typeface="+mj-ea"/>
                          <a:ea typeface="+mj-ea"/>
                        </a:rPr>
                        <a:t>時期</a:t>
                      </a:r>
                      <a:endParaRPr kumimoji="1" lang="ja-JP" altLang="en-US" sz="1500" dirty="0">
                        <a:latin typeface="+mj-ea"/>
                        <a:ea typeface="+mj-ea"/>
                      </a:endParaRPr>
                    </a:p>
                  </a:txBody>
                  <a:tcPr marL="36000" marR="36000" marT="36000" marB="0">
                    <a:solidFill>
                      <a:srgbClr val="FFFFCC"/>
                    </a:solidFill>
                  </a:tcPr>
                </a:tc>
                <a:tc>
                  <a:txBody>
                    <a:bodyPr/>
                    <a:lstStyle/>
                    <a:p>
                      <a:pPr algn="ctr"/>
                      <a:r>
                        <a:rPr kumimoji="1" lang="ja-JP" altLang="en-US" sz="1500" dirty="0" smtClean="0">
                          <a:latin typeface="+mj-ea"/>
                          <a:ea typeface="+mj-ea"/>
                        </a:rPr>
                        <a:t>対応内容</a:t>
                      </a:r>
                      <a:endParaRPr kumimoji="1" lang="ja-JP" altLang="en-US" sz="1500" dirty="0">
                        <a:latin typeface="+mj-ea"/>
                        <a:ea typeface="+mj-ea"/>
                      </a:endParaRPr>
                    </a:p>
                  </a:txBody>
                  <a:tcPr marL="36000" marR="36000" marT="36000" marB="0">
                    <a:solidFill>
                      <a:srgbClr val="FFFFCC"/>
                    </a:solidFill>
                  </a:tcPr>
                </a:tc>
                <a:extLst>
                  <a:ext uri="{0D108BD9-81ED-4DB2-BD59-A6C34878D82A}">
                    <a16:rowId xmlns:a16="http://schemas.microsoft.com/office/drawing/2014/main" xmlns="" val="10000"/>
                  </a:ext>
                </a:extLst>
              </a:tr>
              <a:tr h="510263">
                <a:tc>
                  <a:txBody>
                    <a:bodyPr/>
                    <a:lstStyle/>
                    <a:p>
                      <a:pPr algn="dist"/>
                      <a:r>
                        <a:rPr kumimoji="1" lang="ja-JP" altLang="en-US" sz="1500" b="0" dirty="0" smtClean="0">
                          <a:latin typeface="+mj-ea"/>
                          <a:ea typeface="+mj-ea"/>
                        </a:rPr>
                        <a:t>平成</a:t>
                      </a:r>
                      <a:r>
                        <a:rPr kumimoji="1" lang="en-US" altLang="ja-JP" sz="1500" b="0" dirty="0" smtClean="0">
                          <a:latin typeface="+mj-ea"/>
                          <a:ea typeface="+mj-ea"/>
                        </a:rPr>
                        <a:t>24</a:t>
                      </a:r>
                      <a:r>
                        <a:rPr kumimoji="1" lang="ja-JP" altLang="en-US" sz="1500" b="0" dirty="0" smtClean="0">
                          <a:latin typeface="+mj-ea"/>
                          <a:ea typeface="+mj-ea"/>
                        </a:rPr>
                        <a:t>年</a:t>
                      </a:r>
                      <a:r>
                        <a:rPr kumimoji="1" lang="en-US" altLang="ja-JP" sz="1500" b="0" dirty="0" smtClean="0">
                          <a:latin typeface="+mj-ea"/>
                          <a:ea typeface="+mj-ea"/>
                        </a:rPr>
                        <a:t>10</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○利用者のうち短時間利用者の占める割合が多い場合の減算（</a:t>
                      </a:r>
                      <a:r>
                        <a:rPr kumimoji="1" lang="en-US" altLang="ja-JP" sz="1500" b="0" dirty="0" smtClean="0">
                          <a:latin typeface="+mj-ea"/>
                          <a:ea typeface="+mj-ea"/>
                        </a:rPr>
                        <a:t>90</a:t>
                      </a:r>
                      <a:r>
                        <a:rPr kumimoji="1" lang="ja-JP" altLang="en-US" sz="1500" b="0" dirty="0" smtClean="0">
                          <a:latin typeface="+mj-ea"/>
                          <a:ea typeface="+mj-ea"/>
                        </a:rPr>
                        <a:t>％、</a:t>
                      </a:r>
                      <a:r>
                        <a:rPr kumimoji="1" lang="en-US" altLang="ja-JP" sz="1500" b="0" dirty="0" smtClean="0">
                          <a:latin typeface="+mj-ea"/>
                          <a:ea typeface="+mj-ea"/>
                        </a:rPr>
                        <a:t>75</a:t>
                      </a:r>
                      <a:r>
                        <a:rPr kumimoji="1" lang="ja-JP" altLang="en-US" sz="1500" b="0" dirty="0" smtClean="0">
                          <a:latin typeface="+mj-ea"/>
                          <a:ea typeface="+mj-ea"/>
                        </a:rPr>
                        <a:t>％）措置の創設（平成</a:t>
                      </a:r>
                      <a:r>
                        <a:rPr kumimoji="1" lang="en-US" altLang="ja-JP" sz="1500" b="0" dirty="0" smtClean="0">
                          <a:latin typeface="+mj-ea"/>
                          <a:ea typeface="+mj-ea"/>
                        </a:rPr>
                        <a:t>24</a:t>
                      </a:r>
                      <a:r>
                        <a:rPr kumimoji="1" lang="ja-JP" altLang="en-US" sz="1500" b="0" dirty="0" smtClean="0">
                          <a:latin typeface="+mj-ea"/>
                          <a:ea typeface="+mj-ea"/>
                        </a:rPr>
                        <a:t>年度報酬改定）</a:t>
                      </a:r>
                      <a:endParaRPr kumimoji="1" lang="en-US" altLang="ja-JP" sz="1500" b="0" dirty="0" smtClean="0">
                        <a:latin typeface="+mj-ea"/>
                        <a:ea typeface="+mj-ea"/>
                      </a:endParaRPr>
                    </a:p>
                  </a:txBody>
                  <a:tcPr marL="36000" marR="36000" marT="36000" marB="0"/>
                </a:tc>
                <a:extLst>
                  <a:ext uri="{0D108BD9-81ED-4DB2-BD59-A6C34878D82A}">
                    <a16:rowId xmlns:a16="http://schemas.microsoft.com/office/drawing/2014/main" xmlns="" val="10001"/>
                  </a:ext>
                </a:extLst>
              </a:tr>
              <a:tr h="1394686">
                <a:tc>
                  <a:txBody>
                    <a:bodyPr/>
                    <a:lstStyle/>
                    <a:p>
                      <a:pPr algn="dist"/>
                      <a:r>
                        <a:rPr kumimoji="1" lang="ja-JP" altLang="en-US" sz="1500" b="0" dirty="0" smtClean="0">
                          <a:latin typeface="+mj-ea"/>
                          <a:ea typeface="+mj-ea"/>
                        </a:rPr>
                        <a:t>平成</a:t>
                      </a:r>
                      <a:r>
                        <a:rPr kumimoji="1" lang="en-US" altLang="ja-JP" sz="1500" b="0" dirty="0" smtClean="0">
                          <a:latin typeface="+mj-ea"/>
                          <a:ea typeface="+mj-ea"/>
                        </a:rPr>
                        <a:t>27</a:t>
                      </a:r>
                      <a:r>
                        <a:rPr kumimoji="1" lang="ja-JP" altLang="en-US" sz="1500" b="0" dirty="0" smtClean="0">
                          <a:latin typeface="+mj-ea"/>
                          <a:ea typeface="+mj-ea"/>
                        </a:rPr>
                        <a:t>年 </a:t>
                      </a:r>
                      <a:r>
                        <a:rPr kumimoji="1" lang="en-US" altLang="ja-JP" sz="1500" b="0" dirty="0" smtClean="0">
                          <a:latin typeface="+mj-ea"/>
                          <a:ea typeface="+mj-ea"/>
                        </a:rPr>
                        <a:t>9</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○指定就労継続支援Ａ型における適正な事業運営に向けた指導について（課長通知）</a:t>
                      </a:r>
                      <a:endParaRPr kumimoji="1" lang="en-US" altLang="ja-JP" sz="1500" b="0" dirty="0" smtClean="0">
                        <a:latin typeface="+mj-ea"/>
                        <a:ea typeface="+mj-ea"/>
                      </a:endParaRPr>
                    </a:p>
                    <a:p>
                      <a:pPr marL="88900" indent="0">
                        <a:buFont typeface="Wingdings" panose="05000000000000000000" pitchFamily="2" charset="2"/>
                        <a:buNone/>
                      </a:pPr>
                      <a:r>
                        <a:rPr kumimoji="1" lang="ja-JP" altLang="en-US" sz="1500" b="0" dirty="0" smtClean="0">
                          <a:latin typeface="+mj-ea"/>
                          <a:ea typeface="+mj-ea"/>
                        </a:rPr>
                        <a:t>①</a:t>
                      </a:r>
                      <a:r>
                        <a:rPr kumimoji="1" lang="ja-JP" altLang="en-US" sz="1400" b="0" dirty="0" smtClean="0">
                          <a:latin typeface="+mj-ea"/>
                          <a:ea typeface="+mj-ea"/>
                        </a:rPr>
                        <a:t>暫定支給決定の適正な運用の依頼</a:t>
                      </a:r>
                      <a:endParaRPr kumimoji="1" lang="en-US" altLang="ja-JP" sz="1400" b="0" dirty="0" smtClean="0">
                        <a:latin typeface="+mj-ea"/>
                        <a:ea typeface="+mj-ea"/>
                      </a:endParaRPr>
                    </a:p>
                    <a:p>
                      <a:pPr marL="88900" indent="0">
                        <a:buFont typeface="Wingdings" panose="05000000000000000000" pitchFamily="2" charset="2"/>
                        <a:buNone/>
                      </a:pPr>
                      <a:r>
                        <a:rPr kumimoji="1" lang="ja-JP" altLang="en-US" sz="1400" b="0" dirty="0" smtClean="0">
                          <a:latin typeface="+mj-ea"/>
                          <a:ea typeface="+mj-ea"/>
                        </a:rPr>
                        <a:t>②不適切な事業運営の事例を示すとともに、指導ポイントの明示</a:t>
                      </a:r>
                      <a:endParaRPr kumimoji="1" lang="en-US" altLang="ja-JP" sz="1400" b="0" dirty="0" smtClean="0">
                        <a:latin typeface="+mj-ea"/>
                        <a:ea typeface="+mj-ea"/>
                      </a:endParaRPr>
                    </a:p>
                    <a:p>
                      <a:pPr marL="177800" indent="0"/>
                      <a:r>
                        <a:rPr kumimoji="1" lang="ja-JP" altLang="en-US" sz="1100" b="0" dirty="0" smtClean="0">
                          <a:latin typeface="+mj-ea"/>
                          <a:ea typeface="+mj-ea"/>
                        </a:rPr>
                        <a:t>（不適切な事例）</a:t>
                      </a:r>
                      <a:endParaRPr kumimoji="1" lang="en-US" altLang="ja-JP" sz="1100" b="0" dirty="0" smtClean="0">
                        <a:latin typeface="+mj-ea"/>
                        <a:ea typeface="+mj-ea"/>
                      </a:endParaRPr>
                    </a:p>
                    <a:p>
                      <a:pPr marL="177800" indent="0"/>
                      <a:r>
                        <a:rPr kumimoji="1" lang="ja-JP" altLang="en-US" sz="1100" b="0" dirty="0" smtClean="0">
                          <a:latin typeface="+mj-ea"/>
                          <a:ea typeface="+mj-ea"/>
                        </a:rPr>
                        <a:t>・収益の上がらない仕事しか提供せず、生産活動による収益だけでは最低賃金を支払うことが困難</a:t>
                      </a:r>
                      <a:endParaRPr kumimoji="1" lang="en-US" altLang="ja-JP" sz="1100" b="0" dirty="0" smtClean="0">
                        <a:latin typeface="+mj-ea"/>
                        <a:ea typeface="+mj-ea"/>
                      </a:endParaRPr>
                    </a:p>
                    <a:p>
                      <a:pPr marL="177800" indent="0"/>
                      <a:r>
                        <a:rPr kumimoji="1" lang="ja-JP" altLang="en-US" sz="1100" b="0" dirty="0" smtClean="0">
                          <a:latin typeface="+mj-ea"/>
                          <a:ea typeface="+mj-ea"/>
                        </a:rPr>
                        <a:t>・全ての利用者の労働時間を一律に短時間</a:t>
                      </a:r>
                      <a:endParaRPr kumimoji="1" lang="en-US" altLang="ja-JP" sz="1100" b="0" dirty="0" smtClean="0">
                        <a:latin typeface="+mj-ea"/>
                        <a:ea typeface="+mj-ea"/>
                      </a:endParaRPr>
                    </a:p>
                    <a:p>
                      <a:pPr marL="177800" indent="0"/>
                      <a:r>
                        <a:rPr kumimoji="1" lang="ja-JP" altLang="en-US" sz="1100" b="0" dirty="0" smtClean="0">
                          <a:latin typeface="+mj-ea"/>
                          <a:ea typeface="+mj-ea"/>
                        </a:rPr>
                        <a:t>・一定期間経過後に事業所を退所させている</a:t>
                      </a:r>
                      <a:endParaRPr kumimoji="1" lang="ja-JP" altLang="en-US" sz="1500" b="0" dirty="0">
                        <a:latin typeface="+mj-ea"/>
                        <a:ea typeface="+mj-ea"/>
                      </a:endParaRPr>
                    </a:p>
                  </a:txBody>
                  <a:tcPr marL="36000" marR="36000" marT="36000" marB="0"/>
                </a:tc>
                <a:extLst>
                  <a:ext uri="{0D108BD9-81ED-4DB2-BD59-A6C34878D82A}">
                    <a16:rowId xmlns:a16="http://schemas.microsoft.com/office/drawing/2014/main" xmlns="" val="10002"/>
                  </a:ext>
                </a:extLst>
              </a:tr>
              <a:tr h="510263">
                <a:tc>
                  <a:txBody>
                    <a:bodyPr/>
                    <a:lstStyle/>
                    <a:p>
                      <a:pPr algn="dist"/>
                      <a:r>
                        <a:rPr kumimoji="1" lang="ja-JP" altLang="en-US" sz="1500" b="0" dirty="0" smtClean="0">
                          <a:latin typeface="+mj-ea"/>
                          <a:ea typeface="+mj-ea"/>
                        </a:rPr>
                        <a:t>平成</a:t>
                      </a:r>
                      <a:r>
                        <a:rPr kumimoji="1" lang="en-US" altLang="ja-JP" sz="1500" b="0" dirty="0" smtClean="0">
                          <a:latin typeface="+mj-ea"/>
                          <a:ea typeface="+mj-ea"/>
                        </a:rPr>
                        <a:t>27</a:t>
                      </a:r>
                      <a:r>
                        <a:rPr kumimoji="1" lang="ja-JP" altLang="en-US" sz="1500" b="0" dirty="0" smtClean="0">
                          <a:latin typeface="+mj-ea"/>
                          <a:ea typeface="+mj-ea"/>
                        </a:rPr>
                        <a:t>年</a:t>
                      </a:r>
                      <a:r>
                        <a:rPr kumimoji="1" lang="en-US" altLang="ja-JP" sz="1500" b="0" dirty="0" smtClean="0">
                          <a:latin typeface="+mj-ea"/>
                          <a:ea typeface="+mj-ea"/>
                        </a:rPr>
                        <a:t>10</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○短時間利用減算の仕組みを利用者割合から平均利用時間に見直すとともに、減算割合（</a:t>
                      </a:r>
                      <a:r>
                        <a:rPr kumimoji="1" lang="en-US" altLang="ja-JP" sz="1500" b="0" dirty="0" smtClean="0">
                          <a:latin typeface="+mj-ea"/>
                          <a:ea typeface="+mj-ea"/>
                        </a:rPr>
                        <a:t>90</a:t>
                      </a:r>
                      <a:r>
                        <a:rPr kumimoji="1" lang="ja-JP" altLang="en-US" sz="1500" b="0" dirty="0" smtClean="0">
                          <a:latin typeface="+mj-ea"/>
                          <a:ea typeface="+mj-ea"/>
                        </a:rPr>
                        <a:t>％～</a:t>
                      </a:r>
                      <a:r>
                        <a:rPr kumimoji="1" lang="en-US" altLang="ja-JP" sz="1500" b="0" dirty="0" smtClean="0">
                          <a:latin typeface="+mj-ea"/>
                          <a:ea typeface="+mj-ea"/>
                        </a:rPr>
                        <a:t>30</a:t>
                      </a:r>
                      <a:r>
                        <a:rPr kumimoji="1" lang="ja-JP" altLang="en-US" sz="1500" b="0" dirty="0" smtClean="0">
                          <a:latin typeface="+mj-ea"/>
                          <a:ea typeface="+mj-ea"/>
                        </a:rPr>
                        <a:t>％）を強化（平成</a:t>
                      </a:r>
                      <a:r>
                        <a:rPr kumimoji="1" lang="en-US" altLang="ja-JP" sz="1500" b="0" dirty="0" smtClean="0">
                          <a:latin typeface="+mj-ea"/>
                          <a:ea typeface="+mj-ea"/>
                        </a:rPr>
                        <a:t>27</a:t>
                      </a:r>
                      <a:r>
                        <a:rPr kumimoji="1" lang="ja-JP" altLang="en-US" sz="1500" b="0" dirty="0" smtClean="0">
                          <a:latin typeface="+mj-ea"/>
                          <a:ea typeface="+mj-ea"/>
                        </a:rPr>
                        <a:t>年度報酬改定）</a:t>
                      </a:r>
                      <a:endParaRPr kumimoji="1" lang="ja-JP" altLang="en-US" sz="1500" b="0" dirty="0">
                        <a:latin typeface="+mj-ea"/>
                        <a:ea typeface="+mj-ea"/>
                      </a:endParaRPr>
                    </a:p>
                  </a:txBody>
                  <a:tcPr marL="36000" marR="36000" marT="36000" marB="0"/>
                </a:tc>
                <a:extLst>
                  <a:ext uri="{0D108BD9-81ED-4DB2-BD59-A6C34878D82A}">
                    <a16:rowId xmlns:a16="http://schemas.microsoft.com/office/drawing/2014/main" xmlns="" val="10003"/>
                  </a:ext>
                </a:extLst>
              </a:tr>
              <a:tr h="920643">
                <a:tc>
                  <a:txBody>
                    <a:bodyPr/>
                    <a:lstStyle/>
                    <a:p>
                      <a:pPr algn="dist"/>
                      <a:r>
                        <a:rPr kumimoji="1" lang="ja-JP" altLang="en-US" sz="1500" b="0" dirty="0" smtClean="0">
                          <a:latin typeface="+mj-ea"/>
                          <a:ea typeface="+mj-ea"/>
                        </a:rPr>
                        <a:t>平成</a:t>
                      </a:r>
                      <a:r>
                        <a:rPr kumimoji="1" lang="en-US" altLang="ja-JP" sz="1500" b="0" dirty="0" smtClean="0">
                          <a:latin typeface="+mj-ea"/>
                          <a:ea typeface="+mj-ea"/>
                        </a:rPr>
                        <a:t>28</a:t>
                      </a:r>
                      <a:r>
                        <a:rPr kumimoji="1" lang="ja-JP" altLang="en-US" sz="1500" b="0" dirty="0" smtClean="0">
                          <a:latin typeface="+mj-ea"/>
                          <a:ea typeface="+mj-ea"/>
                        </a:rPr>
                        <a:t>年 </a:t>
                      </a:r>
                      <a:r>
                        <a:rPr kumimoji="1" lang="en-US" altLang="ja-JP" sz="1500" b="0" dirty="0" smtClean="0">
                          <a:latin typeface="+mj-ea"/>
                          <a:ea typeface="+mj-ea"/>
                        </a:rPr>
                        <a:t>3</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○就労移行支援及び就労継続支援（Ａ型・Ｂ型）における適切なサービス提供の推進について（課長通知）</a:t>
                      </a:r>
                      <a:endParaRPr kumimoji="1" lang="en-US" altLang="ja-JP" sz="1500" b="0" dirty="0" smtClean="0">
                        <a:latin typeface="+mj-ea"/>
                        <a:ea typeface="+mj-ea"/>
                      </a:endParaRPr>
                    </a:p>
                    <a:p>
                      <a:pPr marL="88900" indent="0">
                        <a:buFont typeface="Wingdings" panose="05000000000000000000" pitchFamily="2" charset="2"/>
                        <a:buNone/>
                      </a:pPr>
                      <a:r>
                        <a:rPr kumimoji="1" lang="ja-JP" altLang="en-US" sz="1400" b="0" dirty="0" smtClean="0">
                          <a:latin typeface="+mj-ea"/>
                          <a:ea typeface="+mj-ea"/>
                        </a:rPr>
                        <a:t>①暫定支給決定を要しない場合の基準を明確化及び市町村間で差が出ないよう都道府県の関与の依頼</a:t>
                      </a:r>
                      <a:endParaRPr kumimoji="1" lang="en-US" altLang="ja-JP" sz="1400" b="0" dirty="0" smtClean="0">
                        <a:latin typeface="+mj-ea"/>
                        <a:ea typeface="+mj-ea"/>
                      </a:endParaRPr>
                    </a:p>
                    <a:p>
                      <a:pPr marL="88900" indent="0">
                        <a:buFont typeface="Wingdings" panose="05000000000000000000" pitchFamily="2" charset="2"/>
                        <a:buNone/>
                      </a:pPr>
                      <a:r>
                        <a:rPr kumimoji="1" lang="ja-JP" altLang="en-US" sz="1400" b="0" dirty="0" smtClean="0">
                          <a:latin typeface="+mj-ea"/>
                          <a:ea typeface="+mj-ea"/>
                        </a:rPr>
                        <a:t>②不適切な事例に対し再度、指導後の改善見込みがない場合の勧告、命令等の措置を講ずることを依頼</a:t>
                      </a:r>
                      <a:endParaRPr kumimoji="1" lang="ja-JP" altLang="en-US" sz="1400" b="0" dirty="0">
                        <a:latin typeface="+mj-ea"/>
                        <a:ea typeface="+mj-ea"/>
                      </a:endParaRPr>
                    </a:p>
                  </a:txBody>
                  <a:tcPr marL="36000" marR="36000" marT="36000" marB="0"/>
                </a:tc>
                <a:extLst>
                  <a:ext uri="{0D108BD9-81ED-4DB2-BD59-A6C34878D82A}">
                    <a16:rowId xmlns:a16="http://schemas.microsoft.com/office/drawing/2014/main" xmlns="" val="10004"/>
                  </a:ext>
                </a:extLst>
              </a:tr>
            </a:tbl>
          </a:graphicData>
        </a:graphic>
      </p:graphicFrame>
      <p:grpSp>
        <p:nvGrpSpPr>
          <p:cNvPr id="14" name="グループ化 13"/>
          <p:cNvGrpSpPr/>
          <p:nvPr/>
        </p:nvGrpSpPr>
        <p:grpSpPr>
          <a:xfrm>
            <a:off x="6326950" y="623157"/>
            <a:ext cx="3366604" cy="2410667"/>
            <a:chOff x="272507" y="4474717"/>
            <a:chExt cx="3366603" cy="2410667"/>
          </a:xfrm>
        </p:grpSpPr>
        <p:graphicFrame>
          <p:nvGraphicFramePr>
            <p:cNvPr id="15" name="グラフ 14"/>
            <p:cNvGraphicFramePr/>
            <p:nvPr>
              <p:extLst>
                <p:ext uri="{D42A27DB-BD31-4B8C-83A1-F6EECF244321}">
                  <p14:modId xmlns:p14="http://schemas.microsoft.com/office/powerpoint/2010/main" val="249649661"/>
                </p:ext>
              </p:extLst>
            </p:nvPr>
          </p:nvGraphicFramePr>
          <p:xfrm>
            <a:off x="362746" y="4699064"/>
            <a:ext cx="3276364" cy="218632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164"/>
            <p:cNvSpPr txBox="1">
              <a:spLocks noChangeArrowheads="1"/>
            </p:cNvSpPr>
            <p:nvPr/>
          </p:nvSpPr>
          <p:spPr bwMode="auto">
            <a:xfrm>
              <a:off x="632527" y="4520301"/>
              <a:ext cx="2660517" cy="276999"/>
            </a:xfrm>
            <a:prstGeom prst="rect">
              <a:avLst/>
            </a:prstGeom>
            <a:noFill/>
            <a:ln w="9525">
              <a:noFill/>
              <a:miter lim="800000"/>
              <a:headEnd/>
              <a:tailEnd/>
            </a:ln>
          </p:spPr>
          <p:txBody>
            <a:bodyPr>
              <a:spAutoFit/>
            </a:bodyPr>
            <a:lstStyle/>
            <a:p>
              <a:pPr algn="ctr">
                <a:spcBef>
                  <a:spcPct val="50000"/>
                </a:spcBef>
                <a:defRPr/>
              </a:pPr>
              <a:r>
                <a:rPr kumimoji="0" lang="ja-JP" altLang="en-US" sz="1200" b="1" kern="0" dirty="0">
                  <a:solidFill>
                    <a:prstClr val="black"/>
                  </a:solidFill>
                </a:rPr>
                <a:t>事業所数及び総費用額の推移　　　　　　</a:t>
              </a:r>
              <a:endParaRPr kumimoji="0" lang="en-US" altLang="ja-JP" sz="1200" b="1" kern="0" dirty="0">
                <a:solidFill>
                  <a:prstClr val="black"/>
                </a:solidFill>
              </a:endParaRPr>
            </a:p>
          </p:txBody>
        </p:sp>
        <p:sp>
          <p:nvSpPr>
            <p:cNvPr id="17" name="テキスト ボックス 17"/>
            <p:cNvSpPr txBox="1">
              <a:spLocks noChangeArrowheads="1"/>
            </p:cNvSpPr>
            <p:nvPr/>
          </p:nvSpPr>
          <p:spPr bwMode="auto">
            <a:xfrm>
              <a:off x="272507" y="4474717"/>
              <a:ext cx="710785" cy="276999"/>
            </a:xfrm>
            <a:prstGeom prst="rect">
              <a:avLst/>
            </a:prstGeom>
            <a:noFill/>
            <a:ln w="9525">
              <a:noFill/>
              <a:miter lim="800000"/>
              <a:headEnd/>
              <a:tailEnd/>
            </a:ln>
          </p:spPr>
          <p:txBody>
            <a:bodyPr wrap="square">
              <a:spAutoFit/>
            </a:bodyPr>
            <a:lstStyle/>
            <a:p>
              <a:pPr>
                <a:defRPr/>
              </a:pPr>
              <a:r>
                <a:rPr kumimoji="0" lang="ja-JP" altLang="en-US" sz="1200" kern="0" dirty="0">
                  <a:solidFill>
                    <a:prstClr val="black"/>
                  </a:solidFill>
                </a:rPr>
                <a:t>（</a:t>
              </a:r>
              <a:r>
                <a:rPr kumimoji="0" lang="ja-JP" altLang="en-US" sz="1000" kern="0" dirty="0" err="1">
                  <a:solidFill>
                    <a:prstClr val="black"/>
                  </a:solidFill>
                </a:rPr>
                <a:t>か</a:t>
              </a:r>
              <a:r>
                <a:rPr kumimoji="0" lang="ja-JP" altLang="en-US" sz="1000" kern="0" dirty="0">
                  <a:solidFill>
                    <a:prstClr val="black"/>
                  </a:solidFill>
                </a:rPr>
                <a:t>所</a:t>
              </a:r>
              <a:r>
                <a:rPr kumimoji="0" lang="ja-JP" altLang="en-US" sz="1200" kern="0" dirty="0">
                  <a:solidFill>
                    <a:prstClr val="black"/>
                  </a:solidFill>
                </a:rPr>
                <a:t>）</a:t>
              </a:r>
            </a:p>
          </p:txBody>
        </p:sp>
        <p:sp>
          <p:nvSpPr>
            <p:cNvPr id="18" name="正方形/長方形 17"/>
            <p:cNvSpPr/>
            <p:nvPr/>
          </p:nvSpPr>
          <p:spPr>
            <a:xfrm>
              <a:off x="1190685" y="58696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prstClr val="black"/>
                  </a:solidFill>
                  <a:latin typeface="ＭＳ Ｐゴシック"/>
                </a:rPr>
                <a:t>(</a:t>
              </a:r>
              <a:r>
                <a:rPr lang="ja-JP" altLang="en-US" sz="700" dirty="0">
                  <a:solidFill>
                    <a:prstClr val="black"/>
                  </a:solidFill>
                  <a:latin typeface="ＭＳ Ｐゴシック"/>
                </a:rPr>
                <a:t>＋</a:t>
              </a:r>
              <a:r>
                <a:rPr lang="en-US" altLang="ja-JP" sz="700" dirty="0">
                  <a:solidFill>
                    <a:prstClr val="black"/>
                  </a:solidFill>
                  <a:latin typeface="ＭＳ Ｐゴシック"/>
                </a:rPr>
                <a:t>48</a:t>
              </a:r>
              <a:r>
                <a:rPr lang="ja-JP" altLang="en-US" sz="700" dirty="0">
                  <a:solidFill>
                    <a:prstClr val="black"/>
                  </a:solidFill>
                  <a:latin typeface="ＭＳ Ｐゴシック"/>
                </a:rPr>
                <a:t>％</a:t>
              </a:r>
              <a:r>
                <a:rPr lang="en-US" altLang="ja-JP" sz="700" dirty="0">
                  <a:solidFill>
                    <a:prstClr val="black"/>
                  </a:solidFill>
                  <a:latin typeface="ＭＳ Ｐゴシック"/>
                </a:rPr>
                <a:t>)</a:t>
              </a:r>
            </a:p>
          </p:txBody>
        </p:sp>
        <p:sp>
          <p:nvSpPr>
            <p:cNvPr id="19" name="正方形/長方形 18"/>
            <p:cNvSpPr/>
            <p:nvPr/>
          </p:nvSpPr>
          <p:spPr>
            <a:xfrm>
              <a:off x="1632639" y="56029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prstClr val="black"/>
                  </a:solidFill>
                  <a:latin typeface="ＭＳ Ｐゴシック"/>
                </a:rPr>
                <a:t>(</a:t>
              </a:r>
              <a:r>
                <a:rPr lang="ja-JP" altLang="en-US" sz="700" dirty="0">
                  <a:solidFill>
                    <a:prstClr val="black"/>
                  </a:solidFill>
                  <a:latin typeface="ＭＳ Ｐゴシック"/>
                </a:rPr>
                <a:t>＋</a:t>
              </a:r>
              <a:r>
                <a:rPr lang="en-US" altLang="ja-JP" sz="700" dirty="0">
                  <a:solidFill>
                    <a:prstClr val="black"/>
                  </a:solidFill>
                  <a:latin typeface="ＭＳ Ｐゴシック"/>
                </a:rPr>
                <a:t>38</a:t>
              </a:r>
              <a:r>
                <a:rPr lang="ja-JP" altLang="en-US" sz="700" dirty="0">
                  <a:solidFill>
                    <a:prstClr val="black"/>
                  </a:solidFill>
                  <a:latin typeface="ＭＳ Ｐゴシック"/>
                </a:rPr>
                <a:t>％</a:t>
              </a:r>
              <a:r>
                <a:rPr lang="en-US" altLang="ja-JP" sz="700" dirty="0">
                  <a:solidFill>
                    <a:prstClr val="black"/>
                  </a:solidFill>
                  <a:latin typeface="ＭＳ Ｐゴシック"/>
                </a:rPr>
                <a:t>)</a:t>
              </a:r>
            </a:p>
          </p:txBody>
        </p:sp>
        <p:sp>
          <p:nvSpPr>
            <p:cNvPr id="20" name="正方形/長方形 19"/>
            <p:cNvSpPr/>
            <p:nvPr/>
          </p:nvSpPr>
          <p:spPr>
            <a:xfrm>
              <a:off x="2097461" y="526767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prstClr val="black"/>
                  </a:solidFill>
                  <a:latin typeface="ＭＳ Ｐゴシック"/>
                </a:rPr>
                <a:t>(</a:t>
              </a:r>
              <a:r>
                <a:rPr lang="ja-JP" altLang="en-US" sz="700" dirty="0">
                  <a:solidFill>
                    <a:prstClr val="black"/>
                  </a:solidFill>
                  <a:latin typeface="ＭＳ Ｐゴシック"/>
                </a:rPr>
                <a:t>＋</a:t>
              </a:r>
              <a:r>
                <a:rPr lang="en-US" altLang="ja-JP" sz="700" dirty="0">
                  <a:solidFill>
                    <a:prstClr val="black"/>
                  </a:solidFill>
                  <a:latin typeface="ＭＳ Ｐゴシック"/>
                </a:rPr>
                <a:t>35</a:t>
              </a:r>
              <a:r>
                <a:rPr lang="ja-JP" altLang="en-US" sz="700" dirty="0">
                  <a:solidFill>
                    <a:prstClr val="black"/>
                  </a:solidFill>
                  <a:latin typeface="ＭＳ Ｐゴシック"/>
                </a:rPr>
                <a:t>％</a:t>
              </a:r>
              <a:r>
                <a:rPr lang="en-US" altLang="ja-JP" sz="700" dirty="0">
                  <a:solidFill>
                    <a:prstClr val="black"/>
                  </a:solidFill>
                  <a:latin typeface="ＭＳ Ｐゴシック"/>
                </a:rPr>
                <a:t>)</a:t>
              </a:r>
            </a:p>
          </p:txBody>
        </p:sp>
        <p:sp>
          <p:nvSpPr>
            <p:cNvPr id="21" name="正方形/長方形 20"/>
            <p:cNvSpPr/>
            <p:nvPr/>
          </p:nvSpPr>
          <p:spPr>
            <a:xfrm>
              <a:off x="2539422" y="494001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prstClr val="black"/>
                  </a:solidFill>
                  <a:latin typeface="ＭＳ Ｐゴシック"/>
                </a:rPr>
                <a:t>(</a:t>
              </a:r>
              <a:r>
                <a:rPr lang="ja-JP" altLang="en-US" sz="700" dirty="0">
                  <a:solidFill>
                    <a:prstClr val="black"/>
                  </a:solidFill>
                  <a:latin typeface="ＭＳ Ｐゴシック"/>
                </a:rPr>
                <a:t>＋</a:t>
              </a:r>
              <a:r>
                <a:rPr lang="en-US" altLang="ja-JP" sz="700" dirty="0">
                  <a:solidFill>
                    <a:prstClr val="black"/>
                  </a:solidFill>
                  <a:latin typeface="ＭＳ Ｐゴシック"/>
                </a:rPr>
                <a:t>25</a:t>
              </a:r>
              <a:r>
                <a:rPr lang="ja-JP" altLang="en-US" sz="700" dirty="0">
                  <a:solidFill>
                    <a:prstClr val="black"/>
                  </a:solidFill>
                  <a:latin typeface="ＭＳ Ｐゴシック"/>
                </a:rPr>
                <a:t>％</a:t>
              </a:r>
              <a:r>
                <a:rPr lang="en-US" altLang="ja-JP" sz="700" dirty="0">
                  <a:solidFill>
                    <a:prstClr val="black"/>
                  </a:solidFill>
                  <a:latin typeface="ＭＳ Ｐゴシック"/>
                </a:rPr>
                <a:t>)</a:t>
              </a:r>
            </a:p>
          </p:txBody>
        </p:sp>
        <p:sp>
          <p:nvSpPr>
            <p:cNvPr id="22" name="正方形/長方形 21"/>
            <p:cNvSpPr/>
            <p:nvPr/>
          </p:nvSpPr>
          <p:spPr>
            <a:xfrm>
              <a:off x="1139190" y="6212552"/>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1,058</a:t>
              </a:r>
            </a:p>
          </p:txBody>
        </p:sp>
        <p:sp>
          <p:nvSpPr>
            <p:cNvPr id="23" name="正方形/長方形 22"/>
            <p:cNvSpPr/>
            <p:nvPr/>
          </p:nvSpPr>
          <p:spPr>
            <a:xfrm>
              <a:off x="1583696" y="5994112"/>
              <a:ext cx="228600" cy="7318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1,527</a:t>
              </a:r>
            </a:p>
          </p:txBody>
        </p:sp>
        <p:sp>
          <p:nvSpPr>
            <p:cNvPr id="24" name="正方形/長方形 23"/>
            <p:cNvSpPr/>
            <p:nvPr/>
          </p:nvSpPr>
          <p:spPr>
            <a:xfrm>
              <a:off x="2000672" y="5733256"/>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2,054</a:t>
              </a:r>
            </a:p>
          </p:txBody>
        </p:sp>
        <p:sp>
          <p:nvSpPr>
            <p:cNvPr id="25" name="正方形/長方形 24"/>
            <p:cNvSpPr/>
            <p:nvPr/>
          </p:nvSpPr>
          <p:spPr>
            <a:xfrm>
              <a:off x="2473104" y="5428808"/>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2,688</a:t>
              </a:r>
            </a:p>
          </p:txBody>
        </p:sp>
        <p:sp>
          <p:nvSpPr>
            <p:cNvPr id="26" name="正方形/長方形 25"/>
            <p:cNvSpPr/>
            <p:nvPr/>
          </p:nvSpPr>
          <p:spPr>
            <a:xfrm>
              <a:off x="2811810" y="5168612"/>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3,158</a:t>
              </a:r>
            </a:p>
          </p:txBody>
        </p:sp>
        <p:sp>
          <p:nvSpPr>
            <p:cNvPr id="27" name="正方形/長方形 26"/>
            <p:cNvSpPr/>
            <p:nvPr/>
          </p:nvSpPr>
          <p:spPr>
            <a:xfrm>
              <a:off x="1416742" y="60347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44</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8" name="正方形/長方形 27"/>
            <p:cNvSpPr/>
            <p:nvPr/>
          </p:nvSpPr>
          <p:spPr>
            <a:xfrm>
              <a:off x="1826949" y="578456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35</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9" name="正方形/長方形 28"/>
            <p:cNvSpPr/>
            <p:nvPr/>
          </p:nvSpPr>
          <p:spPr>
            <a:xfrm>
              <a:off x="2295581" y="547849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30</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30" name="正方形/長方形 29"/>
            <p:cNvSpPr/>
            <p:nvPr/>
          </p:nvSpPr>
          <p:spPr>
            <a:xfrm>
              <a:off x="2642291" y="5217507"/>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18</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grpSp>
      <p:sp>
        <p:nvSpPr>
          <p:cNvPr id="7" name="テキスト ボックス 6"/>
          <p:cNvSpPr txBox="1"/>
          <p:nvPr/>
        </p:nvSpPr>
        <p:spPr>
          <a:xfrm>
            <a:off x="6774884" y="3061855"/>
            <a:ext cx="2382972" cy="230832"/>
          </a:xfrm>
          <a:prstGeom prst="rect">
            <a:avLst/>
          </a:prstGeom>
          <a:noFill/>
        </p:spPr>
        <p:txBody>
          <a:bodyPr wrap="square" lIns="91341" tIns="45673" rIns="91341" bIns="45673" rtlCol="0">
            <a:spAutoFit/>
          </a:bodyPr>
          <a:lstStyle/>
          <a:p>
            <a:r>
              <a:rPr lang="ja-JP" altLang="en-US" sz="900" dirty="0">
                <a:solidFill>
                  <a:prstClr val="black"/>
                </a:solidFill>
              </a:rPr>
              <a:t>（出典）国保連データ</a:t>
            </a:r>
          </a:p>
        </p:txBody>
      </p:sp>
      <p:sp>
        <p:nvSpPr>
          <p:cNvPr id="31" name="テキスト ボックス 17"/>
          <p:cNvSpPr txBox="1">
            <a:spLocks noChangeArrowheads="1"/>
          </p:cNvSpPr>
          <p:nvPr/>
        </p:nvSpPr>
        <p:spPr bwMode="auto">
          <a:xfrm>
            <a:off x="9000963" y="623383"/>
            <a:ext cx="794204" cy="276999"/>
          </a:xfrm>
          <a:prstGeom prst="rect">
            <a:avLst/>
          </a:prstGeom>
          <a:noFill/>
          <a:ln w="9525">
            <a:noFill/>
            <a:miter lim="800000"/>
            <a:headEnd/>
            <a:tailEnd/>
          </a:ln>
        </p:spPr>
        <p:txBody>
          <a:bodyPr wrap="square" lIns="91341" tIns="45673" rIns="91341" bIns="45673">
            <a:spAutoFit/>
          </a:bodyPr>
          <a:lstStyle/>
          <a:p>
            <a:pPr>
              <a:defRPr/>
            </a:pPr>
            <a:r>
              <a:rPr kumimoji="0" lang="ja-JP" altLang="en-US" sz="1200" kern="0" dirty="0">
                <a:solidFill>
                  <a:prstClr val="black"/>
                </a:solidFill>
              </a:rPr>
              <a:t>（</a:t>
            </a:r>
            <a:r>
              <a:rPr kumimoji="0" lang="ja-JP" altLang="en-US" sz="1000" kern="0" dirty="0">
                <a:solidFill>
                  <a:prstClr val="black"/>
                </a:solidFill>
              </a:rPr>
              <a:t>百万円</a:t>
            </a:r>
            <a:r>
              <a:rPr kumimoji="0" lang="ja-JP" altLang="en-US" sz="1200" kern="0" dirty="0">
                <a:solidFill>
                  <a:prstClr val="black"/>
                </a:solidFill>
              </a:rPr>
              <a:t>）</a:t>
            </a:r>
          </a:p>
        </p:txBody>
      </p:sp>
      <p:sp>
        <p:nvSpPr>
          <p:cNvPr id="37"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118</a:t>
            </a:fld>
            <a:endParaRPr lang="en-US" altLang="ja-JP" dirty="0">
              <a:solidFill>
                <a:prstClr val="black"/>
              </a:solidFill>
            </a:endParaRPr>
          </a:p>
        </p:txBody>
      </p:sp>
    </p:spTree>
    <p:extLst>
      <p:ext uri="{BB962C8B-B14F-4D97-AF65-F5344CB8AC3E}">
        <p14:creationId xmlns:p14="http://schemas.microsoft.com/office/powerpoint/2010/main" val="42202623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160" y="471055"/>
            <a:ext cx="9769680" cy="63589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marL="177607" indent="-177607" fontAlgn="auto">
              <a:spcBef>
                <a:spcPts val="0"/>
              </a:spcBef>
              <a:spcAft>
                <a:spcPts val="0"/>
              </a:spcAft>
            </a:pPr>
            <a:endParaRPr lang="en-US" altLang="ja-JP" sz="1500" dirty="0">
              <a:solidFill>
                <a:prstClr val="black"/>
              </a:solidFill>
              <a:latin typeface="ＭＳ Ｐゴシック"/>
            </a:endParaRPr>
          </a:p>
        </p:txBody>
      </p:sp>
      <p:sp>
        <p:nvSpPr>
          <p:cNvPr id="3" name="角丸四角形 2"/>
          <p:cNvSpPr/>
          <p:nvPr/>
        </p:nvSpPr>
        <p:spPr>
          <a:xfrm>
            <a:off x="68165" y="44057"/>
            <a:ext cx="2220544" cy="36061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３　見直しの概要</a:t>
            </a:r>
          </a:p>
        </p:txBody>
      </p:sp>
      <p:sp>
        <p:nvSpPr>
          <p:cNvPr id="2" name="正方形/長方形 1"/>
          <p:cNvSpPr/>
          <p:nvPr/>
        </p:nvSpPr>
        <p:spPr>
          <a:xfrm>
            <a:off x="134322" y="544808"/>
            <a:ext cx="9637368" cy="937632"/>
          </a:xfrm>
          <a:prstGeom prst="rect">
            <a:avLst/>
          </a:prstGeom>
          <a:ln w="19050"/>
        </p:spPr>
        <p:style>
          <a:lnRef idx="2">
            <a:schemeClr val="accent1"/>
          </a:lnRef>
          <a:fillRef idx="1">
            <a:schemeClr val="lt1"/>
          </a:fillRef>
          <a:effectRef idx="0">
            <a:schemeClr val="accent1"/>
          </a:effectRef>
          <a:fontRef idx="minor">
            <a:schemeClr val="dk1"/>
          </a:fontRef>
        </p:style>
        <p:txBody>
          <a:bodyPr lIns="91341" tIns="45673" rIns="91341" bIns="45673" rtlCol="0" anchor="t" anchorCtr="0"/>
          <a:lstStyle/>
          <a:p>
            <a:endParaRPr lang="en-US" altLang="ja-JP" sz="1500" dirty="0">
              <a:solidFill>
                <a:prstClr val="black"/>
              </a:solidFill>
              <a:latin typeface="ＭＳ Ｐゴシック"/>
            </a:endParaRPr>
          </a:p>
          <a:p>
            <a:endParaRPr lang="en-US" altLang="ja-JP" sz="1000" dirty="0">
              <a:solidFill>
                <a:prstClr val="black"/>
              </a:solidFill>
              <a:latin typeface="ＭＳ Ｐゴシック"/>
            </a:endParaRPr>
          </a:p>
          <a:p>
            <a:r>
              <a:rPr lang="ja-JP" altLang="en-US" sz="1500" dirty="0">
                <a:solidFill>
                  <a:prstClr val="black"/>
                </a:solidFill>
                <a:latin typeface="ＭＳ Ｐゴシック"/>
              </a:rPr>
              <a:t>　</a:t>
            </a:r>
            <a:r>
              <a:rPr lang="ja-JP" altLang="en-US" sz="1600" b="1" dirty="0">
                <a:solidFill>
                  <a:prstClr val="black"/>
                </a:solidFill>
                <a:latin typeface="ＭＳ Ｐゴシック"/>
              </a:rPr>
              <a:t>○障害福祉計画と整合性のとれた新規指定</a:t>
            </a:r>
            <a:r>
              <a:rPr lang="ja-JP" altLang="en-US" sz="1400" dirty="0">
                <a:solidFill>
                  <a:prstClr val="black"/>
                </a:solidFill>
                <a:latin typeface="ＭＳ Ｐゴシック"/>
              </a:rPr>
              <a:t>（施行規則第</a:t>
            </a:r>
            <a:r>
              <a:rPr lang="en-US" altLang="ja-JP" sz="1400" dirty="0">
                <a:solidFill>
                  <a:prstClr val="black"/>
                </a:solidFill>
                <a:latin typeface="ＭＳ Ｐゴシック"/>
              </a:rPr>
              <a:t>34</a:t>
            </a:r>
            <a:r>
              <a:rPr lang="ja-JP" altLang="en-US" sz="1400" dirty="0">
                <a:solidFill>
                  <a:prstClr val="black"/>
                </a:solidFill>
                <a:latin typeface="ＭＳ Ｐゴシック"/>
              </a:rPr>
              <a:t>条の</a:t>
            </a:r>
            <a:r>
              <a:rPr lang="en-US" altLang="ja-JP" sz="1400" dirty="0">
                <a:solidFill>
                  <a:prstClr val="black"/>
                </a:solidFill>
                <a:latin typeface="ＭＳ Ｐゴシック"/>
              </a:rPr>
              <a:t>20</a:t>
            </a:r>
            <a:r>
              <a:rPr lang="ja-JP" altLang="en-US" sz="1400" dirty="0">
                <a:solidFill>
                  <a:prstClr val="black"/>
                </a:solidFill>
                <a:latin typeface="ＭＳ Ｐゴシック"/>
              </a:rPr>
              <a:t>の改正）</a:t>
            </a:r>
            <a:endParaRPr lang="en-US" altLang="ja-JP" sz="1400" dirty="0">
              <a:solidFill>
                <a:prstClr val="black"/>
              </a:solidFill>
              <a:latin typeface="ＭＳ Ｐゴシック"/>
            </a:endParaRPr>
          </a:p>
          <a:p>
            <a:pPr marL="355220"/>
            <a:r>
              <a:rPr lang="ja-JP" altLang="en-US" sz="1500" dirty="0">
                <a:solidFill>
                  <a:prstClr val="black"/>
                </a:solidFill>
                <a:latin typeface="ＭＳ Ｐゴシック"/>
              </a:rPr>
              <a:t>→障害福祉計画に定めるサービスの必要な量に達している場合等は、新規指定をしないことが可能。</a:t>
            </a:r>
            <a:endParaRPr lang="en-US" altLang="ja-JP" sz="1500" dirty="0">
              <a:solidFill>
                <a:prstClr val="black"/>
              </a:solidFill>
              <a:latin typeface="ＭＳ Ｐゴシック"/>
            </a:endParaRPr>
          </a:p>
          <a:p>
            <a:pPr marL="266414" indent="-266414"/>
            <a:endParaRPr lang="en-US" altLang="ja-JP" sz="1400" dirty="0">
              <a:solidFill>
                <a:srgbClr val="FF0000"/>
              </a:solidFill>
              <a:latin typeface="ＭＳ Ｐゴシック"/>
            </a:endParaRPr>
          </a:p>
          <a:p>
            <a:pPr marL="266414" indent="-266414"/>
            <a:endParaRPr lang="en-US" altLang="ja-JP" sz="1400" dirty="0">
              <a:solidFill>
                <a:srgbClr val="FF0000"/>
              </a:solidFill>
              <a:latin typeface="ＭＳ Ｐゴシック"/>
            </a:endParaRPr>
          </a:p>
          <a:p>
            <a:pPr marL="266414" indent="-266414"/>
            <a:r>
              <a:rPr lang="ja-JP" altLang="en-US" sz="1500" dirty="0">
                <a:solidFill>
                  <a:prstClr val="black"/>
                </a:solidFill>
                <a:latin typeface="ＭＳ Ｐゴシック"/>
              </a:rPr>
              <a:t>　</a:t>
            </a:r>
          </a:p>
        </p:txBody>
      </p:sp>
      <p:sp>
        <p:nvSpPr>
          <p:cNvPr id="11" name="正方形/長方形 10"/>
          <p:cNvSpPr/>
          <p:nvPr/>
        </p:nvSpPr>
        <p:spPr>
          <a:xfrm>
            <a:off x="200484" y="597985"/>
            <a:ext cx="5760640" cy="355600"/>
          </a:xfrm>
          <a:prstGeom prst="rect">
            <a:avLst/>
          </a:prstGeom>
          <a:ln/>
        </p:spPr>
        <p:style>
          <a:lnRef idx="1">
            <a:schemeClr val="accent5"/>
          </a:lnRef>
          <a:fillRef idx="2">
            <a:schemeClr val="accent5"/>
          </a:fillRef>
          <a:effectRef idx="1">
            <a:schemeClr val="accent5"/>
          </a:effectRef>
          <a:fontRef idx="minor">
            <a:schemeClr val="dk1"/>
          </a:fontRef>
        </p:style>
        <p:txBody>
          <a:bodyPr lIns="91341" tIns="45673" rIns="91341" bIns="45673" rtlCol="0" anchor="t" anchorCtr="0"/>
          <a:lstStyle/>
          <a:p>
            <a:r>
              <a:rPr lang="ja-JP" altLang="en-US" sz="1600" b="1" dirty="0">
                <a:solidFill>
                  <a:prstClr val="black"/>
                </a:solidFill>
                <a:latin typeface="ＭＳ Ｐゴシック"/>
              </a:rPr>
              <a:t>１．法施行規則の改正による対応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a:t>
            </a:r>
            <a:r>
              <a:rPr lang="en-US" altLang="ja-JP" sz="1600" b="1" dirty="0">
                <a:solidFill>
                  <a:prstClr val="black"/>
                </a:solidFill>
                <a:latin typeface="ＭＳ Ｐゴシック"/>
              </a:rPr>
              <a:t>29</a:t>
            </a:r>
            <a:r>
              <a:rPr lang="ja-JP" altLang="en-US" sz="1600" b="1" dirty="0">
                <a:solidFill>
                  <a:prstClr val="black"/>
                </a:solidFill>
                <a:latin typeface="ＭＳ Ｐゴシック"/>
              </a:rPr>
              <a:t>年４月施行</a:t>
            </a:r>
            <a:r>
              <a:rPr lang="en-US" altLang="ja-JP" sz="1600" b="1" dirty="0">
                <a:solidFill>
                  <a:prstClr val="black"/>
                </a:solidFill>
                <a:latin typeface="ＭＳ Ｐゴシック"/>
              </a:rPr>
              <a:t>】</a:t>
            </a:r>
          </a:p>
        </p:txBody>
      </p:sp>
      <p:sp>
        <p:nvSpPr>
          <p:cNvPr id="14" name="正方形/長方形 13"/>
          <p:cNvSpPr/>
          <p:nvPr/>
        </p:nvSpPr>
        <p:spPr>
          <a:xfrm>
            <a:off x="134322" y="1541823"/>
            <a:ext cx="9637368" cy="3543387"/>
          </a:xfrm>
          <a:prstGeom prst="rect">
            <a:avLst/>
          </a:prstGeom>
          <a:ln w="19050"/>
        </p:spPr>
        <p:style>
          <a:lnRef idx="2">
            <a:schemeClr val="accent1"/>
          </a:lnRef>
          <a:fillRef idx="1">
            <a:schemeClr val="lt1"/>
          </a:fillRef>
          <a:effectRef idx="0">
            <a:schemeClr val="accent1"/>
          </a:effectRef>
          <a:fontRef idx="minor">
            <a:schemeClr val="dk1"/>
          </a:fontRef>
        </p:style>
        <p:txBody>
          <a:bodyPr lIns="91341" tIns="45673" rIns="91341" bIns="45673" rtlCol="0" anchor="t" anchorCtr="0"/>
          <a:lstStyle/>
          <a:p>
            <a:endParaRPr lang="en-US" altLang="ja-JP" sz="1600" dirty="0">
              <a:solidFill>
                <a:prstClr val="black"/>
              </a:solidFill>
              <a:latin typeface="ＭＳ Ｐゴシック"/>
            </a:endParaRPr>
          </a:p>
          <a:p>
            <a:endParaRPr lang="en-US" altLang="ja-JP" sz="800" dirty="0">
              <a:solidFill>
                <a:prstClr val="black"/>
              </a:solidFill>
              <a:latin typeface="ＭＳ Ｐゴシック"/>
            </a:endParaRPr>
          </a:p>
          <a:p>
            <a:endParaRPr lang="en-US" altLang="ja-JP" sz="400" dirty="0">
              <a:solidFill>
                <a:prstClr val="black"/>
              </a:solidFill>
              <a:latin typeface="ＭＳ Ｐゴシック"/>
            </a:endParaRPr>
          </a:p>
          <a:p>
            <a:pPr marL="710435"/>
            <a:endParaRPr lang="en-US" altLang="ja-JP" sz="1600" dirty="0">
              <a:solidFill>
                <a:srgbClr val="FF0000"/>
              </a:solidFill>
              <a:latin typeface="ＭＳ Ｐゴシック"/>
            </a:endParaRPr>
          </a:p>
        </p:txBody>
      </p:sp>
      <p:sp>
        <p:nvSpPr>
          <p:cNvPr id="15" name="正方形/長方形 14"/>
          <p:cNvSpPr/>
          <p:nvPr/>
        </p:nvSpPr>
        <p:spPr>
          <a:xfrm>
            <a:off x="200492" y="1605917"/>
            <a:ext cx="6768752" cy="355600"/>
          </a:xfrm>
          <a:prstGeom prst="rect">
            <a:avLst/>
          </a:prstGeom>
          <a:ln/>
        </p:spPr>
        <p:style>
          <a:lnRef idx="1">
            <a:schemeClr val="accent5"/>
          </a:lnRef>
          <a:fillRef idx="2">
            <a:schemeClr val="accent5"/>
          </a:fillRef>
          <a:effectRef idx="1">
            <a:schemeClr val="accent5"/>
          </a:effectRef>
          <a:fontRef idx="minor">
            <a:schemeClr val="dk1"/>
          </a:fontRef>
        </p:style>
        <p:txBody>
          <a:bodyPr lIns="91341" tIns="45673" rIns="91341" bIns="45673" rtlCol="0" anchor="t" anchorCtr="0"/>
          <a:lstStyle/>
          <a:p>
            <a:r>
              <a:rPr lang="ja-JP" altLang="en-US" sz="1600" b="1" dirty="0">
                <a:solidFill>
                  <a:prstClr val="black"/>
                </a:solidFill>
                <a:latin typeface="ＭＳ Ｐゴシック"/>
              </a:rPr>
              <a:t>２．指定基準（運営基準）等の改正による対応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a:t>
            </a:r>
            <a:r>
              <a:rPr lang="en-US" altLang="ja-JP" sz="1600" b="1" dirty="0">
                <a:solidFill>
                  <a:prstClr val="black"/>
                </a:solidFill>
                <a:latin typeface="ＭＳ Ｐゴシック"/>
              </a:rPr>
              <a:t>29</a:t>
            </a:r>
            <a:r>
              <a:rPr lang="ja-JP" altLang="en-US" sz="1600" b="1" dirty="0">
                <a:solidFill>
                  <a:prstClr val="black"/>
                </a:solidFill>
                <a:latin typeface="ＭＳ Ｐゴシック"/>
              </a:rPr>
              <a:t>年４月施行</a:t>
            </a:r>
            <a:r>
              <a:rPr lang="en-US" altLang="ja-JP" sz="1600" b="1" dirty="0">
                <a:solidFill>
                  <a:prstClr val="black"/>
                </a:solidFill>
                <a:latin typeface="ＭＳ Ｐゴシック"/>
              </a:rPr>
              <a:t>】</a:t>
            </a:r>
          </a:p>
        </p:txBody>
      </p:sp>
      <p:sp>
        <p:nvSpPr>
          <p:cNvPr id="16" name="正方形/長方形 15"/>
          <p:cNvSpPr/>
          <p:nvPr/>
        </p:nvSpPr>
        <p:spPr>
          <a:xfrm>
            <a:off x="203440" y="2045852"/>
            <a:ext cx="9499211" cy="1023108"/>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r>
              <a:rPr lang="ja-JP" altLang="en-US" sz="1600" b="1" dirty="0">
                <a:solidFill>
                  <a:prstClr val="black"/>
                </a:solidFill>
                <a:latin typeface="ＭＳ Ｐゴシック"/>
              </a:rPr>
              <a:t>○希望を踏まえた就労機会の提供の徹底</a:t>
            </a:r>
            <a:r>
              <a:rPr lang="ja-JP" altLang="en-US" sz="1400" dirty="0">
                <a:solidFill>
                  <a:prstClr val="black"/>
                </a:solidFill>
                <a:latin typeface="ＭＳ Ｐゴシック"/>
              </a:rPr>
              <a:t>（指定基準第</a:t>
            </a:r>
            <a:r>
              <a:rPr lang="en-US" altLang="ja-JP" sz="1400" dirty="0">
                <a:solidFill>
                  <a:prstClr val="black"/>
                </a:solidFill>
                <a:latin typeface="ＭＳ Ｐゴシック"/>
              </a:rPr>
              <a:t>191</a:t>
            </a:r>
            <a:r>
              <a:rPr lang="ja-JP" altLang="en-US" sz="1400" dirty="0">
                <a:solidFill>
                  <a:prstClr val="black"/>
                </a:solidFill>
                <a:latin typeface="ＭＳ Ｐゴシック"/>
              </a:rPr>
              <a:t>条（就労）に新たに規定）</a:t>
            </a:r>
            <a:endParaRPr lang="en-US" altLang="ja-JP" sz="1400" dirty="0">
              <a:solidFill>
                <a:prstClr val="black"/>
              </a:solidFill>
              <a:latin typeface="ＭＳ Ｐゴシック"/>
            </a:endParaRPr>
          </a:p>
          <a:p>
            <a:pPr marL="177607"/>
            <a:r>
              <a:rPr lang="ja-JP" altLang="en-US" sz="1400" dirty="0">
                <a:solidFill>
                  <a:prstClr val="black"/>
                </a:solidFill>
                <a:latin typeface="ＭＳ Ｐゴシック"/>
              </a:rPr>
              <a:t>   指定就労継続支援Ａ型は、利用者が自立した日常生活及び社会生活を営むことができるよう、利用者に対し就労の機会を提供するとともに、その就労の知識及び能力の向上のために必要な訓練や支援を適切かつ効果的に行う障害福祉サービスであることから、</a:t>
            </a:r>
            <a:r>
              <a:rPr lang="ja-JP" altLang="en-US" sz="1400" u="sng" dirty="0">
                <a:solidFill>
                  <a:prstClr val="black"/>
                </a:solidFill>
                <a:latin typeface="ＭＳ Ｐゴシック"/>
              </a:rPr>
              <a:t>利用者の希望や能力を踏まえた個別支援計画の作成を徹底</a:t>
            </a:r>
            <a:r>
              <a:rPr lang="ja-JP" altLang="en-US" sz="1400" dirty="0">
                <a:solidFill>
                  <a:prstClr val="black"/>
                </a:solidFill>
                <a:latin typeface="ＭＳ Ｐゴシック"/>
              </a:rPr>
              <a:t>。</a:t>
            </a:r>
            <a:endParaRPr lang="en-US" altLang="ja-JP" sz="1400" dirty="0">
              <a:solidFill>
                <a:prstClr val="black"/>
              </a:solidFill>
              <a:latin typeface="ＭＳ Ｐゴシック"/>
            </a:endParaRPr>
          </a:p>
        </p:txBody>
      </p:sp>
      <p:sp>
        <p:nvSpPr>
          <p:cNvPr id="17" name="正方形/長方形 16"/>
          <p:cNvSpPr/>
          <p:nvPr/>
        </p:nvSpPr>
        <p:spPr>
          <a:xfrm>
            <a:off x="203440" y="3149143"/>
            <a:ext cx="9499211" cy="1174409"/>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r>
              <a:rPr lang="ja-JP" altLang="en-US" sz="1600" b="1" dirty="0">
                <a:solidFill>
                  <a:prstClr val="black"/>
                </a:solidFill>
                <a:latin typeface="ＭＳ Ｐゴシック"/>
              </a:rPr>
              <a:t>○賃金の支払い</a:t>
            </a:r>
            <a:endParaRPr lang="en-US" altLang="ja-JP" sz="1600" dirty="0">
              <a:solidFill>
                <a:prstClr val="black"/>
              </a:solidFill>
              <a:latin typeface="ＭＳ Ｐゴシック"/>
            </a:endParaRPr>
          </a:p>
          <a:p>
            <a:pPr marL="266183"/>
            <a:r>
              <a:rPr lang="ja-JP" altLang="en-US" sz="1400" dirty="0">
                <a:solidFill>
                  <a:prstClr val="black"/>
                </a:solidFill>
                <a:latin typeface="ＭＳ Ｐゴシック"/>
              </a:rPr>
              <a:t>   指定基準第</a:t>
            </a:r>
            <a:r>
              <a:rPr lang="en-US" altLang="ja-JP" sz="1400" dirty="0">
                <a:solidFill>
                  <a:prstClr val="black"/>
                </a:solidFill>
                <a:latin typeface="ＭＳ Ｐゴシック"/>
              </a:rPr>
              <a:t>192</a:t>
            </a:r>
            <a:r>
              <a:rPr lang="ja-JP" altLang="en-US" sz="1400" dirty="0">
                <a:solidFill>
                  <a:prstClr val="black"/>
                </a:solidFill>
                <a:latin typeface="ＭＳ Ｐゴシック"/>
              </a:rPr>
              <a:t>条（賃金及び工賃）に新たに、以下を規定し、就労の質の向上を推進。</a:t>
            </a:r>
            <a:endParaRPr lang="en-US" altLang="ja-JP" sz="1400" dirty="0">
              <a:solidFill>
                <a:prstClr val="black"/>
              </a:solidFill>
              <a:latin typeface="ＭＳ Ｐゴシック"/>
            </a:endParaRPr>
          </a:p>
          <a:p>
            <a:pPr marL="551629" indent="-285444">
              <a:buFont typeface="Wingdings" panose="05000000000000000000" pitchFamily="2" charset="2"/>
              <a:buChar char="Ø"/>
            </a:pPr>
            <a:r>
              <a:rPr lang="ja-JP" altLang="en-US" sz="1400" u="sng" dirty="0">
                <a:solidFill>
                  <a:prstClr val="black"/>
                </a:solidFill>
                <a:latin typeface="ＭＳ Ｐゴシック"/>
              </a:rPr>
              <a:t>生産活動に係る事業収入から必要</a:t>
            </a:r>
            <a:r>
              <a:rPr lang="ja-JP" altLang="en-US" sz="1400" u="sng">
                <a:solidFill>
                  <a:prstClr val="black"/>
                </a:solidFill>
                <a:latin typeface="ＭＳ Ｐゴシック"/>
              </a:rPr>
              <a:t>経費を控除した</a:t>
            </a:r>
            <a:r>
              <a:rPr lang="ja-JP" altLang="en-US" sz="1400" u="sng" dirty="0">
                <a:solidFill>
                  <a:prstClr val="black"/>
                </a:solidFill>
                <a:latin typeface="ＭＳ Ｐゴシック"/>
              </a:rPr>
              <a:t>額に相当する金額が、利用者に支払う賃金総額以上</a:t>
            </a:r>
            <a:r>
              <a:rPr lang="ja-JP" altLang="en-US" sz="1400" dirty="0">
                <a:solidFill>
                  <a:prstClr val="black"/>
                </a:solidFill>
                <a:latin typeface="ＭＳ Ｐゴシック"/>
              </a:rPr>
              <a:t>。　　</a:t>
            </a:r>
            <a:endParaRPr lang="en-US" altLang="ja-JP" sz="800" dirty="0">
              <a:solidFill>
                <a:prstClr val="black"/>
              </a:solidFill>
              <a:latin typeface="ＭＳ Ｐゴシック"/>
            </a:endParaRPr>
          </a:p>
          <a:p>
            <a:pPr marL="551629" indent="-285444">
              <a:buFont typeface="Wingdings" panose="05000000000000000000" pitchFamily="2" charset="2"/>
              <a:buChar char="Ø"/>
            </a:pPr>
            <a:r>
              <a:rPr lang="ja-JP" altLang="en-US" sz="1400" u="sng" dirty="0">
                <a:solidFill>
                  <a:prstClr val="black"/>
                </a:solidFill>
                <a:latin typeface="ＭＳ Ｐゴシック"/>
              </a:rPr>
              <a:t>賃金の支払は、原則、自立支援給付から支払うことは禁止</a:t>
            </a:r>
            <a:r>
              <a:rPr lang="ja-JP" altLang="en-US" sz="1400" dirty="0">
                <a:solidFill>
                  <a:prstClr val="black"/>
                </a:solidFill>
                <a:latin typeface="ＭＳ Ｐゴシック"/>
              </a:rPr>
              <a:t>。</a:t>
            </a:r>
            <a:endParaRPr lang="en-US" altLang="ja-JP" sz="1400" dirty="0">
              <a:solidFill>
                <a:prstClr val="black"/>
              </a:solidFill>
              <a:latin typeface="ＭＳ Ｐゴシック"/>
            </a:endParaRPr>
          </a:p>
          <a:p>
            <a:pPr marL="532372" indent="-266183"/>
            <a:r>
              <a:rPr lang="ja-JP" altLang="en-US" sz="1400" dirty="0">
                <a:solidFill>
                  <a:prstClr val="black"/>
                </a:solidFill>
                <a:latin typeface="ＭＳ Ｐゴシック"/>
              </a:rPr>
              <a:t>　→これら指定基準を満たさない場合には、経営改善計画書を提出し経営改善に取り組む。</a:t>
            </a:r>
            <a:endParaRPr lang="en-US" altLang="ja-JP" sz="1400" dirty="0">
              <a:solidFill>
                <a:prstClr val="black"/>
              </a:solidFill>
              <a:latin typeface="ＭＳ Ｐゴシック"/>
            </a:endParaRPr>
          </a:p>
        </p:txBody>
      </p:sp>
      <p:sp>
        <p:nvSpPr>
          <p:cNvPr id="20" name="正方形/長方形 19"/>
          <p:cNvSpPr/>
          <p:nvPr/>
        </p:nvSpPr>
        <p:spPr>
          <a:xfrm>
            <a:off x="128464" y="5157192"/>
            <a:ext cx="9637368" cy="1640736"/>
          </a:xfrm>
          <a:prstGeom prst="rect">
            <a:avLst/>
          </a:prstGeom>
          <a:ln w="19050"/>
        </p:spPr>
        <p:style>
          <a:lnRef idx="2">
            <a:schemeClr val="accent1"/>
          </a:lnRef>
          <a:fillRef idx="1">
            <a:schemeClr val="lt1"/>
          </a:fillRef>
          <a:effectRef idx="0">
            <a:schemeClr val="accent1"/>
          </a:effectRef>
          <a:fontRef idx="minor">
            <a:schemeClr val="dk1"/>
          </a:fontRef>
        </p:style>
        <p:txBody>
          <a:bodyPr lIns="91341" tIns="45673" rIns="91341" bIns="45673" rtlCol="0" anchor="t" anchorCtr="0"/>
          <a:lstStyle/>
          <a:p>
            <a:endParaRPr lang="en-US" altLang="ja-JP" sz="1500" dirty="0">
              <a:solidFill>
                <a:prstClr val="black"/>
              </a:solidFill>
              <a:latin typeface="ＭＳ Ｐゴシック"/>
            </a:endParaRPr>
          </a:p>
          <a:p>
            <a:endParaRPr lang="en-US" altLang="ja-JP" sz="1500" dirty="0">
              <a:solidFill>
                <a:prstClr val="black"/>
              </a:solidFill>
              <a:latin typeface="ＭＳ Ｐゴシック"/>
            </a:endParaRPr>
          </a:p>
          <a:p>
            <a:pPr marL="266414" indent="-266414"/>
            <a:endParaRPr lang="en-US" altLang="ja-JP" sz="1400" dirty="0">
              <a:solidFill>
                <a:srgbClr val="FF0000"/>
              </a:solidFill>
              <a:latin typeface="ＭＳ Ｐゴシック"/>
            </a:endParaRPr>
          </a:p>
          <a:p>
            <a:pPr marL="266414" indent="-266414"/>
            <a:endParaRPr lang="en-US" altLang="ja-JP" sz="1400" dirty="0">
              <a:solidFill>
                <a:srgbClr val="FF0000"/>
              </a:solidFill>
              <a:latin typeface="ＭＳ Ｐゴシック"/>
            </a:endParaRPr>
          </a:p>
          <a:p>
            <a:pPr marL="266414" indent="-266414"/>
            <a:r>
              <a:rPr lang="ja-JP" altLang="en-US" sz="1500" dirty="0">
                <a:solidFill>
                  <a:prstClr val="black"/>
                </a:solidFill>
                <a:latin typeface="ＭＳ Ｐゴシック"/>
              </a:rPr>
              <a:t>　</a:t>
            </a:r>
          </a:p>
        </p:txBody>
      </p:sp>
      <p:sp>
        <p:nvSpPr>
          <p:cNvPr id="23" name="正方形/長方形 22"/>
          <p:cNvSpPr/>
          <p:nvPr/>
        </p:nvSpPr>
        <p:spPr>
          <a:xfrm>
            <a:off x="194622" y="5238080"/>
            <a:ext cx="5760640" cy="355600"/>
          </a:xfrm>
          <a:prstGeom prst="rect">
            <a:avLst/>
          </a:prstGeom>
          <a:ln/>
        </p:spPr>
        <p:style>
          <a:lnRef idx="1">
            <a:schemeClr val="accent5"/>
          </a:lnRef>
          <a:fillRef idx="2">
            <a:schemeClr val="accent5"/>
          </a:fillRef>
          <a:effectRef idx="1">
            <a:schemeClr val="accent5"/>
          </a:effectRef>
          <a:fontRef idx="minor">
            <a:schemeClr val="dk1"/>
          </a:fontRef>
        </p:style>
        <p:txBody>
          <a:bodyPr lIns="91341" tIns="45673" rIns="91341" bIns="45673" rtlCol="0" anchor="t" anchorCtr="0"/>
          <a:lstStyle/>
          <a:p>
            <a:r>
              <a:rPr lang="ja-JP" altLang="en-US" sz="1600" b="1" dirty="0">
                <a:solidFill>
                  <a:prstClr val="black"/>
                </a:solidFill>
                <a:latin typeface="ＭＳ Ｐゴシック"/>
              </a:rPr>
              <a:t>３．課長通知による対応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a:t>
            </a:r>
            <a:r>
              <a:rPr lang="en-US" altLang="ja-JP" sz="1600" b="1" dirty="0">
                <a:solidFill>
                  <a:prstClr val="black"/>
                </a:solidFill>
                <a:latin typeface="ＭＳ Ｐゴシック"/>
              </a:rPr>
              <a:t>29</a:t>
            </a:r>
            <a:r>
              <a:rPr lang="ja-JP" altLang="en-US" sz="1600" b="1" dirty="0">
                <a:solidFill>
                  <a:prstClr val="black"/>
                </a:solidFill>
                <a:latin typeface="ＭＳ Ｐゴシック"/>
              </a:rPr>
              <a:t>年４月～</a:t>
            </a:r>
            <a:r>
              <a:rPr lang="en-US" altLang="ja-JP" sz="1600" b="1" dirty="0">
                <a:solidFill>
                  <a:prstClr val="black"/>
                </a:solidFill>
                <a:latin typeface="ＭＳ Ｐゴシック"/>
              </a:rPr>
              <a:t>】</a:t>
            </a:r>
          </a:p>
        </p:txBody>
      </p:sp>
      <p:sp>
        <p:nvSpPr>
          <p:cNvPr id="25" name="正方形/長方形 24"/>
          <p:cNvSpPr/>
          <p:nvPr/>
        </p:nvSpPr>
        <p:spPr>
          <a:xfrm>
            <a:off x="203440" y="5697015"/>
            <a:ext cx="9499211" cy="1028906"/>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r>
              <a:rPr lang="ja-JP" altLang="en-US" sz="1600" b="1" dirty="0">
                <a:solidFill>
                  <a:prstClr val="black"/>
                </a:solidFill>
                <a:latin typeface="ＭＳ Ｐゴシック"/>
              </a:rPr>
              <a:t>○情報公表の先行実施</a:t>
            </a:r>
            <a:endParaRPr lang="en-US" altLang="ja-JP" sz="1600" b="1" dirty="0">
              <a:solidFill>
                <a:prstClr val="black"/>
              </a:solidFill>
              <a:latin typeface="ＭＳ Ｐゴシック"/>
            </a:endParaRPr>
          </a:p>
          <a:p>
            <a:pPr marL="263014"/>
            <a:r>
              <a:rPr lang="ja-JP" altLang="en-US" sz="1600" dirty="0">
                <a:solidFill>
                  <a:prstClr val="black"/>
                </a:solidFill>
                <a:latin typeface="ＭＳ Ｐゴシック"/>
              </a:rPr>
              <a:t>就労継続支援Ａ型事業所は先行して、障害者やその家族等が適切な事業所を選択できるように、「財務諸表」、「主な生産活動の内容」、「平均月額賃金」を自治体のホームページで公表、又は事業所のホームページでの公表を促すことを各都道府県等に依頼。</a:t>
            </a:r>
            <a:endParaRPr lang="en-US" altLang="ja-JP" sz="1600" dirty="0">
              <a:solidFill>
                <a:prstClr val="black"/>
              </a:solidFill>
              <a:latin typeface="ＭＳ Ｐゴシック"/>
            </a:endParaRPr>
          </a:p>
        </p:txBody>
      </p:sp>
      <p:sp>
        <p:nvSpPr>
          <p:cNvPr id="18" name="正方形/長方形 17"/>
          <p:cNvSpPr/>
          <p:nvPr/>
        </p:nvSpPr>
        <p:spPr>
          <a:xfrm>
            <a:off x="203440" y="4422116"/>
            <a:ext cx="9499211" cy="591060"/>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r>
              <a:rPr lang="ja-JP" altLang="en-US" sz="1600" b="1" dirty="0">
                <a:solidFill>
                  <a:prstClr val="black"/>
                </a:solidFill>
                <a:latin typeface="ＭＳ Ｐゴシック"/>
              </a:rPr>
              <a:t>○運営規程の記載事項の追加</a:t>
            </a:r>
            <a:endParaRPr lang="en-US" altLang="ja-JP" sz="1600" b="1" dirty="0">
              <a:solidFill>
                <a:prstClr val="black"/>
              </a:solidFill>
              <a:latin typeface="ＭＳ Ｐゴシック"/>
            </a:endParaRPr>
          </a:p>
          <a:p>
            <a:r>
              <a:rPr lang="ja-JP" altLang="en-US" sz="1400" dirty="0">
                <a:solidFill>
                  <a:prstClr val="black"/>
                </a:solidFill>
                <a:latin typeface="ＭＳ Ｐゴシック"/>
              </a:rPr>
              <a:t>　　   就労継続支援Ａ型事業者における運営規程には、新たに</a:t>
            </a:r>
            <a:r>
              <a:rPr lang="ja-JP" altLang="en-US" sz="1400" u="sng" dirty="0">
                <a:solidFill>
                  <a:prstClr val="black"/>
                </a:solidFill>
                <a:latin typeface="ＭＳ Ｐゴシック"/>
              </a:rPr>
              <a:t>「主な生産活動の内容」、 「賃金」 、「労働時間」</a:t>
            </a:r>
            <a:r>
              <a:rPr lang="ja-JP" altLang="en-US" sz="1400" dirty="0">
                <a:solidFill>
                  <a:prstClr val="black"/>
                </a:solidFill>
                <a:latin typeface="ＭＳ Ｐゴシック"/>
              </a:rPr>
              <a:t>を規定。</a:t>
            </a:r>
            <a:endParaRPr lang="en-US" altLang="ja-JP" sz="1400" dirty="0">
              <a:solidFill>
                <a:prstClr val="black"/>
              </a:solidFill>
              <a:latin typeface="ＭＳ Ｐゴシック"/>
            </a:endParaRPr>
          </a:p>
        </p:txBody>
      </p:sp>
      <p:sp>
        <p:nvSpPr>
          <p:cNvPr id="21"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119</a:t>
            </a:fld>
            <a:endParaRPr lang="en-US" altLang="ja-JP" dirty="0">
              <a:solidFill>
                <a:prstClr val="black"/>
              </a:solidFill>
            </a:endParaRPr>
          </a:p>
        </p:txBody>
      </p:sp>
    </p:spTree>
    <p:extLst>
      <p:ext uri="{BB962C8B-B14F-4D97-AF65-F5344CB8AC3E}">
        <p14:creationId xmlns:p14="http://schemas.microsoft.com/office/powerpoint/2010/main" val="2971673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メモ 6"/>
          <p:cNvSpPr/>
          <p:nvPr/>
        </p:nvSpPr>
        <p:spPr>
          <a:xfrm>
            <a:off x="141334" y="188913"/>
            <a:ext cx="9551987" cy="6553200"/>
          </a:xfrm>
          <a:prstGeom prst="foldedCorner">
            <a:avLst>
              <a:gd name="adj" fmla="val 5414"/>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84" tIns="47842" rIns="95684" bIns="47842" anchor="ctr"/>
          <a:lstStyle/>
          <a:p>
            <a:pPr algn="ctr" defTabSz="895567">
              <a:defRPr/>
            </a:pPr>
            <a:endParaRPr lang="ja-JP" altLang="en-US" dirty="0">
              <a:solidFill>
                <a:srgbClr val="FFFFFF"/>
              </a:solidFill>
            </a:endParaRPr>
          </a:p>
        </p:txBody>
      </p:sp>
      <p:sp>
        <p:nvSpPr>
          <p:cNvPr id="5123" name="正方形/長方形 3"/>
          <p:cNvSpPr>
            <a:spLocks noChangeArrowheads="1"/>
          </p:cNvSpPr>
          <p:nvPr/>
        </p:nvSpPr>
        <p:spPr bwMode="auto">
          <a:xfrm>
            <a:off x="195263" y="178968"/>
            <a:ext cx="9498012" cy="663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4" tIns="47842" rIns="95684" bIns="47842">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ts val="400"/>
              </a:lnSpc>
              <a:spcBef>
                <a:spcPct val="0"/>
              </a:spcBef>
              <a:buNone/>
              <a:defRPr/>
            </a:pPr>
            <a:endParaRPr lang="en-US" altLang="ja-JP" sz="16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⑤ 芸術文化活動の支援の推進　</a:t>
            </a:r>
            <a:r>
              <a:rPr lang="ja-JP" altLang="en-US" sz="1600" b="1" dirty="0">
                <a:solidFill>
                  <a:srgbClr val="FF0000"/>
                </a:solidFill>
                <a:latin typeface="ＭＳ ゴシック" pitchFamily="49" charset="-128"/>
                <a:ea typeface="ＭＳ ゴシック" pitchFamily="49" charset="-128"/>
              </a:rPr>
              <a:t>２．８億円（２．５億円）</a:t>
            </a:r>
            <a:endParaRPr lang="ja-JP" altLang="en-US"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en-US" altLang="ja-JP" sz="1400" dirty="0">
                <a:solidFill>
                  <a:srgbClr val="000000"/>
                </a:solidFill>
                <a:latin typeface="ＭＳ ゴシック" pitchFamily="49" charset="-128"/>
                <a:ea typeface="ＭＳ ゴシック" pitchFamily="49" charset="-128"/>
              </a:rPr>
              <a:t>    </a:t>
            </a:r>
            <a:r>
              <a:rPr lang="ja-JP" altLang="en-US" sz="1400" dirty="0">
                <a:solidFill>
                  <a:srgbClr val="000000"/>
                </a:solidFill>
                <a:latin typeface="ＭＳ ゴシック" pitchFamily="49" charset="-128"/>
                <a:ea typeface="ＭＳ ゴシック" pitchFamily="49" charset="-128"/>
              </a:rPr>
              <a:t>芸術文化活動を通した障害者の社会参加を一層推進するため、障害者の芸術文化活動への支援方法等に関する相談支援などを全国に展開するための支援等を実施する。</a:t>
            </a: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⑥ 障害者自立支援機器の開発の促進　</a:t>
            </a:r>
            <a:r>
              <a:rPr lang="ja-JP" altLang="en-US" sz="1600" b="1" dirty="0">
                <a:solidFill>
                  <a:srgbClr val="FF0000"/>
                </a:solidFill>
                <a:latin typeface="ＭＳ ゴシック" pitchFamily="49" charset="-128"/>
                <a:ea typeface="ＭＳ ゴシック" pitchFamily="49" charset="-128"/>
              </a:rPr>
              <a:t>１．５億円（１．６億円）（一部新規）</a:t>
            </a:r>
            <a:endParaRPr lang="ja-JP" altLang="en-US" sz="1600" b="1"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多様な障害者のニーズを的確にとらえた就労支援機器などの開発（実用的製品化）の促進を図るとともに、導入</a:t>
            </a: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en-US" altLang="ja-JP" sz="1400" dirty="0">
                <a:solidFill>
                  <a:srgbClr val="000000"/>
                </a:solidFill>
                <a:latin typeface="ＭＳ ゴシック" pitchFamily="49" charset="-128"/>
                <a:ea typeface="ＭＳ ゴシック" pitchFamily="49" charset="-128"/>
              </a:rPr>
              <a:t> </a:t>
            </a:r>
            <a:r>
              <a:rPr lang="ja-JP" altLang="en-US" sz="1400" dirty="0">
                <a:solidFill>
                  <a:srgbClr val="000000"/>
                </a:solidFill>
                <a:latin typeface="ＭＳ ゴシック" pitchFamily="49" charset="-128"/>
                <a:ea typeface="ＭＳ ゴシック" pitchFamily="49" charset="-128"/>
              </a:rPr>
              <a:t> 好事例の展開による実用的製品の普及促進を行う。</a:t>
            </a:r>
            <a:endParaRPr lang="en-US" altLang="ja-JP" sz="1400" dirty="0">
              <a:solidFill>
                <a:srgbClr val="000000"/>
              </a:solidFill>
              <a:latin typeface="ＭＳ ゴシック" pitchFamily="49" charset="-128"/>
              <a:ea typeface="ＭＳ ゴシック" pitchFamily="49" charset="-128"/>
            </a:endParaRPr>
          </a:p>
          <a:p>
            <a:pPr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⑦ 精神障害にも対応した地域包括ケアシステムの構築　</a:t>
            </a:r>
            <a:r>
              <a:rPr lang="ja-JP" altLang="en-US" sz="1600" b="1" dirty="0">
                <a:solidFill>
                  <a:srgbClr val="FF0000"/>
                </a:solidFill>
                <a:latin typeface="ＭＳ ゴシック" pitchFamily="49" charset="-128"/>
                <a:ea typeface="ＭＳ ゴシック" pitchFamily="49" charset="-128"/>
              </a:rPr>
              <a:t>５．６億円（２．３億円）</a:t>
            </a:r>
            <a:endParaRPr lang="en-US" altLang="ja-JP" sz="1600" b="1" dirty="0">
              <a:solidFill>
                <a:srgbClr val="FF0000"/>
              </a:solidFill>
              <a:latin typeface="ＭＳ ゴシック" pitchFamily="49" charset="-128"/>
              <a:ea typeface="ＭＳ ゴシック" pitchFamily="49" charset="-128"/>
            </a:endParaRPr>
          </a:p>
          <a:p>
            <a:pPr marL="177607" indent="-177607" eaLnBrk="1" hangingPunct="1">
              <a:lnSpc>
                <a:spcPts val="1700"/>
              </a:lnSpc>
              <a:spcBef>
                <a:spcPts val="0"/>
              </a:spcBef>
              <a:buNone/>
              <a:defRPr/>
            </a:pPr>
            <a:r>
              <a:rPr lang="ja-JP" altLang="en-US" sz="1400" dirty="0">
                <a:solidFill>
                  <a:srgbClr val="000000"/>
                </a:solidFill>
              </a:rPr>
              <a:t>　　　精神障害者が地域の一員として安心して自分らしい暮らしをすることができるよう、都道府県等と精神科病院などとの重層的な連携による支援体制を構築するなど、地域包括ケアシステムの構築に資する取組を推進する。</a:t>
            </a:r>
            <a:endParaRPr lang="en-US" altLang="ja-JP" sz="1400" dirty="0">
              <a:solidFill>
                <a:srgbClr val="000000"/>
              </a:solidFill>
            </a:endParaRPr>
          </a:p>
          <a:p>
            <a:pPr marL="177607" indent="-177607" eaLnBrk="1" hangingPunct="1">
              <a:lnSpc>
                <a:spcPts val="1000"/>
              </a:lnSpc>
              <a:spcBef>
                <a:spcPts val="0"/>
              </a:spcBef>
              <a:buNone/>
              <a:defRPr/>
            </a:pPr>
            <a:endParaRPr lang="en-US" altLang="ja-JP" sz="1400" b="1"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⑧ 発達障害児・発達障害者の支援施策の推進　</a:t>
            </a:r>
            <a:r>
              <a:rPr lang="ja-JP" altLang="en-US" sz="1600" b="1" dirty="0">
                <a:solidFill>
                  <a:srgbClr val="FF0000"/>
                </a:solidFill>
                <a:latin typeface="ＭＳ ゴシック" pitchFamily="49" charset="-128"/>
                <a:ea typeface="ＭＳ ゴシック" pitchFamily="49" charset="-128"/>
              </a:rPr>
              <a:t>４．１億円（２．１億円）（一部新規）</a:t>
            </a:r>
            <a:endParaRPr lang="ja-JP" altLang="en-US"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発達障害児者の家族同士の支援を推進するため、同じ悩みを持つ本人同士や発達障害児者の家族に対するピアサポート等の支援を充実させ、家族だけでなく本人の生活の質の向上を図るとともに、身近な支援を実施するため対象自治体を市区町村まで拡大する。また、発達障害の医療ネットワークを構築し、発達障害の診療・支援を診断できる医師の養成を図るための研修等を実施する。</a:t>
            </a: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⑨ 農福連携による就労支援の推進　</a:t>
            </a:r>
            <a:r>
              <a:rPr lang="ja-JP" altLang="en-US" sz="1600" b="1" dirty="0">
                <a:solidFill>
                  <a:srgbClr val="FF0000"/>
                </a:solidFill>
                <a:latin typeface="ＭＳ ゴシック" pitchFamily="49" charset="-128"/>
                <a:ea typeface="ＭＳ ゴシック" pitchFamily="49" charset="-128"/>
              </a:rPr>
              <a:t>２．７億円（２．０億円）</a:t>
            </a:r>
            <a:endParaRPr lang="en-US" altLang="ja-JP"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農業分野での障害者の就労支援に向け、障害者就労施設への農業の専門家の派遣による農業技術に係る指導・助言や６次産業化支援、農業に取り組む障害者就労施設によるマルシェの開催等の支援を実施する。</a:t>
            </a: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spcBef>
                <a:spcPct val="0"/>
              </a:spcBef>
              <a:buFontTx/>
              <a:buNone/>
              <a:defRPr/>
            </a:pPr>
            <a:r>
              <a:rPr lang="ja-JP" altLang="en-US" sz="1600" b="1" dirty="0">
                <a:solidFill>
                  <a:srgbClr val="000000"/>
                </a:solidFill>
                <a:latin typeface="ＭＳ ゴシック" pitchFamily="49" charset="-128"/>
                <a:ea typeface="ＭＳ ゴシック" pitchFamily="49" charset="-128"/>
              </a:rPr>
              <a:t>⑩ 依存症対策の推進　</a:t>
            </a:r>
            <a:r>
              <a:rPr lang="ja-JP" altLang="en-US" sz="1600" b="1" dirty="0">
                <a:solidFill>
                  <a:srgbClr val="FF0000"/>
                </a:solidFill>
                <a:latin typeface="ＭＳ ゴシック" pitchFamily="49" charset="-128"/>
                <a:ea typeface="ＭＳ ゴシック" pitchFamily="49" charset="-128"/>
              </a:rPr>
              <a:t>６．１億円（５．３億円）（一部新規）</a:t>
            </a:r>
            <a:endParaRPr lang="en-US" altLang="ja-JP" sz="1600" b="1" dirty="0">
              <a:solidFill>
                <a:srgbClr val="000000"/>
              </a:solidFill>
              <a:latin typeface="ＭＳ ゴシック" pitchFamily="49" charset="-128"/>
              <a:ea typeface="ＭＳ ゴシック" pitchFamily="49" charset="-128"/>
            </a:endParaRPr>
          </a:p>
          <a:p>
            <a:pPr marL="177607" indent="-177607" eaLnBrk="1" hangingPunct="1">
              <a:spcBef>
                <a:spcPct val="0"/>
              </a:spcBef>
              <a:buNone/>
              <a:defRPr/>
            </a:pPr>
            <a:r>
              <a:rPr lang="ja-JP" altLang="en-US" sz="1400" dirty="0">
                <a:solidFill>
                  <a:srgbClr val="000000"/>
                </a:solidFill>
                <a:latin typeface="ＭＳ ゴシック" pitchFamily="49" charset="-128"/>
                <a:ea typeface="ＭＳ ゴシック" pitchFamily="49" charset="-128"/>
              </a:rPr>
              <a:t>　　薬物・アルコール等・ギャンブル等の依存症対策の全国拠点機関において依存症に関する情報提供機能の強化を図るとともに、都道府県等において、人材養成や医療体制・相談体制の整備、受診後の患者支援に係るモデル事業を実施する。また、依存症の正しい理解を広めるための普及啓発や自助グループ等の民間団体への支援を実施する。</a:t>
            </a:r>
            <a:endParaRPr lang="en-US" altLang="ja-JP" sz="1400" dirty="0">
              <a:solidFill>
                <a:srgbClr val="000000"/>
              </a:solidFill>
              <a:latin typeface="ＭＳ ゴシック" pitchFamily="49" charset="-128"/>
              <a:ea typeface="ＭＳ ゴシック" pitchFamily="49" charset="-128"/>
            </a:endParaRPr>
          </a:p>
          <a:p>
            <a:pPr eaLnBrk="1" hangingPunct="1">
              <a:lnSpc>
                <a:spcPts val="1000"/>
              </a:lnSpc>
              <a:spcBef>
                <a:spcPct val="0"/>
              </a:spcBef>
              <a:buNone/>
              <a:defRPr/>
            </a:pPr>
            <a:endParaRPr lang="en-US" altLang="ja-JP" sz="1400" b="1" dirty="0">
              <a:solidFill>
                <a:srgbClr val="000000"/>
              </a:solidFill>
              <a:latin typeface="ＭＳ ゴシック" pitchFamily="49" charset="-128"/>
              <a:ea typeface="ＭＳ ゴシック" pitchFamily="49" charset="-128"/>
            </a:endParaRPr>
          </a:p>
          <a:p>
            <a:pPr eaLnBrk="1" hangingPunct="1">
              <a:spcBef>
                <a:spcPct val="0"/>
              </a:spcBef>
              <a:buFontTx/>
              <a:buNone/>
              <a:defRPr/>
            </a:pPr>
            <a:r>
              <a:rPr lang="ja-JP" altLang="en-US" sz="1600" b="1" dirty="0">
                <a:solidFill>
                  <a:srgbClr val="000000"/>
                </a:solidFill>
                <a:latin typeface="ＭＳ ゴシック" pitchFamily="49" charset="-128"/>
                <a:ea typeface="ＭＳ ゴシック" pitchFamily="49" charset="-128"/>
              </a:rPr>
              <a:t>⑪ 東日本大震災及び熊本地震からの復旧・復興への支援　</a:t>
            </a:r>
            <a:r>
              <a:rPr lang="ja-JP" altLang="en-US" sz="1600" b="1" dirty="0">
                <a:solidFill>
                  <a:srgbClr val="FF0000"/>
                </a:solidFill>
                <a:latin typeface="ＭＳ ゴシック" pitchFamily="49" charset="-128"/>
                <a:ea typeface="ＭＳ ゴシック" pitchFamily="49" charset="-128"/>
              </a:rPr>
              <a:t>２２億円（２２億円）</a:t>
            </a:r>
            <a:endParaRPr lang="en-US" altLang="ja-JP" sz="1600"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東日本大震災により被災した社会福祉施設等の復旧に必要な経費を補助するとともに、被災者の精神保健面の支援のため、専門職による相談支援等を実施するとともに、帰還者の不安に対応する新たな拠点の設置、自主避難者等への支援など、関係者が連携した体制による専門的な心のケア支援の充実・強化を図る。熊本地震による被災者の専門的な心のケア支援についても引き続き実施する。</a:t>
            </a:r>
          </a:p>
        </p:txBody>
      </p:sp>
      <p:sp>
        <p:nvSpPr>
          <p:cNvPr id="4" name="スライド番号プレースホルダー 1"/>
          <p:cNvSpPr>
            <a:spLocks noGrp="1"/>
          </p:cNvSpPr>
          <p:nvPr>
            <p:ph type="sldNum" sz="quarter" idx="12"/>
          </p:nvPr>
        </p:nvSpPr>
        <p:spPr>
          <a:xfrm>
            <a:off x="7683505" y="6524625"/>
            <a:ext cx="2311400" cy="476250"/>
          </a:xfrm>
        </p:spPr>
        <p:txBody>
          <a:bodyPr/>
          <a:lstStyle/>
          <a:p>
            <a:pPr>
              <a:defRPr/>
            </a:pPr>
            <a:fld id="{F52F5ADF-4338-4DAE-8097-4D49C4C9E314}" type="slidenum">
              <a:rPr lang="en-US" altLang="ja-JP" smtClean="0"/>
              <a:pPr>
                <a:defRPr/>
              </a:pPr>
              <a:t>12</a:t>
            </a:fld>
            <a:endParaRPr lang="en-US" altLang="ja-JP" dirty="0"/>
          </a:p>
        </p:txBody>
      </p:sp>
    </p:spTree>
    <p:extLst>
      <p:ext uri="{BB962C8B-B14F-4D97-AF65-F5344CB8AC3E}">
        <p14:creationId xmlns:p14="http://schemas.microsoft.com/office/powerpoint/2010/main" val="26465456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33"/>
          <p:cNvSpPr txBox="1">
            <a:spLocks noChangeArrowheads="1"/>
          </p:cNvSpPr>
          <p:nvPr/>
        </p:nvSpPr>
        <p:spPr bwMode="auto">
          <a:xfrm>
            <a:off x="134034" y="6287237"/>
            <a:ext cx="856282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fontAlgn="auto">
              <a:spcBef>
                <a:spcPts val="0"/>
              </a:spcBef>
              <a:spcAft>
                <a:spcPts val="0"/>
              </a:spcAft>
            </a:pPr>
            <a:r>
              <a:rPr lang="ja-JP" altLang="en-US" sz="1400" kern="0" dirty="0" smtClean="0">
                <a:solidFill>
                  <a:prstClr val="black"/>
                </a:solidFill>
                <a:latin typeface="ＭＳ Ｐゴシック"/>
                <a:ea typeface="ＭＳ Ｐゴシック"/>
                <a:cs typeface="ＭＳ Ｐゴシック"/>
              </a:rPr>
              <a:t>（</a:t>
            </a:r>
            <a:r>
              <a:rPr lang="en-US" altLang="ja-JP" sz="1400" kern="0" dirty="0" smtClean="0">
                <a:solidFill>
                  <a:prstClr val="black"/>
                </a:solidFill>
                <a:latin typeface="ＭＳ Ｐゴシック"/>
                <a:ea typeface="ＭＳ Ｐゴシック"/>
                <a:cs typeface="ＭＳ Ｐゴシック"/>
              </a:rPr>
              <a:t>※</a:t>
            </a:r>
            <a:r>
              <a:rPr lang="ja-JP" altLang="en-US" sz="1400" kern="0" dirty="0" smtClean="0">
                <a:solidFill>
                  <a:prstClr val="black"/>
                </a:solidFill>
                <a:latin typeface="ＭＳ Ｐゴシック"/>
                <a:ea typeface="ＭＳ Ｐゴシック"/>
                <a:cs typeface="ＭＳ Ｐゴシック"/>
              </a:rPr>
              <a:t>）平成２３年度までは、就労</a:t>
            </a:r>
            <a:r>
              <a:rPr lang="ja-JP" altLang="en-US" sz="1400" kern="0" dirty="0">
                <a:solidFill>
                  <a:prstClr val="black"/>
                </a:solidFill>
                <a:latin typeface="ＭＳ Ｐゴシック"/>
                <a:ea typeface="ＭＳ Ｐゴシック"/>
                <a:cs typeface="ＭＳ Ｐゴシック"/>
              </a:rPr>
              <a:t>継続支援Ｂ型事業所、授産施設、小規模通所授産</a:t>
            </a:r>
            <a:r>
              <a:rPr lang="ja-JP" altLang="en-US" sz="1400" kern="0" dirty="0" smtClean="0">
                <a:solidFill>
                  <a:prstClr val="black"/>
                </a:solidFill>
                <a:latin typeface="ＭＳ Ｐゴシック"/>
                <a:ea typeface="ＭＳ Ｐゴシック"/>
                <a:cs typeface="ＭＳ Ｐゴシック"/>
              </a:rPr>
              <a:t>施設</a:t>
            </a:r>
            <a:r>
              <a:rPr lang="ja-JP" altLang="en-US" sz="1400" kern="0" dirty="0">
                <a:solidFill>
                  <a:prstClr val="black"/>
                </a:solidFill>
                <a:latin typeface="ＭＳ Ｐゴシック"/>
                <a:ea typeface="ＭＳ Ｐゴシック"/>
                <a:cs typeface="ＭＳ Ｐゴシック"/>
              </a:rPr>
              <a:t>における</a:t>
            </a:r>
            <a:r>
              <a:rPr lang="ja-JP" altLang="en-US" sz="1400" kern="0" dirty="0" smtClean="0">
                <a:solidFill>
                  <a:prstClr val="black"/>
                </a:solidFill>
                <a:latin typeface="ＭＳ Ｐゴシック"/>
                <a:ea typeface="ＭＳ Ｐゴシック"/>
                <a:cs typeface="ＭＳ Ｐゴシック"/>
              </a:rPr>
              <a:t>平均工賃</a:t>
            </a:r>
            <a:endParaRPr lang="ja-JP" altLang="en-US" sz="1400" kern="100" dirty="0">
              <a:solidFill>
                <a:prstClr val="black"/>
              </a:solidFill>
              <a:latin typeface="ＭＳ Ｐゴシック"/>
              <a:ea typeface="ＭＳ Ｐゴシック"/>
              <a:cs typeface="Times New Roman"/>
            </a:endParaRPr>
          </a:p>
        </p:txBody>
      </p:sp>
      <p:graphicFrame>
        <p:nvGraphicFramePr>
          <p:cNvPr id="2" name="グラフ 1"/>
          <p:cNvGraphicFramePr/>
          <p:nvPr>
            <p:extLst>
              <p:ext uri="{D42A27DB-BD31-4B8C-83A1-F6EECF244321}">
                <p14:modId xmlns:p14="http://schemas.microsoft.com/office/powerpoint/2010/main" val="3216869220"/>
              </p:ext>
            </p:extLst>
          </p:nvPr>
        </p:nvGraphicFramePr>
        <p:xfrm>
          <a:off x="236476" y="2251226"/>
          <a:ext cx="9433048" cy="440266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グループ化 10"/>
          <p:cNvGrpSpPr>
            <a:grpSpLocks/>
          </p:cNvGrpSpPr>
          <p:nvPr/>
        </p:nvGrpSpPr>
        <p:grpSpPr bwMode="auto">
          <a:xfrm>
            <a:off x="80" y="476672"/>
            <a:ext cx="9906000" cy="71438"/>
            <a:chOff x="0" y="188640"/>
            <a:chExt cx="9144000" cy="72008"/>
          </a:xfrm>
        </p:grpSpPr>
        <p:cxnSp>
          <p:nvCxnSpPr>
            <p:cNvPr id="11" name="直線コネクタ 10"/>
            <p:cNvCxnSpPr/>
            <p:nvPr/>
          </p:nvCxnSpPr>
          <p:spPr>
            <a:xfrm>
              <a:off x="0" y="188640"/>
              <a:ext cx="9144000" cy="0"/>
            </a:xfrm>
            <a:prstGeom prst="line">
              <a:avLst/>
            </a:prstGeom>
            <a:noFill/>
            <a:ln w="9525" cap="flat" cmpd="sng" algn="ctr">
              <a:solidFill>
                <a:srgbClr val="99CCFF"/>
              </a:solidFill>
              <a:prstDash val="solid"/>
            </a:ln>
            <a:effectLst/>
          </p:spPr>
        </p:cxnSp>
        <p:cxnSp>
          <p:nvCxnSpPr>
            <p:cNvPr id="12" name="直線コネクタ 11"/>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タイトル 7"/>
          <p:cNvSpPr txBox="1">
            <a:spLocks/>
          </p:cNvSpPr>
          <p:nvPr/>
        </p:nvSpPr>
        <p:spPr bwMode="auto">
          <a:xfrm>
            <a:off x="36" y="-27384"/>
            <a:ext cx="9906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1" tIns="45594" rIns="91191" bIns="45594"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就労継続</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支援Ｂ型</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事業所における平均</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工賃</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の推移</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93000" y="836712"/>
            <a:ext cx="9720000" cy="82796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457200" fontAlgn="auto">
              <a:spcBef>
                <a:spcPts val="0"/>
              </a:spcBef>
              <a:spcAft>
                <a:spcPts val="0"/>
              </a:spcAft>
            </a:pPr>
            <a:r>
              <a:rPr lang="ja-JP" altLang="en-US" sz="1600" dirty="0" smtClean="0">
                <a:solidFill>
                  <a:prstClr val="black"/>
                </a:solidFill>
              </a:rPr>
              <a:t>○　就労</a:t>
            </a:r>
            <a:r>
              <a:rPr lang="ja-JP" altLang="en-US" sz="1600" dirty="0">
                <a:solidFill>
                  <a:prstClr val="black"/>
                </a:solidFill>
              </a:rPr>
              <a:t>継続支援</a:t>
            </a:r>
            <a:r>
              <a:rPr lang="ja-JP" altLang="en-US" sz="1600" dirty="0" smtClean="0">
                <a:solidFill>
                  <a:prstClr val="black"/>
                </a:solidFill>
              </a:rPr>
              <a:t>Ｂ型事業所における平均工賃月額は、平成２０年度以降、毎年増加してきており、平成１８年度から</a:t>
            </a:r>
            <a:r>
              <a:rPr lang="ja-JP" altLang="en-US" sz="1600" dirty="0">
                <a:solidFill>
                  <a:prstClr val="black"/>
                </a:solidFill>
              </a:rPr>
              <a:t>２５．２</a:t>
            </a:r>
            <a:r>
              <a:rPr lang="ja-JP" altLang="en-US" sz="1600" dirty="0" smtClean="0">
                <a:solidFill>
                  <a:prstClr val="black"/>
                </a:solidFill>
              </a:rPr>
              <a:t>％上昇している。</a:t>
            </a:r>
            <a:endParaRPr lang="ja-JP" altLang="en-US" sz="1600" dirty="0">
              <a:solidFill>
                <a:prstClr val="black"/>
              </a:solidFill>
            </a:endParaRPr>
          </a:p>
        </p:txBody>
      </p:sp>
      <p:sp>
        <p:nvSpPr>
          <p:cNvPr id="9" name="テキスト ボックス 8"/>
          <p:cNvSpPr txBox="1"/>
          <p:nvPr/>
        </p:nvSpPr>
        <p:spPr>
          <a:xfrm>
            <a:off x="109234" y="6503666"/>
            <a:ext cx="5213445" cy="307777"/>
          </a:xfrm>
          <a:prstGeom prst="rect">
            <a:avLst/>
          </a:prstGeom>
          <a:noFill/>
        </p:spPr>
        <p:txBody>
          <a:bodyPr wrap="square" rtlCol="0">
            <a:spAutoFit/>
          </a:bodyPr>
          <a:lstStyle/>
          <a:p>
            <a:r>
              <a:rPr lang="en-US" altLang="ja-JP" sz="1400" dirty="0" smtClean="0">
                <a:solidFill>
                  <a:prstClr val="black"/>
                </a:solidFill>
              </a:rPr>
              <a:t>【</a:t>
            </a:r>
            <a:r>
              <a:rPr lang="ja-JP" altLang="en-US" sz="1400" dirty="0" smtClean="0">
                <a:solidFill>
                  <a:prstClr val="black"/>
                </a:solidFill>
              </a:rPr>
              <a:t>出典</a:t>
            </a:r>
            <a:r>
              <a:rPr lang="en-US" altLang="ja-JP" sz="1400" dirty="0" smtClean="0">
                <a:solidFill>
                  <a:prstClr val="black"/>
                </a:solidFill>
              </a:rPr>
              <a:t>】</a:t>
            </a:r>
            <a:r>
              <a:rPr lang="ja-JP" altLang="en-US" sz="1400" dirty="0" smtClean="0">
                <a:solidFill>
                  <a:prstClr val="black"/>
                </a:solidFill>
              </a:rPr>
              <a:t>工賃・賃金実績調査（厚生労働省調べ）</a:t>
            </a:r>
            <a:endParaRPr lang="ja-JP" altLang="en-US" sz="1400" dirty="0">
              <a:solidFill>
                <a:prstClr val="black"/>
              </a:solidFill>
            </a:endParaRPr>
          </a:p>
        </p:txBody>
      </p:sp>
      <p:sp>
        <p:nvSpPr>
          <p:cNvPr id="16"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z="1400">
                <a:solidFill>
                  <a:prstClr val="black"/>
                </a:solidFill>
              </a:rPr>
              <a:pPr>
                <a:defRPr/>
              </a:pPr>
              <a:t>120</a:t>
            </a:fld>
            <a:endParaRPr lang="en-US" altLang="ja-JP" sz="1400" dirty="0">
              <a:solidFill>
                <a:prstClr val="black"/>
              </a:solidFill>
            </a:endParaRPr>
          </a:p>
        </p:txBody>
      </p:sp>
    </p:spTree>
    <p:extLst>
      <p:ext uri="{BB962C8B-B14F-4D97-AF65-F5344CB8AC3E}">
        <p14:creationId xmlns:p14="http://schemas.microsoft.com/office/powerpoint/2010/main" val="1967084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 y="8664"/>
            <a:ext cx="990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13" tIns="8885" rIns="74213" bIns="8885" numCol="1" anchor="t" anchorCtr="0" compatLnSpc="1">
            <a:prstTxWarp prst="textNoShape">
              <a:avLst/>
            </a:prstTxWarp>
          </a:bodyPr>
          <a:lstStyle/>
          <a:p>
            <a:pPr algn="ctr">
              <a:lnSpc>
                <a:spcPct val="112000"/>
              </a:lnSpc>
            </a:pPr>
            <a:r>
              <a:rPr lang="ja-JP" altLang="ja-JP" sz="2000" b="1" noProof="1">
                <a:solidFill>
                  <a:prstClr val="black"/>
                </a:solidFill>
                <a:latin typeface="HGP創英角ｺﾞｼｯｸUB" panose="020B0900000000000000" pitchFamily="50" charset="-128"/>
                <a:ea typeface="HGP創英角ｺﾞｼｯｸUB" panose="020B0900000000000000" pitchFamily="50" charset="-128"/>
                <a:cs typeface="ＭＳ Ｐゴシック" pitchFamily="50" charset="-128"/>
              </a:rPr>
              <a:t>国等による障害者就労施設等からの物品等の調達の推進等に関する法律の</a:t>
            </a:r>
            <a:r>
              <a:rPr lang="ja-JP" altLang="ja-JP" sz="2000" noProof="1">
                <a:solidFill>
                  <a:prstClr val="black"/>
                </a:solidFill>
                <a:latin typeface="HGP創英角ｺﾞｼｯｸUB" panose="020B0900000000000000" pitchFamily="50" charset="-128"/>
                <a:ea typeface="HGP創英角ｺﾞｼｯｸUB" panose="020B0900000000000000" pitchFamily="50" charset="-128"/>
                <a:cs typeface="ＭＳ Ｐゴシック" pitchFamily="50" charset="-128"/>
              </a:rPr>
              <a:t>概要</a:t>
            </a:r>
            <a:endParaRPr lang="ja-JP" altLang="ja-JP" sz="2800" dirty="0">
              <a:solidFill>
                <a:prstClr val="black"/>
              </a:solidFill>
              <a:latin typeface="HGP創英角ｺﾞｼｯｸUB" panose="020B0900000000000000" pitchFamily="50" charset="-128"/>
              <a:ea typeface="HGP創英角ｺﾞｼｯｸUB" panose="020B0900000000000000" pitchFamily="50" charset="-128"/>
              <a:cs typeface="ＭＳ Ｐゴシック" pitchFamily="50" charset="-128"/>
            </a:endParaRPr>
          </a:p>
        </p:txBody>
      </p:sp>
      <p:sp>
        <p:nvSpPr>
          <p:cNvPr id="5" name="AutoShape 5"/>
          <p:cNvSpPr>
            <a:spLocks noChangeArrowheads="1"/>
          </p:cNvSpPr>
          <p:nvPr/>
        </p:nvSpPr>
        <p:spPr bwMode="auto">
          <a:xfrm>
            <a:off x="38472" y="656784"/>
            <a:ext cx="9828000" cy="828000"/>
          </a:xfrm>
          <a:prstGeom prst="roundRect">
            <a:avLst>
              <a:gd name="adj" fmla="val 17625"/>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6" name="Text Box 6"/>
          <p:cNvSpPr txBox="1">
            <a:spLocks noChangeArrowheads="1"/>
          </p:cNvSpPr>
          <p:nvPr/>
        </p:nvSpPr>
        <p:spPr bwMode="auto">
          <a:xfrm>
            <a:off x="78546" y="836848"/>
            <a:ext cx="9789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13" tIns="8885" rIns="74213" bIns="8885" numCol="1" anchor="t" anchorCtr="0" compatLnSpc="1">
            <a:prstTxWarp prst="textNoShape">
              <a:avLst/>
            </a:prstTxWarp>
          </a:bodyPr>
          <a:lstStyle/>
          <a:p>
            <a:pPr algn="just">
              <a:lnSpc>
                <a:spcPct val="96000"/>
              </a:lnSpc>
            </a:pPr>
            <a:r>
              <a:rPr lang="ja-JP" altLang="en-US" sz="1200" dirty="0">
                <a:solidFill>
                  <a:prstClr val="black"/>
                </a:solidFill>
                <a:latin typeface="Century" pitchFamily="18" charset="0"/>
                <a:ea typeface="ＭＳ 明朝" pitchFamily="17" charset="-128"/>
                <a:cs typeface="ＭＳ Ｐゴシック" pitchFamily="50" charset="-128"/>
              </a:rPr>
              <a:t>　</a:t>
            </a:r>
            <a:r>
              <a:rPr lang="ja-JP" altLang="en-US" sz="1400" dirty="0">
                <a:solidFill>
                  <a:prstClr val="black"/>
                </a:solidFill>
                <a:latin typeface="ＭＳ ゴシック" pitchFamily="49" charset="-128"/>
                <a:ea typeface="ＭＳ ゴシック" pitchFamily="49" charset="-128"/>
                <a:cs typeface="ＭＳ Ｐゴシック" pitchFamily="50" charset="-128"/>
              </a:rPr>
              <a:t>障害者就労施設、在宅就業障害者及び在宅就業支援団体（以下「障害者就労施設等」という。）の受注の機会を確保するために必要な事項等を定めることにより、障害者就労施設等が供給する物品等に対する需要の増進等を図り、もって障害者就労施設で就労する障害者、在宅就業障害者等の自立の促進に資する。</a:t>
            </a:r>
            <a:endParaRPr lang="ja-JP" altLang="ja-JP" sz="2000" dirty="0">
              <a:solidFill>
                <a:prstClr val="black"/>
              </a:solidFill>
              <a:latin typeface="Arial"/>
              <a:ea typeface="ＭＳ Ｐゴシック"/>
              <a:cs typeface="ＭＳ Ｐゴシック" pitchFamily="50" charset="-128"/>
            </a:endParaRPr>
          </a:p>
        </p:txBody>
      </p:sp>
      <p:sp>
        <p:nvSpPr>
          <p:cNvPr id="8" name="Text Box 9"/>
          <p:cNvSpPr txBox="1">
            <a:spLocks noChangeArrowheads="1"/>
          </p:cNvSpPr>
          <p:nvPr/>
        </p:nvSpPr>
        <p:spPr bwMode="auto">
          <a:xfrm>
            <a:off x="194471" y="548704"/>
            <a:ext cx="1950000" cy="216000"/>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4213" tIns="8885" rIns="74213" bIns="8885" numCol="1" anchor="t" anchorCtr="0" compatLnSpc="1">
            <a:prstTxWarp prst="textNoShape">
              <a:avLst/>
            </a:prstTxWarp>
          </a:bodyPr>
          <a:lstStyle/>
          <a:p>
            <a:pPr algn="just"/>
            <a:r>
              <a:rPr lang="ja-JP" altLang="en-US" sz="1400" dirty="0">
                <a:solidFill>
                  <a:prstClr val="black"/>
                </a:solidFill>
                <a:latin typeface="HGSｺﾞｼｯｸE" pitchFamily="50" charset="-128"/>
                <a:ea typeface="HGSｺﾞｼｯｸE" pitchFamily="50" charset="-128"/>
                <a:cs typeface="ＭＳ Ｐゴシック" pitchFamily="50" charset="-128"/>
              </a:rPr>
              <a:t>１．目的（第１条）</a:t>
            </a:r>
            <a:endParaRPr lang="ja-JP" altLang="ja-JP" sz="2000" dirty="0">
              <a:solidFill>
                <a:prstClr val="black"/>
              </a:solidFill>
              <a:latin typeface="Arial"/>
              <a:ea typeface="ＭＳ Ｐゴシック"/>
              <a:cs typeface="ＭＳ Ｐゴシック" pitchFamily="50" charset="-128"/>
            </a:endParaRPr>
          </a:p>
        </p:txBody>
      </p:sp>
      <p:sp>
        <p:nvSpPr>
          <p:cNvPr id="9" name="Text Box 10"/>
          <p:cNvSpPr txBox="1">
            <a:spLocks noChangeArrowheads="1"/>
          </p:cNvSpPr>
          <p:nvPr/>
        </p:nvSpPr>
        <p:spPr bwMode="auto">
          <a:xfrm>
            <a:off x="1326529" y="1808864"/>
            <a:ext cx="8385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13" tIns="8885" rIns="74213" bIns="8885" numCol="1" anchor="t" anchorCtr="0" compatLnSpc="1">
            <a:prstTxWarp prst="textNoShape">
              <a:avLst/>
            </a:prstTxWarp>
          </a:bodyPr>
          <a:lstStyle/>
          <a:p>
            <a:pPr algn="just"/>
            <a:r>
              <a:rPr lang="ja-JP" altLang="en-US" sz="1200" dirty="0">
                <a:solidFill>
                  <a:prstClr val="black"/>
                </a:solidFill>
                <a:latin typeface="HGPｺﾞｼｯｸE" pitchFamily="50" charset="-128"/>
                <a:ea typeface="HGPｺﾞｼｯｸE" pitchFamily="50" charset="-128"/>
                <a:cs typeface="ＭＳ Ｐゴシック" pitchFamily="50" charset="-128"/>
              </a:rPr>
              <a:t>＜国・独立行政法人等＞　　　　　　　　　　　　 　　　　　　　　　　　　　　　　　＜地方公共団体・地方独立行政法人＞</a:t>
            </a:r>
            <a:endParaRPr lang="ja-JP" altLang="ja-JP" sz="2000" dirty="0">
              <a:solidFill>
                <a:prstClr val="black"/>
              </a:solidFill>
              <a:latin typeface="Arial"/>
              <a:ea typeface="ＭＳ Ｐゴシック"/>
              <a:cs typeface="ＭＳ Ｐゴシック" pitchFamily="50" charset="-128"/>
            </a:endParaRPr>
          </a:p>
        </p:txBody>
      </p:sp>
      <p:sp>
        <p:nvSpPr>
          <p:cNvPr id="12" name="Text Box 12"/>
          <p:cNvSpPr txBox="1">
            <a:spLocks noChangeArrowheads="1"/>
          </p:cNvSpPr>
          <p:nvPr/>
        </p:nvSpPr>
        <p:spPr bwMode="auto">
          <a:xfrm>
            <a:off x="116482" y="2060864"/>
            <a:ext cx="4758000" cy="46800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74213" tIns="8885" rIns="74213" bIns="8885" numCol="1" anchor="t" anchorCtr="0" compatLnSpc="1">
            <a:prstTxWarp prst="textNoShape">
              <a:avLst/>
            </a:prstTxWarp>
          </a:bodyPr>
          <a:lstStyle/>
          <a:p>
            <a:pPr algn="just"/>
            <a:r>
              <a:rPr lang="ja-JP" altLang="en-US" sz="1400" b="1" i="1" u="sng" dirty="0">
                <a:solidFill>
                  <a:prstClr val="black"/>
                </a:solidFill>
                <a:latin typeface="HGSｺﾞｼｯｸM" pitchFamily="50" charset="-128"/>
                <a:ea typeface="HGSｺﾞｼｯｸM" pitchFamily="50" charset="-128"/>
                <a:cs typeface="ＭＳ Ｐゴシック" pitchFamily="50" charset="-128"/>
              </a:rPr>
              <a:t>優先的に障害者就労施設等から物品等を調達するよう努める責務</a:t>
            </a:r>
            <a:endParaRPr lang="ja-JP" altLang="ja-JP" sz="3200" dirty="0">
              <a:solidFill>
                <a:prstClr val="black"/>
              </a:solidFill>
              <a:latin typeface="Arial"/>
              <a:ea typeface="ＭＳ Ｐゴシック"/>
              <a:cs typeface="ＭＳ Ｐゴシック" pitchFamily="50" charset="-128"/>
            </a:endParaRPr>
          </a:p>
        </p:txBody>
      </p:sp>
      <p:sp>
        <p:nvSpPr>
          <p:cNvPr id="13" name="AutoShape 13"/>
          <p:cNvSpPr>
            <a:spLocks noChangeArrowheads="1"/>
          </p:cNvSpPr>
          <p:nvPr/>
        </p:nvSpPr>
        <p:spPr bwMode="auto">
          <a:xfrm>
            <a:off x="116482" y="2672960"/>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基本方針の策定・公表（厚生労働大臣）</a:t>
            </a:r>
            <a:endParaRPr lang="ja-JP" altLang="ja-JP" sz="3200" dirty="0">
              <a:solidFill>
                <a:prstClr val="black"/>
              </a:solidFill>
              <a:latin typeface="Arial"/>
              <a:ea typeface="ＭＳ Ｐゴシック"/>
              <a:cs typeface="ＭＳ Ｐゴシック" pitchFamily="50" charset="-128"/>
            </a:endParaRPr>
          </a:p>
        </p:txBody>
      </p:sp>
      <p:sp>
        <p:nvSpPr>
          <p:cNvPr id="16" name="AutoShape 13"/>
          <p:cNvSpPr>
            <a:spLocks noChangeArrowheads="1"/>
          </p:cNvSpPr>
          <p:nvPr/>
        </p:nvSpPr>
        <p:spPr bwMode="auto">
          <a:xfrm>
            <a:off x="116482" y="3177040"/>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調達方針の策定・公表（各省各庁の長等）</a:t>
            </a:r>
            <a:endParaRPr lang="ja-JP" altLang="ja-JP" sz="3200" dirty="0">
              <a:solidFill>
                <a:prstClr val="black"/>
              </a:solidFill>
              <a:latin typeface="Arial"/>
              <a:ea typeface="ＭＳ Ｐゴシック"/>
              <a:cs typeface="ＭＳ Ｐゴシック" pitchFamily="50" charset="-128"/>
            </a:endParaRPr>
          </a:p>
        </p:txBody>
      </p:sp>
      <p:sp>
        <p:nvSpPr>
          <p:cNvPr id="18" name="AutoShape 13"/>
          <p:cNvSpPr>
            <a:spLocks noChangeArrowheads="1"/>
          </p:cNvSpPr>
          <p:nvPr/>
        </p:nvSpPr>
        <p:spPr bwMode="auto">
          <a:xfrm>
            <a:off x="116482" y="3681096"/>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調達方針に即した調達の実施</a:t>
            </a:r>
            <a:endParaRPr lang="ja-JP" altLang="ja-JP" sz="3200" dirty="0">
              <a:solidFill>
                <a:prstClr val="black"/>
              </a:solidFill>
              <a:latin typeface="Arial"/>
              <a:ea typeface="ＭＳ Ｐゴシック"/>
              <a:cs typeface="ＭＳ Ｐゴシック" pitchFamily="50" charset="-128"/>
            </a:endParaRPr>
          </a:p>
        </p:txBody>
      </p:sp>
      <p:sp>
        <p:nvSpPr>
          <p:cNvPr id="19" name="AutoShape 13"/>
          <p:cNvSpPr>
            <a:spLocks noChangeArrowheads="1"/>
          </p:cNvSpPr>
          <p:nvPr/>
        </p:nvSpPr>
        <p:spPr bwMode="auto">
          <a:xfrm>
            <a:off x="117010" y="4221184"/>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調達実績の取りまとめ・公表等</a:t>
            </a:r>
            <a:endParaRPr lang="ja-JP" altLang="ja-JP" sz="3200" dirty="0">
              <a:solidFill>
                <a:prstClr val="black"/>
              </a:solidFill>
              <a:latin typeface="Arial"/>
              <a:ea typeface="ＭＳ Ｐゴシック"/>
              <a:cs typeface="ＭＳ Ｐゴシック" pitchFamily="50" charset="-128"/>
            </a:endParaRPr>
          </a:p>
        </p:txBody>
      </p:sp>
      <p:sp>
        <p:nvSpPr>
          <p:cNvPr id="23" name="AutoShape 13"/>
          <p:cNvSpPr>
            <a:spLocks noChangeArrowheads="1"/>
          </p:cNvSpPr>
          <p:nvPr/>
        </p:nvSpPr>
        <p:spPr bwMode="auto">
          <a:xfrm>
            <a:off x="5031009" y="2672960"/>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調達方針の策定・</a:t>
            </a:r>
            <a:r>
              <a:rPr lang="ja-JP" altLang="en-US" sz="1400">
                <a:solidFill>
                  <a:prstClr val="black"/>
                </a:solidFill>
                <a:latin typeface="HGSｺﾞｼｯｸM" pitchFamily="50" charset="-128"/>
                <a:ea typeface="HGSｺﾞｼｯｸM" pitchFamily="50" charset="-128"/>
                <a:cs typeface="ＭＳ Ｐゴシック" pitchFamily="50" charset="-128"/>
              </a:rPr>
              <a:t>公表（都道府県の</a:t>
            </a:r>
            <a:r>
              <a:rPr lang="ja-JP" altLang="en-US" sz="1400" dirty="0">
                <a:solidFill>
                  <a:prstClr val="black"/>
                </a:solidFill>
                <a:latin typeface="HGSｺﾞｼｯｸM" pitchFamily="50" charset="-128"/>
                <a:ea typeface="HGSｺﾞｼｯｸM" pitchFamily="50" charset="-128"/>
                <a:cs typeface="ＭＳ Ｐゴシック" pitchFamily="50" charset="-128"/>
              </a:rPr>
              <a:t>長等）</a:t>
            </a:r>
            <a:endParaRPr lang="ja-JP" altLang="ja-JP" sz="3200" dirty="0">
              <a:solidFill>
                <a:prstClr val="black"/>
              </a:solidFill>
              <a:latin typeface="Arial"/>
              <a:ea typeface="ＭＳ Ｐゴシック"/>
              <a:cs typeface="ＭＳ Ｐゴシック" pitchFamily="50" charset="-128"/>
            </a:endParaRPr>
          </a:p>
        </p:txBody>
      </p:sp>
      <p:sp>
        <p:nvSpPr>
          <p:cNvPr id="24" name="AutoShape 14"/>
          <p:cNvSpPr>
            <a:spLocks noChangeArrowheads="1"/>
          </p:cNvSpPr>
          <p:nvPr/>
        </p:nvSpPr>
        <p:spPr bwMode="auto">
          <a:xfrm>
            <a:off x="7059286" y="2961016"/>
            <a:ext cx="468000" cy="684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25" name="AutoShape 13"/>
          <p:cNvSpPr>
            <a:spLocks noChangeArrowheads="1"/>
          </p:cNvSpPr>
          <p:nvPr/>
        </p:nvSpPr>
        <p:spPr bwMode="auto">
          <a:xfrm>
            <a:off x="5031009" y="3681096"/>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調達方針に即した調達の実施</a:t>
            </a:r>
            <a:endParaRPr lang="ja-JP" altLang="ja-JP" sz="3200" dirty="0">
              <a:solidFill>
                <a:prstClr val="black"/>
              </a:solidFill>
              <a:latin typeface="Arial"/>
              <a:ea typeface="ＭＳ Ｐゴシック"/>
              <a:cs typeface="ＭＳ Ｐゴシック" pitchFamily="50" charset="-128"/>
            </a:endParaRPr>
          </a:p>
        </p:txBody>
      </p:sp>
      <p:sp>
        <p:nvSpPr>
          <p:cNvPr id="26" name="AutoShape 13"/>
          <p:cNvSpPr>
            <a:spLocks noChangeArrowheads="1"/>
          </p:cNvSpPr>
          <p:nvPr/>
        </p:nvSpPr>
        <p:spPr bwMode="auto">
          <a:xfrm>
            <a:off x="5031009" y="4221184"/>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調達実績の取りまとめ・公表等</a:t>
            </a:r>
            <a:endParaRPr lang="ja-JP" altLang="ja-JP" sz="3200" dirty="0">
              <a:solidFill>
                <a:prstClr val="black"/>
              </a:solidFill>
              <a:latin typeface="Arial"/>
              <a:ea typeface="ＭＳ Ｐゴシック"/>
              <a:cs typeface="ＭＳ Ｐゴシック" pitchFamily="50" charset="-128"/>
            </a:endParaRPr>
          </a:p>
        </p:txBody>
      </p:sp>
      <p:sp>
        <p:nvSpPr>
          <p:cNvPr id="28" name="Text Box 12"/>
          <p:cNvSpPr txBox="1">
            <a:spLocks noChangeArrowheads="1"/>
          </p:cNvSpPr>
          <p:nvPr/>
        </p:nvSpPr>
        <p:spPr bwMode="auto">
          <a:xfrm>
            <a:off x="5031009" y="2060864"/>
            <a:ext cx="4758000" cy="46800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74213" tIns="8885" rIns="74213" bIns="8885" numCol="1" anchor="t" anchorCtr="0" compatLnSpc="1">
            <a:prstTxWarp prst="textNoShape">
              <a:avLst/>
            </a:prstTxWarp>
          </a:bodyPr>
          <a:lstStyle/>
          <a:p>
            <a:pPr algn="just"/>
            <a:r>
              <a:rPr lang="ja-JP" altLang="en-US" sz="1400" b="1" i="1" u="sng" dirty="0">
                <a:solidFill>
                  <a:prstClr val="black"/>
                </a:solidFill>
                <a:latin typeface="HGSｺﾞｼｯｸM" pitchFamily="50" charset="-128"/>
                <a:ea typeface="HGSｺﾞｼｯｸM" pitchFamily="50" charset="-128"/>
                <a:cs typeface="ＭＳ Ｐゴシック" pitchFamily="50" charset="-128"/>
              </a:rPr>
              <a:t>障害者就労施設等の受注機会の増大を図るための措置を講ずるよう努める責務</a:t>
            </a:r>
            <a:endParaRPr lang="ja-JP" altLang="ja-JP" sz="3200" dirty="0">
              <a:solidFill>
                <a:prstClr val="black"/>
              </a:solidFill>
              <a:latin typeface="Arial"/>
              <a:ea typeface="ＭＳ Ｐゴシック"/>
              <a:cs typeface="ＭＳ Ｐゴシック" pitchFamily="50" charset="-128"/>
            </a:endParaRPr>
          </a:p>
        </p:txBody>
      </p:sp>
      <p:sp>
        <p:nvSpPr>
          <p:cNvPr id="30" name="AutoShape 5"/>
          <p:cNvSpPr>
            <a:spLocks noChangeArrowheads="1"/>
          </p:cNvSpPr>
          <p:nvPr/>
        </p:nvSpPr>
        <p:spPr bwMode="auto">
          <a:xfrm>
            <a:off x="38472" y="4742538"/>
            <a:ext cx="9828000" cy="1260000"/>
          </a:xfrm>
          <a:prstGeom prst="roundRect">
            <a:avLst>
              <a:gd name="adj" fmla="val 1339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1" name="正方形/長方形 30"/>
          <p:cNvSpPr/>
          <p:nvPr/>
        </p:nvSpPr>
        <p:spPr bwMode="auto">
          <a:xfrm>
            <a:off x="116463" y="4905238"/>
            <a:ext cx="9789000" cy="1067544"/>
          </a:xfrm>
          <a:prstGeom prst="rect">
            <a:avLst/>
          </a:prstGeom>
          <a:noFill/>
          <a:ln w="9525" cap="flat" cmpd="sng" algn="ctr">
            <a:no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r>
              <a:rPr lang="ja-JP" altLang="en-US" sz="1400" dirty="0">
                <a:solidFill>
                  <a:prstClr val="black"/>
                </a:solidFill>
                <a:latin typeface="Arial"/>
                <a:ea typeface="ＭＳ Ｐゴシック"/>
              </a:rPr>
              <a:t>①　国及び独立行政法人等は、公契約について、競争参加資格を定めるに当たって法定雇用率を満たしていること又は障害者就労施設等から相当程度の物品等を調達していることに配慮する等障害者の就業を促進するために必要な措置を講ずるよう努めるものとする。</a:t>
            </a:r>
          </a:p>
          <a:p>
            <a:pPr marL="118935" indent="-118935" defTabSz="872188"/>
            <a:r>
              <a:rPr lang="ja-JP" altLang="en-US" sz="1400" dirty="0">
                <a:solidFill>
                  <a:prstClr val="black"/>
                </a:solidFill>
                <a:latin typeface="Arial"/>
                <a:ea typeface="ＭＳ Ｐゴシック"/>
              </a:rPr>
              <a:t>②　地方公共団体及び地方独立行政法人は、①による国及び独立行政法人等の措置に準じて必要な措置を講ずるよう努めるものとする。</a:t>
            </a:r>
          </a:p>
        </p:txBody>
      </p:sp>
      <p:sp>
        <p:nvSpPr>
          <p:cNvPr id="34" name="AutoShape 5"/>
          <p:cNvSpPr>
            <a:spLocks noChangeArrowheads="1"/>
          </p:cNvSpPr>
          <p:nvPr/>
        </p:nvSpPr>
        <p:spPr bwMode="auto">
          <a:xfrm>
            <a:off x="38472" y="6201376"/>
            <a:ext cx="9828000" cy="612000"/>
          </a:xfrm>
          <a:prstGeom prst="roundRect">
            <a:avLst>
              <a:gd name="adj" fmla="val 21379"/>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5" name="正方形/長方形 34"/>
          <p:cNvSpPr/>
          <p:nvPr/>
        </p:nvSpPr>
        <p:spPr bwMode="auto">
          <a:xfrm>
            <a:off x="194471" y="6345392"/>
            <a:ext cx="9789000" cy="432000"/>
          </a:xfrm>
          <a:prstGeom prst="rect">
            <a:avLst/>
          </a:prstGeom>
          <a:noFill/>
          <a:ln w="9525" cap="flat" cmpd="sng" algn="ctr">
            <a:no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r>
              <a:rPr lang="ja-JP" altLang="en-US" sz="1400" dirty="0">
                <a:solidFill>
                  <a:prstClr val="black"/>
                </a:solidFill>
                <a:latin typeface="Arial"/>
                <a:ea typeface="ＭＳ Ｐゴシック"/>
              </a:rPr>
              <a:t>　障害者就労施設等は、単独で又は相互に連携して若しくは共同して、購入者等に対し、その物品等に関する情報を提</a:t>
            </a:r>
            <a:endParaRPr lang="en-US" altLang="ja-JP" sz="1400" dirty="0">
              <a:solidFill>
                <a:prstClr val="black"/>
              </a:solidFill>
              <a:latin typeface="Arial"/>
              <a:ea typeface="ＭＳ Ｐゴシック"/>
            </a:endParaRPr>
          </a:p>
          <a:p>
            <a:pPr marL="118935" indent="-118935" defTabSz="872188"/>
            <a:r>
              <a:rPr lang="ja-JP" altLang="en-US" sz="1400" dirty="0">
                <a:solidFill>
                  <a:prstClr val="black"/>
                </a:solidFill>
                <a:latin typeface="Arial"/>
                <a:ea typeface="ＭＳ Ｐゴシック"/>
              </a:rPr>
              <a:t>供するよう努めるとともに、当該物品等の質の向上及び供給の円滑化に努めるものとする。</a:t>
            </a:r>
          </a:p>
        </p:txBody>
      </p:sp>
      <p:sp>
        <p:nvSpPr>
          <p:cNvPr id="33" name="Text Box 9"/>
          <p:cNvSpPr txBox="1">
            <a:spLocks noChangeArrowheads="1"/>
          </p:cNvSpPr>
          <p:nvPr/>
        </p:nvSpPr>
        <p:spPr bwMode="auto">
          <a:xfrm>
            <a:off x="273236" y="6057360"/>
            <a:ext cx="6630000" cy="216000"/>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4213" tIns="8885" rIns="74213" bIns="8885" numCol="1" anchor="t" anchorCtr="0" compatLnSpc="1">
            <a:prstTxWarp prst="textNoShape">
              <a:avLst/>
            </a:prstTxWarp>
          </a:bodyPr>
          <a:lstStyle/>
          <a:p>
            <a:pPr algn="just"/>
            <a:r>
              <a:rPr lang="ja-JP" altLang="en-US" sz="1400" dirty="0">
                <a:solidFill>
                  <a:prstClr val="black"/>
                </a:solidFill>
                <a:latin typeface="HGSｺﾞｼｯｸE" pitchFamily="50" charset="-128"/>
                <a:ea typeface="HGSｺﾞｼｯｸE" pitchFamily="50" charset="-128"/>
                <a:cs typeface="ＭＳ Ｐゴシック" pitchFamily="50" charset="-128"/>
              </a:rPr>
              <a:t>４．障害者就労施設等の供給する物品等に関する情報の提供（第１１条）</a:t>
            </a:r>
            <a:endParaRPr lang="ja-JP" altLang="ja-JP" sz="2000" dirty="0">
              <a:solidFill>
                <a:prstClr val="black"/>
              </a:solidFill>
              <a:latin typeface="Arial"/>
              <a:ea typeface="ＭＳ Ｐゴシック"/>
              <a:cs typeface="ＭＳ Ｐゴシック" pitchFamily="50" charset="-128"/>
            </a:endParaRPr>
          </a:p>
        </p:txBody>
      </p:sp>
      <p:sp>
        <p:nvSpPr>
          <p:cNvPr id="36" name="AutoShape 5"/>
          <p:cNvSpPr>
            <a:spLocks noChangeArrowheads="1"/>
          </p:cNvSpPr>
          <p:nvPr/>
        </p:nvSpPr>
        <p:spPr bwMode="auto">
          <a:xfrm>
            <a:off x="38474" y="1628940"/>
            <a:ext cx="9828000" cy="2916000"/>
          </a:xfrm>
          <a:prstGeom prst="roundRect">
            <a:avLst>
              <a:gd name="adj" fmla="val 6121"/>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10" name="Text Box 9"/>
          <p:cNvSpPr txBox="1">
            <a:spLocks noChangeArrowheads="1"/>
          </p:cNvSpPr>
          <p:nvPr/>
        </p:nvSpPr>
        <p:spPr bwMode="auto">
          <a:xfrm>
            <a:off x="194471" y="1520856"/>
            <a:ext cx="5070000" cy="216000"/>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4213" tIns="8885" rIns="74213" bIns="8885" numCol="1" anchor="t" anchorCtr="0" compatLnSpc="1">
            <a:prstTxWarp prst="textNoShape">
              <a:avLst/>
            </a:prstTxWarp>
          </a:bodyPr>
          <a:lstStyle/>
          <a:p>
            <a:pPr algn="just"/>
            <a:r>
              <a:rPr lang="ja-JP" altLang="en-US" sz="1400" dirty="0">
                <a:solidFill>
                  <a:prstClr val="black"/>
                </a:solidFill>
                <a:latin typeface="HGSｺﾞｼｯｸE" pitchFamily="50" charset="-128"/>
                <a:ea typeface="HGSｺﾞｼｯｸE" pitchFamily="50" charset="-128"/>
                <a:cs typeface="ＭＳ Ｐゴシック" pitchFamily="50" charset="-128"/>
              </a:rPr>
              <a:t>２．国等の責務及び調達の推進（第３条～第９条）</a:t>
            </a:r>
            <a:endParaRPr lang="ja-JP" altLang="ja-JP" sz="2000" dirty="0">
              <a:solidFill>
                <a:prstClr val="black"/>
              </a:solidFill>
              <a:latin typeface="Arial"/>
              <a:ea typeface="ＭＳ Ｐゴシック"/>
              <a:cs typeface="ＭＳ Ｐゴシック" pitchFamily="50" charset="-128"/>
            </a:endParaRPr>
          </a:p>
        </p:txBody>
      </p:sp>
      <p:sp>
        <p:nvSpPr>
          <p:cNvPr id="37" name="AutoShape 14"/>
          <p:cNvSpPr>
            <a:spLocks noChangeArrowheads="1"/>
          </p:cNvSpPr>
          <p:nvPr/>
        </p:nvSpPr>
        <p:spPr bwMode="auto">
          <a:xfrm>
            <a:off x="7059246" y="3969128"/>
            <a:ext cx="468000" cy="180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8" name="AutoShape 14"/>
          <p:cNvSpPr>
            <a:spLocks noChangeArrowheads="1"/>
          </p:cNvSpPr>
          <p:nvPr/>
        </p:nvSpPr>
        <p:spPr bwMode="auto">
          <a:xfrm>
            <a:off x="2066722" y="2960992"/>
            <a:ext cx="468000" cy="180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9" name="AutoShape 14"/>
          <p:cNvSpPr>
            <a:spLocks noChangeArrowheads="1"/>
          </p:cNvSpPr>
          <p:nvPr/>
        </p:nvSpPr>
        <p:spPr bwMode="auto">
          <a:xfrm>
            <a:off x="2066722" y="3465096"/>
            <a:ext cx="468000" cy="180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40" name="AutoShape 14"/>
          <p:cNvSpPr>
            <a:spLocks noChangeArrowheads="1"/>
          </p:cNvSpPr>
          <p:nvPr/>
        </p:nvSpPr>
        <p:spPr bwMode="auto">
          <a:xfrm>
            <a:off x="2066722" y="3969128"/>
            <a:ext cx="468000" cy="180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29" name="Text Box 9"/>
          <p:cNvSpPr txBox="1">
            <a:spLocks noChangeArrowheads="1"/>
          </p:cNvSpPr>
          <p:nvPr/>
        </p:nvSpPr>
        <p:spPr bwMode="auto">
          <a:xfrm>
            <a:off x="234226" y="4617200"/>
            <a:ext cx="6435000" cy="216000"/>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4213" tIns="8885" rIns="74213" bIns="8885" numCol="1" anchor="t" anchorCtr="0" compatLnSpc="1">
            <a:prstTxWarp prst="textNoShape">
              <a:avLst/>
            </a:prstTxWarp>
          </a:bodyPr>
          <a:lstStyle/>
          <a:p>
            <a:pPr algn="just"/>
            <a:r>
              <a:rPr lang="ja-JP" altLang="en-US" sz="1400" dirty="0">
                <a:solidFill>
                  <a:prstClr val="black"/>
                </a:solidFill>
                <a:latin typeface="HGSｺﾞｼｯｸE" pitchFamily="50" charset="-128"/>
                <a:ea typeface="HGSｺﾞｼｯｸE" pitchFamily="50" charset="-128"/>
                <a:cs typeface="ＭＳ Ｐゴシック" pitchFamily="50" charset="-128"/>
              </a:rPr>
              <a:t>３．公契約における障害者の就業を促進するための措置等（第１０条）</a:t>
            </a:r>
            <a:endParaRPr lang="ja-JP" altLang="ja-JP" sz="2000" dirty="0">
              <a:solidFill>
                <a:prstClr val="black"/>
              </a:solidFill>
              <a:latin typeface="Arial"/>
              <a:ea typeface="ＭＳ Ｐゴシック"/>
              <a:cs typeface="ＭＳ Ｐゴシック" pitchFamily="50" charset="-128"/>
            </a:endParaRPr>
          </a:p>
        </p:txBody>
      </p:sp>
      <p:sp>
        <p:nvSpPr>
          <p:cNvPr id="2" name="正方形/長方形 1"/>
          <p:cNvSpPr/>
          <p:nvPr/>
        </p:nvSpPr>
        <p:spPr bwMode="auto">
          <a:xfrm>
            <a:off x="78054" y="3140969"/>
            <a:ext cx="4836000" cy="324000"/>
          </a:xfrm>
          <a:prstGeom prst="rect">
            <a:avLst/>
          </a:prstGeom>
          <a:noFill/>
          <a:ln w="38100" cap="flat" cmpd="sng" algn="ctr">
            <a:solidFill>
              <a:srgbClr val="FF0000"/>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endParaRPr lang="ja-JP" altLang="en-US" sz="1200">
              <a:solidFill>
                <a:prstClr val="black"/>
              </a:solidFill>
              <a:ea typeface="ＭＳ Ｐゴシック" pitchFamily="50" charset="-128"/>
            </a:endParaRPr>
          </a:p>
        </p:txBody>
      </p:sp>
      <p:sp>
        <p:nvSpPr>
          <p:cNvPr id="42" name="正方形/長方形 41"/>
          <p:cNvSpPr/>
          <p:nvPr/>
        </p:nvSpPr>
        <p:spPr bwMode="auto">
          <a:xfrm>
            <a:off x="5031009" y="2636955"/>
            <a:ext cx="4797000" cy="360000"/>
          </a:xfrm>
          <a:prstGeom prst="rect">
            <a:avLst/>
          </a:prstGeom>
          <a:noFill/>
          <a:ln w="38100" cap="flat" cmpd="sng" algn="ctr">
            <a:solidFill>
              <a:srgbClr val="FF0000"/>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endParaRPr lang="ja-JP" altLang="en-US" sz="1200">
              <a:solidFill>
                <a:prstClr val="black"/>
              </a:solidFill>
              <a:ea typeface="ＭＳ Ｐゴシック" pitchFamily="50" charset="-128"/>
            </a:endParaRPr>
          </a:p>
        </p:txBody>
      </p:sp>
      <p:sp>
        <p:nvSpPr>
          <p:cNvPr id="43" name="正方形/長方形 42"/>
          <p:cNvSpPr/>
          <p:nvPr/>
        </p:nvSpPr>
        <p:spPr bwMode="auto">
          <a:xfrm>
            <a:off x="78537" y="3645025"/>
            <a:ext cx="9750000" cy="828160"/>
          </a:xfrm>
          <a:prstGeom prst="rect">
            <a:avLst/>
          </a:prstGeom>
          <a:noFill/>
          <a:ln w="38100" cap="flat" cmpd="sng" algn="ctr">
            <a:solidFill>
              <a:srgbClr val="FF0000"/>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endParaRPr lang="ja-JP" altLang="en-US" sz="1200">
              <a:solidFill>
                <a:prstClr val="black"/>
              </a:solidFill>
              <a:ea typeface="ＭＳ Ｐゴシック" pitchFamily="50" charset="-128"/>
            </a:endParaRPr>
          </a:p>
        </p:txBody>
      </p:sp>
      <p:sp>
        <p:nvSpPr>
          <p:cNvPr id="7" name="正方形/長方形 6"/>
          <p:cNvSpPr/>
          <p:nvPr/>
        </p:nvSpPr>
        <p:spPr bwMode="auto">
          <a:xfrm>
            <a:off x="6045121" y="476696"/>
            <a:ext cx="3783000" cy="216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36767" tIns="7357" rIns="36767" bIns="7357" numCol="1" rtlCol="0" anchor="t" anchorCtr="0" compatLnSpc="1">
            <a:prstTxWarp prst="textNoShape">
              <a:avLst/>
            </a:prstTxWarp>
          </a:bodyPr>
          <a:lstStyle/>
          <a:p>
            <a:pPr marL="118935" indent="-118935" algn="ctr" defTabSz="872188"/>
            <a:r>
              <a:rPr lang="ja-JP" altLang="en-US" sz="1200" b="1" dirty="0">
                <a:solidFill>
                  <a:prstClr val="white"/>
                </a:solidFill>
              </a:rPr>
              <a:t>平成２５年４月１日施行（平成２４年６月２０日成立）</a:t>
            </a:r>
          </a:p>
        </p:txBody>
      </p:sp>
      <p:grpSp>
        <p:nvGrpSpPr>
          <p:cNvPr id="41" name="グループ化 10"/>
          <p:cNvGrpSpPr>
            <a:grpSpLocks/>
          </p:cNvGrpSpPr>
          <p:nvPr/>
        </p:nvGrpSpPr>
        <p:grpSpPr bwMode="auto">
          <a:xfrm>
            <a:off x="12938" y="332675"/>
            <a:ext cx="9906000" cy="71438"/>
            <a:chOff x="0" y="188640"/>
            <a:chExt cx="9144000" cy="72008"/>
          </a:xfrm>
        </p:grpSpPr>
        <p:cxnSp>
          <p:nvCxnSpPr>
            <p:cNvPr id="44" name="直線コネクタ 43"/>
            <p:cNvCxnSpPr/>
            <p:nvPr/>
          </p:nvCxnSpPr>
          <p:spPr>
            <a:xfrm>
              <a:off x="0" y="188640"/>
              <a:ext cx="9144000" cy="0"/>
            </a:xfrm>
            <a:prstGeom prst="line">
              <a:avLst/>
            </a:prstGeom>
            <a:noFill/>
            <a:ln w="9525" cap="flat" cmpd="sng" algn="ctr">
              <a:solidFill>
                <a:srgbClr val="99CCFF"/>
              </a:solidFill>
              <a:prstDash val="solid"/>
            </a:ln>
            <a:effectLst/>
          </p:spPr>
        </p:cxnSp>
        <p:cxnSp>
          <p:nvCxnSpPr>
            <p:cNvPr id="45" name="直線コネクタ 44"/>
            <p:cNvCxnSpPr/>
            <p:nvPr/>
          </p:nvCxnSpPr>
          <p:spPr>
            <a:xfrm>
              <a:off x="0" y="260648"/>
              <a:ext cx="9144000" cy="0"/>
            </a:xfrm>
            <a:prstGeom prst="line">
              <a:avLst/>
            </a:prstGeom>
            <a:noFill/>
            <a:ln w="57150" cap="flat" cmpd="sng" algn="ctr">
              <a:solidFill>
                <a:srgbClr val="99CCFF"/>
              </a:solidFill>
              <a:prstDash val="solid"/>
            </a:ln>
            <a:effectLst/>
          </p:spPr>
        </p:cxnSp>
      </p:grpSp>
      <p:sp>
        <p:nvSpPr>
          <p:cNvPr id="46"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mtClean="0">
                <a:solidFill>
                  <a:prstClr val="black"/>
                </a:solidFill>
              </a:rPr>
              <a:pPr>
                <a:defRPr/>
              </a:pPr>
              <a:t>121</a:t>
            </a:fld>
            <a:endParaRPr lang="en-US" altLang="ja-JP" dirty="0">
              <a:solidFill>
                <a:prstClr val="black"/>
              </a:solidFill>
            </a:endParaRPr>
          </a:p>
        </p:txBody>
      </p:sp>
    </p:spTree>
    <p:extLst>
      <p:ext uri="{BB962C8B-B14F-4D97-AF65-F5344CB8AC3E}">
        <p14:creationId xmlns:p14="http://schemas.microsoft.com/office/powerpoint/2010/main" val="3905237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640631" y="274638"/>
            <a:ext cx="7770069" cy="6178550"/>
          </a:xfrm>
        </p:spPr>
        <p:txBody>
          <a:bodyPr/>
          <a:lstStyle/>
          <a:p>
            <a:pPr algn="l"/>
            <a:r>
              <a:rPr lang="ja-JP" altLang="en-US" sz="3600" dirty="0">
                <a:latin typeface="+mj-ea"/>
              </a:rPr>
              <a:t>４　障害児支援について</a:t>
            </a:r>
          </a:p>
        </p:txBody>
      </p:sp>
      <p:sp>
        <p:nvSpPr>
          <p:cNvPr id="2"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122</a:t>
            </a:fld>
            <a:endParaRPr lang="en-US" altLang="ja-JP" dirty="0">
              <a:solidFill>
                <a:prstClr val="black"/>
              </a:solidFill>
            </a:endParaRPr>
          </a:p>
        </p:txBody>
      </p:sp>
    </p:spTree>
    <p:extLst>
      <p:ext uri="{BB962C8B-B14F-4D97-AF65-F5344CB8AC3E}">
        <p14:creationId xmlns:p14="http://schemas.microsoft.com/office/powerpoint/2010/main" val="19054933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4"/>
          <p:cNvSpPr txBox="1">
            <a:spLocks noChangeArrowheads="1"/>
          </p:cNvSpPr>
          <p:nvPr/>
        </p:nvSpPr>
        <p:spPr bwMode="auto">
          <a:xfrm>
            <a:off x="116473" y="1052782"/>
            <a:ext cx="9711529" cy="1323439"/>
          </a:xfrm>
          <a:prstGeom prst="rect">
            <a:avLst/>
          </a:prstGeom>
          <a:noFill/>
          <a:ln w="19050">
            <a:solidFill>
              <a:schemeClr val="tx1"/>
            </a:solidFill>
            <a:miter lim="800000"/>
            <a:headEnd/>
            <a:tailEnd/>
          </a:ln>
        </p:spPr>
        <p:txBody>
          <a:bodyPr wrap="square">
            <a:spAutoFit/>
          </a:bodyPr>
          <a:lstStyle/>
          <a:p>
            <a:r>
              <a:rPr lang="ja-JP" altLang="en-US" sz="1600" dirty="0" smtClean="0">
                <a:solidFill>
                  <a:prstClr val="black"/>
                </a:solidFill>
              </a:rPr>
              <a:t>　学校</a:t>
            </a:r>
            <a:r>
              <a:rPr lang="ja-JP" altLang="en-US" sz="1600" dirty="0">
                <a:solidFill>
                  <a:prstClr val="black"/>
                </a:solidFill>
              </a:rPr>
              <a:t>と障害児通所支援を提供する事業所や障害児入所施設、居宅サービスを提供する事業所（以下「障害児通所支援事業所等」という。）が緊密な連携を図るとともに、学校等で作成する個別の教育支援計画及び個別の指導計画（以下「個別の教育支援計画等」という。）と障害児相談支援事業所で作成する障害児支援利用計画及び障害児通所支援事業所等で作成する個別支援計画（以下「障害児支援利用計画等」という。）が、個人情報に留意しつつ連携していくことが</a:t>
            </a:r>
            <a:r>
              <a:rPr lang="ja-JP" altLang="en-US" sz="1600" dirty="0" smtClean="0">
                <a:solidFill>
                  <a:prstClr val="black"/>
                </a:solidFill>
              </a:rPr>
              <a:t>望ましい。</a:t>
            </a:r>
            <a:endParaRPr lang="en-US" altLang="ja-JP" sz="1600" dirty="0">
              <a:solidFill>
                <a:srgbClr val="000000"/>
              </a:solidFill>
            </a:endParaRPr>
          </a:p>
        </p:txBody>
      </p:sp>
      <p:sp>
        <p:nvSpPr>
          <p:cNvPr id="58370" name="Text Box 25"/>
          <p:cNvSpPr txBox="1">
            <a:spLocks noChangeArrowheads="1"/>
          </p:cNvSpPr>
          <p:nvPr/>
        </p:nvSpPr>
        <p:spPr bwMode="auto">
          <a:xfrm>
            <a:off x="91" y="76562"/>
            <a:ext cx="9905999" cy="415498"/>
          </a:xfrm>
          <a:prstGeom prst="rect">
            <a:avLst/>
          </a:prstGeom>
          <a:noFill/>
          <a:ln w="38100" cmpd="dbl">
            <a:solidFill>
              <a:schemeClr val="accent5">
                <a:lumMod val="75000"/>
              </a:schemeClr>
            </a:solidFill>
            <a:miter lim="800000"/>
            <a:headEnd/>
            <a:tailEnd/>
          </a:ln>
        </p:spPr>
        <p:txBody>
          <a:bodyPr wrap="square">
            <a:spAutoFit/>
          </a:bodyPr>
          <a:lstStyle/>
          <a:p>
            <a:pPr algn="ctr"/>
            <a:r>
              <a:rPr lang="ja-JP" altLang="en-US" sz="2100" b="1" dirty="0" smtClean="0">
                <a:solidFill>
                  <a:srgbClr val="000000"/>
                </a:solidFill>
              </a:rPr>
              <a:t>児童福祉法等の改正による教育と福祉の連携の一層の推進について（概要）</a:t>
            </a:r>
            <a:endParaRPr lang="ja-JP" altLang="en-US" sz="2100" b="1" dirty="0">
              <a:solidFill>
                <a:srgbClr val="000000"/>
              </a:solidFill>
            </a:endParaRPr>
          </a:p>
        </p:txBody>
      </p:sp>
      <p:sp>
        <p:nvSpPr>
          <p:cNvPr id="16" name="角丸四角形 15"/>
          <p:cNvSpPr/>
          <p:nvPr/>
        </p:nvSpPr>
        <p:spPr>
          <a:xfrm>
            <a:off x="128587" y="764704"/>
            <a:ext cx="1392031" cy="288032"/>
          </a:xfrm>
          <a:prstGeom prst="roundRect">
            <a:avLst/>
          </a:prstGeom>
          <a:solidFill>
            <a:srgbClr val="FFD9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smtClean="0">
                <a:solidFill>
                  <a:prstClr val="black"/>
                </a:solidFill>
              </a:rPr>
              <a:t>◆　趣旨</a:t>
            </a:r>
            <a:endParaRPr lang="ja-JP" altLang="en-US" b="1" dirty="0">
              <a:solidFill>
                <a:prstClr val="black"/>
              </a:solidFill>
            </a:endParaRPr>
          </a:p>
        </p:txBody>
      </p:sp>
      <p:sp>
        <p:nvSpPr>
          <p:cNvPr id="12" name="正方形/長方形 11"/>
          <p:cNvSpPr/>
          <p:nvPr/>
        </p:nvSpPr>
        <p:spPr>
          <a:xfrm>
            <a:off x="428497" y="404664"/>
            <a:ext cx="9711529"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prstClr val="black"/>
                </a:solidFill>
              </a:rPr>
              <a:t>（平成２４年４月１８日付厚生労働省社会・援護局障害保健福祉部障害福祉課、文部科学省初等中等教育局特別支援教育課連名通知）</a:t>
            </a:r>
            <a:endParaRPr lang="ja-JP" altLang="en-US" sz="1200" dirty="0">
              <a:solidFill>
                <a:prstClr val="black"/>
              </a:solidFill>
            </a:endParaRPr>
          </a:p>
        </p:txBody>
      </p:sp>
      <p:sp>
        <p:nvSpPr>
          <p:cNvPr id="14" name="角丸四角形 13"/>
          <p:cNvSpPr/>
          <p:nvPr/>
        </p:nvSpPr>
        <p:spPr>
          <a:xfrm>
            <a:off x="128587" y="2564904"/>
            <a:ext cx="1782075" cy="288032"/>
          </a:xfrm>
          <a:prstGeom prst="roundRect">
            <a:avLst/>
          </a:prstGeom>
          <a:solidFill>
            <a:srgbClr val="FFD9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smtClean="0">
                <a:solidFill>
                  <a:prstClr val="black"/>
                </a:solidFill>
              </a:rPr>
              <a:t>◆　留意事項</a:t>
            </a:r>
            <a:endParaRPr lang="ja-JP" altLang="en-US" b="1" dirty="0">
              <a:solidFill>
                <a:prstClr val="black"/>
              </a:solidFill>
            </a:endParaRPr>
          </a:p>
        </p:txBody>
      </p:sp>
      <p:sp>
        <p:nvSpPr>
          <p:cNvPr id="15" name="Text Box 24"/>
          <p:cNvSpPr txBox="1">
            <a:spLocks noChangeArrowheads="1"/>
          </p:cNvSpPr>
          <p:nvPr/>
        </p:nvSpPr>
        <p:spPr bwMode="auto">
          <a:xfrm>
            <a:off x="116473" y="2852959"/>
            <a:ext cx="9711529" cy="3662541"/>
          </a:xfrm>
          <a:prstGeom prst="rect">
            <a:avLst/>
          </a:prstGeom>
          <a:noFill/>
          <a:ln w="19050">
            <a:solidFill>
              <a:schemeClr val="tx1"/>
            </a:solidFill>
            <a:miter lim="800000"/>
            <a:headEnd/>
            <a:tailEnd/>
          </a:ln>
        </p:spPr>
        <p:txBody>
          <a:bodyPr wrap="square">
            <a:spAutoFit/>
          </a:bodyPr>
          <a:lstStyle/>
          <a:p>
            <a:r>
              <a:rPr lang="ja-JP" altLang="en-US" sz="1600" b="1" u="sng" dirty="0" smtClean="0">
                <a:solidFill>
                  <a:prstClr val="black"/>
                </a:solidFill>
              </a:rPr>
              <a:t>１　相談支援</a:t>
            </a:r>
            <a:r>
              <a:rPr lang="ja-JP" altLang="en-US" sz="1600" dirty="0" smtClean="0">
                <a:solidFill>
                  <a:prstClr val="black"/>
                </a:solidFill>
              </a:rPr>
              <a:t>　</a:t>
            </a:r>
            <a:endParaRPr lang="en-US" altLang="ja-JP" sz="1600" dirty="0" smtClean="0">
              <a:solidFill>
                <a:prstClr val="black"/>
              </a:solidFill>
            </a:endParaRPr>
          </a:p>
          <a:p>
            <a:pPr marL="95250" indent="177800"/>
            <a:r>
              <a:rPr lang="ja-JP" altLang="en-US" sz="1600" dirty="0" smtClean="0">
                <a:solidFill>
                  <a:prstClr val="black"/>
                </a:solidFill>
              </a:rPr>
              <a:t>障害児</a:t>
            </a:r>
            <a:r>
              <a:rPr lang="ja-JP" altLang="en-US" sz="1600" dirty="0">
                <a:solidFill>
                  <a:prstClr val="black"/>
                </a:solidFill>
              </a:rPr>
              <a:t>支援利用計画等の作成を担当する相談支援事業所と個別の教育支援計画等の作成を</a:t>
            </a:r>
            <a:r>
              <a:rPr lang="ja-JP" altLang="en-US" sz="1600" dirty="0" smtClean="0">
                <a:solidFill>
                  <a:prstClr val="black"/>
                </a:solidFill>
              </a:rPr>
              <a:t>担当する</a:t>
            </a:r>
            <a:r>
              <a:rPr lang="ja-JP" altLang="en-US" sz="1600" dirty="0">
                <a:solidFill>
                  <a:prstClr val="black"/>
                </a:solidFill>
              </a:rPr>
              <a:t>学校等が密接に連絡調整を行い、就学前の福祉サービス利用から就学への移行、学齢期に利用する福祉サービスとの連携、さらには学校卒業に当たって地域生活に向けた福祉サービス利用への移行が円滑に進むよう、保護者の了解を得つつ、特段の配慮を</a:t>
            </a:r>
            <a:r>
              <a:rPr lang="ja-JP" altLang="en-US" sz="1600" dirty="0" smtClean="0">
                <a:solidFill>
                  <a:prstClr val="black"/>
                </a:solidFill>
              </a:rPr>
              <a:t>お願い</a:t>
            </a:r>
            <a:r>
              <a:rPr lang="ja-JP" altLang="en-US" sz="1600" dirty="0">
                <a:solidFill>
                  <a:prstClr val="black"/>
                </a:solidFill>
              </a:rPr>
              <a:t>する</a:t>
            </a:r>
            <a:r>
              <a:rPr lang="ja-JP" altLang="en-US" sz="1600" dirty="0" smtClean="0">
                <a:solidFill>
                  <a:prstClr val="black"/>
                </a:solidFill>
              </a:rPr>
              <a:t>。</a:t>
            </a:r>
            <a:endParaRPr lang="en-US" altLang="ja-JP" sz="1600" dirty="0" smtClean="0">
              <a:solidFill>
                <a:prstClr val="black"/>
              </a:solidFill>
            </a:endParaRPr>
          </a:p>
          <a:p>
            <a:pPr marL="95250" indent="177800"/>
            <a:endParaRPr lang="en-US" altLang="ja-JP" sz="800" dirty="0">
              <a:solidFill>
                <a:srgbClr val="000000"/>
              </a:solidFill>
            </a:endParaRPr>
          </a:p>
          <a:p>
            <a:r>
              <a:rPr lang="ja-JP" altLang="en-US" sz="1600" b="1" u="sng" dirty="0" smtClean="0">
                <a:solidFill>
                  <a:srgbClr val="000000"/>
                </a:solidFill>
              </a:rPr>
              <a:t>２　障害児支援の強化</a:t>
            </a:r>
            <a:endParaRPr lang="en-US" altLang="ja-JP" sz="1600" b="1" u="sng" dirty="0">
              <a:solidFill>
                <a:srgbClr val="000000"/>
              </a:solidFill>
            </a:endParaRPr>
          </a:p>
          <a:p>
            <a:r>
              <a:rPr lang="ja-JP" altLang="en-US" sz="1600" dirty="0" smtClean="0">
                <a:solidFill>
                  <a:srgbClr val="000000"/>
                </a:solidFill>
              </a:rPr>
              <a:t>（１）　保育所等訪問支援の創設</a:t>
            </a:r>
            <a:endParaRPr lang="en-US" altLang="ja-JP" sz="1600" dirty="0" smtClean="0">
              <a:solidFill>
                <a:srgbClr val="000000"/>
              </a:solidFill>
            </a:endParaRPr>
          </a:p>
          <a:p>
            <a:pPr marL="273050" indent="177800"/>
            <a:r>
              <a:rPr lang="ja-JP" altLang="en-US" sz="1600" dirty="0">
                <a:solidFill>
                  <a:prstClr val="black"/>
                </a:solidFill>
              </a:rPr>
              <a:t>このサービスが効果的に行われるためには、保育所等訪問支援の訪問先施設の理解と協力が不可欠であり、該当する障害児の状況の把握や支援方法等について、訪問先施設と保育所等訪問支援事業所、保護者との間で情報共有するとともに、十分調整した上で、必要な対応がなされるよう配慮を</a:t>
            </a:r>
            <a:r>
              <a:rPr lang="ja-JP" altLang="en-US" sz="1600" dirty="0" smtClean="0">
                <a:solidFill>
                  <a:prstClr val="black"/>
                </a:solidFill>
              </a:rPr>
              <a:t>お願い</a:t>
            </a:r>
            <a:r>
              <a:rPr lang="ja-JP" altLang="en-US" sz="1600" dirty="0">
                <a:solidFill>
                  <a:prstClr val="black"/>
                </a:solidFill>
              </a:rPr>
              <a:t>する</a:t>
            </a:r>
            <a:r>
              <a:rPr lang="ja-JP" altLang="en-US" sz="1600" dirty="0" smtClean="0">
                <a:solidFill>
                  <a:prstClr val="black"/>
                </a:solidFill>
              </a:rPr>
              <a:t>。</a:t>
            </a:r>
            <a:endParaRPr lang="en-US" altLang="ja-JP" sz="1600" dirty="0">
              <a:solidFill>
                <a:srgbClr val="000000"/>
              </a:solidFill>
            </a:endParaRPr>
          </a:p>
          <a:p>
            <a:r>
              <a:rPr lang="ja-JP" altLang="en-US" sz="1600" dirty="0" smtClean="0">
                <a:solidFill>
                  <a:srgbClr val="000000"/>
                </a:solidFill>
              </a:rPr>
              <a:t>（２）　個別支援計画の作成</a:t>
            </a:r>
            <a:endParaRPr lang="en-US" altLang="ja-JP" sz="1600" dirty="0" smtClean="0">
              <a:solidFill>
                <a:srgbClr val="000000"/>
              </a:solidFill>
            </a:endParaRPr>
          </a:p>
          <a:p>
            <a:pPr marL="355600" indent="-355600"/>
            <a:r>
              <a:rPr lang="ja-JP" altLang="en-US" sz="1600" dirty="0">
                <a:solidFill>
                  <a:srgbClr val="000000"/>
                </a:solidFill>
              </a:rPr>
              <a:t>　</a:t>
            </a:r>
            <a:r>
              <a:rPr lang="ja-JP" altLang="en-US" sz="1600" dirty="0" smtClean="0">
                <a:solidFill>
                  <a:srgbClr val="000000"/>
                </a:solidFill>
              </a:rPr>
              <a:t>　　　</a:t>
            </a:r>
            <a:r>
              <a:rPr lang="ja-JP" altLang="en-US" sz="1600" dirty="0">
                <a:solidFill>
                  <a:prstClr val="black"/>
                </a:solidFill>
              </a:rPr>
              <a:t>障害児通所支援事業所等の児童発達支援管理責任者と教員等が連携し、障害児通所支援等における個別支援計画と学校における個別の教育支援計画等との連携を保護者の了解を得つつ確保し、相乗的な効果が得られるよう、必要な配慮を</a:t>
            </a:r>
            <a:r>
              <a:rPr lang="ja-JP" altLang="en-US" sz="1600" dirty="0" smtClean="0">
                <a:solidFill>
                  <a:prstClr val="black"/>
                </a:solidFill>
              </a:rPr>
              <a:t>お願い</a:t>
            </a:r>
            <a:r>
              <a:rPr lang="ja-JP" altLang="en-US" sz="1600" dirty="0">
                <a:solidFill>
                  <a:prstClr val="black"/>
                </a:solidFill>
              </a:rPr>
              <a:t>する</a:t>
            </a:r>
            <a:r>
              <a:rPr lang="ja-JP" altLang="en-US" sz="1600" dirty="0" smtClean="0">
                <a:solidFill>
                  <a:prstClr val="black"/>
                </a:solidFill>
              </a:rPr>
              <a:t>。 </a:t>
            </a:r>
            <a:endParaRPr lang="en-US" altLang="ja-JP" sz="1600" dirty="0" smtClean="0">
              <a:solidFill>
                <a:srgbClr val="000000"/>
              </a:solidFill>
            </a:endParaRPr>
          </a:p>
        </p:txBody>
      </p:sp>
    </p:spTree>
    <p:extLst>
      <p:ext uri="{BB962C8B-B14F-4D97-AF65-F5344CB8AC3E}">
        <p14:creationId xmlns:p14="http://schemas.microsoft.com/office/powerpoint/2010/main" val="955330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4088247899"/>
              </p:ext>
            </p:extLst>
          </p:nvPr>
        </p:nvGraphicFramePr>
        <p:xfrm>
          <a:off x="68160" y="3215324"/>
          <a:ext cx="9769680" cy="3573000"/>
        </p:xfrm>
        <a:graphic>
          <a:graphicData uri="http://schemas.openxmlformats.org/drawingml/2006/table">
            <a:tbl>
              <a:tblPr firstRow="1" bandRow="1">
                <a:tableStyleId>{5940675A-B579-460E-94D1-54222C63F5DA}</a:tableStyleId>
              </a:tblPr>
              <a:tblGrid>
                <a:gridCol w="1284440">
                  <a:extLst>
                    <a:ext uri="{9D8B030D-6E8A-4147-A177-3AD203B41FA5}">
                      <a16:colId xmlns:a16="http://schemas.microsoft.com/office/drawing/2014/main" xmlns="" val="20000"/>
                    </a:ext>
                  </a:extLst>
                </a:gridCol>
                <a:gridCol w="8485240">
                  <a:extLst>
                    <a:ext uri="{9D8B030D-6E8A-4147-A177-3AD203B41FA5}">
                      <a16:colId xmlns:a16="http://schemas.microsoft.com/office/drawing/2014/main" xmlns="" val="20001"/>
                    </a:ext>
                  </a:extLst>
                </a:gridCol>
              </a:tblGrid>
              <a:tr h="215845">
                <a:tc>
                  <a:txBody>
                    <a:bodyPr/>
                    <a:lstStyle/>
                    <a:p>
                      <a:pPr algn="ctr"/>
                      <a:r>
                        <a:rPr kumimoji="1" lang="ja-JP" altLang="en-US" sz="1500" dirty="0" smtClean="0">
                          <a:latin typeface="+mj-ea"/>
                          <a:ea typeface="+mj-ea"/>
                        </a:rPr>
                        <a:t>時期</a:t>
                      </a:r>
                      <a:endParaRPr kumimoji="1" lang="ja-JP" altLang="en-US" sz="1500" dirty="0">
                        <a:latin typeface="+mj-ea"/>
                        <a:ea typeface="+mj-ea"/>
                      </a:endParaRPr>
                    </a:p>
                  </a:txBody>
                  <a:tcPr marL="36000" marR="36000" marT="36000" marB="0">
                    <a:solidFill>
                      <a:srgbClr val="FFFFCC"/>
                    </a:solidFill>
                  </a:tcPr>
                </a:tc>
                <a:tc>
                  <a:txBody>
                    <a:bodyPr/>
                    <a:lstStyle/>
                    <a:p>
                      <a:pPr algn="ctr"/>
                      <a:r>
                        <a:rPr kumimoji="1" lang="ja-JP" altLang="en-US" sz="1500" dirty="0" smtClean="0">
                          <a:latin typeface="+mj-ea"/>
                          <a:ea typeface="+mj-ea"/>
                        </a:rPr>
                        <a:t>対応内容</a:t>
                      </a:r>
                      <a:endParaRPr kumimoji="1" lang="ja-JP" altLang="en-US" sz="1500" dirty="0">
                        <a:latin typeface="+mj-ea"/>
                        <a:ea typeface="+mj-ea"/>
                      </a:endParaRPr>
                    </a:p>
                  </a:txBody>
                  <a:tcPr marL="36000" marR="36000" marT="36000" marB="0">
                    <a:solidFill>
                      <a:srgbClr val="FFFFCC"/>
                    </a:solidFill>
                  </a:tcPr>
                </a:tc>
                <a:extLst>
                  <a:ext uri="{0D108BD9-81ED-4DB2-BD59-A6C34878D82A}">
                    <a16:rowId xmlns:a16="http://schemas.microsoft.com/office/drawing/2014/main" xmlns="" val="10000"/>
                  </a:ext>
                </a:extLst>
              </a:tr>
              <a:tr h="221340">
                <a:tc>
                  <a:txBody>
                    <a:bodyPr/>
                    <a:lstStyle/>
                    <a:p>
                      <a:pPr algn="l"/>
                      <a:r>
                        <a:rPr kumimoji="1" lang="ja-JP" altLang="en-US" sz="1500" b="0" dirty="0" smtClean="0">
                          <a:latin typeface="+mj-ea"/>
                          <a:ea typeface="+mj-ea"/>
                        </a:rPr>
                        <a:t>平成</a:t>
                      </a:r>
                      <a:r>
                        <a:rPr kumimoji="1" lang="en-US" altLang="ja-JP" sz="1500" b="0" dirty="0" smtClean="0">
                          <a:latin typeface="+mj-ea"/>
                          <a:ea typeface="+mj-ea"/>
                        </a:rPr>
                        <a:t>27</a:t>
                      </a:r>
                      <a:r>
                        <a:rPr kumimoji="1" lang="ja-JP" altLang="en-US" sz="1500" b="0" dirty="0" smtClean="0">
                          <a:latin typeface="+mj-ea"/>
                          <a:ea typeface="+mj-ea"/>
                        </a:rPr>
                        <a:t>年</a:t>
                      </a:r>
                      <a:r>
                        <a:rPr kumimoji="1" lang="en-US" altLang="ja-JP" sz="1500" b="0" dirty="0" smtClean="0">
                          <a:latin typeface="+mj-ea"/>
                          <a:ea typeface="+mj-ea"/>
                        </a:rPr>
                        <a:t>4</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○放課後等デイサービスガイドラインの作成・公表</a:t>
                      </a:r>
                      <a:endParaRPr kumimoji="1" lang="en-US" altLang="ja-JP" sz="1500" b="0" dirty="0" smtClean="0">
                        <a:latin typeface="+mj-ea"/>
                        <a:ea typeface="+mj-ea"/>
                      </a:endParaRPr>
                    </a:p>
                  </a:txBody>
                  <a:tcPr marL="36000" marR="36000" marT="36000" marB="0"/>
                </a:tc>
                <a:extLst>
                  <a:ext uri="{0D108BD9-81ED-4DB2-BD59-A6C34878D82A}">
                    <a16:rowId xmlns:a16="http://schemas.microsoft.com/office/drawing/2014/main" xmlns="" val="10001"/>
                  </a:ext>
                </a:extLst>
              </a:tr>
              <a:tr h="2014205">
                <a:tc>
                  <a:txBody>
                    <a:bodyPr/>
                    <a:lstStyle/>
                    <a:p>
                      <a:pPr algn="l"/>
                      <a:r>
                        <a:rPr kumimoji="1" lang="ja-JP" altLang="en-US" sz="1500" b="0" dirty="0" smtClean="0">
                          <a:latin typeface="+mj-ea"/>
                          <a:ea typeface="+mj-ea"/>
                        </a:rPr>
                        <a:t>平成</a:t>
                      </a:r>
                      <a:r>
                        <a:rPr kumimoji="1" lang="en-US" altLang="ja-JP" sz="1500" b="0" dirty="0" smtClean="0">
                          <a:latin typeface="+mj-ea"/>
                          <a:ea typeface="+mj-ea"/>
                        </a:rPr>
                        <a:t>28</a:t>
                      </a:r>
                      <a:r>
                        <a:rPr kumimoji="1" lang="ja-JP" altLang="en-US" sz="1500" b="0" dirty="0" smtClean="0">
                          <a:latin typeface="+mj-ea"/>
                          <a:ea typeface="+mj-ea"/>
                        </a:rPr>
                        <a:t>年</a:t>
                      </a:r>
                      <a:r>
                        <a:rPr kumimoji="1" lang="en-US" altLang="ja-JP" sz="1500" b="0" dirty="0" smtClean="0">
                          <a:latin typeface="+mj-ea"/>
                          <a:ea typeface="+mj-ea"/>
                        </a:rPr>
                        <a:t>3</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○支給決定の適正化に向けた留意事項通知（</a:t>
                      </a:r>
                      <a:r>
                        <a:rPr kumimoji="1" lang="en-US" altLang="ja-JP" sz="1500" b="0" dirty="0" smtClean="0">
                          <a:latin typeface="+mj-ea"/>
                          <a:ea typeface="+mj-ea"/>
                        </a:rPr>
                        <a:t>H28.3.7</a:t>
                      </a:r>
                      <a:r>
                        <a:rPr kumimoji="1" lang="ja-JP" altLang="en-US" sz="1500" b="0" dirty="0" smtClean="0">
                          <a:latin typeface="+mj-ea"/>
                          <a:ea typeface="+mj-ea"/>
                        </a:rPr>
                        <a:t>障害福祉課長通知）</a:t>
                      </a:r>
                    </a:p>
                    <a:p>
                      <a:pPr marL="0" indent="0">
                        <a:buFont typeface="Wingdings" panose="05000000000000000000" pitchFamily="2" charset="2"/>
                        <a:buNone/>
                      </a:pPr>
                      <a:r>
                        <a:rPr kumimoji="1" lang="ja-JP" altLang="en-US" sz="1500" b="0" dirty="0" smtClean="0">
                          <a:latin typeface="+mj-ea"/>
                          <a:ea typeface="+mj-ea"/>
                        </a:rPr>
                        <a:t>　①指定障害児通所支援事業者の指導の徹底（支援の提供拒否の禁止などの運営基準の遵守）</a:t>
                      </a:r>
                    </a:p>
                    <a:p>
                      <a:pPr marL="0" indent="0">
                        <a:buFont typeface="Wingdings" panose="05000000000000000000" pitchFamily="2" charset="2"/>
                        <a:buNone/>
                      </a:pPr>
                      <a:r>
                        <a:rPr kumimoji="1" lang="ja-JP" altLang="en-US" sz="1500" b="0" dirty="0" smtClean="0">
                          <a:latin typeface="+mj-ea"/>
                          <a:ea typeface="+mj-ea"/>
                        </a:rPr>
                        <a:t>　②放課後等デイサービスガイドラインの活用の周知徹底、自己評価結果の公表状況の把握に努めること</a:t>
                      </a:r>
                    </a:p>
                    <a:p>
                      <a:pPr marL="0" indent="0">
                        <a:buFont typeface="Wingdings" panose="05000000000000000000" pitchFamily="2" charset="2"/>
                        <a:buNone/>
                      </a:pPr>
                      <a:r>
                        <a:rPr kumimoji="1" lang="ja-JP" altLang="en-US" sz="1500" b="0" dirty="0" smtClean="0">
                          <a:latin typeface="+mj-ea"/>
                          <a:ea typeface="+mj-ea"/>
                        </a:rPr>
                        <a:t>　③障害児通所給付費等の通所給付決定の適正化</a:t>
                      </a:r>
                    </a:p>
                    <a:p>
                      <a:pPr marL="0" indent="0">
                        <a:buFont typeface="Wingdings" panose="05000000000000000000" pitchFamily="2" charset="2"/>
                        <a:buNone/>
                      </a:pPr>
                      <a:r>
                        <a:rPr kumimoji="1" lang="ja-JP" altLang="en-US" sz="1500" b="0" dirty="0" smtClean="0">
                          <a:latin typeface="+mj-ea"/>
                          <a:ea typeface="+mj-ea"/>
                        </a:rPr>
                        <a:t>　　・一般施策を含めた適切な支援体制の構築、環境整備を行う</a:t>
                      </a:r>
                    </a:p>
                    <a:p>
                      <a:pPr marL="0" indent="0">
                        <a:buFont typeface="Wingdings" panose="05000000000000000000" pitchFamily="2" charset="2"/>
                        <a:buNone/>
                      </a:pPr>
                      <a:r>
                        <a:rPr kumimoji="1" lang="ja-JP" altLang="en-US" sz="1500" b="0" dirty="0" smtClean="0">
                          <a:latin typeface="+mj-ea"/>
                          <a:ea typeface="+mj-ea"/>
                        </a:rPr>
                        <a:t>　　・支給量の目安（支給量は、原則として各月の日数から８日を控除した日数を上限）を示し、上限を</a:t>
                      </a:r>
                    </a:p>
                    <a:p>
                      <a:pPr marL="0" indent="0">
                        <a:buFont typeface="Wingdings" panose="05000000000000000000" pitchFamily="2" charset="2"/>
                        <a:buNone/>
                      </a:pPr>
                      <a:r>
                        <a:rPr kumimoji="1" lang="ja-JP" altLang="en-US" sz="1500" b="0" dirty="0" smtClean="0">
                          <a:latin typeface="+mj-ea"/>
                          <a:ea typeface="+mj-ea"/>
                        </a:rPr>
                        <a:t>　　　超える場合は、市町村において支給の必要性を確認する</a:t>
                      </a:r>
                    </a:p>
                    <a:p>
                      <a:pPr marL="0" indent="0">
                        <a:buFont typeface="Wingdings" panose="05000000000000000000" pitchFamily="2" charset="2"/>
                        <a:buNone/>
                      </a:pPr>
                      <a:r>
                        <a:rPr kumimoji="1" lang="ja-JP" altLang="en-US" sz="1500" b="0" dirty="0" smtClean="0">
                          <a:latin typeface="+mj-ea"/>
                          <a:ea typeface="+mj-ea"/>
                        </a:rPr>
                        <a:t>　　・主として障害児の家族の就労支援又は障害児を日常的に介護している家族の一時的な休息を目的と</a:t>
                      </a:r>
                    </a:p>
                    <a:p>
                      <a:pPr marL="0" indent="0">
                        <a:buFont typeface="Wingdings" panose="05000000000000000000" pitchFamily="2" charset="2"/>
                        <a:buNone/>
                      </a:pPr>
                      <a:r>
                        <a:rPr kumimoji="1" lang="ja-JP" altLang="en-US" sz="1500" b="0" dirty="0" smtClean="0">
                          <a:latin typeface="+mj-ea"/>
                          <a:ea typeface="+mj-ea"/>
                        </a:rPr>
                        <a:t>　　　する場合には、地域生活支援事業の日中一時支援等を活用すること</a:t>
                      </a:r>
                      <a:endParaRPr kumimoji="1" lang="ja-JP" altLang="en-US" sz="1500" b="0" dirty="0">
                        <a:latin typeface="+mj-ea"/>
                        <a:ea typeface="+mj-ea"/>
                      </a:endParaRPr>
                    </a:p>
                  </a:txBody>
                  <a:tcPr marL="36000" marR="36000" marT="36000" marB="0"/>
                </a:tc>
                <a:extLst>
                  <a:ext uri="{0D108BD9-81ED-4DB2-BD59-A6C34878D82A}">
                    <a16:rowId xmlns:a16="http://schemas.microsoft.com/office/drawing/2014/main" xmlns="" val="10002"/>
                  </a:ext>
                </a:extLst>
              </a:tr>
              <a:tr h="930639">
                <a:tc>
                  <a:txBody>
                    <a:bodyPr/>
                    <a:lstStyle/>
                    <a:p>
                      <a:pPr algn="l"/>
                      <a:r>
                        <a:rPr kumimoji="1" lang="ja-JP" altLang="en-US" sz="1500" b="0" dirty="0" smtClean="0">
                          <a:latin typeface="+mj-ea"/>
                          <a:ea typeface="+mj-ea"/>
                        </a:rPr>
                        <a:t>平成</a:t>
                      </a:r>
                      <a:r>
                        <a:rPr kumimoji="1" lang="en-US" altLang="ja-JP" sz="1500" b="0" dirty="0" smtClean="0">
                          <a:latin typeface="+mj-ea"/>
                          <a:ea typeface="+mj-ea"/>
                        </a:rPr>
                        <a:t>28</a:t>
                      </a:r>
                      <a:r>
                        <a:rPr kumimoji="1" lang="ja-JP" altLang="en-US" sz="1500" b="0" dirty="0" smtClean="0">
                          <a:latin typeface="+mj-ea"/>
                          <a:ea typeface="+mj-ea"/>
                        </a:rPr>
                        <a:t>年</a:t>
                      </a:r>
                      <a:r>
                        <a:rPr kumimoji="1" lang="en-US" altLang="ja-JP" sz="1500" b="0" dirty="0" smtClean="0">
                          <a:latin typeface="+mj-ea"/>
                          <a:ea typeface="+mj-ea"/>
                        </a:rPr>
                        <a:t>6</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○障害福祉サービス等の不正請求等への対応について（監査の強化等）（</a:t>
                      </a:r>
                      <a:r>
                        <a:rPr kumimoji="1" lang="en-US" altLang="ja-JP" sz="1500" b="0" dirty="0" smtClean="0">
                          <a:latin typeface="+mj-ea"/>
                          <a:ea typeface="+mj-ea"/>
                        </a:rPr>
                        <a:t>H28.6.20</a:t>
                      </a:r>
                      <a:r>
                        <a:rPr kumimoji="1" lang="ja-JP" altLang="en-US" sz="1500" b="0" dirty="0" smtClean="0">
                          <a:latin typeface="+mj-ea"/>
                          <a:ea typeface="+mj-ea"/>
                        </a:rPr>
                        <a:t>事務連絡）</a:t>
                      </a:r>
                    </a:p>
                    <a:p>
                      <a:pPr marL="0" indent="0">
                        <a:buFont typeface="Wingdings" panose="05000000000000000000" pitchFamily="2" charset="2"/>
                        <a:buNone/>
                      </a:pPr>
                      <a:r>
                        <a:rPr kumimoji="1" lang="ja-JP" altLang="en-US" sz="1500" b="0" dirty="0" smtClean="0">
                          <a:latin typeface="+mj-ea"/>
                          <a:ea typeface="+mj-ea"/>
                        </a:rPr>
                        <a:t>　　・営利法人及び新規の放課後等デイサービス事業所の重点的な実地指導の実施等</a:t>
                      </a:r>
                    </a:p>
                    <a:p>
                      <a:pPr marL="0" indent="0">
                        <a:buFont typeface="Wingdings" panose="05000000000000000000" pitchFamily="2" charset="2"/>
                        <a:buNone/>
                      </a:pPr>
                      <a:r>
                        <a:rPr kumimoji="1" lang="ja-JP" altLang="en-US" sz="1500" b="0" dirty="0" smtClean="0">
                          <a:latin typeface="+mj-ea"/>
                          <a:ea typeface="+mj-ea"/>
                        </a:rPr>
                        <a:t>　　・放課後等デイサービスの指導監査の実施状況等について、当面の間、四半期ごとに厚生労働省に報</a:t>
                      </a:r>
                      <a:endParaRPr kumimoji="1" lang="en-US" altLang="ja-JP" sz="1500" b="0" dirty="0" smtClean="0">
                        <a:latin typeface="+mj-ea"/>
                        <a:ea typeface="+mj-ea"/>
                      </a:endParaRPr>
                    </a:p>
                    <a:p>
                      <a:pPr marL="0" indent="0">
                        <a:buFont typeface="Wingdings" panose="05000000000000000000" pitchFamily="2" charset="2"/>
                        <a:buNone/>
                      </a:pPr>
                      <a:r>
                        <a:rPr kumimoji="1" lang="ja-JP" altLang="en-US" sz="1500" b="0" dirty="0" smtClean="0">
                          <a:latin typeface="+mj-ea"/>
                          <a:ea typeface="+mj-ea"/>
                        </a:rPr>
                        <a:t>　　　</a:t>
                      </a:r>
                      <a:r>
                        <a:rPr kumimoji="1" lang="ja-JP" altLang="en-US" sz="1500" b="0" dirty="0" err="1" smtClean="0">
                          <a:latin typeface="+mj-ea"/>
                          <a:ea typeface="+mj-ea"/>
                        </a:rPr>
                        <a:t>告する</a:t>
                      </a:r>
                      <a:endParaRPr kumimoji="1" lang="ja-JP" altLang="en-US" sz="1500" b="0" dirty="0" smtClean="0">
                        <a:latin typeface="+mj-ea"/>
                        <a:ea typeface="+mj-ea"/>
                      </a:endParaRPr>
                    </a:p>
                  </a:txBody>
                  <a:tcPr marL="36000" marR="36000" marT="36000" marB="0"/>
                </a:tc>
                <a:extLst>
                  <a:ext uri="{0D108BD9-81ED-4DB2-BD59-A6C34878D82A}">
                    <a16:rowId xmlns:a16="http://schemas.microsoft.com/office/drawing/2014/main" xmlns="" val="10003"/>
                  </a:ext>
                </a:extLst>
              </a:tr>
            </a:tbl>
          </a:graphicData>
        </a:graphic>
      </p:graphicFrame>
      <p:sp>
        <p:nvSpPr>
          <p:cNvPr id="4" name="正方形/長方形 3"/>
          <p:cNvSpPr/>
          <p:nvPr/>
        </p:nvSpPr>
        <p:spPr>
          <a:xfrm>
            <a:off x="68161" y="848285"/>
            <a:ext cx="9781382" cy="16888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7607" indent="-177607" fontAlgn="auto">
              <a:spcBef>
                <a:spcPts val="0"/>
              </a:spcBef>
              <a:spcAft>
                <a:spcPts val="0"/>
              </a:spcAft>
            </a:pPr>
            <a:r>
              <a:rPr lang="ja-JP" altLang="en-US" sz="1500" dirty="0">
                <a:solidFill>
                  <a:prstClr val="black"/>
                </a:solidFill>
                <a:latin typeface="ＭＳ Ｐゴシック"/>
              </a:rPr>
              <a:t>○　放課後等デイサービスについては、平成</a:t>
            </a:r>
            <a:r>
              <a:rPr lang="en-US" altLang="ja-JP" sz="1500" dirty="0">
                <a:solidFill>
                  <a:prstClr val="black"/>
                </a:solidFill>
                <a:latin typeface="ＭＳ Ｐゴシック"/>
              </a:rPr>
              <a:t>24</a:t>
            </a:r>
            <a:r>
              <a:rPr lang="ja-JP" altLang="en-US" sz="1500" dirty="0">
                <a:solidFill>
                  <a:prstClr val="black"/>
                </a:solidFill>
                <a:latin typeface="ＭＳ Ｐゴシック"/>
              </a:rPr>
              <a:t>年４月の制度創設以降、　利用</a:t>
            </a: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者、費用、事業所の数が大幅に増加している。</a:t>
            </a:r>
            <a:endParaRPr lang="en-US" altLang="ja-JP" sz="1500" dirty="0">
              <a:solidFill>
                <a:prstClr val="black"/>
              </a:solidFill>
              <a:latin typeface="ＭＳ Ｐゴシック"/>
            </a:endParaRPr>
          </a:p>
          <a:p>
            <a:pPr marL="177607" indent="-177607" fontAlgn="auto">
              <a:spcBef>
                <a:spcPts val="0"/>
              </a:spcBef>
              <a:spcAft>
                <a:spcPts val="0"/>
              </a:spcAft>
            </a:pP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一方、利潤を追求し支援の質が低い事業所や適切ではない支援</a:t>
            </a:r>
            <a:r>
              <a:rPr lang="en-US" altLang="ja-JP" sz="1500" dirty="0">
                <a:solidFill>
                  <a:prstClr val="black"/>
                </a:solidFill>
                <a:latin typeface="ＭＳ Ｐゴシック"/>
              </a:rPr>
              <a:t>※</a:t>
            </a:r>
            <a:r>
              <a:rPr lang="ja-JP" altLang="en-US" sz="1500" dirty="0">
                <a:solidFill>
                  <a:prstClr val="black"/>
                </a:solidFill>
                <a:latin typeface="ＭＳ Ｐゴシック"/>
              </a:rPr>
              <a:t>を行う</a:t>
            </a: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事業所が増えているとの指摘があり、支援内容の適正化と質の向上が求め</a:t>
            </a: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ら</a:t>
            </a:r>
            <a:r>
              <a:rPr lang="ja-JP" altLang="en-US" sz="1500" dirty="0" err="1">
                <a:solidFill>
                  <a:prstClr val="black"/>
                </a:solidFill>
                <a:latin typeface="ＭＳ Ｐゴシック"/>
              </a:rPr>
              <a:t>れて</a:t>
            </a:r>
            <a:r>
              <a:rPr lang="ja-JP" altLang="en-US" sz="1500" dirty="0">
                <a:solidFill>
                  <a:prstClr val="black"/>
                </a:solidFill>
                <a:latin typeface="ＭＳ Ｐゴシック"/>
              </a:rPr>
              <a:t>いる。</a:t>
            </a: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a:t>
            </a:r>
            <a:r>
              <a:rPr lang="en-US" altLang="ja-JP" sz="1200" dirty="0">
                <a:solidFill>
                  <a:prstClr val="black"/>
                </a:solidFill>
                <a:latin typeface="ＭＳ Ｐゴシック"/>
              </a:rPr>
              <a:t>※</a:t>
            </a:r>
            <a:r>
              <a:rPr lang="ja-JP" altLang="en-US" sz="1200" dirty="0">
                <a:solidFill>
                  <a:prstClr val="black"/>
                </a:solidFill>
                <a:latin typeface="ＭＳ Ｐゴシック"/>
              </a:rPr>
              <a:t>例えば、テレビを見せているだけ、ゲーム等を渡して遊ばせているだけ</a:t>
            </a:r>
          </a:p>
        </p:txBody>
      </p:sp>
      <p:sp>
        <p:nvSpPr>
          <p:cNvPr id="33" name="タイトル 7"/>
          <p:cNvSpPr txBox="1">
            <a:spLocks/>
          </p:cNvSpPr>
          <p:nvPr/>
        </p:nvSpPr>
        <p:spPr bwMode="auto">
          <a:xfrm>
            <a:off x="-218907" y="-32144"/>
            <a:ext cx="9906000" cy="432618"/>
          </a:xfrm>
          <a:prstGeom prst="rect">
            <a:avLst/>
          </a:prstGeom>
          <a:noFill/>
          <a:ln w="9525">
            <a:noFill/>
            <a:miter lim="800000"/>
            <a:headEnd/>
            <a:tailEnd/>
          </a:ln>
        </p:spPr>
        <p:txBody>
          <a:bodyPr vert="horz" wrap="square" lIns="91319" tIns="45656" rIns="91319" bIns="4565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000" kern="0" dirty="0">
                <a:solidFill>
                  <a:prstClr val="black"/>
                </a:solidFill>
                <a:latin typeface="HGP創英角ｺﾞｼｯｸUB" panose="020B0900000000000000" pitchFamily="50" charset="-128"/>
                <a:ea typeface="HGP創英角ｺﾞｼｯｸUB" panose="020B0900000000000000" pitchFamily="50" charset="-128"/>
              </a:rPr>
              <a:t>放課後等デイサービスの見直しについて</a:t>
            </a:r>
          </a:p>
        </p:txBody>
      </p:sp>
      <p:grpSp>
        <p:nvGrpSpPr>
          <p:cNvPr id="34" name="グループ化 10"/>
          <p:cNvGrpSpPr>
            <a:grpSpLocks/>
          </p:cNvGrpSpPr>
          <p:nvPr/>
        </p:nvGrpSpPr>
        <p:grpSpPr bwMode="auto">
          <a:xfrm>
            <a:off x="80" y="362763"/>
            <a:ext cx="9906000" cy="71438"/>
            <a:chOff x="0" y="188640"/>
            <a:chExt cx="9144000" cy="72008"/>
          </a:xfrm>
        </p:grpSpPr>
        <p:cxnSp>
          <p:nvCxnSpPr>
            <p:cNvPr id="35" name="直線コネクタ 34"/>
            <p:cNvCxnSpPr/>
            <p:nvPr/>
          </p:nvCxnSpPr>
          <p:spPr>
            <a:xfrm>
              <a:off x="0" y="188640"/>
              <a:ext cx="9144000" cy="0"/>
            </a:xfrm>
            <a:prstGeom prst="line">
              <a:avLst/>
            </a:prstGeom>
            <a:noFill/>
            <a:ln w="9525" cap="flat" cmpd="sng" algn="ctr">
              <a:solidFill>
                <a:srgbClr val="99CCFF"/>
              </a:solidFill>
              <a:prstDash val="solid"/>
            </a:ln>
            <a:effectLst/>
          </p:spPr>
        </p:cxnSp>
        <p:cxnSp>
          <p:nvCxnSpPr>
            <p:cNvPr id="36" name="直線コネクタ 35"/>
            <p:cNvCxnSpPr/>
            <p:nvPr/>
          </p:nvCxnSpPr>
          <p:spPr>
            <a:xfrm>
              <a:off x="0" y="260648"/>
              <a:ext cx="9144000" cy="0"/>
            </a:xfrm>
            <a:prstGeom prst="line">
              <a:avLst/>
            </a:prstGeom>
            <a:noFill/>
            <a:ln w="57150" cap="flat" cmpd="sng" algn="ctr">
              <a:solidFill>
                <a:srgbClr val="99CCFF"/>
              </a:solidFill>
              <a:prstDash val="solid"/>
            </a:ln>
            <a:effectLst/>
          </p:spPr>
        </p:cxnSp>
      </p:grpSp>
      <p:sp>
        <p:nvSpPr>
          <p:cNvPr id="3" name="角丸四角形 2"/>
          <p:cNvSpPr/>
          <p:nvPr/>
        </p:nvSpPr>
        <p:spPr>
          <a:xfrm>
            <a:off x="68160" y="518740"/>
            <a:ext cx="2292552" cy="28800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１　現状・課題</a:t>
            </a:r>
          </a:p>
        </p:txBody>
      </p:sp>
      <p:sp>
        <p:nvSpPr>
          <p:cNvPr id="63" name="角丸四角形 62"/>
          <p:cNvSpPr/>
          <p:nvPr/>
        </p:nvSpPr>
        <p:spPr>
          <a:xfrm>
            <a:off x="68165" y="2867521"/>
            <a:ext cx="2364560" cy="28800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２　これまでの対応</a:t>
            </a:r>
          </a:p>
        </p:txBody>
      </p:sp>
      <p:graphicFrame>
        <p:nvGraphicFramePr>
          <p:cNvPr id="12" name="グラフ 11"/>
          <p:cNvGraphicFramePr/>
          <p:nvPr>
            <p:extLst>
              <p:ext uri="{D42A27DB-BD31-4B8C-83A1-F6EECF244321}">
                <p14:modId xmlns:p14="http://schemas.microsoft.com/office/powerpoint/2010/main" val="2734517810"/>
              </p:ext>
            </p:extLst>
          </p:nvPr>
        </p:nvGraphicFramePr>
        <p:xfrm>
          <a:off x="6539520" y="804799"/>
          <a:ext cx="3276364" cy="2186320"/>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7"/>
          <p:cNvSpPr txBox="1">
            <a:spLocks noChangeArrowheads="1"/>
          </p:cNvSpPr>
          <p:nvPr/>
        </p:nvSpPr>
        <p:spPr bwMode="auto">
          <a:xfrm>
            <a:off x="9209924" y="580558"/>
            <a:ext cx="1012958" cy="276225"/>
          </a:xfrm>
          <a:prstGeom prst="rect">
            <a:avLst/>
          </a:prstGeom>
          <a:noFill/>
          <a:ln w="9525">
            <a:noFill/>
            <a:miter lim="800000"/>
            <a:headEnd/>
            <a:tailEnd/>
          </a:ln>
        </p:spPr>
        <p:txBody>
          <a:bodyPr lIns="91341" tIns="45673" rIns="91341" bIns="45673">
            <a:spAutoFit/>
          </a:bodyPr>
          <a:lstStyle/>
          <a:p>
            <a:pPr>
              <a:defRPr/>
            </a:pPr>
            <a:r>
              <a:rPr kumimoji="0" lang="ja-JP" altLang="en-US" sz="1200" kern="0" dirty="0">
                <a:solidFill>
                  <a:prstClr val="black"/>
                </a:solidFill>
              </a:rPr>
              <a:t>（</a:t>
            </a:r>
            <a:r>
              <a:rPr kumimoji="0" lang="ja-JP" altLang="en-US" sz="1000" kern="0" dirty="0">
                <a:solidFill>
                  <a:prstClr val="black"/>
                </a:solidFill>
              </a:rPr>
              <a:t>百万円</a:t>
            </a:r>
            <a:r>
              <a:rPr kumimoji="0" lang="ja-JP" altLang="en-US" sz="1200" kern="0" dirty="0">
                <a:solidFill>
                  <a:prstClr val="black"/>
                </a:solidFill>
              </a:rPr>
              <a:t>）</a:t>
            </a:r>
          </a:p>
        </p:txBody>
      </p:sp>
      <p:sp>
        <p:nvSpPr>
          <p:cNvPr id="14" name="Text Box 164"/>
          <p:cNvSpPr txBox="1">
            <a:spLocks noChangeArrowheads="1"/>
          </p:cNvSpPr>
          <p:nvPr/>
        </p:nvSpPr>
        <p:spPr bwMode="auto">
          <a:xfrm>
            <a:off x="6800026" y="580542"/>
            <a:ext cx="2660517" cy="276999"/>
          </a:xfrm>
          <a:prstGeom prst="rect">
            <a:avLst/>
          </a:prstGeom>
          <a:noFill/>
          <a:ln w="9525">
            <a:noFill/>
            <a:miter lim="800000"/>
            <a:headEnd/>
            <a:tailEnd/>
          </a:ln>
        </p:spPr>
        <p:txBody>
          <a:bodyPr lIns="91341" tIns="45673" rIns="91341" bIns="45673">
            <a:spAutoFit/>
          </a:bodyPr>
          <a:lstStyle/>
          <a:p>
            <a:pPr algn="ctr">
              <a:spcBef>
                <a:spcPct val="50000"/>
              </a:spcBef>
              <a:defRPr/>
            </a:pPr>
            <a:r>
              <a:rPr kumimoji="0" lang="ja-JP" altLang="en-US" sz="1200" b="1" kern="0" dirty="0">
                <a:solidFill>
                  <a:prstClr val="black"/>
                </a:solidFill>
              </a:rPr>
              <a:t>事業所数及び総費用額の推移　　　　　　</a:t>
            </a:r>
            <a:endParaRPr kumimoji="0" lang="en-US" altLang="ja-JP" sz="1200" b="1" kern="0" dirty="0">
              <a:solidFill>
                <a:prstClr val="black"/>
              </a:solidFill>
            </a:endParaRPr>
          </a:p>
        </p:txBody>
      </p:sp>
      <p:sp>
        <p:nvSpPr>
          <p:cNvPr id="15" name="テキスト ボックス 17"/>
          <p:cNvSpPr txBox="1">
            <a:spLocks noChangeArrowheads="1"/>
          </p:cNvSpPr>
          <p:nvPr/>
        </p:nvSpPr>
        <p:spPr bwMode="auto">
          <a:xfrm>
            <a:off x="6449408" y="580542"/>
            <a:ext cx="710785" cy="276999"/>
          </a:xfrm>
          <a:prstGeom prst="rect">
            <a:avLst/>
          </a:prstGeom>
          <a:noFill/>
          <a:ln w="9525">
            <a:noFill/>
            <a:miter lim="800000"/>
            <a:headEnd/>
            <a:tailEnd/>
          </a:ln>
        </p:spPr>
        <p:txBody>
          <a:bodyPr wrap="square" lIns="91341" tIns="45673" rIns="91341" bIns="45673">
            <a:spAutoFit/>
          </a:bodyPr>
          <a:lstStyle/>
          <a:p>
            <a:pPr>
              <a:defRPr/>
            </a:pPr>
            <a:r>
              <a:rPr kumimoji="0" lang="ja-JP" altLang="en-US" sz="1200" kern="0" dirty="0">
                <a:solidFill>
                  <a:prstClr val="black"/>
                </a:solidFill>
              </a:rPr>
              <a:t>（</a:t>
            </a:r>
            <a:r>
              <a:rPr kumimoji="0" lang="ja-JP" altLang="en-US" sz="1000" kern="0" dirty="0" err="1">
                <a:solidFill>
                  <a:prstClr val="black"/>
                </a:solidFill>
              </a:rPr>
              <a:t>か</a:t>
            </a:r>
            <a:r>
              <a:rPr kumimoji="0" lang="ja-JP" altLang="en-US" sz="1000" kern="0" dirty="0">
                <a:solidFill>
                  <a:prstClr val="black"/>
                </a:solidFill>
              </a:rPr>
              <a:t>所</a:t>
            </a:r>
            <a:r>
              <a:rPr kumimoji="0" lang="ja-JP" altLang="en-US" sz="1200" kern="0" dirty="0">
                <a:solidFill>
                  <a:prstClr val="black"/>
                </a:solidFill>
              </a:rPr>
              <a:t>）</a:t>
            </a:r>
          </a:p>
        </p:txBody>
      </p:sp>
      <p:sp>
        <p:nvSpPr>
          <p:cNvPr id="16" name="正方形/長方形 15"/>
          <p:cNvSpPr/>
          <p:nvPr/>
        </p:nvSpPr>
        <p:spPr>
          <a:xfrm>
            <a:off x="7160156" y="1732436"/>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800" dirty="0">
                <a:solidFill>
                  <a:prstClr val="black"/>
                </a:solidFill>
                <a:latin typeface="ＭＳ Ｐゴシック"/>
              </a:rPr>
              <a:t>(</a:t>
            </a:r>
            <a:r>
              <a:rPr lang="ja-JP" altLang="en-US" sz="800" dirty="0">
                <a:solidFill>
                  <a:prstClr val="black"/>
                </a:solidFill>
                <a:latin typeface="ＭＳ Ｐゴシック"/>
              </a:rPr>
              <a:t>＋</a:t>
            </a:r>
            <a:r>
              <a:rPr lang="en-US" altLang="ja-JP" sz="800" dirty="0">
                <a:solidFill>
                  <a:prstClr val="black"/>
                </a:solidFill>
                <a:latin typeface="ＭＳ Ｐゴシック"/>
              </a:rPr>
              <a:t>47</a:t>
            </a:r>
            <a:r>
              <a:rPr lang="ja-JP" altLang="en-US" sz="800" dirty="0">
                <a:solidFill>
                  <a:prstClr val="black"/>
                </a:solidFill>
                <a:latin typeface="ＭＳ Ｐゴシック"/>
              </a:rPr>
              <a:t>％</a:t>
            </a:r>
            <a:r>
              <a:rPr lang="en-US" altLang="ja-JP" sz="800" dirty="0">
                <a:solidFill>
                  <a:prstClr val="black"/>
                </a:solidFill>
                <a:latin typeface="ＭＳ Ｐゴシック"/>
              </a:rPr>
              <a:t>)</a:t>
            </a:r>
          </a:p>
        </p:txBody>
      </p:sp>
      <p:sp>
        <p:nvSpPr>
          <p:cNvPr id="17" name="正方形/長方形 16"/>
          <p:cNvSpPr/>
          <p:nvPr/>
        </p:nvSpPr>
        <p:spPr>
          <a:xfrm>
            <a:off x="7600233" y="1300395"/>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800" dirty="0">
                <a:solidFill>
                  <a:prstClr val="black"/>
                </a:solidFill>
                <a:latin typeface="ＭＳ Ｐゴシック"/>
              </a:rPr>
              <a:t>(</a:t>
            </a:r>
            <a:r>
              <a:rPr lang="ja-JP" altLang="en-US" sz="800" dirty="0">
                <a:solidFill>
                  <a:prstClr val="black"/>
                </a:solidFill>
                <a:latin typeface="ＭＳ Ｐゴシック"/>
              </a:rPr>
              <a:t>＋</a:t>
            </a:r>
            <a:r>
              <a:rPr lang="en-US" altLang="ja-JP" sz="800" dirty="0">
                <a:solidFill>
                  <a:prstClr val="black"/>
                </a:solidFill>
                <a:latin typeface="ＭＳ Ｐゴシック"/>
              </a:rPr>
              <a:t>46</a:t>
            </a:r>
            <a:r>
              <a:rPr lang="ja-JP" altLang="en-US" sz="800" dirty="0">
                <a:solidFill>
                  <a:prstClr val="black"/>
                </a:solidFill>
                <a:latin typeface="ＭＳ Ｐゴシック"/>
              </a:rPr>
              <a:t>％</a:t>
            </a:r>
            <a:r>
              <a:rPr lang="en-US" altLang="ja-JP" sz="800" dirty="0">
                <a:solidFill>
                  <a:prstClr val="black"/>
                </a:solidFill>
                <a:latin typeface="ＭＳ Ｐゴシック"/>
              </a:rPr>
              <a:t>)</a:t>
            </a:r>
          </a:p>
        </p:txBody>
      </p:sp>
      <p:sp>
        <p:nvSpPr>
          <p:cNvPr id="18" name="正方形/長方形 17"/>
          <p:cNvSpPr/>
          <p:nvPr/>
        </p:nvSpPr>
        <p:spPr>
          <a:xfrm>
            <a:off x="8024185" y="903501"/>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800" dirty="0">
                <a:solidFill>
                  <a:prstClr val="black"/>
                </a:solidFill>
                <a:latin typeface="ＭＳ Ｐゴシック"/>
              </a:rPr>
              <a:t>(</a:t>
            </a:r>
            <a:r>
              <a:rPr lang="ja-JP" altLang="en-US" sz="800" dirty="0">
                <a:solidFill>
                  <a:prstClr val="black"/>
                </a:solidFill>
                <a:latin typeface="ＭＳ Ｐゴシック"/>
              </a:rPr>
              <a:t>＋</a:t>
            </a:r>
            <a:r>
              <a:rPr lang="en-US" altLang="ja-JP" sz="800" dirty="0">
                <a:solidFill>
                  <a:prstClr val="black"/>
                </a:solidFill>
                <a:latin typeface="ＭＳ Ｐゴシック"/>
              </a:rPr>
              <a:t>41</a:t>
            </a:r>
            <a:r>
              <a:rPr lang="ja-JP" altLang="en-US" sz="800" dirty="0">
                <a:solidFill>
                  <a:prstClr val="black"/>
                </a:solidFill>
                <a:latin typeface="ＭＳ Ｐゴシック"/>
              </a:rPr>
              <a:t>％</a:t>
            </a:r>
            <a:r>
              <a:rPr lang="en-US" altLang="ja-JP" sz="800" dirty="0">
                <a:solidFill>
                  <a:prstClr val="black"/>
                </a:solidFill>
                <a:latin typeface="ＭＳ Ｐゴシック"/>
              </a:rPr>
              <a:t>)</a:t>
            </a:r>
          </a:p>
        </p:txBody>
      </p:sp>
      <p:sp>
        <p:nvSpPr>
          <p:cNvPr id="19" name="テキスト ボックス 18"/>
          <p:cNvSpPr txBox="1"/>
          <p:nvPr/>
        </p:nvSpPr>
        <p:spPr>
          <a:xfrm>
            <a:off x="6799998" y="2165073"/>
            <a:ext cx="576064" cy="215444"/>
          </a:xfrm>
          <a:prstGeom prst="rect">
            <a:avLst/>
          </a:prstGeom>
          <a:noFill/>
        </p:spPr>
        <p:txBody>
          <a:bodyPr wrap="square" lIns="91341" tIns="45673" rIns="91341" bIns="45673" rtlCol="0">
            <a:spAutoFit/>
          </a:bodyPr>
          <a:lstStyle/>
          <a:p>
            <a:r>
              <a:rPr lang="en-US" altLang="ja-JP" sz="800" dirty="0">
                <a:solidFill>
                  <a:prstClr val="black"/>
                </a:solidFill>
              </a:rPr>
              <a:t>2,540</a:t>
            </a:r>
            <a:endParaRPr lang="ja-JP" altLang="en-US" sz="800" dirty="0">
              <a:solidFill>
                <a:prstClr val="black"/>
              </a:solidFill>
            </a:endParaRPr>
          </a:p>
        </p:txBody>
      </p:sp>
      <p:sp>
        <p:nvSpPr>
          <p:cNvPr id="20" name="テキスト ボックス 19"/>
          <p:cNvSpPr txBox="1"/>
          <p:nvPr/>
        </p:nvSpPr>
        <p:spPr>
          <a:xfrm>
            <a:off x="7448100" y="1985312"/>
            <a:ext cx="576064" cy="215444"/>
          </a:xfrm>
          <a:prstGeom prst="rect">
            <a:avLst/>
          </a:prstGeom>
          <a:noFill/>
        </p:spPr>
        <p:txBody>
          <a:bodyPr wrap="square" lIns="91341" tIns="45673" rIns="91341" bIns="45673" rtlCol="0">
            <a:spAutoFit/>
          </a:bodyPr>
          <a:lstStyle/>
          <a:p>
            <a:r>
              <a:rPr lang="en-US" altLang="ja-JP" sz="800" dirty="0">
                <a:solidFill>
                  <a:prstClr val="black"/>
                </a:solidFill>
              </a:rPr>
              <a:t>3,359</a:t>
            </a:r>
            <a:endParaRPr lang="ja-JP" altLang="en-US" sz="800" dirty="0">
              <a:solidFill>
                <a:prstClr val="black"/>
              </a:solidFill>
            </a:endParaRPr>
          </a:p>
        </p:txBody>
      </p:sp>
      <p:sp>
        <p:nvSpPr>
          <p:cNvPr id="21" name="テキスト ボックス 20"/>
          <p:cNvSpPr txBox="1"/>
          <p:nvPr/>
        </p:nvSpPr>
        <p:spPr>
          <a:xfrm>
            <a:off x="7880141" y="1733031"/>
            <a:ext cx="576064" cy="215444"/>
          </a:xfrm>
          <a:prstGeom prst="rect">
            <a:avLst/>
          </a:prstGeom>
          <a:noFill/>
        </p:spPr>
        <p:txBody>
          <a:bodyPr wrap="square" lIns="91341" tIns="45673" rIns="91341" bIns="45673" rtlCol="0">
            <a:spAutoFit/>
          </a:bodyPr>
          <a:lstStyle/>
          <a:p>
            <a:r>
              <a:rPr lang="en-US" altLang="ja-JP" sz="800" dirty="0">
                <a:solidFill>
                  <a:prstClr val="black"/>
                </a:solidFill>
              </a:rPr>
              <a:t>4,595</a:t>
            </a:r>
            <a:endParaRPr lang="ja-JP" altLang="en-US" sz="800" dirty="0">
              <a:solidFill>
                <a:prstClr val="black"/>
              </a:solidFill>
            </a:endParaRPr>
          </a:p>
        </p:txBody>
      </p:sp>
      <p:sp>
        <p:nvSpPr>
          <p:cNvPr id="22" name="テキスト ボックス 21"/>
          <p:cNvSpPr txBox="1"/>
          <p:nvPr/>
        </p:nvSpPr>
        <p:spPr>
          <a:xfrm>
            <a:off x="8312171" y="1372394"/>
            <a:ext cx="576064" cy="215444"/>
          </a:xfrm>
          <a:prstGeom prst="rect">
            <a:avLst/>
          </a:prstGeom>
          <a:noFill/>
        </p:spPr>
        <p:txBody>
          <a:bodyPr wrap="square" lIns="91341" tIns="45673" rIns="91341" bIns="45673" rtlCol="0">
            <a:spAutoFit/>
          </a:bodyPr>
          <a:lstStyle/>
          <a:p>
            <a:r>
              <a:rPr lang="en-US" altLang="ja-JP" sz="800" dirty="0">
                <a:solidFill>
                  <a:prstClr val="black"/>
                </a:solidFill>
              </a:rPr>
              <a:t>6,117</a:t>
            </a:r>
            <a:endParaRPr lang="ja-JP" altLang="en-US" sz="800" dirty="0">
              <a:solidFill>
                <a:prstClr val="black"/>
              </a:solidFill>
            </a:endParaRPr>
          </a:p>
        </p:txBody>
      </p:sp>
      <p:sp>
        <p:nvSpPr>
          <p:cNvPr id="23" name="テキスト ボックス 22"/>
          <p:cNvSpPr txBox="1"/>
          <p:nvPr/>
        </p:nvSpPr>
        <p:spPr>
          <a:xfrm>
            <a:off x="8745851" y="942705"/>
            <a:ext cx="576064" cy="215444"/>
          </a:xfrm>
          <a:prstGeom prst="rect">
            <a:avLst/>
          </a:prstGeom>
          <a:noFill/>
        </p:spPr>
        <p:txBody>
          <a:bodyPr wrap="square" lIns="91341" tIns="45673" rIns="91341" bIns="45673" rtlCol="0">
            <a:spAutoFit/>
          </a:bodyPr>
          <a:lstStyle/>
          <a:p>
            <a:r>
              <a:rPr lang="en-US" altLang="ja-JP" sz="800" dirty="0">
                <a:solidFill>
                  <a:prstClr val="black"/>
                </a:solidFill>
              </a:rPr>
              <a:t>8,352</a:t>
            </a:r>
            <a:endParaRPr lang="ja-JP" altLang="en-US" sz="800" dirty="0">
              <a:solidFill>
                <a:prstClr val="black"/>
              </a:solidFill>
            </a:endParaRPr>
          </a:p>
        </p:txBody>
      </p:sp>
      <p:sp>
        <p:nvSpPr>
          <p:cNvPr id="25" name="正方形/長方形 24"/>
          <p:cNvSpPr/>
          <p:nvPr/>
        </p:nvSpPr>
        <p:spPr>
          <a:xfrm>
            <a:off x="7376169" y="2020464"/>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32</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6" name="正方形/長方形 25"/>
          <p:cNvSpPr/>
          <p:nvPr/>
        </p:nvSpPr>
        <p:spPr>
          <a:xfrm>
            <a:off x="8744353" y="942717"/>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37</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7" name="正方形/長方形 26"/>
          <p:cNvSpPr/>
          <p:nvPr/>
        </p:nvSpPr>
        <p:spPr>
          <a:xfrm>
            <a:off x="8290286" y="1407556"/>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33</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8" name="正方形/長方形 27"/>
          <p:cNvSpPr/>
          <p:nvPr/>
        </p:nvSpPr>
        <p:spPr>
          <a:xfrm>
            <a:off x="7808150" y="1767588"/>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37</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5" name="テキスト ボックス 4"/>
          <p:cNvSpPr txBox="1"/>
          <p:nvPr/>
        </p:nvSpPr>
        <p:spPr>
          <a:xfrm>
            <a:off x="7769607" y="2947359"/>
            <a:ext cx="2030881" cy="202851"/>
          </a:xfrm>
          <a:prstGeom prst="rect">
            <a:avLst/>
          </a:prstGeom>
          <a:noFill/>
        </p:spPr>
        <p:txBody>
          <a:bodyPr wrap="square" lIns="91341" tIns="45673" rIns="91341" bIns="45673" rtlCol="0">
            <a:spAutoFit/>
          </a:bodyPr>
          <a:lstStyle/>
          <a:p>
            <a:r>
              <a:rPr lang="en-US" altLang="ja-JP" sz="700" dirty="0">
                <a:solidFill>
                  <a:prstClr val="black"/>
                </a:solidFill>
              </a:rPr>
              <a:t>※</a:t>
            </a:r>
            <a:r>
              <a:rPr lang="ja-JP" altLang="en-US" sz="700" dirty="0">
                <a:solidFill>
                  <a:prstClr val="black"/>
                </a:solidFill>
              </a:rPr>
              <a:t>国保連データより（事業所数は各年度４月）</a:t>
            </a:r>
          </a:p>
        </p:txBody>
      </p:sp>
      <p:sp>
        <p:nvSpPr>
          <p:cNvPr id="31"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124</a:t>
            </a:fld>
            <a:endParaRPr lang="en-US" altLang="ja-JP" dirty="0">
              <a:solidFill>
                <a:prstClr val="black"/>
              </a:solidFill>
            </a:endParaRPr>
          </a:p>
        </p:txBody>
      </p:sp>
    </p:spTree>
    <p:extLst>
      <p:ext uri="{BB962C8B-B14F-4D97-AF65-F5344CB8AC3E}">
        <p14:creationId xmlns:p14="http://schemas.microsoft.com/office/powerpoint/2010/main" val="331741965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45047" y="5135158"/>
            <a:ext cx="9637368" cy="1510581"/>
          </a:xfrm>
          <a:prstGeom prst="rect">
            <a:avLst/>
          </a:prstGeom>
          <a:ln w="19050"/>
        </p:spPr>
        <p:style>
          <a:lnRef idx="2">
            <a:schemeClr val="accent1"/>
          </a:lnRef>
          <a:fillRef idx="1">
            <a:schemeClr val="lt1"/>
          </a:fillRef>
          <a:effectRef idx="0">
            <a:schemeClr val="accent1"/>
          </a:effectRef>
          <a:fontRef idx="minor">
            <a:schemeClr val="dk1"/>
          </a:fontRef>
        </p:style>
        <p:txBody>
          <a:bodyPr lIns="91341" tIns="45673" rIns="91341" bIns="45673" rtlCol="0" anchor="t" anchorCtr="0"/>
          <a:lstStyle/>
          <a:p>
            <a:pPr marL="266414" indent="-266414"/>
            <a:endParaRPr lang="en-US" altLang="ja-JP" sz="1600" dirty="0">
              <a:solidFill>
                <a:prstClr val="black"/>
              </a:solidFill>
              <a:latin typeface="ＭＳ Ｐゴシック"/>
            </a:endParaRPr>
          </a:p>
          <a:p>
            <a:pPr marL="266414" indent="-266414">
              <a:lnSpc>
                <a:spcPts val="1399"/>
              </a:lnSpc>
            </a:pPr>
            <a:endParaRPr lang="en-US" altLang="ja-JP" sz="1600" dirty="0">
              <a:solidFill>
                <a:prstClr val="black"/>
              </a:solidFill>
              <a:latin typeface="ＭＳ Ｐゴシック"/>
            </a:endParaRPr>
          </a:p>
          <a:p>
            <a:pPr marL="266414" indent="-266414"/>
            <a:r>
              <a:rPr lang="ja-JP" altLang="en-US" sz="1600" dirty="0">
                <a:solidFill>
                  <a:prstClr val="black"/>
                </a:solidFill>
                <a:latin typeface="ＭＳ Ｐゴシック"/>
              </a:rPr>
              <a:t>　</a:t>
            </a:r>
            <a:r>
              <a:rPr lang="ja-JP" altLang="en-US" sz="1600" b="1" dirty="0">
                <a:solidFill>
                  <a:prstClr val="black"/>
                </a:solidFill>
                <a:latin typeface="ＭＳ Ｐゴシック"/>
              </a:rPr>
              <a:t>○情報公表の先行実施</a:t>
            </a:r>
            <a:endParaRPr lang="en-US" altLang="ja-JP" sz="1600" b="1" dirty="0">
              <a:solidFill>
                <a:prstClr val="black"/>
              </a:solidFill>
              <a:latin typeface="ＭＳ Ｐゴシック"/>
            </a:endParaRPr>
          </a:p>
          <a:p>
            <a:pPr marL="359975" indent="-353635"/>
            <a:r>
              <a:rPr lang="ja-JP" altLang="en-US" sz="1500" dirty="0">
                <a:solidFill>
                  <a:prstClr val="black"/>
                </a:solidFill>
                <a:latin typeface="ＭＳ Ｐゴシック"/>
              </a:rPr>
              <a:t>　　　指定放課後等デイサービス事業者は支援の提供を開始するとき、支援内容（タイムスケジュール等）、ＢＳ（貸借対照表）やＰＬ（損益計算書）などの財務諸表等の情報を都道府県等に提供し、事業所のＨＰ等で公表に努めること。</a:t>
            </a:r>
          </a:p>
          <a:p>
            <a:pPr marL="359975" indent="-353635"/>
            <a:r>
              <a:rPr lang="ja-JP" altLang="en-US" sz="1500" dirty="0">
                <a:solidFill>
                  <a:prstClr val="black"/>
                </a:solidFill>
                <a:latin typeface="ＭＳ Ｐゴシック"/>
              </a:rPr>
              <a:t>　　　都道府県等は事業者に対して、支援内容や人員配置（職員の資格等）、財務諸表等の公表をすることを促すこと。</a:t>
            </a:r>
          </a:p>
        </p:txBody>
      </p:sp>
      <p:sp>
        <p:nvSpPr>
          <p:cNvPr id="3" name="角丸四角形 2"/>
          <p:cNvSpPr/>
          <p:nvPr/>
        </p:nvSpPr>
        <p:spPr>
          <a:xfrm>
            <a:off x="68160" y="44632"/>
            <a:ext cx="2796608" cy="28800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３　見直し概要</a:t>
            </a:r>
          </a:p>
        </p:txBody>
      </p:sp>
      <p:sp>
        <p:nvSpPr>
          <p:cNvPr id="8" name="正方形/長方形 7"/>
          <p:cNvSpPr/>
          <p:nvPr/>
        </p:nvSpPr>
        <p:spPr>
          <a:xfrm>
            <a:off x="78891" y="467502"/>
            <a:ext cx="9769680" cy="62939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marL="177607" indent="-177607" fontAlgn="auto">
              <a:spcBef>
                <a:spcPts val="0"/>
              </a:spcBef>
              <a:spcAft>
                <a:spcPts val="0"/>
              </a:spcAft>
            </a:pPr>
            <a:endParaRPr lang="en-US" altLang="ja-JP" sz="1500" dirty="0">
              <a:solidFill>
                <a:prstClr val="black"/>
              </a:solidFill>
              <a:latin typeface="ＭＳ Ｐゴシック"/>
            </a:endParaRPr>
          </a:p>
        </p:txBody>
      </p:sp>
      <p:grpSp>
        <p:nvGrpSpPr>
          <p:cNvPr id="9" name="グループ化 8"/>
          <p:cNvGrpSpPr/>
          <p:nvPr/>
        </p:nvGrpSpPr>
        <p:grpSpPr>
          <a:xfrm>
            <a:off x="145047" y="539491"/>
            <a:ext cx="9637368" cy="4428000"/>
            <a:chOff x="134316" y="616744"/>
            <a:chExt cx="9637368" cy="4943011"/>
          </a:xfrm>
        </p:grpSpPr>
        <p:sp>
          <p:nvSpPr>
            <p:cNvPr id="10" name="正方形/長方形 9"/>
            <p:cNvSpPr/>
            <p:nvPr/>
          </p:nvSpPr>
          <p:spPr>
            <a:xfrm>
              <a:off x="134316" y="616744"/>
              <a:ext cx="9637368" cy="4943011"/>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600" dirty="0">
                <a:solidFill>
                  <a:prstClr val="black"/>
                </a:solidFill>
                <a:latin typeface="ＭＳ Ｐゴシック"/>
              </a:endParaRPr>
            </a:p>
            <a:p>
              <a:endParaRPr lang="en-US" altLang="ja-JP" sz="800" dirty="0">
                <a:solidFill>
                  <a:prstClr val="black"/>
                </a:solidFill>
                <a:latin typeface="ＭＳ Ｐゴシック"/>
              </a:endParaRPr>
            </a:p>
            <a:p>
              <a:endParaRPr lang="en-US" altLang="ja-JP" sz="400" dirty="0">
                <a:solidFill>
                  <a:prstClr val="black"/>
                </a:solidFill>
                <a:latin typeface="ＭＳ Ｐゴシック"/>
              </a:endParaRPr>
            </a:p>
            <a:p>
              <a:r>
                <a:rPr lang="ja-JP" altLang="en-US" dirty="0" smtClean="0">
                  <a:solidFill>
                    <a:prstClr val="black"/>
                  </a:solidFill>
                  <a:latin typeface="ＭＳ Ｐゴシック"/>
                </a:rPr>
                <a:t>（１）障害児</a:t>
              </a:r>
              <a:r>
                <a:rPr lang="ja-JP" altLang="en-US" dirty="0">
                  <a:solidFill>
                    <a:prstClr val="black"/>
                  </a:solidFill>
                  <a:latin typeface="ＭＳ Ｐゴシック"/>
                </a:rPr>
                <a:t>支援等の経験者の配置</a:t>
              </a:r>
            </a:p>
            <a:p>
              <a:pPr>
                <a:lnSpc>
                  <a:spcPts val="600"/>
                </a:lnSpc>
              </a:pPr>
              <a:endParaRPr lang="en-US" altLang="ja-JP" sz="1600" dirty="0">
                <a:solidFill>
                  <a:prstClr val="black"/>
                </a:solidFill>
                <a:latin typeface="ＭＳ Ｐゴシック"/>
              </a:endParaRPr>
            </a:p>
            <a:p>
              <a:r>
                <a:rPr lang="ja-JP" altLang="en-US" sz="1600" dirty="0">
                  <a:solidFill>
                    <a:prstClr val="black"/>
                  </a:solidFill>
                  <a:latin typeface="ＭＳ Ｐゴシック"/>
                </a:rPr>
                <a:t>　</a:t>
              </a:r>
              <a:r>
                <a:rPr lang="ja-JP" altLang="en-US" sz="1600" b="1" dirty="0">
                  <a:solidFill>
                    <a:prstClr val="black"/>
                  </a:solidFill>
                  <a:latin typeface="ＭＳ Ｐゴシック"/>
                </a:rPr>
                <a:t>○児童発達支援管理責任者の資格要件の見直し（告示の改正）</a:t>
              </a:r>
              <a:endParaRPr lang="en-US" altLang="ja-JP" sz="1600" dirty="0">
                <a:solidFill>
                  <a:prstClr val="black"/>
                </a:solidFill>
                <a:latin typeface="ＭＳ Ｐゴシック"/>
              </a:endParaRPr>
            </a:p>
            <a:p>
              <a:r>
                <a:rPr lang="ja-JP" altLang="en-US" sz="1600" dirty="0">
                  <a:solidFill>
                    <a:prstClr val="black"/>
                  </a:solidFill>
                  <a:latin typeface="ＭＳ Ｐゴシック"/>
                </a:rPr>
                <a:t>　　　</a:t>
              </a:r>
              <a:r>
                <a:rPr lang="ja-JP" altLang="en-US" sz="1400" dirty="0">
                  <a:solidFill>
                    <a:prstClr val="black"/>
                  </a:solidFill>
                  <a:latin typeface="ＭＳ Ｐゴシック"/>
                </a:rPr>
                <a:t>現行の実務要件に</a:t>
              </a:r>
              <a:r>
                <a:rPr lang="ja-JP" altLang="en-US" sz="1400" u="sng" dirty="0">
                  <a:solidFill>
                    <a:srgbClr val="FF0000"/>
                  </a:solidFill>
                  <a:latin typeface="ＭＳ Ｐゴシック"/>
                </a:rPr>
                <a:t>保育所等の児童福祉に関する経験を追加</a:t>
              </a:r>
              <a:r>
                <a:rPr lang="ja-JP" altLang="en-US" sz="1400" dirty="0">
                  <a:solidFill>
                    <a:prstClr val="black"/>
                  </a:solidFill>
                  <a:latin typeface="ＭＳ Ｐゴシック"/>
                </a:rPr>
                <a:t>し、</a:t>
              </a:r>
              <a:r>
                <a:rPr lang="ja-JP" altLang="en-US" sz="1400" u="sng" dirty="0">
                  <a:solidFill>
                    <a:srgbClr val="FF0000"/>
                  </a:solidFill>
                  <a:latin typeface="ＭＳ Ｐゴシック"/>
                </a:rPr>
                <a:t>障害児・児童・障害者の支援の経験（３年以上）を必須化</a:t>
              </a:r>
              <a:endParaRPr lang="en-US" altLang="ja-JP" sz="1400" u="sng" dirty="0">
                <a:solidFill>
                  <a:srgbClr val="FF0000"/>
                </a:solidFill>
                <a:latin typeface="ＭＳ Ｐゴシック"/>
              </a:endParaRPr>
            </a:p>
            <a:p>
              <a:r>
                <a:rPr lang="ja-JP" altLang="en-US" sz="1400" dirty="0">
                  <a:solidFill>
                    <a:srgbClr val="FF0000"/>
                  </a:solidFill>
                  <a:latin typeface="ＭＳ Ｐゴシック"/>
                </a:rPr>
                <a:t>　　　</a:t>
              </a:r>
              <a:r>
                <a:rPr lang="ja-JP" altLang="en-US" sz="1400" dirty="0">
                  <a:solidFill>
                    <a:prstClr val="black"/>
                  </a:solidFill>
                  <a:latin typeface="ＭＳ Ｐゴシック"/>
                </a:rPr>
                <a:t>する。</a:t>
              </a:r>
              <a:endParaRPr lang="en-US" altLang="ja-JP" sz="1400" dirty="0">
                <a:solidFill>
                  <a:prstClr val="black"/>
                </a:solidFill>
                <a:latin typeface="ＭＳ Ｐゴシック"/>
              </a:endParaRPr>
            </a:p>
            <a:p>
              <a:pPr marL="355220"/>
              <a:r>
                <a:rPr lang="ja-JP" altLang="en-US" sz="1400" dirty="0">
                  <a:solidFill>
                    <a:prstClr val="black"/>
                  </a:solidFill>
                  <a:latin typeface="ＭＳ Ｐゴシック"/>
                </a:rPr>
                <a:t>　</a:t>
              </a:r>
              <a:r>
                <a:rPr lang="en-US" altLang="ja-JP" sz="1400" dirty="0">
                  <a:solidFill>
                    <a:prstClr val="black"/>
                  </a:solidFill>
                  <a:latin typeface="ＭＳ Ｐゴシック"/>
                </a:rPr>
                <a:t>※</a:t>
              </a:r>
              <a:r>
                <a:rPr lang="ja-JP" altLang="en-US" sz="1400" dirty="0">
                  <a:solidFill>
                    <a:prstClr val="black"/>
                  </a:solidFill>
                  <a:latin typeface="ＭＳ Ｐゴシック"/>
                </a:rPr>
                <a:t>既存の事業所は１年間の経過措置</a:t>
              </a:r>
              <a:endParaRPr lang="en-US" altLang="ja-JP" sz="1400" dirty="0">
                <a:solidFill>
                  <a:prstClr val="black"/>
                </a:solidFill>
                <a:latin typeface="ＭＳ Ｐゴシック"/>
              </a:endParaRPr>
            </a:p>
            <a:p>
              <a:pPr marL="355220">
                <a:lnSpc>
                  <a:spcPts val="800"/>
                </a:lnSpc>
              </a:pPr>
              <a:endParaRPr lang="en-US" altLang="ja-JP" sz="1600" dirty="0">
                <a:solidFill>
                  <a:prstClr val="black"/>
                </a:solidFill>
                <a:latin typeface="ＭＳ Ｐゴシック"/>
              </a:endParaRPr>
            </a:p>
            <a:p>
              <a:r>
                <a:rPr lang="ja-JP" altLang="en-US" sz="1600" dirty="0">
                  <a:solidFill>
                    <a:prstClr val="black"/>
                  </a:solidFill>
                  <a:latin typeface="ＭＳ Ｐゴシック"/>
                </a:rPr>
                <a:t>　</a:t>
              </a:r>
              <a:r>
                <a:rPr lang="ja-JP" altLang="en-US" sz="1600" b="1" dirty="0">
                  <a:solidFill>
                    <a:prstClr val="black"/>
                  </a:solidFill>
                  <a:latin typeface="ＭＳ Ｐゴシック"/>
                </a:rPr>
                <a:t>○人員配置基準の見直し（基準省令の改正）</a:t>
              </a:r>
              <a:endParaRPr lang="en-US" altLang="ja-JP" sz="1600" dirty="0">
                <a:solidFill>
                  <a:prstClr val="black"/>
                </a:solidFill>
                <a:latin typeface="ＭＳ Ｐゴシック"/>
              </a:endParaRPr>
            </a:p>
            <a:p>
              <a:pPr marL="4760"/>
              <a:r>
                <a:rPr lang="ja-JP" altLang="en-US" sz="1400" dirty="0">
                  <a:solidFill>
                    <a:prstClr val="black"/>
                  </a:solidFill>
                  <a:latin typeface="ＭＳ Ｐゴシック"/>
                </a:rPr>
                <a:t>　　　　人員配置基準上配置すべき職員を「指導員又は保育士」から</a:t>
              </a:r>
              <a:r>
                <a:rPr lang="ja-JP" altLang="en-US" sz="1400" u="sng" dirty="0">
                  <a:solidFill>
                    <a:srgbClr val="FF0000"/>
                  </a:solidFill>
                  <a:latin typeface="ＭＳ Ｐゴシック"/>
                </a:rPr>
                <a:t>「児童指導員、保育士又は障害福祉サービス経験者＊に見</a:t>
              </a:r>
              <a:endParaRPr lang="en-US" altLang="ja-JP" sz="1400" u="sng" dirty="0">
                <a:solidFill>
                  <a:srgbClr val="FF0000"/>
                </a:solidFill>
                <a:latin typeface="ＭＳ Ｐゴシック"/>
              </a:endParaRPr>
            </a:p>
            <a:p>
              <a:pPr marL="4760"/>
              <a:r>
                <a:rPr lang="ja-JP" altLang="en-US" sz="1400" dirty="0">
                  <a:solidFill>
                    <a:srgbClr val="FF0000"/>
                  </a:solidFill>
                  <a:latin typeface="ＭＳ Ｐゴシック"/>
                </a:rPr>
                <a:t>　　　</a:t>
              </a:r>
              <a:r>
                <a:rPr lang="ja-JP" altLang="en-US" sz="1400" u="sng" dirty="0">
                  <a:solidFill>
                    <a:srgbClr val="FF0000"/>
                  </a:solidFill>
                  <a:latin typeface="ＭＳ Ｐゴシック"/>
                </a:rPr>
                <a:t>直し</a:t>
              </a:r>
              <a:r>
                <a:rPr lang="ja-JP" altLang="en-US" sz="1400" dirty="0">
                  <a:solidFill>
                    <a:prstClr val="black"/>
                  </a:solidFill>
                  <a:latin typeface="ＭＳ Ｐゴシック"/>
                </a:rPr>
                <a:t>、そのうち、</a:t>
              </a:r>
              <a:r>
                <a:rPr lang="ja-JP" altLang="en-US" sz="1400" u="sng" dirty="0">
                  <a:solidFill>
                    <a:srgbClr val="FF0000"/>
                  </a:solidFill>
                  <a:latin typeface="ＭＳ Ｐゴシック"/>
                </a:rPr>
                <a:t>児童指導員又は保育士を半数以上</a:t>
              </a:r>
              <a:r>
                <a:rPr lang="ja-JP" altLang="en-US" sz="1400" dirty="0">
                  <a:solidFill>
                    <a:prstClr val="black"/>
                  </a:solidFill>
                  <a:latin typeface="ＭＳ Ｐゴシック"/>
                </a:rPr>
                <a:t>配置することとする。</a:t>
              </a:r>
              <a:endParaRPr lang="en-US" altLang="ja-JP" sz="1400" dirty="0">
                <a:solidFill>
                  <a:prstClr val="black"/>
                </a:solidFill>
                <a:latin typeface="ＭＳ Ｐゴシック"/>
              </a:endParaRPr>
            </a:p>
            <a:p>
              <a:pPr marL="4760"/>
              <a:r>
                <a:rPr lang="ja-JP" altLang="en-US" sz="1400" dirty="0">
                  <a:solidFill>
                    <a:prstClr val="black"/>
                  </a:solidFill>
                  <a:latin typeface="ＭＳ Ｐゴシック"/>
                </a:rPr>
                <a:t>　　　　＊２年以上障害福祉サービス事業に従事した者</a:t>
              </a:r>
              <a:endParaRPr lang="en-US" altLang="ja-JP" sz="1400" dirty="0">
                <a:solidFill>
                  <a:prstClr val="black"/>
                </a:solidFill>
                <a:latin typeface="ＭＳ Ｐゴシック"/>
              </a:endParaRPr>
            </a:p>
            <a:p>
              <a:pPr marL="4760"/>
              <a:r>
                <a:rPr lang="ja-JP" altLang="en-US" sz="1400" dirty="0">
                  <a:solidFill>
                    <a:prstClr val="black"/>
                  </a:solidFill>
                  <a:latin typeface="ＭＳ Ｐゴシック"/>
                </a:rPr>
                <a:t>　　　　</a:t>
              </a:r>
              <a:r>
                <a:rPr lang="en-US" altLang="ja-JP" sz="1400" dirty="0">
                  <a:solidFill>
                    <a:prstClr val="black"/>
                  </a:solidFill>
                  <a:latin typeface="ＭＳ Ｐゴシック"/>
                </a:rPr>
                <a:t>※</a:t>
              </a:r>
              <a:r>
                <a:rPr lang="ja-JP" altLang="en-US" sz="1400" dirty="0">
                  <a:solidFill>
                    <a:prstClr val="black"/>
                  </a:solidFill>
                  <a:latin typeface="ＭＳ Ｐゴシック"/>
                </a:rPr>
                <a:t>既存の事業所は１年間の経過措置</a:t>
              </a:r>
            </a:p>
            <a:p>
              <a:pPr>
                <a:lnSpc>
                  <a:spcPts val="800"/>
                </a:lnSpc>
              </a:pPr>
              <a:endParaRPr lang="en-US" altLang="ja-JP" sz="1600" dirty="0">
                <a:solidFill>
                  <a:prstClr val="black"/>
                </a:solidFill>
                <a:latin typeface="ＭＳ Ｐゴシック"/>
              </a:endParaRPr>
            </a:p>
            <a:p>
              <a:r>
                <a:rPr lang="ja-JP" altLang="en-US" dirty="0" smtClean="0">
                  <a:solidFill>
                    <a:prstClr val="black"/>
                  </a:solidFill>
                  <a:latin typeface="ＭＳ Ｐゴシック"/>
                </a:rPr>
                <a:t>（</a:t>
              </a:r>
              <a:r>
                <a:rPr lang="ja-JP" altLang="en-US" dirty="0">
                  <a:solidFill>
                    <a:prstClr val="black"/>
                  </a:solidFill>
                  <a:latin typeface="ＭＳ Ｐゴシック"/>
                </a:rPr>
                <a:t>２）放課後等デイサービスガイドラインの遵守及び自己評価結果公表の</a:t>
              </a:r>
              <a:r>
                <a:rPr lang="ja-JP" altLang="en-US" dirty="0" smtClean="0">
                  <a:solidFill>
                    <a:prstClr val="black"/>
                  </a:solidFill>
                  <a:latin typeface="ＭＳ Ｐゴシック"/>
                </a:rPr>
                <a:t>義務付け</a:t>
              </a:r>
              <a:endParaRPr lang="ja-JP" altLang="en-US" dirty="0">
                <a:solidFill>
                  <a:prstClr val="black"/>
                </a:solidFill>
                <a:latin typeface="ＭＳ Ｐゴシック"/>
              </a:endParaRPr>
            </a:p>
            <a:p>
              <a:pPr marL="4760">
                <a:lnSpc>
                  <a:spcPts val="600"/>
                </a:lnSpc>
              </a:pPr>
              <a:endParaRPr lang="en-US" altLang="ja-JP" sz="1600" dirty="0">
                <a:solidFill>
                  <a:prstClr val="black"/>
                </a:solidFill>
                <a:latin typeface="ＭＳ Ｐゴシック"/>
              </a:endParaRPr>
            </a:p>
            <a:p>
              <a:pPr marL="4760"/>
              <a:r>
                <a:rPr lang="ja-JP" altLang="en-US" sz="1600" dirty="0">
                  <a:solidFill>
                    <a:prstClr val="black"/>
                  </a:solidFill>
                  <a:latin typeface="ＭＳ Ｐゴシック"/>
                </a:rPr>
                <a:t>　</a:t>
              </a:r>
              <a:r>
                <a:rPr lang="ja-JP" altLang="en-US" sz="1600" b="1" dirty="0">
                  <a:solidFill>
                    <a:prstClr val="black"/>
                  </a:solidFill>
                  <a:latin typeface="ＭＳ Ｐゴシック"/>
                </a:rPr>
                <a:t>○運営基準の見直し（基準省令の改正）</a:t>
              </a:r>
              <a:endParaRPr lang="en-US" altLang="ja-JP" sz="1600" dirty="0">
                <a:solidFill>
                  <a:prstClr val="black"/>
                </a:solidFill>
                <a:latin typeface="ＭＳ Ｐゴシック"/>
              </a:endParaRPr>
            </a:p>
            <a:p>
              <a:pPr marL="719235" indent="-285444">
                <a:spcBef>
                  <a:spcPts val="0"/>
                </a:spcBef>
                <a:buFont typeface="Wingdings" panose="05000000000000000000" pitchFamily="2" charset="2"/>
                <a:buChar char="Ø"/>
              </a:pPr>
              <a:r>
                <a:rPr lang="ja-JP" altLang="en-US" sz="1400" dirty="0">
                  <a:solidFill>
                    <a:prstClr val="black"/>
                  </a:solidFill>
                  <a:latin typeface="ＭＳ Ｐゴシック"/>
                </a:rPr>
                <a:t>運営基準において、放課後等デイサービスガイドラインの内容に沿った評価項目を規定し、それに基づいた評価を行うことを義務付ける。</a:t>
              </a:r>
              <a:endParaRPr lang="en-US" altLang="ja-JP" sz="1400" dirty="0">
                <a:solidFill>
                  <a:prstClr val="black"/>
                </a:solidFill>
                <a:latin typeface="ＭＳ Ｐゴシック"/>
              </a:endParaRPr>
            </a:p>
            <a:p>
              <a:pPr marL="719235" indent="-285444">
                <a:spcBef>
                  <a:spcPts val="0"/>
                </a:spcBef>
                <a:buFont typeface="Wingdings" panose="05000000000000000000" pitchFamily="2" charset="2"/>
                <a:buChar char="Ø"/>
              </a:pPr>
              <a:r>
                <a:rPr lang="ja-JP" altLang="en-US" sz="1400" dirty="0">
                  <a:solidFill>
                    <a:prstClr val="black"/>
                  </a:solidFill>
                  <a:latin typeface="ＭＳ Ｐゴシック"/>
                </a:rPr>
                <a:t>質の評価及び改善の内容をおおむね１年に１回以上公表しなければならない旨規定</a:t>
              </a:r>
            </a:p>
          </p:txBody>
        </p:sp>
        <p:sp>
          <p:nvSpPr>
            <p:cNvPr id="11" name="正方形/長方形 10"/>
            <p:cNvSpPr/>
            <p:nvPr/>
          </p:nvSpPr>
          <p:spPr>
            <a:xfrm>
              <a:off x="200472" y="680864"/>
              <a:ext cx="5148000" cy="32149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nchorCtr="0"/>
            <a:lstStyle/>
            <a:p>
              <a:r>
                <a:rPr lang="ja-JP" altLang="en-US" sz="1600" b="1" dirty="0">
                  <a:solidFill>
                    <a:prstClr val="black"/>
                  </a:solidFill>
                  <a:latin typeface="ＭＳ Ｐゴシック"/>
                </a:rPr>
                <a:t>１．指定基準等の見直しによる対応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平成２９年４月施行</a:t>
              </a:r>
              <a:r>
                <a:rPr lang="en-US" altLang="ja-JP" sz="1600" b="1" dirty="0">
                  <a:solidFill>
                    <a:prstClr val="black"/>
                  </a:solidFill>
                  <a:latin typeface="ＭＳ Ｐゴシック"/>
                </a:rPr>
                <a:t>】</a:t>
              </a:r>
            </a:p>
          </p:txBody>
        </p:sp>
      </p:grpSp>
      <p:sp>
        <p:nvSpPr>
          <p:cNvPr id="12" name="正方形/長方形 11"/>
          <p:cNvSpPr/>
          <p:nvPr/>
        </p:nvSpPr>
        <p:spPr>
          <a:xfrm>
            <a:off x="200492" y="5222913"/>
            <a:ext cx="3672000" cy="288000"/>
          </a:xfrm>
          <a:prstGeom prst="rect">
            <a:avLst/>
          </a:prstGeom>
          <a:ln/>
        </p:spPr>
        <p:style>
          <a:lnRef idx="1">
            <a:schemeClr val="accent5"/>
          </a:lnRef>
          <a:fillRef idx="2">
            <a:schemeClr val="accent5"/>
          </a:fillRef>
          <a:effectRef idx="1">
            <a:schemeClr val="accent5"/>
          </a:effectRef>
          <a:fontRef idx="minor">
            <a:schemeClr val="dk1"/>
          </a:fontRef>
        </p:style>
        <p:txBody>
          <a:bodyPr lIns="91341" tIns="45673" rIns="91341" bIns="45673" rtlCol="0" anchor="ctr" anchorCtr="0"/>
          <a:lstStyle/>
          <a:p>
            <a:r>
              <a:rPr lang="ja-JP" altLang="en-US" sz="1600" b="1" dirty="0">
                <a:solidFill>
                  <a:prstClr val="black"/>
                </a:solidFill>
                <a:latin typeface="ＭＳ Ｐゴシック"/>
              </a:rPr>
              <a:t>２．その他の対応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平成２９年４月～</a:t>
            </a:r>
            <a:r>
              <a:rPr lang="en-US" altLang="ja-JP" sz="1600" b="1" dirty="0">
                <a:solidFill>
                  <a:prstClr val="black"/>
                </a:solidFill>
                <a:latin typeface="ＭＳ Ｐゴシック"/>
              </a:rPr>
              <a:t>】</a:t>
            </a:r>
          </a:p>
        </p:txBody>
      </p:sp>
      <p:sp>
        <p:nvSpPr>
          <p:cNvPr id="15"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125</a:t>
            </a:fld>
            <a:endParaRPr lang="en-US" altLang="ja-JP" dirty="0">
              <a:solidFill>
                <a:prstClr val="black"/>
              </a:solidFill>
            </a:endParaRPr>
          </a:p>
        </p:txBody>
      </p:sp>
    </p:spTree>
    <p:extLst>
      <p:ext uri="{BB962C8B-B14F-4D97-AF65-F5344CB8AC3E}">
        <p14:creationId xmlns:p14="http://schemas.microsoft.com/office/powerpoint/2010/main" val="43926847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741843" y="116632"/>
            <a:ext cx="8345653" cy="667690"/>
          </a:xfrm>
          <a:prstGeom prst="rect">
            <a:avLst/>
          </a:prstGeom>
          <a:solidFill>
            <a:srgbClr val="FFC000"/>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2800" b="1" dirty="0">
                <a:solidFill>
                  <a:prstClr val="black">
                    <a:lumMod val="65000"/>
                    <a:lumOff val="35000"/>
                  </a:prstClr>
                </a:solidFill>
              </a:rPr>
              <a:t>「放課後等デイサービスガイドライン」の概要</a:t>
            </a:r>
            <a:endParaRPr lang="en-US" altLang="ja-JP" sz="2800" b="1" dirty="0">
              <a:solidFill>
                <a:prstClr val="black">
                  <a:lumMod val="65000"/>
                  <a:lumOff val="35000"/>
                </a:prstClr>
              </a:solidFill>
            </a:endParaRPr>
          </a:p>
        </p:txBody>
      </p:sp>
      <p:sp>
        <p:nvSpPr>
          <p:cNvPr id="2" name="正方形/長方形 1"/>
          <p:cNvSpPr/>
          <p:nvPr/>
        </p:nvSpPr>
        <p:spPr>
          <a:xfrm>
            <a:off x="316128" y="908722"/>
            <a:ext cx="9379494" cy="2160240"/>
          </a:xfrm>
          <a:prstGeom prst="rect">
            <a:avLst/>
          </a:prstGeom>
          <a:solidFill>
            <a:schemeClr val="bg1">
              <a:lumMod val="95000"/>
            </a:schemeClr>
          </a:solidFill>
          <a:ln>
            <a:solidFill>
              <a:schemeClr val="tx2"/>
            </a:solidFill>
          </a:ln>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endParaRPr lang="ja-JP" altLang="en-US">
              <a:solidFill>
                <a:prstClr val="black"/>
              </a:solidFill>
            </a:endParaRPr>
          </a:p>
        </p:txBody>
      </p:sp>
      <p:sp>
        <p:nvSpPr>
          <p:cNvPr id="3" name="正方形/長方形 2"/>
          <p:cNvSpPr/>
          <p:nvPr/>
        </p:nvSpPr>
        <p:spPr>
          <a:xfrm>
            <a:off x="426258" y="1206360"/>
            <a:ext cx="494479" cy="1430571"/>
          </a:xfrm>
          <a:prstGeom prst="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b="1" dirty="0">
                <a:solidFill>
                  <a:prstClr val="white"/>
                </a:solidFill>
              </a:rPr>
              <a:t>総則</a:t>
            </a:r>
          </a:p>
        </p:txBody>
      </p:sp>
      <p:sp>
        <p:nvSpPr>
          <p:cNvPr id="5" name="角丸四角形 4"/>
          <p:cNvSpPr/>
          <p:nvPr/>
        </p:nvSpPr>
        <p:spPr>
          <a:xfrm>
            <a:off x="187138" y="3202888"/>
            <a:ext cx="9637474" cy="3467746"/>
          </a:xfrm>
          <a:prstGeom prst="roundRect">
            <a:avLst>
              <a:gd name="adj" fmla="val 3451"/>
            </a:avLst>
          </a:prstGeom>
          <a:ln>
            <a:solidFill>
              <a:schemeClr val="tx2"/>
            </a:solidFill>
          </a:ln>
        </p:spPr>
        <p:style>
          <a:lnRef idx="1">
            <a:schemeClr val="accent5"/>
          </a:lnRef>
          <a:fillRef idx="2">
            <a:schemeClr val="accent5"/>
          </a:fillRef>
          <a:effectRef idx="1">
            <a:schemeClr val="accent5"/>
          </a:effectRef>
          <a:fontRef idx="minor">
            <a:schemeClr val="dk1"/>
          </a:fontRef>
        </p:style>
        <p:txBody>
          <a:bodyPr lIns="91341" tIns="45673" rIns="91341" bIns="45673" rtlCol="0" anchor="ctr"/>
          <a:lstStyle/>
          <a:p>
            <a:pPr algn="ctr"/>
            <a:endParaRPr lang="ja-JP" altLang="en-US">
              <a:solidFill>
                <a:prstClr val="black"/>
              </a:solidFill>
              <a:effectLst>
                <a:outerShdw blurRad="50800" dist="38100" dir="2700000" algn="tl" rotWithShape="0">
                  <a:prstClr val="black">
                    <a:alpha val="40000"/>
                  </a:prstClr>
                </a:outerShdw>
              </a:effectLst>
            </a:endParaRPr>
          </a:p>
        </p:txBody>
      </p:sp>
      <p:sp>
        <p:nvSpPr>
          <p:cNvPr id="29" name="正方形/長方形 28"/>
          <p:cNvSpPr/>
          <p:nvPr/>
        </p:nvSpPr>
        <p:spPr>
          <a:xfrm>
            <a:off x="7215299" y="3201636"/>
            <a:ext cx="2225639" cy="515423"/>
          </a:xfrm>
          <a:prstGeom prst="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b="1" dirty="0">
                <a:solidFill>
                  <a:prstClr val="white"/>
                </a:solidFill>
              </a:rPr>
              <a:t>従業者向け</a:t>
            </a:r>
            <a:endParaRPr lang="en-US" altLang="ja-JP" sz="1600" b="1" dirty="0">
              <a:solidFill>
                <a:prstClr val="white"/>
              </a:solidFill>
            </a:endParaRPr>
          </a:p>
          <a:p>
            <a:pPr algn="ctr"/>
            <a:r>
              <a:rPr lang="ja-JP" altLang="en-US" sz="1600" b="1" dirty="0">
                <a:solidFill>
                  <a:prstClr val="white"/>
                </a:solidFill>
              </a:rPr>
              <a:t>ガイドライン</a:t>
            </a:r>
            <a:endParaRPr lang="en-US" altLang="ja-JP" sz="1600" b="1" dirty="0">
              <a:solidFill>
                <a:prstClr val="white"/>
              </a:solidFill>
            </a:endParaRPr>
          </a:p>
        </p:txBody>
      </p:sp>
      <p:sp>
        <p:nvSpPr>
          <p:cNvPr id="28" name="正方形/長方形 27"/>
          <p:cNvSpPr/>
          <p:nvPr/>
        </p:nvSpPr>
        <p:spPr>
          <a:xfrm>
            <a:off x="3746702" y="3201636"/>
            <a:ext cx="2730303" cy="515423"/>
          </a:xfrm>
          <a:prstGeom prst="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b="1" dirty="0">
                <a:solidFill>
                  <a:prstClr val="white"/>
                </a:solidFill>
              </a:rPr>
              <a:t>児童発達支援管理責任者</a:t>
            </a:r>
            <a:endParaRPr lang="en-US" altLang="ja-JP" sz="1600" b="1" dirty="0">
              <a:solidFill>
                <a:prstClr val="white"/>
              </a:solidFill>
            </a:endParaRPr>
          </a:p>
          <a:p>
            <a:pPr algn="ctr"/>
            <a:r>
              <a:rPr lang="ja-JP" altLang="en-US" sz="1600" b="1" dirty="0">
                <a:solidFill>
                  <a:prstClr val="white"/>
                </a:solidFill>
              </a:rPr>
              <a:t>向けガイドライン</a:t>
            </a:r>
          </a:p>
        </p:txBody>
      </p:sp>
      <p:sp>
        <p:nvSpPr>
          <p:cNvPr id="27" name="正方形/長方形 26"/>
          <p:cNvSpPr/>
          <p:nvPr/>
        </p:nvSpPr>
        <p:spPr>
          <a:xfrm>
            <a:off x="446664" y="3201636"/>
            <a:ext cx="2584906" cy="515423"/>
          </a:xfrm>
          <a:prstGeom prst="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b="1" dirty="0">
                <a:solidFill>
                  <a:prstClr val="white"/>
                </a:solidFill>
              </a:rPr>
              <a:t>設置者・管理者向け</a:t>
            </a:r>
            <a:endParaRPr lang="en-US" altLang="ja-JP" sz="1600" b="1" dirty="0">
              <a:solidFill>
                <a:prstClr val="white"/>
              </a:solidFill>
            </a:endParaRPr>
          </a:p>
          <a:p>
            <a:pPr algn="ctr"/>
            <a:r>
              <a:rPr lang="ja-JP" altLang="en-US" sz="1600" b="1" dirty="0">
                <a:solidFill>
                  <a:prstClr val="white"/>
                </a:solidFill>
              </a:rPr>
              <a:t>ガイドライン</a:t>
            </a:r>
          </a:p>
        </p:txBody>
      </p:sp>
      <p:sp>
        <p:nvSpPr>
          <p:cNvPr id="10" name="テキスト ボックス 9"/>
          <p:cNvSpPr txBox="1"/>
          <p:nvPr/>
        </p:nvSpPr>
        <p:spPr>
          <a:xfrm>
            <a:off x="1052567" y="1019065"/>
            <a:ext cx="8388324" cy="1969770"/>
          </a:xfrm>
          <a:prstGeom prst="rect">
            <a:avLst/>
          </a:prstGeom>
          <a:noFill/>
          <a:ln w="12700">
            <a:solidFill>
              <a:schemeClr val="tx2"/>
            </a:solidFill>
            <a:prstDash val="lgDash"/>
          </a:ln>
        </p:spPr>
        <p:txBody>
          <a:bodyPr wrap="square" lIns="91341" tIns="45673" rIns="91341" bIns="45673" rtlCol="0">
            <a:sp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ガイドラインの趣旨</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放課後等デイサービスの基本的役割</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子どもの最善の利益の保障／共生社会の実現に向けた後方支援／保護者支援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放課後等デイサービスの提供に当たっての基本的姿勢と基本活動</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基本活動：　自立支援と日常生活の充実のための活動／創作活動／地域交流／余暇の提供　等</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事業所が適切な放課後等デイサービスを提供するために必要な組織運営管理</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61665" y="3933089"/>
            <a:ext cx="8994230" cy="2508379"/>
          </a:xfrm>
          <a:prstGeom prst="rect">
            <a:avLst/>
          </a:prstGeom>
          <a:noFill/>
          <a:ln w="28575">
            <a:solidFill>
              <a:schemeClr val="tx2"/>
            </a:solidFill>
            <a:prstDash val="dash"/>
          </a:ln>
        </p:spPr>
        <p:txBody>
          <a:bodyPr wrap="square" lIns="91341" tIns="45673" rIns="91341" bIns="45673" rtlCol="0">
            <a:spAutoFit/>
          </a:bodyPr>
          <a:lstStyle/>
          <a:p>
            <a:pPr>
              <a:spcAft>
                <a:spcPts val="60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子どものニーズに応じた適切な支援の提供と支援の質の向上</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環境・体制整備／ＰＤＣＡサイクルによる適切な事業所の管理</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従業者等の知識・技術の向上／関係機関・団体や保護者との連携　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1200"/>
              </a:spcBef>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子どもと保護者に対する説明責任等</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運営規程の周知／子どもと保護者に対する支援利用申込時の説明／保護者に対する相談支援等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苦情解決対応／適切な情報伝達手段の確保／地域に開かれた事業運営　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1200"/>
              </a:spcBef>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緊急時の対応と法令遵守等</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緊急時対応／非常災害・防犯対策／虐待防止／身体拘束への対応</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衛生・健康管理／安全確保／秘密保持等　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a:spLocks noGrp="1"/>
          </p:cNvSpPr>
          <p:nvPr>
            <p:ph type="sldNum" sz="quarter" idx="12"/>
          </p:nvPr>
        </p:nvSpPr>
        <p:spPr>
          <a:xfrm>
            <a:off x="7538149" y="6448601"/>
            <a:ext cx="2311400" cy="365125"/>
          </a:xfrm>
        </p:spPr>
        <p:txBody>
          <a:bodyPr/>
          <a:lstStyle/>
          <a:p>
            <a:pPr>
              <a:defRPr/>
            </a:pPr>
            <a:fld id="{0329B7E6-8142-4C2C-8486-ACA79D5FD086}" type="slidenum">
              <a:rPr lang="en-US" altLang="ja-JP" smtClean="0">
                <a:solidFill>
                  <a:prstClr val="black"/>
                </a:solidFill>
              </a:rPr>
              <a:pPr>
                <a:defRPr/>
              </a:pPr>
              <a:t>126</a:t>
            </a:fld>
            <a:endParaRPr lang="en-US" altLang="ja-JP" dirty="0">
              <a:solidFill>
                <a:prstClr val="black"/>
              </a:solidFill>
            </a:endParaRPr>
          </a:p>
        </p:txBody>
      </p:sp>
    </p:spTree>
    <p:extLst>
      <p:ext uri="{BB962C8B-B14F-4D97-AF65-F5344CB8AC3E}">
        <p14:creationId xmlns:p14="http://schemas.microsoft.com/office/powerpoint/2010/main" val="201900695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p:cNvPicPr>
            <a:picLocks noChangeAspect="1" noChangeArrowheads="1"/>
          </p:cNvPicPr>
          <p:nvPr/>
        </p:nvPicPr>
        <p:blipFill>
          <a:blip r:embed="rId2" cstate="print">
            <a:duotone>
              <a:prstClr val="black"/>
              <a:schemeClr val="accent5">
                <a:tint val="45000"/>
                <a:satMod val="400000"/>
              </a:schemeClr>
            </a:duotone>
            <a:lum contrast="-20000"/>
            <a:extLst>
              <a:ext uri="{28A0092B-C50C-407E-A947-70E740481C1C}">
                <a14:useLocalDpi xmlns:a14="http://schemas.microsoft.com/office/drawing/2010/main" val="0"/>
              </a:ext>
            </a:extLst>
          </a:blip>
          <a:srcRect/>
          <a:stretch>
            <a:fillRect/>
          </a:stretch>
        </p:blipFill>
        <p:spPr bwMode="auto">
          <a:xfrm>
            <a:off x="272505" y="876338"/>
            <a:ext cx="3643941" cy="4746910"/>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四角形吹き出し 3"/>
          <p:cNvSpPr/>
          <p:nvPr/>
        </p:nvSpPr>
        <p:spPr>
          <a:xfrm>
            <a:off x="5343057" y="1268776"/>
            <a:ext cx="4342928" cy="5256584"/>
          </a:xfrm>
          <a:prstGeom prst="wedgeRectCallout">
            <a:avLst>
              <a:gd name="adj1" fmla="val -50264"/>
              <a:gd name="adj2" fmla="val 1663"/>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lIns="91341" tIns="45673" rIns="91341" bIns="45673" rtlCol="0" anchor="ct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「事業所は、本ガイドラインに基づく自己評価を実施し、その結果を事業運営に反映させ、自己評価結果については公表するよう努めるものとする。」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そのためのチェックリストが必要との意見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ユーザー評価にも使えるように、との意見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「事業者向け放課後等デイサービス自己評価表」と、より簡素な「保護者等向け放課後等デイサービス評価表」を作成</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想定される自己評価の流れ</a:t>
            </a:r>
            <a:endParaRPr lang="en-US" altLang="ja-JP" sz="14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　保護者へのアンケート調査</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　事業所職員による自己評価</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③　事業所全体としての自己評価</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　自己評価結果の公表</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⑤　保護者のアンケート調査結果のフィードバック</a:t>
            </a:r>
          </a:p>
        </p:txBody>
      </p:sp>
      <p:sp>
        <p:nvSpPr>
          <p:cNvPr id="10" name="正方形/長方形 9"/>
          <p:cNvSpPr/>
          <p:nvPr/>
        </p:nvSpPr>
        <p:spPr>
          <a:xfrm>
            <a:off x="127891" y="188682"/>
            <a:ext cx="9586309" cy="506563"/>
          </a:xfrm>
          <a:prstGeom prst="rect">
            <a:avLst/>
          </a:prstGeom>
          <a:ln>
            <a:solidFill>
              <a:schemeClr val="tx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91341" tIns="45673" rIns="91341" bIns="45673" rtlCol="0" anchor="ctr"/>
          <a:lstStyle/>
          <a:p>
            <a:pPr algn="ctr"/>
            <a:r>
              <a:rPr lang="ja-JP" altLang="en-US" sz="2800" b="1" dirty="0">
                <a:solidFill>
                  <a:prstClr val="black"/>
                </a:solidFill>
              </a:rPr>
              <a:t>放課後等デイサービスガイドラインに基づく自己評価等</a:t>
            </a:r>
          </a:p>
        </p:txBody>
      </p:sp>
      <p:sp>
        <p:nvSpPr>
          <p:cNvPr id="2" name="下矢印 1"/>
          <p:cNvSpPr/>
          <p:nvPr/>
        </p:nvSpPr>
        <p:spPr>
          <a:xfrm>
            <a:off x="7154481" y="2420905"/>
            <a:ext cx="720080" cy="28895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9" name="下矢印 8"/>
          <p:cNvSpPr/>
          <p:nvPr/>
        </p:nvSpPr>
        <p:spPr>
          <a:xfrm>
            <a:off x="7154481" y="3357000"/>
            <a:ext cx="720080" cy="288950"/>
          </a:xfrm>
          <a:prstGeom prst="downArrow">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pic>
        <p:nvPicPr>
          <p:cNvPr id="2062" name="Picture 14"/>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80735">
            <a:off x="1435638" y="2016619"/>
            <a:ext cx="3360432" cy="4342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テキスト ボックス 2"/>
          <p:cNvSpPr txBox="1"/>
          <p:nvPr/>
        </p:nvSpPr>
        <p:spPr>
          <a:xfrm>
            <a:off x="22" y="6485355"/>
            <a:ext cx="9417496" cy="400015"/>
          </a:xfrm>
          <a:prstGeom prst="rect">
            <a:avLst/>
          </a:prstGeom>
          <a:noFill/>
        </p:spPr>
        <p:txBody>
          <a:bodyPr wrap="square" lIns="91341" tIns="45673" rIns="91341" bIns="45673" rtlCol="0">
            <a:spAutoFit/>
          </a:bodyPr>
          <a:lstStyle/>
          <a:p>
            <a:r>
              <a:rPr lang="en-US" altLang="ja-JP" sz="1000" dirty="0">
                <a:solidFill>
                  <a:prstClr val="black"/>
                </a:solidFill>
                <a:ea typeface="ＭＳ Ｐゴシック"/>
              </a:rPr>
              <a:t>【</a:t>
            </a:r>
            <a:r>
              <a:rPr lang="ja-JP" altLang="en-US" sz="1000" dirty="0">
                <a:solidFill>
                  <a:prstClr val="black"/>
                </a:solidFill>
                <a:ea typeface="ＭＳ Ｐゴシック"/>
              </a:rPr>
              <a:t>厚生労働省ホームページ</a:t>
            </a:r>
            <a:r>
              <a:rPr lang="en-US" altLang="ja-JP" sz="1000" dirty="0">
                <a:solidFill>
                  <a:prstClr val="black"/>
                </a:solidFill>
                <a:ea typeface="ＭＳ Ｐゴシック"/>
              </a:rPr>
              <a:t>】</a:t>
            </a:r>
          </a:p>
          <a:p>
            <a:r>
              <a:rPr lang="ja-JP" altLang="en-US" sz="1000" dirty="0">
                <a:solidFill>
                  <a:prstClr val="black"/>
                </a:solidFill>
                <a:ea typeface="ＭＳ Ｐゴシック"/>
              </a:rPr>
              <a:t>　　トップページの分野別施策「福祉・介護　障害者福祉」→障害者福祉の「施策情報　障害児支援施策」→障害児支援施策の「３．放課後等デイサービスガイドライン」</a:t>
            </a:r>
          </a:p>
        </p:txBody>
      </p:sp>
      <p:sp>
        <p:nvSpPr>
          <p:cNvPr id="11" name="スライド番号プレースホルダー 1"/>
          <p:cNvSpPr>
            <a:spLocks noGrp="1"/>
          </p:cNvSpPr>
          <p:nvPr>
            <p:ph type="sldNum" sz="quarter" idx="12"/>
          </p:nvPr>
        </p:nvSpPr>
        <p:spPr>
          <a:xfrm>
            <a:off x="7538149" y="6448601"/>
            <a:ext cx="2311400" cy="365125"/>
          </a:xfrm>
        </p:spPr>
        <p:txBody>
          <a:bodyPr/>
          <a:lstStyle/>
          <a:p>
            <a:pPr>
              <a:defRPr/>
            </a:pPr>
            <a:fld id="{0329B7E6-8142-4C2C-8486-ACA79D5FD086}" type="slidenum">
              <a:rPr lang="en-US" altLang="ja-JP" smtClean="0">
                <a:solidFill>
                  <a:prstClr val="black"/>
                </a:solidFill>
              </a:rPr>
              <a:pPr>
                <a:defRPr/>
              </a:pPr>
              <a:t>127</a:t>
            </a:fld>
            <a:endParaRPr lang="en-US" altLang="ja-JP" dirty="0">
              <a:solidFill>
                <a:prstClr val="black"/>
              </a:solidFill>
            </a:endParaRPr>
          </a:p>
        </p:txBody>
      </p:sp>
    </p:spTree>
    <p:extLst>
      <p:ext uri="{BB962C8B-B14F-4D97-AF65-F5344CB8AC3E}">
        <p14:creationId xmlns:p14="http://schemas.microsoft.com/office/powerpoint/2010/main" val="14082889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7997" y="620697"/>
            <a:ext cx="9751083" cy="374441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ja-JP" altLang="en-US" sz="800" dirty="0">
                <a:solidFill>
                  <a:prstClr val="black"/>
                </a:solidFill>
              </a:rPr>
              <a:t>　</a:t>
            </a:r>
            <a:endParaRPr lang="en-US" altLang="ja-JP" sz="800" dirty="0">
              <a:solidFill>
                <a:prstClr val="black"/>
              </a:solidFill>
            </a:endParaRPr>
          </a:p>
          <a:p>
            <a:pPr fontAlgn="auto">
              <a:spcBef>
                <a:spcPts val="0"/>
              </a:spcBef>
              <a:spcAft>
                <a:spcPts val="0"/>
              </a:spcAft>
            </a:pPr>
            <a:r>
              <a:rPr lang="ja-JP" altLang="en-US" sz="1600" dirty="0">
                <a:solidFill>
                  <a:prstClr val="black"/>
                </a:solidFill>
              </a:rPr>
              <a:t>　 </a:t>
            </a:r>
            <a:r>
              <a:rPr lang="ja-JP" altLang="en-US" sz="1400" dirty="0">
                <a:solidFill>
                  <a:prstClr val="black"/>
                </a:solidFill>
              </a:rPr>
              <a:t>障害児通所支援の一つで、主に乳幼児の発達支援を行う「</a:t>
            </a:r>
            <a:r>
              <a:rPr lang="ja-JP" altLang="ja-JP" sz="1400" dirty="0">
                <a:solidFill>
                  <a:prstClr val="black"/>
                </a:solidFill>
              </a:rPr>
              <a:t>児童発達支援</a:t>
            </a:r>
            <a:r>
              <a:rPr lang="ja-JP" altLang="en-US" sz="1400" dirty="0">
                <a:solidFill>
                  <a:prstClr val="black"/>
                </a:solidFill>
              </a:rPr>
              <a:t>」について、支援の</a:t>
            </a:r>
            <a:r>
              <a:rPr lang="ja-JP" altLang="ja-JP" sz="1400" dirty="0">
                <a:solidFill>
                  <a:prstClr val="black"/>
                </a:solidFill>
              </a:rPr>
              <a:t>質の確保及びその向上を図り、</a:t>
            </a:r>
            <a:r>
              <a:rPr lang="ja-JP" altLang="en-US" sz="1400" dirty="0">
                <a:solidFill>
                  <a:prstClr val="black"/>
                </a:solidFill>
              </a:rPr>
              <a:t>　   </a:t>
            </a:r>
            <a:endParaRPr lang="en-US" altLang="ja-JP" sz="1400" dirty="0">
              <a:solidFill>
                <a:prstClr val="black"/>
              </a:solidFill>
            </a:endParaRPr>
          </a:p>
          <a:p>
            <a:pPr fontAlgn="auto">
              <a:spcBef>
                <a:spcPts val="0"/>
              </a:spcBef>
              <a:spcAft>
                <a:spcPts val="0"/>
              </a:spcAft>
            </a:pPr>
            <a:r>
              <a:rPr lang="en-US" altLang="ja-JP" sz="1400" dirty="0">
                <a:solidFill>
                  <a:prstClr val="black"/>
                </a:solidFill>
              </a:rPr>
              <a:t> </a:t>
            </a:r>
            <a:r>
              <a:rPr lang="ja-JP" altLang="ja-JP" sz="1400" dirty="0">
                <a:solidFill>
                  <a:prstClr val="black"/>
                </a:solidFill>
              </a:rPr>
              <a:t>障害児本人のための発達支援を提供していくため、有識者、関係者の参集を得て、児童発達支援ガイドラインを策定する。</a:t>
            </a:r>
            <a:endParaRPr lang="en-US" altLang="ja-JP" sz="1400" dirty="0">
              <a:solidFill>
                <a:prstClr val="black"/>
              </a:solidFill>
            </a:endParaRPr>
          </a:p>
          <a:p>
            <a:pPr fontAlgn="auto">
              <a:spcBef>
                <a:spcPts val="0"/>
              </a:spcBef>
              <a:spcAft>
                <a:spcPts val="0"/>
              </a:spcAft>
            </a:pPr>
            <a:endParaRPr lang="en-US" altLang="ja-JP" sz="1600" dirty="0">
              <a:solidFill>
                <a:prstClr val="black"/>
              </a:solidFill>
            </a:endParaRPr>
          </a:p>
          <a:p>
            <a:pPr fontAlgn="auto">
              <a:spcBef>
                <a:spcPts val="0"/>
              </a:spcBef>
              <a:spcAft>
                <a:spcPts val="0"/>
              </a:spcAft>
            </a:pPr>
            <a:r>
              <a:rPr lang="ja-JP" altLang="en-US" sz="1600" dirty="0">
                <a:solidFill>
                  <a:prstClr val="black"/>
                </a:solidFill>
              </a:rPr>
              <a:t>　</a:t>
            </a:r>
            <a:endParaRPr lang="en-US" altLang="ja-JP" sz="1600" dirty="0">
              <a:solidFill>
                <a:prstClr val="black"/>
              </a:solidFill>
            </a:endParaRPr>
          </a:p>
          <a:p>
            <a:pPr fontAlgn="auto">
              <a:spcBef>
                <a:spcPts val="0"/>
              </a:spcBef>
              <a:spcAft>
                <a:spcPts val="0"/>
              </a:spcAft>
            </a:pPr>
            <a:endParaRPr lang="ja-JP" altLang="ja-JP" b="1" dirty="0">
              <a:solidFill>
                <a:prstClr val="black"/>
              </a:solidFill>
            </a:endParaRPr>
          </a:p>
        </p:txBody>
      </p:sp>
      <p:sp>
        <p:nvSpPr>
          <p:cNvPr id="7" name="正方形/長方形 6"/>
          <p:cNvSpPr/>
          <p:nvPr/>
        </p:nvSpPr>
        <p:spPr>
          <a:xfrm>
            <a:off x="128464" y="1340768"/>
            <a:ext cx="9608568" cy="576064"/>
          </a:xfrm>
          <a:prstGeom prst="rect">
            <a:avLst/>
          </a:prstGeom>
          <a:solidFill>
            <a:schemeClr val="accent6">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en-US" altLang="ja-JP" sz="1400" dirty="0">
                <a:solidFill>
                  <a:prstClr val="black"/>
                </a:solidFill>
              </a:rPr>
              <a:t>【</a:t>
            </a:r>
            <a:r>
              <a:rPr lang="ja-JP" altLang="en-US" sz="1400" dirty="0">
                <a:solidFill>
                  <a:prstClr val="black"/>
                </a:solidFill>
              </a:rPr>
              <a:t>ガイドライン策定の目的</a:t>
            </a:r>
            <a:r>
              <a:rPr lang="en-US" altLang="ja-JP" sz="1400" dirty="0">
                <a:solidFill>
                  <a:prstClr val="black"/>
                </a:solidFill>
              </a:rPr>
              <a:t>】</a:t>
            </a:r>
          </a:p>
          <a:p>
            <a:pPr fontAlgn="auto">
              <a:spcBef>
                <a:spcPts val="0"/>
              </a:spcBef>
              <a:spcAft>
                <a:spcPts val="0"/>
              </a:spcAft>
            </a:pPr>
            <a:r>
              <a:rPr lang="ja-JP" altLang="en-US" sz="1400" dirty="0">
                <a:solidFill>
                  <a:prstClr val="black"/>
                </a:solidFill>
              </a:rPr>
              <a:t>　児童発達支援が</a:t>
            </a:r>
            <a:r>
              <a:rPr lang="ja-JP" altLang="en-US" sz="1400" u="sng" dirty="0">
                <a:solidFill>
                  <a:prstClr val="black"/>
                </a:solidFill>
              </a:rPr>
              <a:t>提供すべき支援の内容</a:t>
            </a:r>
            <a:r>
              <a:rPr lang="ja-JP" altLang="en-US" sz="1400" dirty="0">
                <a:solidFill>
                  <a:prstClr val="black"/>
                </a:solidFill>
              </a:rPr>
              <a:t>を示し、支援の一定の質を担保するための全国共通の枠組みを策定</a:t>
            </a:r>
            <a:endParaRPr lang="en-US" altLang="ja-JP" sz="1400" dirty="0">
              <a:solidFill>
                <a:prstClr val="black"/>
              </a:solidFill>
            </a:endParaRPr>
          </a:p>
          <a:p>
            <a:pPr fontAlgn="auto">
              <a:spcBef>
                <a:spcPts val="0"/>
              </a:spcBef>
              <a:spcAft>
                <a:spcPts val="0"/>
              </a:spcAft>
            </a:pPr>
            <a:endParaRPr lang="en-US" altLang="ja-JP" sz="1400" dirty="0">
              <a:solidFill>
                <a:prstClr val="black"/>
              </a:solidFill>
            </a:endParaRPr>
          </a:p>
          <a:p>
            <a:pPr fontAlgn="auto">
              <a:spcBef>
                <a:spcPts val="0"/>
              </a:spcBef>
              <a:spcAft>
                <a:spcPts val="0"/>
              </a:spcAft>
            </a:pPr>
            <a:endParaRPr lang="en-US" altLang="ja-JP" dirty="0" smtClean="0">
              <a:solidFill>
                <a:prstClr val="black"/>
              </a:solidFill>
            </a:endParaRPr>
          </a:p>
        </p:txBody>
      </p:sp>
      <p:sp>
        <p:nvSpPr>
          <p:cNvPr id="10" name="正方形/長方形 9"/>
          <p:cNvSpPr/>
          <p:nvPr/>
        </p:nvSpPr>
        <p:spPr>
          <a:xfrm>
            <a:off x="128464" y="2420888"/>
            <a:ext cx="9614568" cy="576064"/>
          </a:xfrm>
          <a:prstGeom prst="rect">
            <a:avLst/>
          </a:prstGeom>
          <a:solidFill>
            <a:schemeClr val="accent6">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en-US" altLang="ja-JP" sz="1400" dirty="0">
                <a:solidFill>
                  <a:prstClr val="black"/>
                </a:solidFill>
              </a:rPr>
              <a:t>【</a:t>
            </a:r>
            <a:r>
              <a:rPr lang="ja-JP" altLang="en-US" sz="1400" dirty="0">
                <a:solidFill>
                  <a:prstClr val="black"/>
                </a:solidFill>
              </a:rPr>
              <a:t>支援の評価に活用</a:t>
            </a:r>
            <a:r>
              <a:rPr lang="en-US" altLang="ja-JP" sz="1400" dirty="0">
                <a:solidFill>
                  <a:prstClr val="black"/>
                </a:solidFill>
              </a:rPr>
              <a:t>】</a:t>
            </a:r>
          </a:p>
          <a:p>
            <a:pPr fontAlgn="auto">
              <a:spcBef>
                <a:spcPts val="0"/>
              </a:spcBef>
              <a:spcAft>
                <a:spcPts val="0"/>
              </a:spcAft>
            </a:pPr>
            <a:r>
              <a:rPr lang="ja-JP" altLang="en-US" sz="1400" dirty="0">
                <a:solidFill>
                  <a:prstClr val="black"/>
                </a:solidFill>
              </a:rPr>
              <a:t>　保護者や事業者、自治体が個別支援計画や実際の支援内容をチェック・評価することにより、児童発達支援の質を確保</a:t>
            </a:r>
            <a:endParaRPr lang="en-US" altLang="ja-JP" sz="1400" dirty="0">
              <a:solidFill>
                <a:prstClr val="black"/>
              </a:solidFill>
            </a:endParaRPr>
          </a:p>
          <a:p>
            <a:pPr fontAlgn="auto">
              <a:spcBef>
                <a:spcPts val="0"/>
              </a:spcBef>
              <a:spcAft>
                <a:spcPts val="0"/>
              </a:spcAft>
            </a:pPr>
            <a:endParaRPr lang="en-US" altLang="ja-JP" dirty="0">
              <a:solidFill>
                <a:prstClr val="black"/>
              </a:solidFill>
            </a:endParaRPr>
          </a:p>
          <a:p>
            <a:pPr fontAlgn="auto">
              <a:spcBef>
                <a:spcPts val="0"/>
              </a:spcBef>
              <a:spcAft>
                <a:spcPts val="0"/>
              </a:spcAft>
            </a:pPr>
            <a:endParaRPr lang="en-US" altLang="ja-JP" dirty="0" smtClean="0">
              <a:solidFill>
                <a:prstClr val="black"/>
              </a:solidFill>
            </a:endParaRPr>
          </a:p>
        </p:txBody>
      </p:sp>
      <p:sp>
        <p:nvSpPr>
          <p:cNvPr id="9" name="下矢印 8"/>
          <p:cNvSpPr/>
          <p:nvPr/>
        </p:nvSpPr>
        <p:spPr>
          <a:xfrm>
            <a:off x="3860920" y="1988840"/>
            <a:ext cx="2262251" cy="360040"/>
          </a:xfrm>
          <a:prstGeom prst="downArrow">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12" name="正方形/長方形 11"/>
          <p:cNvSpPr/>
          <p:nvPr/>
        </p:nvSpPr>
        <p:spPr>
          <a:xfrm>
            <a:off x="128464" y="3140972"/>
            <a:ext cx="9614568" cy="1152128"/>
          </a:xfrm>
          <a:prstGeom prst="rect">
            <a:avLst/>
          </a:prstGeom>
          <a:solidFill>
            <a:srgbClr val="FFC000">
              <a:alpha val="50000"/>
            </a:srgbClr>
          </a:solidFill>
          <a:ln w="19050"/>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en-US" altLang="ja-JP" sz="1400" dirty="0">
                <a:solidFill>
                  <a:prstClr val="black"/>
                </a:solidFill>
              </a:rPr>
              <a:t>【</a:t>
            </a:r>
            <a:r>
              <a:rPr lang="ja-JP" altLang="en-US" sz="1400" dirty="0">
                <a:solidFill>
                  <a:prstClr val="black"/>
                </a:solidFill>
              </a:rPr>
              <a:t>スケジュール</a:t>
            </a:r>
            <a:r>
              <a:rPr lang="en-US" altLang="ja-JP" sz="1400" dirty="0">
                <a:solidFill>
                  <a:prstClr val="black"/>
                </a:solidFill>
              </a:rPr>
              <a:t>】</a:t>
            </a:r>
          </a:p>
          <a:p>
            <a:pPr fontAlgn="auto">
              <a:spcBef>
                <a:spcPts val="0"/>
              </a:spcBef>
              <a:spcAft>
                <a:spcPts val="0"/>
              </a:spcAft>
            </a:pPr>
            <a:r>
              <a:rPr lang="ja-JP" altLang="en-US" sz="1400" dirty="0">
                <a:solidFill>
                  <a:prstClr val="black"/>
                </a:solidFill>
              </a:rPr>
              <a:t>　・開催状況：検討会を５回実施</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（平成２８年１１月２８日（第１回）、１２月２６日（第２回）、平成２９年２月２１日（第３回）、</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４月１１日（第４回）、５月２３日（第５回））</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・平成２９年７月２４日公表　</a:t>
            </a:r>
            <a:endParaRPr lang="en-US" altLang="ja-JP" sz="1400" dirty="0">
              <a:solidFill>
                <a:prstClr val="black"/>
              </a:solidFill>
            </a:endParaRPr>
          </a:p>
          <a:p>
            <a:pPr fontAlgn="auto">
              <a:spcBef>
                <a:spcPts val="0"/>
              </a:spcBef>
              <a:spcAft>
                <a:spcPts val="0"/>
              </a:spcAft>
            </a:pPr>
            <a:endParaRPr lang="en-US" altLang="ja-JP" sz="1400" dirty="0">
              <a:solidFill>
                <a:prstClr val="black"/>
              </a:solidFill>
            </a:endParaRPr>
          </a:p>
          <a:p>
            <a:pPr fontAlgn="auto">
              <a:spcBef>
                <a:spcPts val="0"/>
              </a:spcBef>
              <a:spcAft>
                <a:spcPts val="0"/>
              </a:spcAft>
            </a:pPr>
            <a:endParaRPr lang="en-US" altLang="ja-JP" dirty="0" smtClean="0">
              <a:solidFill>
                <a:prstClr val="black"/>
              </a:solidFill>
            </a:endParaRPr>
          </a:p>
        </p:txBody>
      </p:sp>
      <p:sp>
        <p:nvSpPr>
          <p:cNvPr id="11" name="正方形/長方形 10"/>
          <p:cNvSpPr/>
          <p:nvPr/>
        </p:nvSpPr>
        <p:spPr>
          <a:xfrm>
            <a:off x="57997" y="4437112"/>
            <a:ext cx="9751083" cy="233968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en-US" altLang="ja-JP" sz="1400" dirty="0">
                <a:solidFill>
                  <a:prstClr val="black"/>
                </a:solidFill>
              </a:rPr>
              <a:t>【</a:t>
            </a:r>
            <a:r>
              <a:rPr lang="ja-JP" altLang="ja-JP" sz="1400" dirty="0">
                <a:solidFill>
                  <a:prstClr val="black"/>
                </a:solidFill>
              </a:rPr>
              <a:t>児童発達支援に関するガイドライン策定検討会　構成員名簿</a:t>
            </a:r>
            <a:r>
              <a:rPr lang="en-US" altLang="ja-JP" sz="1400" dirty="0">
                <a:solidFill>
                  <a:prstClr val="black"/>
                </a:solidFill>
              </a:rPr>
              <a:t>】</a:t>
            </a:r>
            <a:endParaRPr lang="ja-JP" altLang="ja-JP" sz="1400" dirty="0">
              <a:solidFill>
                <a:prstClr val="black"/>
              </a:solidFill>
            </a:endParaRPr>
          </a:p>
          <a:p>
            <a:pPr fontAlgn="auto">
              <a:spcBef>
                <a:spcPts val="0"/>
              </a:spcBef>
              <a:spcAft>
                <a:spcPts val="0"/>
              </a:spcAft>
            </a:pPr>
            <a:endParaRPr lang="ja-JP" altLang="ja-JP" sz="500" dirty="0">
              <a:solidFill>
                <a:prstClr val="black"/>
              </a:solidFill>
            </a:endParaRPr>
          </a:p>
          <a:p>
            <a:pPr fontAlgn="auto">
              <a:spcBef>
                <a:spcPts val="0"/>
              </a:spcBef>
              <a:spcAft>
                <a:spcPts val="0"/>
              </a:spcAft>
            </a:pPr>
            <a:r>
              <a:rPr lang="ja-JP" altLang="ja-JP" sz="1200" dirty="0">
                <a:solidFill>
                  <a:prstClr val="black"/>
                </a:solidFill>
              </a:rPr>
              <a:t>　</a:t>
            </a:r>
          </a:p>
        </p:txBody>
      </p:sp>
      <p:sp>
        <p:nvSpPr>
          <p:cNvPr id="13" name="テキスト ボックス 12"/>
          <p:cNvSpPr txBox="1"/>
          <p:nvPr/>
        </p:nvSpPr>
        <p:spPr>
          <a:xfrm>
            <a:off x="4797005" y="4797224"/>
            <a:ext cx="5012057" cy="2123563"/>
          </a:xfrm>
          <a:prstGeom prst="rect">
            <a:avLst/>
          </a:prstGeom>
          <a:noFill/>
        </p:spPr>
        <p:txBody>
          <a:bodyPr wrap="square" lIns="91341" tIns="45673" rIns="91341" bIns="45673" rtlCol="0">
            <a:spAutoFit/>
          </a:bodyPr>
          <a:lstStyle/>
          <a:p>
            <a:pPr fontAlgn="auto">
              <a:spcBef>
                <a:spcPts val="0"/>
              </a:spcBef>
              <a:spcAft>
                <a:spcPts val="0"/>
              </a:spcAft>
            </a:pPr>
            <a:r>
              <a:rPr lang="ja-JP" altLang="ja-JP" sz="1200" dirty="0">
                <a:solidFill>
                  <a:prstClr val="black"/>
                </a:solidFill>
                <a:latin typeface="Calibri"/>
                <a:ea typeface="ＭＳ Ｐゴシック"/>
              </a:rPr>
              <a:t>　戸枝　陽基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全国医療的ケア児者支援協議会代表</a:t>
            </a:r>
          </a:p>
          <a:p>
            <a:pPr fontAlgn="auto">
              <a:spcBef>
                <a:spcPts val="0"/>
              </a:spcBef>
              <a:spcAft>
                <a:spcPts val="0"/>
              </a:spcAft>
            </a:pP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樋口　てるみ　</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全国重症心身障害児（者）を守る会</a:t>
            </a:r>
          </a:p>
          <a:p>
            <a:pPr fontAlgn="auto">
              <a:spcBef>
                <a:spcPts val="0"/>
              </a:spcBef>
              <a:spcAft>
                <a:spcPts val="0"/>
              </a:spcAft>
            </a:pPr>
            <a:r>
              <a:rPr lang="ja-JP" altLang="ja-JP" sz="1200" dirty="0">
                <a:solidFill>
                  <a:prstClr val="black"/>
                </a:solidFill>
                <a:latin typeface="Calibri"/>
                <a:ea typeface="ＭＳ Ｐゴシック"/>
              </a:rPr>
              <a:t>　福島　龍三郎　特定非営利活動法人全国地域生活支援ネットワーク</a:t>
            </a:r>
            <a:r>
              <a:rPr lang="ja-JP" altLang="en-US" sz="1200" dirty="0">
                <a:solidFill>
                  <a:prstClr val="black"/>
                </a:solidFill>
                <a:latin typeface="Calibri"/>
                <a:ea typeface="ＭＳ Ｐゴシック"/>
              </a:rPr>
              <a:t>理事</a:t>
            </a:r>
            <a:endParaRPr lang="ja-JP" altLang="ja-JP" sz="1200" dirty="0">
              <a:solidFill>
                <a:prstClr val="black"/>
              </a:solidFill>
              <a:latin typeface="Calibri"/>
              <a:ea typeface="ＭＳ Ｐゴシック"/>
            </a:endParaRPr>
          </a:p>
          <a:p>
            <a:pPr fontAlgn="auto">
              <a:spcBef>
                <a:spcPts val="0"/>
              </a:spcBef>
              <a:spcAft>
                <a:spcPts val="0"/>
              </a:spcAft>
            </a:pPr>
            <a:r>
              <a:rPr lang="ja-JP" altLang="ja-JP" sz="1200" dirty="0">
                <a:solidFill>
                  <a:prstClr val="black"/>
                </a:solidFill>
                <a:latin typeface="Calibri"/>
                <a:ea typeface="ＭＳ Ｐゴシック"/>
              </a:rPr>
              <a:t>　本田　睦子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特定非営利活動法人難病のこども支援全国ネット</a:t>
            </a:r>
            <a:r>
              <a:rPr lang="ja-JP" altLang="en-US" sz="1200" dirty="0">
                <a:solidFill>
                  <a:prstClr val="black"/>
                </a:solidFill>
                <a:latin typeface="Calibri"/>
                <a:ea typeface="ＭＳ Ｐゴシック"/>
              </a:rPr>
              <a:t>ワーク</a:t>
            </a:r>
            <a:endParaRPr lang="ja-JP" altLang="ja-JP" sz="1200" dirty="0">
              <a:solidFill>
                <a:prstClr val="black"/>
              </a:solidFill>
              <a:latin typeface="Calibri"/>
              <a:ea typeface="ＭＳ Ｐゴシック"/>
            </a:endParaRPr>
          </a:p>
          <a:p>
            <a:pPr fontAlgn="auto">
              <a:spcBef>
                <a:spcPts val="0"/>
              </a:spcBef>
              <a:spcAft>
                <a:spcPts val="0"/>
              </a:spcAft>
            </a:pPr>
            <a:r>
              <a:rPr lang="ja-JP" altLang="ja-JP" sz="1200" dirty="0">
                <a:solidFill>
                  <a:prstClr val="black"/>
                </a:solidFill>
                <a:latin typeface="Calibri"/>
                <a:ea typeface="ＭＳ Ｐゴシック"/>
              </a:rPr>
              <a:t>　松井　剛太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香川大学教育学部准教授</a:t>
            </a:r>
          </a:p>
          <a:p>
            <a:pPr fontAlgn="auto">
              <a:spcBef>
                <a:spcPts val="0"/>
              </a:spcBef>
              <a:spcAft>
                <a:spcPts val="0"/>
              </a:spcAft>
            </a:pPr>
            <a:r>
              <a:rPr lang="ja-JP" altLang="ja-JP" sz="1200" dirty="0">
                <a:solidFill>
                  <a:prstClr val="black"/>
                </a:solidFill>
                <a:latin typeface="Calibri"/>
                <a:ea typeface="ＭＳ Ｐゴシック"/>
              </a:rPr>
              <a:t>　御代川　栄子　一般社団法人全国肢体不自由児者父母の会連合会</a:t>
            </a:r>
            <a:r>
              <a:rPr lang="ja-JP" altLang="en-US" sz="1200" dirty="0">
                <a:solidFill>
                  <a:prstClr val="black"/>
                </a:solidFill>
                <a:latin typeface="Calibri"/>
                <a:ea typeface="ＭＳ Ｐゴシック"/>
              </a:rPr>
              <a:t>理事</a:t>
            </a:r>
            <a:endParaRPr lang="ja-JP" altLang="ja-JP" sz="1200" dirty="0">
              <a:solidFill>
                <a:prstClr val="black"/>
              </a:solidFill>
              <a:latin typeface="Calibri"/>
              <a:ea typeface="ＭＳ Ｐゴシック"/>
            </a:endParaRPr>
          </a:p>
          <a:p>
            <a:pPr fontAlgn="auto">
              <a:spcBef>
                <a:spcPts val="0"/>
              </a:spcBef>
              <a:spcAft>
                <a:spcPts val="0"/>
              </a:spcAft>
            </a:pPr>
            <a:r>
              <a:rPr lang="ja-JP" altLang="ja-JP" sz="1200" dirty="0">
                <a:solidFill>
                  <a:prstClr val="black"/>
                </a:solidFill>
                <a:latin typeface="Calibri"/>
                <a:ea typeface="ＭＳ Ｐゴシック"/>
              </a:rPr>
              <a:t>　山根　希代子　一般社団法人全国児童発達支援協議会理事</a:t>
            </a:r>
          </a:p>
          <a:p>
            <a:pPr fontAlgn="auto">
              <a:spcBef>
                <a:spcPts val="0"/>
              </a:spcBef>
              <a:spcAft>
                <a:spcPts val="0"/>
              </a:spcAft>
            </a:pPr>
            <a:r>
              <a:rPr lang="ja-JP" altLang="ja-JP" sz="1200" dirty="0">
                <a:solidFill>
                  <a:prstClr val="black"/>
                </a:solidFill>
                <a:latin typeface="Calibri"/>
                <a:ea typeface="ＭＳ Ｐゴシック"/>
              </a:rPr>
              <a:t>　吉田　祥子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全国特別支援教育推進連盟常任理事</a:t>
            </a:r>
            <a:endParaRPr lang="en-US" altLang="ja-JP" sz="1200" dirty="0">
              <a:solidFill>
                <a:prstClr val="black"/>
              </a:solidFill>
              <a:latin typeface="Calibri"/>
              <a:ea typeface="ＭＳ Ｐゴシック"/>
            </a:endParaRPr>
          </a:p>
          <a:p>
            <a:pPr fontAlgn="auto">
              <a:spcBef>
                <a:spcPts val="0"/>
              </a:spcBef>
              <a:spcAft>
                <a:spcPts val="0"/>
              </a:spcAft>
            </a:pP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ＭＳ Ｐゴシック"/>
                <a:ea typeface="ＭＳ Ｐゴシック"/>
              </a:rPr>
              <a:t>　　　　　　　　　　　　　（敬称略、五十音順）　◎　座長　　○　座長代理</a:t>
            </a:r>
            <a:endParaRPr lang="ja-JP" altLang="ja-JP" sz="1200" dirty="0">
              <a:solidFill>
                <a:prstClr val="black"/>
              </a:solidFill>
              <a:latin typeface="ＭＳ Ｐゴシック"/>
              <a:ea typeface="ＭＳ Ｐゴシック"/>
            </a:endParaRPr>
          </a:p>
          <a:p>
            <a:pPr fontAlgn="auto">
              <a:spcBef>
                <a:spcPts val="0"/>
              </a:spcBef>
              <a:spcAft>
                <a:spcPts val="0"/>
              </a:spcAft>
            </a:pPr>
            <a:endParaRPr lang="ja-JP" altLang="ja-JP" sz="1200" dirty="0">
              <a:solidFill>
                <a:prstClr val="black"/>
              </a:solidFill>
              <a:latin typeface="Calibri"/>
              <a:ea typeface="ＭＳ Ｐゴシック"/>
            </a:endParaRPr>
          </a:p>
        </p:txBody>
      </p:sp>
      <p:sp>
        <p:nvSpPr>
          <p:cNvPr id="15" name="テキスト ボックス 14"/>
          <p:cNvSpPr txBox="1"/>
          <p:nvPr/>
        </p:nvSpPr>
        <p:spPr>
          <a:xfrm>
            <a:off x="103979" y="4797162"/>
            <a:ext cx="5012057" cy="1938992"/>
          </a:xfrm>
          <a:prstGeom prst="rect">
            <a:avLst/>
          </a:prstGeom>
          <a:noFill/>
        </p:spPr>
        <p:txBody>
          <a:bodyPr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石橋　大吾</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一般財団法人全日本ろうあ連盟理事</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a:t>
            </a:r>
            <a:r>
              <a:rPr lang="ja-JP" altLang="ja-JP" sz="1200" dirty="0">
                <a:solidFill>
                  <a:prstClr val="black"/>
                </a:solidFill>
                <a:latin typeface="Calibri"/>
                <a:ea typeface="ＭＳ Ｐゴシック"/>
              </a:rPr>
              <a:t>大塚　晃</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上智大学総合人間科学部教授</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北川　聡子</a:t>
            </a: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公益財団法人日本知的障害者福祉協会理事</a:t>
            </a: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小林　真理子</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一般社団法人日本発達障害ネットワーク副理事長</a:t>
            </a: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鈴木　麻記子</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全国重症心身障害日中活動支援協議会</a:t>
            </a: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髙橋　弥生</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社会福祉法人日本盲人会連合</a:t>
            </a: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田中　正博</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全国手をつなぐ育成会連合会総括</a:t>
            </a:r>
          </a:p>
          <a:p>
            <a:pPr fontAlgn="auto">
              <a:spcBef>
                <a:spcPts val="0"/>
              </a:spcBef>
              <a:spcAft>
                <a:spcPts val="0"/>
              </a:spcAft>
            </a:pPr>
            <a:r>
              <a:rPr lang="ja-JP" altLang="en-US" sz="1200" dirty="0">
                <a:solidFill>
                  <a:prstClr val="black"/>
                </a:solidFill>
                <a:latin typeface="Calibri"/>
                <a:ea typeface="ＭＳ Ｐゴシック"/>
              </a:rPr>
              <a:t>○</a:t>
            </a:r>
            <a:r>
              <a:rPr lang="ja-JP" altLang="ja-JP" sz="1200" dirty="0">
                <a:solidFill>
                  <a:prstClr val="black"/>
                </a:solidFill>
                <a:latin typeface="Calibri"/>
                <a:ea typeface="ＭＳ Ｐゴシック"/>
              </a:rPr>
              <a:t>柘植　雅義</a:t>
            </a: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筑波大学教授（人間系障害科学域知的・発達・</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行動</a:t>
            </a:r>
            <a:r>
              <a:rPr lang="ja-JP" altLang="ja-JP" sz="1200" dirty="0">
                <a:solidFill>
                  <a:prstClr val="black"/>
                </a:solidFill>
                <a:latin typeface="Calibri"/>
                <a:ea typeface="ＭＳ Ｐゴシック"/>
              </a:rPr>
              <a:t>障害学分野）</a:t>
            </a:r>
            <a:endParaRPr lang="en-US" altLang="ja-JP" sz="1200" dirty="0">
              <a:solidFill>
                <a:prstClr val="black"/>
              </a:solidFill>
              <a:latin typeface="Calibri"/>
              <a:ea typeface="ＭＳ Ｐゴシック"/>
            </a:endParaRPr>
          </a:p>
          <a:p>
            <a:pPr fontAlgn="auto">
              <a:spcBef>
                <a:spcPts val="0"/>
              </a:spcBef>
              <a:spcAft>
                <a:spcPts val="0"/>
              </a:spcAft>
            </a:pPr>
            <a:r>
              <a:rPr lang="ja-JP" altLang="ja-JP"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b="1" dirty="0">
                <a:solidFill>
                  <a:prstClr val="black"/>
                </a:solidFill>
                <a:latin typeface="ＭＳ ゴシック" panose="020B0609070205080204" pitchFamily="49" charset="-128"/>
                <a:ea typeface="ＭＳ ゴシック" panose="020B0609070205080204" pitchFamily="49" charset="-128"/>
              </a:rPr>
              <a:t></a:t>
            </a:r>
            <a:r>
              <a:rPr lang="ja-JP" altLang="ja-JP" sz="1200" dirty="0">
                <a:solidFill>
                  <a:prstClr val="black"/>
                </a:solidFill>
                <a:latin typeface="ＭＳ Ｐゴシック"/>
                <a:ea typeface="ＭＳ Ｐゴシック"/>
              </a:rPr>
              <a:t>井</a:t>
            </a:r>
            <a:r>
              <a:rPr lang="ja-JP" altLang="ja-JP" sz="1200" dirty="0">
                <a:solidFill>
                  <a:prstClr val="black"/>
                </a:solidFill>
                <a:latin typeface="Calibri"/>
                <a:ea typeface="ＭＳ Ｐゴシック"/>
              </a:rPr>
              <a:t>　正次</a:t>
            </a: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中京大学現代社会学部教授</a:t>
            </a:r>
          </a:p>
        </p:txBody>
      </p:sp>
      <p:sp>
        <p:nvSpPr>
          <p:cNvPr id="14" name="額縁 13"/>
          <p:cNvSpPr/>
          <p:nvPr/>
        </p:nvSpPr>
        <p:spPr>
          <a:xfrm>
            <a:off x="2360712" y="116632"/>
            <a:ext cx="5328592" cy="404664"/>
          </a:xfrm>
          <a:prstGeom prst="bevel">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r>
              <a:rPr lang="ja-JP" altLang="en-US" b="1" dirty="0" smtClean="0">
                <a:solidFill>
                  <a:prstClr val="black"/>
                </a:solidFill>
              </a:rPr>
              <a:t>児童発達支援に関するガイドライン策定検討会</a:t>
            </a:r>
            <a:endParaRPr lang="ja-JP" altLang="en-US" b="1" dirty="0">
              <a:solidFill>
                <a:prstClr val="black"/>
              </a:solidFill>
            </a:endParaRPr>
          </a:p>
        </p:txBody>
      </p:sp>
      <p:sp>
        <p:nvSpPr>
          <p:cNvPr id="17" name="スライド番号プレースホルダー 1"/>
          <p:cNvSpPr>
            <a:spLocks noGrp="1"/>
          </p:cNvSpPr>
          <p:nvPr>
            <p:ph type="sldNum" sz="quarter" idx="12"/>
          </p:nvPr>
        </p:nvSpPr>
        <p:spPr>
          <a:xfrm>
            <a:off x="7538149" y="6448601"/>
            <a:ext cx="2311400" cy="365125"/>
          </a:xfrm>
        </p:spPr>
        <p:txBody>
          <a:bodyPr/>
          <a:lstStyle/>
          <a:p>
            <a:pPr>
              <a:defRPr/>
            </a:pPr>
            <a:fld id="{0329B7E6-8142-4C2C-8486-ACA79D5FD086}" type="slidenum">
              <a:rPr lang="en-US" altLang="ja-JP" smtClean="0">
                <a:solidFill>
                  <a:prstClr val="black"/>
                </a:solidFill>
              </a:rPr>
              <a:pPr>
                <a:defRPr/>
              </a:pPr>
              <a:t>128</a:t>
            </a:fld>
            <a:endParaRPr lang="en-US" altLang="ja-JP" dirty="0">
              <a:solidFill>
                <a:prstClr val="black"/>
              </a:solidFill>
            </a:endParaRPr>
          </a:p>
        </p:txBody>
      </p:sp>
    </p:spTree>
    <p:extLst>
      <p:ext uri="{BB962C8B-B14F-4D97-AF65-F5344CB8AC3E}">
        <p14:creationId xmlns:p14="http://schemas.microsoft.com/office/powerpoint/2010/main" val="27705796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3966" y="548680"/>
            <a:ext cx="9730030" cy="792088"/>
          </a:xfrm>
          <a:prstGeom prst="round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800" dirty="0" smtClean="0">
              <a:solidFill>
                <a:prstClr val="black"/>
              </a:solidFill>
            </a:endParaRPr>
          </a:p>
          <a:p>
            <a:r>
              <a:rPr lang="ja-JP" altLang="en-US" sz="1300" dirty="0" smtClean="0">
                <a:solidFill>
                  <a:prstClr val="black"/>
                </a:solidFill>
              </a:rPr>
              <a:t>○　児童発達支援は、平成２４年４月に約１，７００か所であったが、平成２９年１月には約４，７００か所へと増加している。このような中、支援の質の確保及びその向上を図る必要がある。このため、児童発達支援が提供すべき支援の内容を示し、支援の一定の質を担保するための全国共通の枠組みとして策定、公表。（平成</a:t>
            </a:r>
            <a:r>
              <a:rPr lang="en-US" altLang="ja-JP" sz="1300" dirty="0" smtClean="0">
                <a:solidFill>
                  <a:prstClr val="black"/>
                </a:solidFill>
              </a:rPr>
              <a:t>29</a:t>
            </a:r>
            <a:r>
              <a:rPr lang="ja-JP" altLang="en-US" sz="1300" dirty="0" smtClean="0">
                <a:solidFill>
                  <a:prstClr val="black"/>
                </a:solidFill>
              </a:rPr>
              <a:t>年</a:t>
            </a:r>
            <a:r>
              <a:rPr lang="en-US" altLang="ja-JP" sz="1300" dirty="0" smtClean="0">
                <a:solidFill>
                  <a:prstClr val="black"/>
                </a:solidFill>
              </a:rPr>
              <a:t>7</a:t>
            </a:r>
            <a:r>
              <a:rPr lang="ja-JP" altLang="en-US" sz="1300" dirty="0" smtClean="0">
                <a:solidFill>
                  <a:prstClr val="black"/>
                </a:solidFill>
              </a:rPr>
              <a:t>月</a:t>
            </a:r>
            <a:r>
              <a:rPr lang="en-US" altLang="ja-JP" sz="1300" dirty="0" smtClean="0">
                <a:solidFill>
                  <a:prstClr val="black"/>
                </a:solidFill>
              </a:rPr>
              <a:t>24</a:t>
            </a:r>
            <a:r>
              <a:rPr lang="ja-JP" altLang="en-US" sz="1300" dirty="0" smtClean="0">
                <a:solidFill>
                  <a:prstClr val="black"/>
                </a:solidFill>
              </a:rPr>
              <a:t>日付障発</a:t>
            </a:r>
            <a:r>
              <a:rPr lang="en-US" altLang="ja-JP" sz="1300" dirty="0" smtClean="0">
                <a:solidFill>
                  <a:prstClr val="black"/>
                </a:solidFill>
              </a:rPr>
              <a:t>0724</a:t>
            </a:r>
            <a:r>
              <a:rPr lang="ja-JP" altLang="en-US" sz="1300" dirty="0" smtClean="0">
                <a:solidFill>
                  <a:prstClr val="black"/>
                </a:solidFill>
              </a:rPr>
              <a:t>第１号）</a:t>
            </a:r>
            <a:endParaRPr lang="ja-JP" altLang="en-US" sz="1300" dirty="0">
              <a:solidFill>
                <a:prstClr val="black"/>
              </a:solidFill>
            </a:endParaRPr>
          </a:p>
        </p:txBody>
      </p:sp>
      <p:sp>
        <p:nvSpPr>
          <p:cNvPr id="3" name="正方形/長方形 2"/>
          <p:cNvSpPr/>
          <p:nvPr/>
        </p:nvSpPr>
        <p:spPr>
          <a:xfrm>
            <a:off x="73045" y="332660"/>
            <a:ext cx="1646900" cy="288032"/>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smtClean="0">
                <a:solidFill>
                  <a:prstClr val="black"/>
                </a:solidFill>
              </a:rPr>
              <a:t>ガイドラインの策定</a:t>
            </a:r>
            <a:endParaRPr lang="ja-JP" altLang="en-US" sz="1300" b="1" dirty="0">
              <a:solidFill>
                <a:prstClr val="black"/>
              </a:solidFill>
            </a:endParaRPr>
          </a:p>
        </p:txBody>
      </p:sp>
      <p:sp>
        <p:nvSpPr>
          <p:cNvPr id="6" name="正方形/長方形 5"/>
          <p:cNvSpPr/>
          <p:nvPr/>
        </p:nvSpPr>
        <p:spPr>
          <a:xfrm>
            <a:off x="103966" y="1340768"/>
            <a:ext cx="9730030" cy="5517232"/>
          </a:xfrm>
          <a:prstGeom prst="rect">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237670" y="1466200"/>
            <a:ext cx="9539895" cy="738664"/>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400" dirty="0" smtClean="0">
              <a:solidFill>
                <a:prstClr val="black"/>
              </a:solidFill>
            </a:endParaRPr>
          </a:p>
          <a:p>
            <a:r>
              <a:rPr lang="ja-JP" altLang="en-US" sz="1400" dirty="0" smtClean="0">
                <a:solidFill>
                  <a:prstClr val="black"/>
                </a:solidFill>
              </a:rPr>
              <a:t>　児童発達支援について、障害のある子ども本人やその家族に対して質の高い児童発達支援を提供するため、児童発達支援センター等における児童発達支援の内容や運営及びこれに関する事項を定める。</a:t>
            </a:r>
            <a:endParaRPr lang="en-US" altLang="ja-JP" sz="1400" dirty="0" smtClean="0">
              <a:solidFill>
                <a:prstClr val="black"/>
              </a:solidFill>
            </a:endParaRPr>
          </a:p>
        </p:txBody>
      </p:sp>
      <p:sp>
        <p:nvSpPr>
          <p:cNvPr id="14" name="正方形/長方形 13"/>
          <p:cNvSpPr/>
          <p:nvPr/>
        </p:nvSpPr>
        <p:spPr>
          <a:xfrm>
            <a:off x="200472" y="1388008"/>
            <a:ext cx="1944217" cy="312800"/>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ガイドラインの目的</a:t>
            </a:r>
            <a:endParaRPr lang="ja-JP" altLang="en-US" sz="1300" b="1" dirty="0">
              <a:solidFill>
                <a:prstClr val="black"/>
              </a:solidFill>
            </a:endParaRPr>
          </a:p>
        </p:txBody>
      </p:sp>
      <p:sp>
        <p:nvSpPr>
          <p:cNvPr id="30" name="正方形/長方形 29"/>
          <p:cNvSpPr/>
          <p:nvPr/>
        </p:nvSpPr>
        <p:spPr>
          <a:xfrm>
            <a:off x="237670" y="2394754"/>
            <a:ext cx="9539895" cy="1754326"/>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00" dirty="0" smtClean="0">
              <a:solidFill>
                <a:prstClr val="black"/>
              </a:solidFill>
            </a:endParaRPr>
          </a:p>
          <a:p>
            <a:r>
              <a:rPr lang="ja-JP" altLang="en-US" sz="1200" dirty="0" smtClean="0">
                <a:solidFill>
                  <a:prstClr val="black"/>
                </a:solidFill>
              </a:rPr>
              <a:t>　児童</a:t>
            </a:r>
            <a:r>
              <a:rPr lang="ja-JP" altLang="en-US" sz="1200" dirty="0">
                <a:solidFill>
                  <a:prstClr val="black"/>
                </a:solidFill>
              </a:rPr>
              <a:t>発達支援</a:t>
            </a:r>
            <a:r>
              <a:rPr lang="ja-JP" altLang="en-US" sz="1200" dirty="0" smtClean="0">
                <a:solidFill>
                  <a:prstClr val="black"/>
                </a:solidFill>
              </a:rPr>
              <a:t>は、大別すると「発達支援（本人支援及び移行支援）」、「家庭支援」及び「地域支援」からなる。</a:t>
            </a:r>
            <a:endParaRPr lang="en-US" altLang="ja-JP" sz="1200" dirty="0" smtClean="0">
              <a:solidFill>
                <a:prstClr val="black"/>
              </a:solidFill>
            </a:endParaRPr>
          </a:p>
          <a:p>
            <a:r>
              <a:rPr lang="ja-JP" altLang="en-US" sz="1200" dirty="0">
                <a:solidFill>
                  <a:prstClr val="black"/>
                </a:solidFill>
              </a:rPr>
              <a:t>　</a:t>
            </a:r>
            <a:r>
              <a:rPr lang="en-US" altLang="ja-JP" sz="1200" dirty="0" smtClean="0">
                <a:solidFill>
                  <a:prstClr val="black"/>
                </a:solidFill>
              </a:rPr>
              <a:t>【</a:t>
            </a:r>
            <a:r>
              <a:rPr lang="ja-JP" altLang="en-US" sz="1200" dirty="0" smtClean="0">
                <a:solidFill>
                  <a:prstClr val="black"/>
                </a:solidFill>
              </a:rPr>
              <a:t>本人支援</a:t>
            </a:r>
            <a:r>
              <a:rPr lang="en-US" altLang="ja-JP" sz="1200" dirty="0" smtClean="0">
                <a:solidFill>
                  <a:prstClr val="black"/>
                </a:solidFill>
              </a:rPr>
              <a:t>】</a:t>
            </a:r>
            <a:r>
              <a:rPr lang="ja-JP" altLang="en-US" sz="1200" dirty="0" smtClean="0">
                <a:solidFill>
                  <a:prstClr val="black"/>
                </a:solidFill>
              </a:rPr>
              <a:t>障害のある子どもの発達の側面から、「健康・生活」、「運動・感覚」、「認知・行動」、「言語・コミュニケーション」、「人間関係・社会性」　の５領域において、将来、日常生活や社会生活を円滑に営めるようにすることを大きな目標として支援。</a:t>
            </a:r>
            <a:endParaRPr lang="en-US" altLang="ja-JP" sz="1200" dirty="0" smtClean="0">
              <a:solidFill>
                <a:prstClr val="black"/>
              </a:solidFill>
            </a:endParaRPr>
          </a:p>
          <a:p>
            <a:r>
              <a:rPr lang="ja-JP" altLang="en-US" sz="1200" dirty="0">
                <a:solidFill>
                  <a:prstClr val="black"/>
                </a:solidFill>
              </a:rPr>
              <a:t>　</a:t>
            </a:r>
            <a:r>
              <a:rPr lang="en-US" altLang="ja-JP" sz="1200" dirty="0" smtClean="0">
                <a:solidFill>
                  <a:prstClr val="black"/>
                </a:solidFill>
              </a:rPr>
              <a:t>【</a:t>
            </a:r>
            <a:r>
              <a:rPr lang="ja-JP" altLang="en-US" sz="1200" dirty="0" smtClean="0">
                <a:solidFill>
                  <a:prstClr val="black"/>
                </a:solidFill>
              </a:rPr>
              <a:t>移行支援</a:t>
            </a:r>
            <a:r>
              <a:rPr lang="en-US" altLang="ja-JP" sz="1200" dirty="0" smtClean="0">
                <a:solidFill>
                  <a:prstClr val="black"/>
                </a:solidFill>
              </a:rPr>
              <a:t>】</a:t>
            </a:r>
            <a:r>
              <a:rPr lang="ja-JP" altLang="en-US" sz="1200" dirty="0" smtClean="0">
                <a:solidFill>
                  <a:prstClr val="black"/>
                </a:solidFill>
              </a:rPr>
              <a:t>障害の有無にかかわらず、全ての子どもが共に成長できるよう、可能な限り、地域の保育、教育等の支援を受けられるようにし、かつ同年代の子どもとの仲間作りを図っていくこと。</a:t>
            </a:r>
            <a:endParaRPr lang="en-US" altLang="ja-JP" sz="1200" dirty="0">
              <a:solidFill>
                <a:prstClr val="black"/>
              </a:solidFill>
            </a:endParaRPr>
          </a:p>
          <a:p>
            <a:r>
              <a:rPr lang="ja-JP" altLang="en-US" sz="1200" dirty="0" smtClean="0">
                <a:solidFill>
                  <a:prstClr val="black"/>
                </a:solidFill>
              </a:rPr>
              <a:t>　</a:t>
            </a:r>
            <a:r>
              <a:rPr lang="en-US" altLang="ja-JP" sz="1200" dirty="0" smtClean="0">
                <a:solidFill>
                  <a:prstClr val="black"/>
                </a:solidFill>
              </a:rPr>
              <a:t>【</a:t>
            </a:r>
            <a:r>
              <a:rPr lang="ja-JP" altLang="en-US" sz="1200" dirty="0" smtClean="0">
                <a:solidFill>
                  <a:prstClr val="black"/>
                </a:solidFill>
              </a:rPr>
              <a:t>家族支援</a:t>
            </a:r>
            <a:r>
              <a:rPr lang="en-US" altLang="ja-JP" sz="1200" dirty="0" smtClean="0">
                <a:solidFill>
                  <a:prstClr val="black"/>
                </a:solidFill>
              </a:rPr>
              <a:t>】</a:t>
            </a:r>
            <a:r>
              <a:rPr lang="ja-JP" altLang="en-US" sz="1200" dirty="0" smtClean="0">
                <a:solidFill>
                  <a:prstClr val="black"/>
                </a:solidFill>
              </a:rPr>
              <a:t>家族が安心して子育てを行うことが出来るよう、さまざまな家族の負担を軽減していくための物理的及び心理的支援等。</a:t>
            </a:r>
            <a:endParaRPr lang="en-US" altLang="ja-JP" sz="1200" dirty="0" smtClean="0">
              <a:solidFill>
                <a:prstClr val="black"/>
              </a:solidFill>
            </a:endParaRPr>
          </a:p>
          <a:p>
            <a:r>
              <a:rPr lang="ja-JP" altLang="en-US" sz="1200" dirty="0" smtClean="0">
                <a:solidFill>
                  <a:prstClr val="black"/>
                </a:solidFill>
              </a:rPr>
              <a:t>　</a:t>
            </a:r>
            <a:r>
              <a:rPr lang="en-US" altLang="ja-JP" sz="1200" dirty="0" smtClean="0">
                <a:solidFill>
                  <a:prstClr val="black"/>
                </a:solidFill>
              </a:rPr>
              <a:t>【</a:t>
            </a:r>
            <a:r>
              <a:rPr lang="ja-JP" altLang="en-US" sz="1200" dirty="0" smtClean="0">
                <a:solidFill>
                  <a:prstClr val="black"/>
                </a:solidFill>
              </a:rPr>
              <a:t>地域支援</a:t>
            </a:r>
            <a:r>
              <a:rPr lang="en-US" altLang="ja-JP" sz="1200" dirty="0" smtClean="0">
                <a:solidFill>
                  <a:prstClr val="black"/>
                </a:solidFill>
              </a:rPr>
              <a:t>】</a:t>
            </a:r>
            <a:r>
              <a:rPr lang="ja-JP" altLang="en-US" sz="1200" dirty="0" smtClean="0">
                <a:solidFill>
                  <a:prstClr val="black"/>
                </a:solidFill>
              </a:rPr>
              <a:t>支援を利用する子どもが地域で適切な支援を受けられるよう、関係機関等と連携すること。また、地域の子育て支援力を高めるためのネットワークを構築すること。</a:t>
            </a:r>
            <a:endParaRPr lang="ja-JP" altLang="en-US" sz="1200" dirty="0">
              <a:solidFill>
                <a:prstClr val="black"/>
              </a:solidFill>
            </a:endParaRPr>
          </a:p>
        </p:txBody>
      </p:sp>
      <p:sp>
        <p:nvSpPr>
          <p:cNvPr id="18" name="正方形/長方形 17"/>
          <p:cNvSpPr/>
          <p:nvPr/>
        </p:nvSpPr>
        <p:spPr>
          <a:xfrm>
            <a:off x="200479" y="2252104"/>
            <a:ext cx="2880320" cy="312800"/>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児童発達支援の提供すべき支援</a:t>
            </a:r>
            <a:endParaRPr lang="ja-JP" altLang="en-US" sz="1300" b="1" dirty="0">
              <a:solidFill>
                <a:prstClr val="black"/>
              </a:solidFill>
            </a:endParaRPr>
          </a:p>
        </p:txBody>
      </p:sp>
      <p:sp>
        <p:nvSpPr>
          <p:cNvPr id="40" name="正方形/長方形 39"/>
          <p:cNvSpPr/>
          <p:nvPr/>
        </p:nvSpPr>
        <p:spPr>
          <a:xfrm>
            <a:off x="237670" y="4293096"/>
            <a:ext cx="9539895" cy="677108"/>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400" dirty="0" smtClean="0">
              <a:solidFill>
                <a:prstClr val="black"/>
              </a:solidFill>
            </a:endParaRPr>
          </a:p>
          <a:p>
            <a:r>
              <a:rPr lang="ja-JP" altLang="en-US" sz="1200" dirty="0" smtClean="0">
                <a:solidFill>
                  <a:prstClr val="black"/>
                </a:solidFill>
              </a:rPr>
              <a:t>　障害のある子どもや保護者の生活全般における支援ニーズとそれに基づいた総合的な支援計画を把握し、具体的な支援内容を検討し実施する。　障害児支援利用計画と整合性のある児童発達支援計画を作成し、児童発達支援を実施する。</a:t>
            </a:r>
            <a:endParaRPr lang="ja-JP" altLang="en-US" sz="1200" dirty="0">
              <a:solidFill>
                <a:prstClr val="black"/>
              </a:solidFill>
            </a:endParaRPr>
          </a:p>
        </p:txBody>
      </p:sp>
      <p:sp>
        <p:nvSpPr>
          <p:cNvPr id="39" name="正方形/長方形 38"/>
          <p:cNvSpPr/>
          <p:nvPr/>
        </p:nvSpPr>
        <p:spPr>
          <a:xfrm>
            <a:off x="200496" y="4191988"/>
            <a:ext cx="3036337" cy="317132"/>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児童発達支援計画の作成及び評価</a:t>
            </a:r>
            <a:endParaRPr lang="ja-JP" altLang="en-US" sz="1300" b="1" dirty="0">
              <a:solidFill>
                <a:prstClr val="black"/>
              </a:solidFill>
            </a:endParaRPr>
          </a:p>
        </p:txBody>
      </p:sp>
      <p:sp>
        <p:nvSpPr>
          <p:cNvPr id="44" name="額縁 43"/>
          <p:cNvSpPr/>
          <p:nvPr/>
        </p:nvSpPr>
        <p:spPr>
          <a:xfrm>
            <a:off x="2432721" y="44624"/>
            <a:ext cx="5040560" cy="404664"/>
          </a:xfrm>
          <a:prstGeom prst="bevel">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dirty="0" smtClean="0">
                <a:solidFill>
                  <a:prstClr val="black"/>
                </a:solidFill>
              </a:rPr>
              <a:t>「児童発達支援ガイドライン」の概要</a:t>
            </a:r>
            <a:endParaRPr lang="ja-JP" altLang="en-US" b="1" dirty="0">
              <a:solidFill>
                <a:prstClr val="black"/>
              </a:solidFill>
            </a:endParaRPr>
          </a:p>
        </p:txBody>
      </p:sp>
      <p:sp>
        <p:nvSpPr>
          <p:cNvPr id="24" name="正方形/長方形 23"/>
          <p:cNvSpPr/>
          <p:nvPr/>
        </p:nvSpPr>
        <p:spPr>
          <a:xfrm>
            <a:off x="237670" y="5776228"/>
            <a:ext cx="9539895" cy="677108"/>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400" dirty="0" smtClean="0">
              <a:solidFill>
                <a:prstClr val="black"/>
              </a:solidFill>
            </a:endParaRPr>
          </a:p>
          <a:p>
            <a:r>
              <a:rPr lang="ja-JP" altLang="en-US" sz="1200" dirty="0" smtClean="0">
                <a:solidFill>
                  <a:prstClr val="black"/>
                </a:solidFill>
              </a:rPr>
              <a:t>　支援に関わる人材の知識・技術を高めるため、様々な研修機会の確保、知識・技術の取得意欲を喚起することが重要。</a:t>
            </a:r>
            <a:endParaRPr lang="en-US" altLang="ja-JP" sz="1200" dirty="0" smtClean="0">
              <a:solidFill>
                <a:prstClr val="black"/>
              </a:solidFill>
            </a:endParaRPr>
          </a:p>
          <a:p>
            <a:r>
              <a:rPr lang="ja-JP" altLang="en-US" sz="1200" dirty="0">
                <a:solidFill>
                  <a:prstClr val="black"/>
                </a:solidFill>
              </a:rPr>
              <a:t>　</a:t>
            </a:r>
            <a:r>
              <a:rPr lang="ja-JP" altLang="en-US" sz="1200" dirty="0" smtClean="0">
                <a:solidFill>
                  <a:prstClr val="black"/>
                </a:solidFill>
              </a:rPr>
              <a:t>児童の権利条約、障害者の権利条約、児童福祉法等が求める子どもの最善の利益が考慮される必要がある。</a:t>
            </a:r>
            <a:endParaRPr lang="ja-JP" altLang="en-US" sz="1200" dirty="0">
              <a:solidFill>
                <a:prstClr val="black"/>
              </a:solidFill>
            </a:endParaRPr>
          </a:p>
        </p:txBody>
      </p:sp>
      <p:sp>
        <p:nvSpPr>
          <p:cNvPr id="22" name="正方形/長方形 21"/>
          <p:cNvSpPr/>
          <p:nvPr/>
        </p:nvSpPr>
        <p:spPr>
          <a:xfrm>
            <a:off x="237670" y="5168828"/>
            <a:ext cx="9539895" cy="492443"/>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400" dirty="0" smtClean="0">
              <a:solidFill>
                <a:prstClr val="black"/>
              </a:solidFill>
            </a:endParaRPr>
          </a:p>
          <a:p>
            <a:r>
              <a:rPr lang="ja-JP" altLang="en-US" sz="1200" dirty="0" smtClean="0">
                <a:solidFill>
                  <a:prstClr val="black"/>
                </a:solidFill>
              </a:rPr>
              <a:t>　市町村、保健所、病院・診療所、保育所等、特別支援学校等の関係機関と連携を図り、円滑な児童発達支援の利用と、適切な移行を図る。</a:t>
            </a:r>
            <a:endParaRPr lang="ja-JP" altLang="en-US" sz="1200" dirty="0">
              <a:solidFill>
                <a:prstClr val="black"/>
              </a:solidFill>
            </a:endParaRPr>
          </a:p>
        </p:txBody>
      </p:sp>
      <p:sp>
        <p:nvSpPr>
          <p:cNvPr id="21" name="正方形/長方形 20"/>
          <p:cNvSpPr/>
          <p:nvPr/>
        </p:nvSpPr>
        <p:spPr>
          <a:xfrm>
            <a:off x="200472" y="5013180"/>
            <a:ext cx="1656184" cy="317132"/>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関係機関との連携</a:t>
            </a:r>
            <a:endParaRPr lang="ja-JP" altLang="en-US" sz="1300" b="1" dirty="0">
              <a:solidFill>
                <a:prstClr val="black"/>
              </a:solidFill>
            </a:endParaRPr>
          </a:p>
        </p:txBody>
      </p:sp>
      <p:sp>
        <p:nvSpPr>
          <p:cNvPr id="23" name="正方形/長方形 22"/>
          <p:cNvSpPr/>
          <p:nvPr/>
        </p:nvSpPr>
        <p:spPr>
          <a:xfrm>
            <a:off x="200487" y="5704156"/>
            <a:ext cx="2490277" cy="317132"/>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支援の質の向上と権利擁護</a:t>
            </a:r>
            <a:endParaRPr lang="ja-JP" altLang="en-US" sz="1300" b="1" dirty="0">
              <a:solidFill>
                <a:prstClr val="black"/>
              </a:solidFill>
            </a:endParaRPr>
          </a:p>
        </p:txBody>
      </p:sp>
      <p:sp>
        <p:nvSpPr>
          <p:cNvPr id="25" name="正方形/長方形 24"/>
          <p:cNvSpPr/>
          <p:nvPr/>
        </p:nvSpPr>
        <p:spPr>
          <a:xfrm>
            <a:off x="237670" y="6423769"/>
            <a:ext cx="9539895" cy="46166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r>
              <a:rPr lang="en-US" altLang="ja-JP" sz="1200" dirty="0" smtClean="0">
                <a:solidFill>
                  <a:prstClr val="black"/>
                </a:solidFill>
              </a:rPr>
              <a:t>【</a:t>
            </a:r>
            <a:r>
              <a:rPr lang="ja-JP" altLang="en-US" sz="1200" dirty="0" smtClean="0">
                <a:solidFill>
                  <a:prstClr val="black"/>
                </a:solidFill>
              </a:rPr>
              <a:t>自己評価結果の公表</a:t>
            </a:r>
            <a:r>
              <a:rPr lang="en-US" altLang="ja-JP" sz="1200" dirty="0" smtClean="0">
                <a:solidFill>
                  <a:prstClr val="black"/>
                </a:solidFill>
              </a:rPr>
              <a:t>】</a:t>
            </a:r>
            <a:r>
              <a:rPr lang="ja-JP" altLang="en-US" sz="1200" dirty="0" smtClean="0">
                <a:solidFill>
                  <a:prstClr val="black"/>
                </a:solidFill>
              </a:rPr>
              <a:t>　　職員による事業所支援の評価及び保護者等による事業所評価を踏まえ、事業所全体として自己評価を行う。また、概ね１年に１回以上、インターネットのホームページや会報等で公表していくことが必要。</a:t>
            </a:r>
            <a:endParaRPr lang="ja-JP" altLang="en-US" sz="1200" dirty="0">
              <a:solidFill>
                <a:prstClr val="black"/>
              </a:solidFill>
            </a:endParaRPr>
          </a:p>
        </p:txBody>
      </p:sp>
      <p:sp>
        <p:nvSpPr>
          <p:cNvPr id="17" name="スライド番号プレースホルダー 3"/>
          <p:cNvSpPr>
            <a:spLocks noGrp="1"/>
          </p:cNvSpPr>
          <p:nvPr>
            <p:ph type="sldNum" sz="quarter" idx="12"/>
          </p:nvPr>
        </p:nvSpPr>
        <p:spPr>
          <a:xfrm>
            <a:off x="7432183" y="6520309"/>
            <a:ext cx="2311400" cy="365125"/>
          </a:xfrm>
        </p:spPr>
        <p:txBody>
          <a:bodyPr/>
          <a:lstStyle/>
          <a:p>
            <a:fld id="{0537BC25-B11F-473A-A59E-6EC21758BCF6}" type="slidenum">
              <a:rPr lang="ja-JP" altLang="en-US" sz="1400" smtClean="0">
                <a:solidFill>
                  <a:prstClr val="black"/>
                </a:solidFill>
              </a:rPr>
              <a:pPr/>
              <a:t>129</a:t>
            </a:fld>
            <a:endParaRPr lang="ja-JP" altLang="en-US" sz="1400" dirty="0">
              <a:solidFill>
                <a:prstClr val="black"/>
              </a:solidFill>
            </a:endParaRPr>
          </a:p>
        </p:txBody>
      </p:sp>
    </p:spTree>
    <p:extLst>
      <p:ext uri="{BB962C8B-B14F-4D97-AF65-F5344CB8AC3E}">
        <p14:creationId xmlns:p14="http://schemas.microsoft.com/office/powerpoint/2010/main" val="2933118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87480" y="828289"/>
            <a:ext cx="9567201" cy="944563"/>
          </a:xfrm>
          <a:prstGeom prst="rect">
            <a:avLst/>
          </a:prstGeom>
          <a:solidFill>
            <a:srgbClr val="FFFFCC"/>
          </a:solidFill>
          <a:ln w="50800" cmpd="dbl">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marL="627977" indent="-447196" algn="just" hangingPunct="0">
              <a:spcAft>
                <a:spcPts val="0"/>
              </a:spcAft>
              <a:defRPr/>
            </a:pPr>
            <a:r>
              <a:rPr lang="ja-JP" altLang="en-US" sz="1400" dirty="0">
                <a:solidFill>
                  <a:prstClr val="black"/>
                </a:solidFill>
                <a:latin typeface="HG丸ｺﾞｼｯｸM-PRO" pitchFamily="50" charset="-128"/>
                <a:ea typeface="HG丸ｺﾞｼｯｸM-PRO" pitchFamily="50" charset="-128"/>
                <a:cs typeface="Meiryo UI" pitchFamily="50" charset="-128"/>
              </a:rPr>
              <a:t>○　</a:t>
            </a:r>
            <a:r>
              <a:rPr lang="ja-JP" altLang="ja-JP" sz="1400" kern="0" dirty="0">
                <a:solidFill>
                  <a:srgbClr val="000000"/>
                </a:solidFill>
                <a:latin typeface="Century"/>
                <a:ea typeface="HG丸ｺﾞｼｯｸM-PRO"/>
                <a:cs typeface="ＭＳ ゴシック"/>
              </a:rPr>
              <a:t>地方自治体が策定する整備計画が着実に実施されるよう障害児・者の障害福祉サービス等の基盤整備を図る。</a:t>
            </a:r>
            <a:endParaRPr lang="en-US" altLang="ja-JP" sz="1400" kern="0" dirty="0">
              <a:solidFill>
                <a:srgbClr val="000000"/>
              </a:solidFill>
              <a:latin typeface="Century"/>
              <a:ea typeface="HG丸ｺﾞｼｯｸM-PRO"/>
              <a:cs typeface="ＭＳ ゴシック"/>
            </a:endParaRPr>
          </a:p>
          <a:p>
            <a:pPr marL="627977" indent="-209326" algn="just" hangingPunct="0">
              <a:spcAft>
                <a:spcPts val="0"/>
              </a:spcAft>
              <a:defRPr/>
            </a:pPr>
            <a:r>
              <a:rPr lang="ja-JP" altLang="en-US" sz="1400" kern="0" dirty="0">
                <a:solidFill>
                  <a:srgbClr val="000000"/>
                </a:solidFill>
                <a:latin typeface="Century"/>
                <a:ea typeface="HG丸ｺﾞｼｯｸM-PRO"/>
                <a:cs typeface="Meiryo UI" pitchFamily="50" charset="-128"/>
              </a:rPr>
              <a:t>　　</a:t>
            </a:r>
            <a:r>
              <a:rPr lang="ja-JP" altLang="en-US" sz="1200" dirty="0">
                <a:solidFill>
                  <a:prstClr val="black"/>
                </a:solidFill>
                <a:latin typeface="HG丸ｺﾞｼｯｸM-PRO" pitchFamily="50" charset="-128"/>
                <a:ea typeface="HG丸ｺﾞｼｯｸM-PRO" pitchFamily="50" charset="-128"/>
                <a:cs typeface="Meiryo UI" pitchFamily="50" charset="-128"/>
              </a:rPr>
              <a:t>（補助率：国１／２、都道府県・指定都市・中核市１／４、設置者１／４）</a:t>
            </a:r>
            <a:endParaRPr lang="en-US" altLang="ja-JP" sz="1200" dirty="0">
              <a:solidFill>
                <a:prstClr val="black"/>
              </a:solidFill>
              <a:latin typeface="HG丸ｺﾞｼｯｸM-PRO" pitchFamily="50" charset="-128"/>
              <a:ea typeface="HG丸ｺﾞｼｯｸM-PRO" pitchFamily="50" charset="-128"/>
              <a:cs typeface="Meiryo UI" pitchFamily="50" charset="-128"/>
            </a:endParaRPr>
          </a:p>
        </p:txBody>
      </p:sp>
      <p:sp>
        <p:nvSpPr>
          <p:cNvPr id="18" name="角丸四角形 17"/>
          <p:cNvSpPr/>
          <p:nvPr/>
        </p:nvSpPr>
        <p:spPr>
          <a:xfrm>
            <a:off x="39000" y="108008"/>
            <a:ext cx="4555064" cy="476676"/>
          </a:xfrm>
          <a:prstGeom prst="roundRect">
            <a:avLst/>
          </a:prstGeom>
          <a:solidFill>
            <a:srgbClr val="FFFF6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89728" tIns="44864" rIns="89728" bIns="44864" anchor="ctr"/>
          <a:lstStyle/>
          <a:p>
            <a:pPr algn="ctr">
              <a:defRPr/>
            </a:pPr>
            <a:r>
              <a:rPr lang="ja-JP" altLang="en-US" b="1" dirty="0">
                <a:solidFill>
                  <a:prstClr val="black"/>
                </a:solidFill>
                <a:latin typeface="HG丸ｺﾞｼｯｸM-PRO" panose="020F0600000000000000" pitchFamily="50" charset="-128"/>
                <a:ea typeface="HG丸ｺﾞｼｯｸM-PRO" panose="020F0600000000000000" pitchFamily="50" charset="-128"/>
                <a:cs typeface="Meiryo UI" pitchFamily="50" charset="-128"/>
              </a:rPr>
              <a:t>社会福祉施設等施設整備費補助金</a:t>
            </a:r>
          </a:p>
        </p:txBody>
      </p:sp>
      <p:grpSp>
        <p:nvGrpSpPr>
          <p:cNvPr id="2054" name="グループ化 12"/>
          <p:cNvGrpSpPr>
            <a:grpSpLocks/>
          </p:cNvGrpSpPr>
          <p:nvPr/>
        </p:nvGrpSpPr>
        <p:grpSpPr bwMode="auto">
          <a:xfrm>
            <a:off x="3439672" y="1844675"/>
            <a:ext cx="3099065" cy="4819650"/>
            <a:chOff x="100330" y="1832663"/>
            <a:chExt cx="4209933" cy="3282206"/>
          </a:xfrm>
        </p:grpSpPr>
        <p:sp>
          <p:nvSpPr>
            <p:cNvPr id="48" name="角丸四角形 47"/>
            <p:cNvSpPr/>
            <p:nvPr/>
          </p:nvSpPr>
          <p:spPr>
            <a:xfrm>
              <a:off x="100330" y="1921313"/>
              <a:ext cx="4209933" cy="3193556"/>
            </a:xfrm>
            <a:prstGeom prst="roundRect">
              <a:avLst>
                <a:gd name="adj" fmla="val 5021"/>
              </a:avLst>
            </a:prstGeom>
            <a:ln/>
          </p:spPr>
          <p:style>
            <a:lnRef idx="2">
              <a:schemeClr val="dk1"/>
            </a:lnRef>
            <a:fillRef idx="1">
              <a:schemeClr val="lt1"/>
            </a:fillRef>
            <a:effectRef idx="0">
              <a:schemeClr val="dk1"/>
            </a:effectRef>
            <a:fontRef idx="minor">
              <a:schemeClr val="dk1"/>
            </a:fontRef>
          </p:style>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a:defRPr/>
              </a:pPr>
              <a:endParaRPr lang="en-US" altLang="ja-JP" sz="800" dirty="0">
                <a:solidFill>
                  <a:srgbClr val="000000"/>
                </a:solidFill>
                <a:latin typeface="HG丸ｺﾞｼｯｸM-PRO" pitchFamily="50" charset="-128"/>
                <a:ea typeface="HG丸ｺﾞｼｯｸM-PRO" pitchFamily="50" charset="-128"/>
                <a:cs typeface="Meiryo UI" pitchFamily="50" charset="-128"/>
              </a:endParaRPr>
            </a:p>
            <a:p>
              <a:pPr eaLnBrk="1">
                <a:defRPr/>
              </a:pPr>
              <a:endParaRPr lang="en-US" altLang="ja-JP" sz="12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障害児支援の充実を図るため、地域</a:t>
              </a:r>
              <a:endParaRPr lang="en-US" altLang="ja-JP" sz="11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の障害児支援の拠点となる児童発達支</a:t>
              </a:r>
              <a:endParaRPr lang="en-US" altLang="ja-JP" sz="11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援センター等の整備や小規模な形態に</a:t>
              </a:r>
              <a:endParaRPr lang="en-US" altLang="ja-JP" sz="11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よるきめ細やかな支援体制の整備を推</a:t>
              </a:r>
              <a:endParaRPr lang="en-US" altLang="ja-JP" sz="11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a:t>
              </a:r>
              <a:r>
                <a:rPr lang="ja-JP" altLang="en-US" sz="1100" dirty="0" err="1">
                  <a:solidFill>
                    <a:srgbClr val="000000"/>
                  </a:solidFill>
                  <a:latin typeface="HG丸ｺﾞｼｯｸM-PRO" pitchFamily="50" charset="-128"/>
                  <a:ea typeface="HG丸ｺﾞｼｯｸM-PRO" pitchFamily="50" charset="-128"/>
                  <a:cs typeface="Meiryo UI" pitchFamily="50" charset="-128"/>
                </a:rPr>
                <a:t>進する</a:t>
              </a:r>
              <a:r>
                <a:rPr lang="ja-JP" altLang="en-US" sz="1100" dirty="0">
                  <a:solidFill>
                    <a:srgbClr val="000000"/>
                  </a:solidFill>
                  <a:latin typeface="HG丸ｺﾞｼｯｸM-PRO" pitchFamily="50" charset="-128"/>
                  <a:ea typeface="HG丸ｺﾞｼｯｸM-PRO" pitchFamily="50" charset="-128"/>
                  <a:cs typeface="Meiryo UI" pitchFamily="50" charset="-128"/>
                </a:rPr>
                <a:t>。</a:t>
              </a:r>
              <a:endParaRPr lang="ja-JP" altLang="ja-JP" sz="1100" dirty="0">
                <a:solidFill>
                  <a:srgbClr val="000000"/>
                </a:solidFill>
                <a:latin typeface="HG丸ｺﾞｼｯｸM-PRO" pitchFamily="50" charset="-128"/>
                <a:ea typeface="HG丸ｺﾞｼｯｸM-PRO" pitchFamily="50" charset="-128"/>
                <a:cs typeface="Meiryo UI" pitchFamily="50" charset="-128"/>
              </a:endParaRPr>
            </a:p>
          </p:txBody>
        </p:sp>
        <p:sp>
          <p:nvSpPr>
            <p:cNvPr id="47" name="角丸四角形 46"/>
            <p:cNvSpPr/>
            <p:nvPr/>
          </p:nvSpPr>
          <p:spPr>
            <a:xfrm>
              <a:off x="231505" y="1832663"/>
              <a:ext cx="2453891" cy="207599"/>
            </a:xfrm>
            <a:prstGeom prst="roundRect">
              <a:avLst>
                <a:gd name="adj" fmla="val 32078"/>
              </a:avLst>
            </a:prstGeom>
            <a:solidFill>
              <a:srgbClr val="99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200" b="1" dirty="0">
                  <a:solidFill>
                    <a:prstClr val="black"/>
                  </a:solidFill>
                  <a:latin typeface="HG丸ｺﾞｼｯｸM-PRO" pitchFamily="50" charset="-128"/>
                  <a:ea typeface="HG丸ｺﾞｼｯｸM-PRO" pitchFamily="50" charset="-128"/>
                </a:rPr>
                <a:t>障害児支援の充実</a:t>
              </a:r>
              <a:endParaRPr lang="en-US" altLang="ja-JP" sz="1200" b="1" dirty="0">
                <a:solidFill>
                  <a:prstClr val="black"/>
                </a:solidFill>
                <a:latin typeface="HG丸ｺﾞｼｯｸM-PRO" pitchFamily="50" charset="-128"/>
                <a:ea typeface="HG丸ｺﾞｼｯｸM-PRO" pitchFamily="50" charset="-128"/>
              </a:endParaRPr>
            </a:p>
          </p:txBody>
        </p:sp>
      </p:grpSp>
      <p:pic>
        <p:nvPicPr>
          <p:cNvPr id="20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741" y="5084914"/>
            <a:ext cx="21669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208" y="3500438"/>
            <a:ext cx="228904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テキスト ボックス 1"/>
          <p:cNvSpPr txBox="1">
            <a:spLocks noChangeArrowheads="1"/>
          </p:cNvSpPr>
          <p:nvPr/>
        </p:nvSpPr>
        <p:spPr bwMode="auto">
          <a:xfrm>
            <a:off x="5961145" y="116640"/>
            <a:ext cx="38455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1" tIns="45673" rIns="91341" bIns="45673">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Meiryo UI" pitchFamily="50" charset="-128"/>
                <a:ea typeface="Meiryo UI" pitchFamily="50" charset="-128"/>
                <a:cs typeface="Meiryo UI" pitchFamily="50" charset="-128"/>
              </a:rPr>
              <a:t>　</a:t>
            </a:r>
            <a:r>
              <a:rPr lang="en-US" altLang="ja-JP" sz="1400" b="1" dirty="0">
                <a:solidFill>
                  <a:srgbClr val="000000"/>
                </a:solidFill>
                <a:latin typeface="Meiryo UI" pitchFamily="50" charset="-128"/>
                <a:ea typeface="Meiryo UI" pitchFamily="50" charset="-128"/>
                <a:cs typeface="Meiryo UI" pitchFamily="50" charset="-128"/>
              </a:rPr>
              <a:t>2</a:t>
            </a:r>
            <a:r>
              <a:rPr lang="ja-JP" altLang="en-US" sz="1400" b="1" dirty="0">
                <a:solidFill>
                  <a:srgbClr val="000000"/>
                </a:solidFill>
                <a:latin typeface="Meiryo UI" pitchFamily="50" charset="-128"/>
                <a:ea typeface="Meiryo UI" pitchFamily="50" charset="-128"/>
                <a:cs typeface="Meiryo UI" pitchFamily="50" charset="-128"/>
              </a:rPr>
              <a:t>９年度予算額　　→　　</a:t>
            </a:r>
            <a:r>
              <a:rPr lang="ja-JP" altLang="en-US" sz="1400" b="1" dirty="0" smtClean="0">
                <a:solidFill>
                  <a:srgbClr val="000000"/>
                </a:solidFill>
                <a:latin typeface="Meiryo UI" pitchFamily="50" charset="-128"/>
                <a:ea typeface="Meiryo UI" pitchFamily="50" charset="-128"/>
                <a:cs typeface="Meiryo UI" pitchFamily="50" charset="-128"/>
              </a:rPr>
              <a:t>３０年度</a:t>
            </a:r>
            <a:r>
              <a:rPr lang="ja-JP" altLang="en-US" sz="1400" b="1" dirty="0">
                <a:solidFill>
                  <a:srgbClr val="000000"/>
                </a:solidFill>
                <a:latin typeface="Meiryo UI" pitchFamily="50" charset="-128"/>
                <a:ea typeface="Meiryo UI" pitchFamily="50" charset="-128"/>
                <a:cs typeface="Meiryo UI" pitchFamily="50" charset="-128"/>
              </a:rPr>
              <a:t>予算案　</a:t>
            </a:r>
            <a:endParaRPr lang="en-US" altLang="ja-JP" sz="1400" b="1" dirty="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ja-JP" altLang="en-US" sz="1400" b="1" dirty="0">
                <a:solidFill>
                  <a:srgbClr val="000000"/>
                </a:solidFill>
                <a:latin typeface="Meiryo UI" pitchFamily="50" charset="-128"/>
                <a:ea typeface="Meiryo UI" pitchFamily="50" charset="-128"/>
                <a:cs typeface="Meiryo UI" pitchFamily="50" charset="-128"/>
              </a:rPr>
              <a:t>　　　７１億円　　　　　　　　　</a:t>
            </a:r>
            <a:r>
              <a:rPr lang="ja-JP" altLang="en-US" sz="1400" b="1" dirty="0" smtClean="0">
                <a:solidFill>
                  <a:srgbClr val="000000"/>
                </a:solidFill>
                <a:latin typeface="Meiryo UI" pitchFamily="50" charset="-128"/>
                <a:ea typeface="Meiryo UI" pitchFamily="50" charset="-128"/>
                <a:cs typeface="Meiryo UI" pitchFamily="50" charset="-128"/>
              </a:rPr>
              <a:t>　　７２</a:t>
            </a:r>
            <a:r>
              <a:rPr lang="zh-TW" altLang="en-US" sz="1400" b="1" dirty="0" smtClean="0">
                <a:solidFill>
                  <a:srgbClr val="000000"/>
                </a:solidFill>
                <a:latin typeface="Meiryo UI" pitchFamily="50" charset="-128"/>
                <a:ea typeface="Meiryo UI" pitchFamily="50" charset="-128"/>
                <a:cs typeface="Meiryo UI" pitchFamily="50" charset="-128"/>
              </a:rPr>
              <a:t>億円</a:t>
            </a:r>
            <a:endParaRPr lang="zh-TW" altLang="en-US" sz="1400" b="1" dirty="0">
              <a:solidFill>
                <a:srgbClr val="000000"/>
              </a:solidFill>
              <a:latin typeface="Meiryo UI" pitchFamily="50" charset="-128"/>
              <a:ea typeface="Meiryo UI" pitchFamily="50" charset="-128"/>
              <a:cs typeface="Meiryo UI" pitchFamily="50" charset="-128"/>
            </a:endParaRPr>
          </a:p>
        </p:txBody>
      </p:sp>
      <p:grpSp>
        <p:nvGrpSpPr>
          <p:cNvPr id="2058" name="グループ化 19"/>
          <p:cNvGrpSpPr>
            <a:grpSpLocks/>
          </p:cNvGrpSpPr>
          <p:nvPr/>
        </p:nvGrpSpPr>
        <p:grpSpPr bwMode="auto">
          <a:xfrm>
            <a:off x="220178" y="1844704"/>
            <a:ext cx="3092185" cy="4824413"/>
            <a:chOff x="107420" y="4875381"/>
            <a:chExt cx="4393179" cy="1858698"/>
          </a:xfrm>
        </p:grpSpPr>
        <p:sp>
          <p:nvSpPr>
            <p:cNvPr id="28" name="角丸四角形 27"/>
            <p:cNvSpPr/>
            <p:nvPr/>
          </p:nvSpPr>
          <p:spPr>
            <a:xfrm>
              <a:off x="107420" y="4934096"/>
              <a:ext cx="4393179" cy="1799983"/>
            </a:xfrm>
            <a:prstGeom prst="roundRect">
              <a:avLst>
                <a:gd name="adj" fmla="val 5021"/>
              </a:avLst>
            </a:prstGeom>
            <a:ln/>
          </p:spPr>
          <p:style>
            <a:lnRef idx="2">
              <a:schemeClr val="dk1"/>
            </a:lnRef>
            <a:fillRef idx="1">
              <a:schemeClr val="lt1"/>
            </a:fillRef>
            <a:effectRef idx="0">
              <a:schemeClr val="dk1"/>
            </a:effectRef>
            <a:fontRef idx="minor">
              <a:schemeClr val="dk1"/>
            </a:fontRef>
          </p:style>
          <p:txBody>
            <a:bodyPr/>
            <a:lstStyle/>
            <a:p>
              <a:pPr>
                <a:defRPr/>
              </a:pPr>
              <a:endParaRPr lang="en-US" altLang="ja-JP" sz="700" dirty="0">
                <a:solidFill>
                  <a:prstClr val="black"/>
                </a:solidFill>
              </a:endParaRPr>
            </a:p>
            <a:p>
              <a:pPr>
                <a:defRPr/>
              </a:pPr>
              <a:endParaRPr lang="en-US" altLang="ja-JP" sz="1100" dirty="0">
                <a:solidFill>
                  <a:prstClr val="black"/>
                </a:solidFill>
                <a:latin typeface="HG丸ｺﾞｼｯｸM-PRO" panose="020F0600000000000000" pitchFamily="50" charset="-128"/>
                <a:ea typeface="HG丸ｺﾞｼｯｸM-PRO" panose="020F0600000000000000" pitchFamily="50" charset="-128"/>
              </a:endParaRPr>
            </a:p>
            <a:p>
              <a:pPr marL="85633" indent="-85633">
                <a:defRPr/>
              </a:pPr>
              <a:r>
                <a:rPr lang="ja-JP" altLang="en-US" sz="1100" dirty="0">
                  <a:solidFill>
                    <a:prstClr val="black"/>
                  </a:solidFill>
                  <a:latin typeface="HG丸ｺﾞｼｯｸM-PRO" panose="020F0600000000000000" pitchFamily="50" charset="-128"/>
                  <a:ea typeface="HG丸ｺﾞｼｯｸM-PRO" panose="020F0600000000000000" pitchFamily="50" charset="-128"/>
                </a:rPr>
                <a:t>○　障害者の社会参加支援及び地域移行支援を更に推進するため、就労移行支援、就労継続支援事業所等の日中活動系サービス事業所やグループホーム等の整備促進を図る。</a:t>
              </a:r>
            </a:p>
          </p:txBody>
        </p:sp>
        <p:sp>
          <p:nvSpPr>
            <p:cNvPr id="27" name="角丸四角形 26"/>
            <p:cNvSpPr/>
            <p:nvPr/>
          </p:nvSpPr>
          <p:spPr>
            <a:xfrm>
              <a:off x="257736" y="4875381"/>
              <a:ext cx="3803936" cy="148508"/>
            </a:xfrm>
            <a:prstGeom prst="roundRect">
              <a:avLst>
                <a:gd name="adj" fmla="val 32078"/>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a:defRPr/>
              </a:pPr>
              <a:r>
                <a:rPr lang="ja-JP" altLang="en-US" sz="1200" b="1" dirty="0">
                  <a:solidFill>
                    <a:prstClr val="black"/>
                  </a:solidFill>
                  <a:latin typeface="HG丸ｺﾞｼｯｸM-PRO" pitchFamily="50" charset="-128"/>
                  <a:ea typeface="HG丸ｺﾞｼｯｸM-PRO" pitchFamily="50" charset="-128"/>
                </a:rPr>
                <a:t>日中活動系サービス等の充実・</a:t>
              </a:r>
              <a:endParaRPr lang="en-US" altLang="ja-JP" sz="1200" b="1" dirty="0">
                <a:solidFill>
                  <a:prstClr val="black"/>
                </a:solidFill>
                <a:latin typeface="HG丸ｺﾞｼｯｸM-PRO" pitchFamily="50" charset="-128"/>
                <a:ea typeface="HG丸ｺﾞｼｯｸM-PRO" pitchFamily="50" charset="-128"/>
              </a:endParaRPr>
            </a:p>
            <a:p>
              <a:pPr>
                <a:defRPr/>
              </a:pPr>
              <a:r>
                <a:rPr lang="ja-JP" altLang="en-US" sz="1200" b="1" dirty="0">
                  <a:solidFill>
                    <a:prstClr val="black"/>
                  </a:solidFill>
                  <a:latin typeface="HG丸ｺﾞｼｯｸM-PRO" pitchFamily="50" charset="-128"/>
                  <a:ea typeface="HG丸ｺﾞｼｯｸM-PRO" pitchFamily="50" charset="-128"/>
                </a:rPr>
                <a:t>地域移行の推進　</a:t>
              </a:r>
              <a:endParaRPr lang="en-US" altLang="ja-JP" sz="1200" b="1" dirty="0">
                <a:solidFill>
                  <a:prstClr val="black"/>
                </a:solidFill>
                <a:latin typeface="HG丸ｺﾞｼｯｸM-PRO" pitchFamily="50" charset="-128"/>
                <a:ea typeface="HG丸ｺﾞｼｯｸM-PRO" pitchFamily="50" charset="-128"/>
              </a:endParaRPr>
            </a:p>
          </p:txBody>
        </p:sp>
      </p:grpSp>
      <p:grpSp>
        <p:nvGrpSpPr>
          <p:cNvPr id="2059" name="グループ化 1"/>
          <p:cNvGrpSpPr>
            <a:grpSpLocks/>
          </p:cNvGrpSpPr>
          <p:nvPr/>
        </p:nvGrpSpPr>
        <p:grpSpPr bwMode="auto">
          <a:xfrm>
            <a:off x="6641884" y="1855788"/>
            <a:ext cx="3069829" cy="4813300"/>
            <a:chOff x="73381" y="5211268"/>
            <a:chExt cx="4394059" cy="2969531"/>
          </a:xfrm>
        </p:grpSpPr>
        <p:sp>
          <p:nvSpPr>
            <p:cNvPr id="56" name="角丸四角形 55"/>
            <p:cNvSpPr/>
            <p:nvPr/>
          </p:nvSpPr>
          <p:spPr>
            <a:xfrm>
              <a:off x="73381" y="5309208"/>
              <a:ext cx="4394059" cy="2871591"/>
            </a:xfrm>
            <a:prstGeom prst="roundRect">
              <a:avLst>
                <a:gd name="adj" fmla="val 5021"/>
              </a:avLst>
            </a:prstGeom>
            <a:ln/>
          </p:spPr>
          <p:style>
            <a:lnRef idx="2">
              <a:schemeClr val="dk1"/>
            </a:lnRef>
            <a:fillRef idx="1">
              <a:schemeClr val="lt1"/>
            </a:fillRef>
            <a:effectRef idx="0">
              <a:schemeClr val="dk1"/>
            </a:effectRef>
            <a:fontRef idx="minor">
              <a:schemeClr val="dk1"/>
            </a:fontRef>
          </p:style>
          <p:txBody>
            <a:bodyPr/>
            <a:lstStyle/>
            <a:p>
              <a:pPr marL="354231" indent="-354231">
                <a:defRPr/>
              </a:pPr>
              <a:r>
                <a:rPr lang="ja-JP" altLang="en-US" sz="8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800" dirty="0">
                <a:solidFill>
                  <a:prstClr val="black"/>
                </a:solidFill>
                <a:latin typeface="HG丸ｺﾞｼｯｸM-PRO" panose="020F0600000000000000" pitchFamily="50" charset="-128"/>
                <a:ea typeface="HG丸ｺﾞｼｯｸM-PRO" panose="020F0600000000000000" pitchFamily="50" charset="-128"/>
              </a:endParaRPr>
            </a:p>
            <a:p>
              <a:pPr>
                <a:defRPr/>
              </a:pPr>
              <a:r>
                <a:rPr lang="en-US" altLang="ja-JP" sz="1100" dirty="0">
                  <a:solidFill>
                    <a:prstClr val="black"/>
                  </a:solidFill>
                  <a:latin typeface="HG丸ｺﾞｼｯｸM-PRO" panose="020F0600000000000000" pitchFamily="50" charset="-128"/>
                  <a:ea typeface="HG丸ｺﾞｼｯｸM-PRO" panose="020F0600000000000000" pitchFamily="50" charset="-128"/>
                </a:rPr>
                <a:t/>
              </a:r>
              <a:br>
                <a:rPr lang="en-US" altLang="ja-JP" sz="1100" dirty="0">
                  <a:solidFill>
                    <a:prstClr val="black"/>
                  </a:solidFill>
                  <a:latin typeface="HG丸ｺﾞｼｯｸM-PRO" panose="020F0600000000000000" pitchFamily="50" charset="-128"/>
                  <a:ea typeface="HG丸ｺﾞｼｯｸM-PRO" panose="020F0600000000000000" pitchFamily="50" charset="-128"/>
                </a:rPr>
              </a:br>
              <a:r>
                <a:rPr lang="ja-JP" altLang="en-US" sz="1100" dirty="0">
                  <a:solidFill>
                    <a:prstClr val="black"/>
                  </a:solidFill>
                  <a:latin typeface="HG丸ｺﾞｼｯｸM-PRO" panose="020F0600000000000000" pitchFamily="50" charset="-128"/>
                  <a:ea typeface="HG丸ｺﾞｼｯｸM-PRO" panose="020F0600000000000000" pitchFamily="50" charset="-128"/>
                </a:rPr>
                <a:t>○　国土強靱化基本計画を踏まえ、自力</a:t>
              </a:r>
              <a:endParaRPr lang="en-US" altLang="ja-JP" sz="1100" dirty="0">
                <a:solidFill>
                  <a:prstClr val="black"/>
                </a:solidFill>
                <a:latin typeface="HG丸ｺﾞｼｯｸM-PRO" pitchFamily="50" charset="-128"/>
                <a:ea typeface="HG丸ｺﾞｼｯｸM-PRO" pitchFamily="50" charset="-128"/>
              </a:endParaRPr>
            </a:p>
            <a:p>
              <a:pPr>
                <a:defRPr/>
              </a:pPr>
              <a:r>
                <a:rPr lang="ja-JP" altLang="en-US" sz="1100" dirty="0">
                  <a:solidFill>
                    <a:prstClr val="black"/>
                  </a:solidFill>
                  <a:latin typeface="HG丸ｺﾞｼｯｸM-PRO" pitchFamily="50" charset="-128"/>
                  <a:ea typeface="HG丸ｺﾞｼｯｸM-PRO" pitchFamily="50" charset="-128"/>
                </a:rPr>
                <a:t>　避難が困難な障害児・障害者が</a:t>
              </a:r>
              <a:r>
                <a:rPr lang="ja-JP" altLang="en-US" sz="1100" dirty="0" err="1">
                  <a:solidFill>
                    <a:prstClr val="black"/>
                  </a:solidFill>
                  <a:latin typeface="HG丸ｺﾞｼｯｸM-PRO" pitchFamily="50" charset="-128"/>
                  <a:ea typeface="HG丸ｺﾞｼｯｸM-PRO" pitchFamily="50" charset="-128"/>
                </a:rPr>
                <a:t>利用す</a:t>
              </a:r>
              <a:endParaRPr lang="en-US" altLang="ja-JP" sz="1100" dirty="0">
                <a:solidFill>
                  <a:prstClr val="black"/>
                </a:solidFill>
                <a:latin typeface="HG丸ｺﾞｼｯｸM-PRO" pitchFamily="50" charset="-128"/>
                <a:ea typeface="HG丸ｺﾞｼｯｸM-PRO" pitchFamily="50" charset="-128"/>
              </a:endParaRPr>
            </a:p>
            <a:p>
              <a:pPr>
                <a:defRPr/>
              </a:pPr>
              <a:r>
                <a:rPr lang="ja-JP" altLang="en-US" sz="1100" dirty="0">
                  <a:solidFill>
                    <a:prstClr val="black"/>
                  </a:solidFill>
                  <a:latin typeface="HG丸ｺﾞｼｯｸM-PRO" pitchFamily="50" charset="-128"/>
                  <a:ea typeface="HG丸ｺﾞｼｯｸM-PRO" pitchFamily="50" charset="-128"/>
                </a:rPr>
                <a:t>　</a:t>
              </a:r>
              <a:r>
                <a:rPr lang="ja-JP" altLang="en-US" sz="1100" dirty="0" err="1">
                  <a:solidFill>
                    <a:prstClr val="black"/>
                  </a:solidFill>
                  <a:latin typeface="HG丸ｺﾞｼｯｸM-PRO" pitchFamily="50" charset="-128"/>
                  <a:ea typeface="HG丸ｺﾞｼｯｸM-PRO" pitchFamily="50" charset="-128"/>
                </a:rPr>
                <a:t>る</a:t>
              </a:r>
              <a:r>
                <a:rPr lang="ja-JP" altLang="en-US" sz="1100" dirty="0">
                  <a:solidFill>
                    <a:prstClr val="black"/>
                  </a:solidFill>
                  <a:latin typeface="HG丸ｺﾞｼｯｸM-PRO" pitchFamily="50" charset="-128"/>
                  <a:ea typeface="HG丸ｺﾞｼｯｸM-PRO" pitchFamily="50" charset="-128"/>
                </a:rPr>
                <a:t>施設の安全・安心を確保するため、</a:t>
              </a:r>
              <a:endParaRPr lang="en-US" altLang="ja-JP" sz="1100" dirty="0">
                <a:solidFill>
                  <a:prstClr val="black"/>
                </a:solidFill>
                <a:latin typeface="HG丸ｺﾞｼｯｸM-PRO" pitchFamily="50" charset="-128"/>
                <a:ea typeface="HG丸ｺﾞｼｯｸM-PRO" pitchFamily="50" charset="-128"/>
              </a:endParaRPr>
            </a:p>
            <a:p>
              <a:pPr>
                <a:defRPr/>
              </a:pPr>
              <a:r>
                <a:rPr lang="ja-JP" altLang="en-US" sz="1100" dirty="0">
                  <a:solidFill>
                    <a:prstClr val="black"/>
                  </a:solidFill>
                  <a:latin typeface="HG丸ｺﾞｼｯｸM-PRO" pitchFamily="50" charset="-128"/>
                  <a:ea typeface="HG丸ｺﾞｼｯｸM-PRO" pitchFamily="50" charset="-128"/>
                </a:rPr>
                <a:t>　耐震化及びスプリンクラー整備を推進</a:t>
              </a:r>
              <a:endParaRPr lang="en-US" altLang="ja-JP" sz="1100" dirty="0">
                <a:solidFill>
                  <a:prstClr val="black"/>
                </a:solidFill>
                <a:latin typeface="HG丸ｺﾞｼｯｸM-PRO" pitchFamily="50" charset="-128"/>
                <a:ea typeface="HG丸ｺﾞｼｯｸM-PRO" pitchFamily="50" charset="-128"/>
              </a:endParaRPr>
            </a:p>
            <a:p>
              <a:pPr>
                <a:defRPr/>
              </a:pPr>
              <a:r>
                <a:rPr lang="ja-JP" altLang="en-US" sz="1100" dirty="0">
                  <a:solidFill>
                    <a:prstClr val="black"/>
                  </a:solidFill>
                  <a:latin typeface="HG丸ｺﾞｼｯｸM-PRO" pitchFamily="50" charset="-128"/>
                  <a:ea typeface="HG丸ｺﾞｼｯｸM-PRO" pitchFamily="50" charset="-128"/>
                </a:rPr>
                <a:t>　する。</a:t>
              </a:r>
              <a:endParaRPr lang="en-US" altLang="ja-JP" sz="1100" dirty="0">
                <a:solidFill>
                  <a:prstClr val="black"/>
                </a:solidFill>
                <a:latin typeface="HG丸ｺﾞｼｯｸM-PRO" pitchFamily="50" charset="-128"/>
                <a:ea typeface="HG丸ｺﾞｼｯｸM-PRO" pitchFamily="50" charset="-128"/>
              </a:endParaRPr>
            </a:p>
          </p:txBody>
        </p:sp>
        <p:sp>
          <p:nvSpPr>
            <p:cNvPr id="51" name="角丸四角形 50"/>
            <p:cNvSpPr/>
            <p:nvPr/>
          </p:nvSpPr>
          <p:spPr>
            <a:xfrm>
              <a:off x="336852" y="5211268"/>
              <a:ext cx="3237488" cy="179014"/>
            </a:xfrm>
            <a:prstGeom prst="roundRect">
              <a:avLst>
                <a:gd name="adj" fmla="val 32078"/>
              </a:avLst>
            </a:prstGeom>
            <a:solidFill>
              <a:srgbClr val="FF7C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200" b="1" dirty="0">
                  <a:solidFill>
                    <a:prstClr val="black"/>
                  </a:solidFill>
                  <a:latin typeface="HG丸ｺﾞｼｯｸM-PRO" pitchFamily="50" charset="-128"/>
                  <a:ea typeface="HG丸ｺﾞｼｯｸM-PRO" pitchFamily="50" charset="-128"/>
                </a:rPr>
                <a:t>耐震化・防災対策の推進</a:t>
              </a:r>
              <a:endParaRPr lang="en-US" altLang="ja-JP" sz="1200" b="1" dirty="0">
                <a:solidFill>
                  <a:prstClr val="black"/>
                </a:solidFill>
                <a:latin typeface="HG丸ｺﾞｼｯｸM-PRO" pitchFamily="50" charset="-128"/>
                <a:ea typeface="HG丸ｺﾞｼｯｸM-PRO" pitchFamily="50" charset="-128"/>
              </a:endParaRPr>
            </a:p>
          </p:txBody>
        </p:sp>
      </p:grpSp>
      <p:pic>
        <p:nvPicPr>
          <p:cNvPr id="2060" name="Picture 21" descr="完成写真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637" y="5081596"/>
            <a:ext cx="2166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66" descr="C:\Users\YRNSP\Desktop\tajima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219" y="3495675"/>
            <a:ext cx="22821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07" y="3429001"/>
            <a:ext cx="1716352"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6" descr="パン製造部門"/>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914" y="4464050"/>
            <a:ext cx="1891771"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3641" y="5610225"/>
            <a:ext cx="1731831"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スライド番号プレースホルダー 1"/>
          <p:cNvSpPr>
            <a:spLocks noGrp="1"/>
          </p:cNvSpPr>
          <p:nvPr>
            <p:ph type="sldNum" sz="quarter" idx="12"/>
          </p:nvPr>
        </p:nvSpPr>
        <p:spPr>
          <a:xfrm>
            <a:off x="7683505" y="6524625"/>
            <a:ext cx="2311400" cy="476250"/>
          </a:xfrm>
        </p:spPr>
        <p:txBody>
          <a:bodyPr/>
          <a:lstStyle/>
          <a:p>
            <a:pPr>
              <a:defRPr/>
            </a:pPr>
            <a:fld id="{F52F5ADF-4338-4DAE-8097-4D49C4C9E314}" type="slidenum">
              <a:rPr lang="en-US" altLang="ja-JP" smtClean="0"/>
              <a:pPr>
                <a:defRPr/>
              </a:pPr>
              <a:t>13</a:t>
            </a:fld>
            <a:endParaRPr lang="en-US" altLang="ja-JP" dirty="0"/>
          </a:p>
        </p:txBody>
      </p:sp>
    </p:spTree>
    <p:extLst>
      <p:ext uri="{BB962C8B-B14F-4D97-AF65-F5344CB8AC3E}">
        <p14:creationId xmlns:p14="http://schemas.microsoft.com/office/powerpoint/2010/main" val="721493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55836" y="404666"/>
            <a:ext cx="5450253" cy="432048"/>
          </a:xfrm>
        </p:spPr>
        <p:txBody>
          <a:bodyPr/>
          <a:lstStyle/>
          <a:p>
            <a:r>
              <a:rPr lang="en-US" altLang="ja-JP" sz="1400" dirty="0"/>
              <a:t>【</a:t>
            </a:r>
            <a:r>
              <a:rPr lang="ja-JP" altLang="en-US" sz="1400" dirty="0"/>
              <a:t>障害保健福祉関係主管課長会議（</a:t>
            </a:r>
            <a:r>
              <a:rPr lang="ja-JP" altLang="en-US" sz="1400" dirty="0" smtClean="0"/>
              <a:t>平成３０年３月</a:t>
            </a:r>
            <a:r>
              <a:rPr lang="ja-JP" altLang="en-US" sz="1400" dirty="0"/>
              <a:t>１４</a:t>
            </a:r>
            <a:r>
              <a:rPr lang="ja-JP" altLang="en-US" sz="1400" dirty="0" smtClean="0"/>
              <a:t>日</a:t>
            </a:r>
            <a:r>
              <a:rPr lang="ja-JP" altLang="en-US" sz="1400" dirty="0"/>
              <a:t>）資料抜粋</a:t>
            </a:r>
            <a:r>
              <a:rPr lang="en-US" altLang="ja-JP" sz="1400" dirty="0"/>
              <a:t>】</a:t>
            </a:r>
            <a:endParaRPr lang="ja-JP" altLang="en-US" sz="1400" dirty="0"/>
          </a:p>
        </p:txBody>
      </p:sp>
      <p:sp>
        <p:nvSpPr>
          <p:cNvPr id="3" name="コンテンツ プレースホルダー 2"/>
          <p:cNvSpPr>
            <a:spLocks noGrp="1"/>
          </p:cNvSpPr>
          <p:nvPr>
            <p:ph idx="1"/>
          </p:nvPr>
        </p:nvSpPr>
        <p:spPr>
          <a:xfrm>
            <a:off x="128464" y="764707"/>
            <a:ext cx="9705528" cy="5976664"/>
          </a:xfrm>
          <a:ln>
            <a:solidFill>
              <a:schemeClr val="accent1">
                <a:shade val="50000"/>
              </a:schemeClr>
            </a:solidFill>
          </a:ln>
        </p:spPr>
        <p:txBody>
          <a:bodyPr/>
          <a:lstStyle/>
          <a:p>
            <a:pPr marL="0" indent="0">
              <a:buNone/>
            </a:pPr>
            <a:endParaRPr lang="en-US" altLang="ja-JP" sz="500" b="1" dirty="0"/>
          </a:p>
          <a:p>
            <a:pPr marL="0" indent="0">
              <a:buNone/>
            </a:pPr>
            <a:r>
              <a:rPr lang="ja-JP" altLang="en-US" sz="1200" b="1" dirty="0"/>
              <a:t>（ ４ ） 福祉型障害児入所施設における過齢児の地域移行等に</a:t>
            </a:r>
            <a:r>
              <a:rPr lang="ja-JP" altLang="en-US" sz="1200" b="1" dirty="0" smtClean="0"/>
              <a:t>ついて</a:t>
            </a:r>
          </a:p>
          <a:p>
            <a:pPr marL="0" indent="0">
              <a:buNone/>
            </a:pPr>
            <a:endParaRPr lang="ja-JP" altLang="en-US" sz="1200" dirty="0"/>
          </a:p>
          <a:p>
            <a:pPr marL="0" indent="0">
              <a:buNone/>
            </a:pPr>
            <a:r>
              <a:rPr lang="ja-JP" altLang="en-US" sz="1200" smtClean="0"/>
              <a:t>　障害児</a:t>
            </a:r>
            <a:r>
              <a:rPr lang="ja-JP" altLang="en-US" sz="1200" dirty="0"/>
              <a:t>入所施設の移行に関しては、昨年度の主管課長会議において</a:t>
            </a:r>
            <a:r>
              <a:rPr lang="ja-JP" altLang="en-US" sz="1200" dirty="0" smtClean="0"/>
              <a:t>、</a:t>
            </a:r>
          </a:p>
          <a:p>
            <a:pPr marL="0" indent="0">
              <a:buNone/>
            </a:pPr>
            <a:endParaRPr lang="ja-JP" altLang="en-US" sz="1200" dirty="0"/>
          </a:p>
          <a:p>
            <a:pPr marL="0" indent="0">
              <a:buNone/>
            </a:pPr>
            <a:r>
              <a:rPr lang="en-US" altLang="ja-JP" sz="1200" dirty="0"/>
              <a:t>【</a:t>
            </a:r>
            <a:r>
              <a:rPr lang="ja-JP" altLang="en-US" sz="1200" dirty="0"/>
              <a:t>福祉型障害児入所施設</a:t>
            </a:r>
            <a:r>
              <a:rPr lang="en-US" altLang="ja-JP" sz="1200" dirty="0"/>
              <a:t>】</a:t>
            </a:r>
          </a:p>
          <a:p>
            <a:pPr marL="0" indent="0">
              <a:buNone/>
            </a:pPr>
            <a:r>
              <a:rPr lang="ja-JP" altLang="en-US" sz="1200" dirty="0" smtClean="0"/>
              <a:t>　福祉型</a:t>
            </a:r>
            <a:r>
              <a:rPr lang="ja-JP" altLang="en-US" sz="1200" dirty="0"/>
              <a:t>障害児入所施設については、特に都市部において、強度行動障害者</a:t>
            </a:r>
            <a:r>
              <a:rPr lang="ja-JP" altLang="en-US" sz="1200" dirty="0" smtClean="0"/>
              <a:t>等の</a:t>
            </a:r>
            <a:r>
              <a:rPr lang="ja-JP" altLang="en-US" sz="1200" dirty="0"/>
              <a:t>障害福祉サービスでの支援の提供の場が不足している状況等に鑑み、</a:t>
            </a:r>
            <a:r>
              <a:rPr lang="ja-JP" altLang="en-US" sz="1200" dirty="0" smtClean="0"/>
              <a:t>みなし規定</a:t>
            </a:r>
            <a:r>
              <a:rPr lang="ja-JP" altLang="en-US" sz="1200" dirty="0"/>
              <a:t>の期限を３ 年延長し、平成</a:t>
            </a:r>
            <a:r>
              <a:rPr lang="en-US" altLang="ja-JP" sz="1200" dirty="0"/>
              <a:t>33 </a:t>
            </a:r>
            <a:r>
              <a:rPr lang="ja-JP" altLang="en-US" sz="1200" dirty="0"/>
              <a:t>年３ 月</a:t>
            </a:r>
            <a:r>
              <a:rPr lang="en-US" altLang="ja-JP" sz="1200" dirty="0"/>
              <a:t>31 </a:t>
            </a:r>
            <a:r>
              <a:rPr lang="ja-JP" altLang="en-US" sz="1200" dirty="0"/>
              <a:t>日までとする</a:t>
            </a:r>
            <a:r>
              <a:rPr lang="ja-JP" altLang="en-US" sz="1200" dirty="0" smtClean="0"/>
              <a:t>。</a:t>
            </a:r>
          </a:p>
          <a:p>
            <a:pPr marL="0" indent="0">
              <a:buNone/>
            </a:pPr>
            <a:endParaRPr lang="ja-JP" altLang="en-US" sz="1200" dirty="0"/>
          </a:p>
          <a:p>
            <a:pPr marL="0" indent="0">
              <a:buNone/>
            </a:pPr>
            <a:r>
              <a:rPr lang="en-US" altLang="ja-JP" sz="1200" dirty="0"/>
              <a:t>【</a:t>
            </a:r>
            <a:r>
              <a:rPr lang="ja-JP" altLang="en-US" sz="1200" dirty="0"/>
              <a:t>医療型障害児入所施設等</a:t>
            </a:r>
            <a:r>
              <a:rPr lang="en-US" altLang="ja-JP" sz="1200" dirty="0"/>
              <a:t>】</a:t>
            </a:r>
          </a:p>
          <a:p>
            <a:pPr marL="0" indent="0">
              <a:buNone/>
            </a:pPr>
            <a:r>
              <a:rPr lang="ja-JP" altLang="en-US" sz="1200" dirty="0" smtClean="0"/>
              <a:t>　平成</a:t>
            </a:r>
            <a:r>
              <a:rPr lang="en-US" altLang="ja-JP" sz="1200" dirty="0"/>
              <a:t>26 </a:t>
            </a:r>
            <a:r>
              <a:rPr lang="ja-JP" altLang="en-US" sz="1200" dirty="0"/>
              <a:t>年の「障害児の在り方に関する検討会」報告書において、「障害児</a:t>
            </a:r>
            <a:r>
              <a:rPr lang="ja-JP" altLang="en-US" sz="1200" dirty="0" smtClean="0"/>
              <a:t>入所</a:t>
            </a:r>
            <a:r>
              <a:rPr lang="ja-JP" altLang="en-US" sz="1200" dirty="0"/>
              <a:t>施設と療養介護が一体的に実施できる事業所指定の特例措置を恒久的な</a:t>
            </a:r>
            <a:r>
              <a:rPr lang="ja-JP" altLang="en-US" sz="1200" dirty="0" smtClean="0"/>
              <a:t>制度</a:t>
            </a:r>
            <a:r>
              <a:rPr lang="ja-JP" altLang="en-US" sz="1200" dirty="0"/>
              <a:t>にする必要がある」とされたことから、医療型障害児入所施設及び指定</a:t>
            </a:r>
            <a:r>
              <a:rPr lang="ja-JP" altLang="en-US" sz="1200" dirty="0" smtClean="0"/>
              <a:t>発達支援</a:t>
            </a:r>
            <a:r>
              <a:rPr lang="ja-JP" altLang="en-US" sz="1200" dirty="0"/>
              <a:t>医療機関については、「入所者の年齢や状態に応じた適切な日中活動を</a:t>
            </a:r>
            <a:r>
              <a:rPr lang="ja-JP" altLang="en-US" sz="1200" dirty="0" smtClean="0"/>
              <a:t>提供</a:t>
            </a:r>
            <a:r>
              <a:rPr lang="ja-JP" altLang="en-US" sz="1200" dirty="0"/>
              <a:t>していくことを前提に、医療型障害児入所施設等と療養介護の両方の指定</a:t>
            </a:r>
            <a:r>
              <a:rPr lang="ja-JP" altLang="en-US" sz="1200" dirty="0" smtClean="0"/>
              <a:t>を同時</a:t>
            </a:r>
            <a:r>
              <a:rPr lang="ja-JP" altLang="en-US" sz="1200" dirty="0"/>
              <a:t>に受ける、現行のみなし規定を恒久化する。」とお示ししたところである</a:t>
            </a:r>
            <a:r>
              <a:rPr lang="ja-JP" altLang="en-US" sz="1200" dirty="0" smtClean="0"/>
              <a:t>。</a:t>
            </a:r>
          </a:p>
          <a:p>
            <a:pPr marL="0" indent="0">
              <a:buNone/>
            </a:pPr>
            <a:endParaRPr lang="ja-JP" altLang="en-US" sz="1200" dirty="0"/>
          </a:p>
          <a:p>
            <a:pPr marL="0" indent="0">
              <a:buNone/>
            </a:pPr>
            <a:r>
              <a:rPr lang="ja-JP" altLang="en-US" sz="1200" dirty="0" smtClean="0"/>
              <a:t>　福祉型</a:t>
            </a:r>
            <a:r>
              <a:rPr lang="ja-JP" altLang="en-US" sz="1200" dirty="0"/>
              <a:t>障害児入所施設の地域移行</a:t>
            </a:r>
            <a:r>
              <a:rPr lang="ja-JP" altLang="en-US" sz="1200" dirty="0" smtClean="0"/>
              <a:t>等に</a:t>
            </a:r>
            <a:r>
              <a:rPr lang="ja-JP" altLang="en-US" sz="1200" dirty="0"/>
              <a:t>ついては、障害児福祉計画において</a:t>
            </a:r>
            <a:r>
              <a:rPr lang="ja-JP" altLang="en-US" sz="1200" dirty="0" smtClean="0"/>
              <a:t>、障害児通所</a:t>
            </a:r>
            <a:r>
              <a:rPr lang="ja-JP" altLang="en-US" sz="1200" dirty="0"/>
              <a:t>支援や障害児入所支援から障害福祉サービスへ円滑に支援の</a:t>
            </a:r>
            <a:r>
              <a:rPr lang="ja-JP" altLang="en-US" sz="1200" dirty="0" smtClean="0"/>
              <a:t>移行が</a:t>
            </a:r>
            <a:r>
              <a:rPr lang="ja-JP" altLang="en-US" sz="1200" dirty="0"/>
              <a:t>図られるよう、都道府県と市町村は緊密な連携を図る必要があることや、</a:t>
            </a:r>
            <a:r>
              <a:rPr lang="ja-JP" altLang="en-US" sz="1200" dirty="0" smtClean="0"/>
              <a:t>特に</a:t>
            </a:r>
            <a:r>
              <a:rPr lang="ja-JP" altLang="en-US" sz="1200" dirty="0"/>
              <a:t>障害児入所支援から障害福祉サービスへの支援の移行に当たっては、</a:t>
            </a:r>
            <a:r>
              <a:rPr lang="ja-JP" altLang="en-US" sz="1200" dirty="0" smtClean="0"/>
              <a:t>市町村は</a:t>
            </a:r>
            <a:r>
              <a:rPr lang="ja-JP" altLang="en-US" sz="1200" dirty="0"/>
              <a:t>都道府県と連携し、障害児入所施設や障害福祉サービス事業所等と協力</a:t>
            </a:r>
            <a:r>
              <a:rPr lang="ja-JP" altLang="en-US" sz="1200" dirty="0" smtClean="0"/>
              <a:t>しながら</a:t>
            </a:r>
            <a:r>
              <a:rPr lang="ja-JP" altLang="en-US" sz="1200" dirty="0"/>
              <a:t>、障害児が指定障害児入所施設等へ入所した後から、退所後の支援を</a:t>
            </a:r>
            <a:r>
              <a:rPr lang="ja-JP" altLang="en-US" sz="1200" dirty="0" smtClean="0"/>
              <a:t>見据え</a:t>
            </a:r>
            <a:r>
              <a:rPr lang="ja-JP" altLang="en-US" sz="1200" dirty="0"/>
              <a:t>、連絡調整を図っていくことが必要であることを盛り込んでいる</a:t>
            </a:r>
            <a:r>
              <a:rPr lang="ja-JP" altLang="en-US" sz="1200" dirty="0" smtClean="0"/>
              <a:t>。</a:t>
            </a:r>
          </a:p>
          <a:p>
            <a:pPr marL="0" indent="0">
              <a:buNone/>
            </a:pPr>
            <a:endParaRPr lang="ja-JP" altLang="en-US" sz="1200" dirty="0"/>
          </a:p>
          <a:p>
            <a:pPr marL="0" indent="0">
              <a:buNone/>
            </a:pPr>
            <a:r>
              <a:rPr lang="ja-JP" altLang="en-US" sz="1200" dirty="0" smtClean="0"/>
              <a:t>　厚生</a:t>
            </a:r>
            <a:r>
              <a:rPr lang="ja-JP" altLang="en-US" sz="1200" dirty="0"/>
              <a:t>労働省では、各地方自治体に対して、都道府県と市町村の移行支援の</a:t>
            </a:r>
            <a:r>
              <a:rPr lang="ja-JP" altLang="en-US" sz="1200" dirty="0" smtClean="0"/>
              <a:t>体制</a:t>
            </a:r>
            <a:r>
              <a:rPr lang="ja-JP" altLang="en-US" sz="1200" dirty="0"/>
              <a:t>や方法等の実態調査を行い、いくつかの自治体及び施設に対して</a:t>
            </a:r>
            <a:r>
              <a:rPr lang="ja-JP" altLang="en-US" sz="1200" dirty="0" smtClean="0"/>
              <a:t>ヒアリング調査</a:t>
            </a:r>
            <a:r>
              <a:rPr lang="ja-JP" altLang="en-US" sz="1200" dirty="0"/>
              <a:t>を行ったところであり、その事例を参考資料としてお示しするので、</a:t>
            </a:r>
            <a:r>
              <a:rPr lang="ja-JP" altLang="en-US" sz="1200" dirty="0" smtClean="0"/>
              <a:t>各地方</a:t>
            </a:r>
            <a:r>
              <a:rPr lang="ja-JP" altLang="en-US" sz="1200" dirty="0"/>
              <a:t>自治体においては参考にされたい</a:t>
            </a:r>
            <a:r>
              <a:rPr lang="ja-JP" altLang="en-US" sz="1200" dirty="0" smtClean="0"/>
              <a:t>。</a:t>
            </a:r>
          </a:p>
          <a:p>
            <a:pPr marL="0" indent="0">
              <a:buNone/>
            </a:pPr>
            <a:endParaRPr lang="ja-JP" altLang="en-US" sz="1200" dirty="0" smtClean="0"/>
          </a:p>
          <a:p>
            <a:pPr marL="0" indent="0">
              <a:buNone/>
            </a:pPr>
            <a:r>
              <a:rPr lang="ja-JP" altLang="en-US" sz="1200" dirty="0" smtClean="0"/>
              <a:t>　なお</a:t>
            </a:r>
            <a:r>
              <a:rPr lang="ja-JP" altLang="en-US" sz="1200" dirty="0"/>
              <a:t>、移行予定状況等については、これまでどおり障害保健福祉関係主管</a:t>
            </a:r>
            <a:r>
              <a:rPr lang="ja-JP" altLang="en-US" sz="1200" dirty="0" smtClean="0"/>
              <a:t>課長</a:t>
            </a:r>
            <a:r>
              <a:rPr lang="ja-JP" altLang="en-US" sz="1200" dirty="0"/>
              <a:t>会議において示していくが、各地方自治体においても引き続き、地域移行</a:t>
            </a:r>
            <a:r>
              <a:rPr lang="ja-JP" altLang="en-US" sz="1200" dirty="0" smtClean="0"/>
              <a:t>の促進</a:t>
            </a:r>
            <a:r>
              <a:rPr lang="ja-JP" altLang="en-US" sz="1200" dirty="0"/>
              <a:t>をお願いする。</a:t>
            </a:r>
          </a:p>
        </p:txBody>
      </p:sp>
      <p:sp>
        <p:nvSpPr>
          <p:cNvPr id="6" name="テキスト ボックス 5"/>
          <p:cNvSpPr txBox="1"/>
          <p:nvPr/>
        </p:nvSpPr>
        <p:spPr>
          <a:xfrm>
            <a:off x="0" y="15031"/>
            <a:ext cx="9906000" cy="461665"/>
          </a:xfrm>
          <a:prstGeom prst="rect">
            <a:avLst/>
          </a:prstGeom>
          <a:noFill/>
        </p:spPr>
        <p:txBody>
          <a:bodyPr wrap="square" lIns="91341" tIns="45673" rIns="91341" bIns="45673" rtlCol="0">
            <a:spAutoFit/>
          </a:bodyPr>
          <a:lstStyle/>
          <a:p>
            <a:pPr algn="ctr"/>
            <a:r>
              <a:rPr lang="ja-JP" altLang="en-US" sz="2400" dirty="0">
                <a:solidFill>
                  <a:prstClr val="black"/>
                </a:solidFill>
              </a:rPr>
              <a:t>障害児入所施設の移行に関する今後の方針</a:t>
            </a:r>
          </a:p>
        </p:txBody>
      </p:sp>
      <p:sp>
        <p:nvSpPr>
          <p:cNvPr id="5" name="スライド番号プレースホルダー 1"/>
          <p:cNvSpPr>
            <a:spLocks noGrp="1"/>
          </p:cNvSpPr>
          <p:nvPr>
            <p:ph type="sldNum" sz="quarter" idx="12"/>
          </p:nvPr>
        </p:nvSpPr>
        <p:spPr>
          <a:xfrm>
            <a:off x="7538149" y="6448601"/>
            <a:ext cx="2311400" cy="365125"/>
          </a:xfrm>
        </p:spPr>
        <p:txBody>
          <a:bodyPr/>
          <a:lstStyle/>
          <a:p>
            <a:pPr>
              <a:defRPr/>
            </a:pPr>
            <a:fld id="{0329B7E6-8142-4C2C-8486-ACA79D5FD086}" type="slidenum">
              <a:rPr lang="en-US" altLang="ja-JP" smtClean="0">
                <a:solidFill>
                  <a:prstClr val="black"/>
                </a:solidFill>
              </a:rPr>
              <a:pPr>
                <a:defRPr/>
              </a:pPr>
              <a:t>130</a:t>
            </a:fld>
            <a:endParaRPr lang="en-US" altLang="ja-JP" dirty="0">
              <a:solidFill>
                <a:prstClr val="black"/>
              </a:solidFill>
            </a:endParaRPr>
          </a:p>
        </p:txBody>
      </p:sp>
    </p:spTree>
    <p:extLst>
      <p:ext uri="{BB962C8B-B14F-4D97-AF65-F5344CB8AC3E}">
        <p14:creationId xmlns:p14="http://schemas.microsoft.com/office/powerpoint/2010/main" val="13269999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352599" y="274638"/>
            <a:ext cx="8058101" cy="6178550"/>
          </a:xfrm>
        </p:spPr>
        <p:txBody>
          <a:bodyPr/>
          <a:lstStyle/>
          <a:p>
            <a:pPr algn="l"/>
            <a:r>
              <a:rPr lang="ja-JP" altLang="en-US" sz="3600" dirty="0">
                <a:latin typeface="+mj-ea"/>
              </a:rPr>
              <a:t>５　発達障害者支援について</a:t>
            </a:r>
          </a:p>
        </p:txBody>
      </p:sp>
      <p:sp>
        <p:nvSpPr>
          <p:cNvPr id="2"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131</a:t>
            </a:fld>
            <a:endParaRPr lang="en-US" altLang="ja-JP" dirty="0">
              <a:solidFill>
                <a:prstClr val="black"/>
              </a:solidFill>
            </a:endParaRPr>
          </a:p>
        </p:txBody>
      </p:sp>
    </p:spTree>
    <p:extLst>
      <p:ext uri="{BB962C8B-B14F-4D97-AF65-F5344CB8AC3E}">
        <p14:creationId xmlns:p14="http://schemas.microsoft.com/office/powerpoint/2010/main" val="329188393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3"/>
          <p:cNvSpPr>
            <a:spLocks noChangeArrowheads="1"/>
          </p:cNvSpPr>
          <p:nvPr/>
        </p:nvSpPr>
        <p:spPr bwMode="auto">
          <a:xfrm>
            <a:off x="105428" y="795849"/>
            <a:ext cx="9672108" cy="1048988"/>
          </a:xfrm>
          <a:prstGeom prst="foldedCorner">
            <a:avLst>
              <a:gd name="adj" fmla="val 12500"/>
            </a:avLst>
          </a:prstGeom>
          <a:solidFill>
            <a:srgbClr val="CCFFCC"/>
          </a:solidFill>
          <a:ln w="9525">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0" name="AutoShape 2"/>
          <p:cNvSpPr>
            <a:spLocks noChangeArrowheads="1"/>
          </p:cNvSpPr>
          <p:nvPr/>
        </p:nvSpPr>
        <p:spPr bwMode="auto">
          <a:xfrm>
            <a:off x="104913" y="3429000"/>
            <a:ext cx="9672108" cy="575122"/>
          </a:xfrm>
          <a:prstGeom prst="foldedCorner">
            <a:avLst>
              <a:gd name="adj" fmla="val 12500"/>
            </a:avLst>
          </a:prstGeom>
          <a:solidFill>
            <a:srgbClr val="CCFFCC"/>
          </a:solidFill>
          <a:ln w="9525">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1" name="AutoShape 3"/>
          <p:cNvSpPr>
            <a:spLocks noChangeArrowheads="1"/>
          </p:cNvSpPr>
          <p:nvPr/>
        </p:nvSpPr>
        <p:spPr bwMode="auto">
          <a:xfrm>
            <a:off x="104913" y="2172927"/>
            <a:ext cx="9672108" cy="850030"/>
          </a:xfrm>
          <a:prstGeom prst="foldedCorner">
            <a:avLst>
              <a:gd name="adj" fmla="val 12500"/>
            </a:avLst>
          </a:prstGeom>
          <a:solidFill>
            <a:srgbClr val="CCFFCC"/>
          </a:solidFill>
          <a:ln w="9525">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2" name="Text Box 4"/>
          <p:cNvSpPr txBox="1">
            <a:spLocks noChangeArrowheads="1"/>
          </p:cNvSpPr>
          <p:nvPr/>
        </p:nvSpPr>
        <p:spPr bwMode="auto">
          <a:xfrm>
            <a:off x="104909" y="1844846"/>
            <a:ext cx="9801092" cy="1125218"/>
          </a:xfrm>
          <a:prstGeom prst="rect">
            <a:avLst/>
          </a:prstGeom>
          <a:noFill/>
          <a:ln w="9525">
            <a:noFill/>
            <a:miter lim="800000"/>
            <a:headEnd/>
            <a:tailEnd/>
          </a:ln>
        </p:spPr>
        <p:txBody>
          <a:bodyPr wrap="square" lIns="91335" tIns="35960" rIns="91335" bIns="35960">
            <a:spAutoFit/>
          </a:bodyPr>
          <a:lstStyle/>
          <a:p>
            <a:pPr fontAlgn="auto">
              <a:spcBef>
                <a:spcPct val="50000"/>
              </a:spcBef>
              <a:spcAft>
                <a:spcPts val="0"/>
              </a:spcAft>
            </a:pPr>
            <a:r>
              <a:rPr lang="en-US" altLang="ja-JP" dirty="0">
                <a:solidFill>
                  <a:prstClr val="black"/>
                </a:solidFill>
                <a:latin typeface="Times New Roman" pitchFamily="18" charset="0"/>
                <a:ea typeface="ＭＳ Ｐゴシック"/>
              </a:rPr>
              <a:t>Ⅱ</a:t>
            </a:r>
            <a:r>
              <a:rPr lang="ja-JP" altLang="en-US" dirty="0">
                <a:solidFill>
                  <a:prstClr val="black"/>
                </a:solidFill>
                <a:latin typeface="Times New Roman" pitchFamily="18" charset="0"/>
                <a:ea typeface="ＭＳ Ｐゴシック"/>
              </a:rPr>
              <a:t>　</a:t>
            </a:r>
            <a:r>
              <a:rPr lang="ja-JP" altLang="en-US" dirty="0" smtClean="0">
                <a:solidFill>
                  <a:prstClr val="black"/>
                </a:solidFill>
                <a:latin typeface="Times New Roman" pitchFamily="18" charset="0"/>
                <a:ea typeface="ＭＳ Ｐゴシック"/>
              </a:rPr>
              <a:t>主な趣旨</a:t>
            </a:r>
            <a:endParaRPr lang="ja-JP" altLang="en-US" dirty="0">
              <a:solidFill>
                <a:prstClr val="black"/>
              </a:solidFill>
              <a:latin typeface="Times New Roman" pitchFamily="18" charset="0"/>
              <a:ea typeface="ＭＳ Ｐゴシック"/>
            </a:endParaRPr>
          </a:p>
          <a:p>
            <a:pPr fontAlgn="auto">
              <a:lnSpc>
                <a:spcPct val="70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○発達障害者に対する障害の定義と発達障害への理解の促進</a:t>
            </a:r>
          </a:p>
          <a:p>
            <a:pPr fontAlgn="auto">
              <a:lnSpc>
                <a:spcPct val="70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○発達生活全般にわたる支援の促進</a:t>
            </a:r>
          </a:p>
          <a:p>
            <a:pPr fontAlgn="auto">
              <a:lnSpc>
                <a:spcPct val="70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○発達障害者支援を担当する部局相互の緊密な連携の確保、関係機関との協力体制の整備　等</a:t>
            </a:r>
          </a:p>
        </p:txBody>
      </p:sp>
      <p:sp>
        <p:nvSpPr>
          <p:cNvPr id="2053" name="Text Box 5"/>
          <p:cNvSpPr txBox="1">
            <a:spLocks noChangeArrowheads="1"/>
          </p:cNvSpPr>
          <p:nvPr/>
        </p:nvSpPr>
        <p:spPr bwMode="auto">
          <a:xfrm>
            <a:off x="-66211" y="2974218"/>
            <a:ext cx="2846256" cy="461657"/>
          </a:xfrm>
          <a:prstGeom prst="rect">
            <a:avLst/>
          </a:prstGeom>
          <a:noFill/>
          <a:ln w="9525">
            <a:noFill/>
            <a:miter lim="800000"/>
            <a:headEnd/>
            <a:tailEnd/>
          </a:ln>
        </p:spPr>
        <p:txBody>
          <a:bodyPr lIns="91335" tIns="45667" rIns="91335" bIns="45667">
            <a:spAutoFit/>
          </a:bodyPr>
          <a:lstStyle/>
          <a:p>
            <a:pPr fontAlgn="auto">
              <a:spcBef>
                <a:spcPct val="50000"/>
              </a:spcBef>
              <a:spcAft>
                <a:spcPts val="0"/>
              </a:spcAft>
            </a:pPr>
            <a:r>
              <a:rPr lang="ja-JP" altLang="en-US" sz="2400" dirty="0">
                <a:solidFill>
                  <a:prstClr val="black"/>
                </a:solidFill>
                <a:latin typeface="Times New Roman" pitchFamily="18" charset="0"/>
                <a:ea typeface="ＭＳ Ｐゴシック"/>
              </a:rPr>
              <a:t>　</a:t>
            </a:r>
            <a:r>
              <a:rPr lang="en-US" altLang="ja-JP" dirty="0">
                <a:solidFill>
                  <a:prstClr val="black"/>
                </a:solidFill>
                <a:latin typeface="Times New Roman" pitchFamily="18" charset="0"/>
                <a:ea typeface="ＭＳ Ｐゴシック"/>
              </a:rPr>
              <a:t>Ⅲ</a:t>
            </a:r>
            <a:r>
              <a:rPr lang="ja-JP" altLang="en-US" dirty="0">
                <a:solidFill>
                  <a:prstClr val="black"/>
                </a:solidFill>
                <a:latin typeface="Times New Roman" pitchFamily="18" charset="0"/>
                <a:ea typeface="ＭＳ Ｐゴシック"/>
              </a:rPr>
              <a:t>　</a:t>
            </a:r>
            <a:r>
              <a:rPr lang="ja-JP" altLang="en-US" dirty="0" smtClean="0">
                <a:solidFill>
                  <a:prstClr val="black"/>
                </a:solidFill>
                <a:latin typeface="Times New Roman" pitchFamily="18" charset="0"/>
                <a:ea typeface="ＭＳ Ｐゴシック"/>
              </a:rPr>
              <a:t>概要</a:t>
            </a:r>
            <a:endParaRPr lang="ja-JP" altLang="en-US" dirty="0">
              <a:solidFill>
                <a:prstClr val="black"/>
              </a:solidFill>
              <a:latin typeface="Times New Roman" pitchFamily="18" charset="0"/>
              <a:ea typeface="ＭＳ Ｐゴシック"/>
            </a:endParaRPr>
          </a:p>
        </p:txBody>
      </p:sp>
      <p:sp>
        <p:nvSpPr>
          <p:cNvPr id="2054" name="Text Box 6"/>
          <p:cNvSpPr txBox="1">
            <a:spLocks noChangeArrowheads="1"/>
          </p:cNvSpPr>
          <p:nvPr/>
        </p:nvSpPr>
        <p:spPr bwMode="auto">
          <a:xfrm>
            <a:off x="270111" y="3541995"/>
            <a:ext cx="9519047" cy="437035"/>
          </a:xfrm>
          <a:prstGeom prst="rect">
            <a:avLst/>
          </a:prstGeom>
          <a:noFill/>
          <a:ln w="9525">
            <a:noFill/>
            <a:miter lim="800000"/>
            <a:headEnd/>
            <a:tailEnd/>
          </a:ln>
        </p:spPr>
        <p:txBody>
          <a:bodyPr lIns="91335" tIns="45667" rIns="91335" bIns="45667" anchor="ctr">
            <a:spAutoFit/>
          </a:bodyPr>
          <a:lstStyle/>
          <a:p>
            <a:pPr fontAlgn="auto">
              <a:lnSpc>
                <a:spcPct val="55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定義：発達障害＝自閉症、アスペルガー症候群その他の広汎性発達障害、学習障害、</a:t>
            </a:r>
            <a:endParaRPr lang="en-US" altLang="ja-JP" sz="1400" b="1" dirty="0">
              <a:solidFill>
                <a:prstClr val="black"/>
              </a:solidFill>
              <a:latin typeface="HG丸ｺﾞｼｯｸM-PRO" pitchFamily="50" charset="-128"/>
              <a:ea typeface="HG丸ｺﾞｼｯｸM-PRO" pitchFamily="50" charset="-128"/>
            </a:endParaRPr>
          </a:p>
          <a:p>
            <a:pPr fontAlgn="auto">
              <a:lnSpc>
                <a:spcPct val="55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注意欠陥多動性障害などの脳機能の障害で、通常低年齢で発現する障害</a:t>
            </a:r>
          </a:p>
        </p:txBody>
      </p:sp>
      <p:sp>
        <p:nvSpPr>
          <p:cNvPr id="2055" name="AutoShape 7"/>
          <p:cNvSpPr>
            <a:spLocks noChangeArrowheads="1"/>
          </p:cNvSpPr>
          <p:nvPr/>
        </p:nvSpPr>
        <p:spPr bwMode="auto">
          <a:xfrm>
            <a:off x="116954" y="6382075"/>
            <a:ext cx="9594718" cy="360363"/>
          </a:xfrm>
          <a:prstGeom prst="roundRect">
            <a:avLst>
              <a:gd name="adj" fmla="val 16667"/>
            </a:avLst>
          </a:prstGeom>
          <a:solidFill>
            <a:srgbClr val="FFDDDD"/>
          </a:solidFill>
          <a:ln w="31750">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6" name="AutoShape 8"/>
          <p:cNvSpPr>
            <a:spLocks noChangeArrowheads="1"/>
          </p:cNvSpPr>
          <p:nvPr/>
        </p:nvSpPr>
        <p:spPr bwMode="auto">
          <a:xfrm>
            <a:off x="116954" y="5946775"/>
            <a:ext cx="9594718" cy="361950"/>
          </a:xfrm>
          <a:prstGeom prst="roundRect">
            <a:avLst>
              <a:gd name="adj" fmla="val 16667"/>
            </a:avLst>
          </a:prstGeom>
          <a:solidFill>
            <a:srgbClr val="FFCCFF"/>
          </a:solidFill>
          <a:ln w="31750">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7" name="AutoShape 9"/>
          <p:cNvSpPr>
            <a:spLocks noChangeArrowheads="1"/>
          </p:cNvSpPr>
          <p:nvPr/>
        </p:nvSpPr>
        <p:spPr bwMode="auto">
          <a:xfrm>
            <a:off x="116974" y="4509420"/>
            <a:ext cx="2105025" cy="1363041"/>
          </a:xfrm>
          <a:prstGeom prst="roundRect">
            <a:avLst>
              <a:gd name="adj" fmla="val 6162"/>
            </a:avLst>
          </a:prstGeom>
          <a:solidFill>
            <a:srgbClr val="FFFFE1"/>
          </a:solidFill>
          <a:ln w="9525">
            <a:solidFill>
              <a:schemeClr val="tx1"/>
            </a:solidFill>
            <a:round/>
            <a:headEnd/>
            <a:tailEnd/>
          </a:ln>
        </p:spPr>
        <p:txBody>
          <a:bodyPr wrap="none" lIns="91335" tIns="45667" rIns="91335" bIns="45667"/>
          <a:lstStyle/>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○乳幼児健診等に</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　よる早期発見</a:t>
            </a:r>
            <a:endParaRPr lang="en-US" altLang="ja-JP" sz="1400" b="1" dirty="0">
              <a:solidFill>
                <a:prstClr val="black"/>
              </a:solidFill>
              <a:latin typeface="Calibri"/>
              <a:ea typeface="ＭＳ ゴシック" pitchFamily="49" charset="-128"/>
            </a:endParaRP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○早期の発達支援</a:t>
            </a:r>
          </a:p>
          <a:p>
            <a:pPr fontAlgn="auto">
              <a:spcBef>
                <a:spcPts val="0"/>
              </a:spcBef>
              <a:spcAft>
                <a:spcPts val="0"/>
              </a:spcAft>
            </a:pPr>
            <a:endParaRPr lang="ja-JP" altLang="en-US" sz="1600" b="1" dirty="0">
              <a:solidFill>
                <a:prstClr val="black"/>
              </a:solidFill>
              <a:latin typeface="Calibri"/>
              <a:ea typeface="ＭＳ ゴシック" pitchFamily="49" charset="-128"/>
            </a:endParaRPr>
          </a:p>
        </p:txBody>
      </p:sp>
      <p:sp>
        <p:nvSpPr>
          <p:cNvPr id="2058" name="AutoShape 10"/>
          <p:cNvSpPr>
            <a:spLocks noChangeArrowheads="1"/>
          </p:cNvSpPr>
          <p:nvPr/>
        </p:nvSpPr>
        <p:spPr bwMode="auto">
          <a:xfrm>
            <a:off x="2378491" y="4509121"/>
            <a:ext cx="3666596" cy="1363042"/>
          </a:xfrm>
          <a:prstGeom prst="roundRect">
            <a:avLst>
              <a:gd name="adj" fmla="val 6380"/>
            </a:avLst>
          </a:prstGeom>
          <a:solidFill>
            <a:srgbClr val="E5F2FF"/>
          </a:solidFill>
          <a:ln w="9525">
            <a:solidFill>
              <a:schemeClr val="tx1"/>
            </a:solidFill>
            <a:round/>
            <a:headEnd/>
            <a:tailEnd/>
          </a:ln>
        </p:spPr>
        <p:txBody>
          <a:bodyPr wrap="none" lIns="91335" tIns="45667" rIns="91335" bIns="45667"/>
          <a:lstStyle/>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○就学時健康診断における発見</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○適切な教育的支援・支援体制の</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　整備</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○放課後児童健全育成事業の利用</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○専門的発達支援</a:t>
            </a:r>
          </a:p>
        </p:txBody>
      </p:sp>
      <p:sp>
        <p:nvSpPr>
          <p:cNvPr id="2059" name="AutoShape 11"/>
          <p:cNvSpPr>
            <a:spLocks noChangeArrowheads="1"/>
          </p:cNvSpPr>
          <p:nvPr/>
        </p:nvSpPr>
        <p:spPr bwMode="auto">
          <a:xfrm>
            <a:off x="6201609" y="4509121"/>
            <a:ext cx="3510095" cy="1363042"/>
          </a:xfrm>
          <a:prstGeom prst="roundRect">
            <a:avLst>
              <a:gd name="adj" fmla="val 7995"/>
            </a:avLst>
          </a:prstGeom>
          <a:solidFill>
            <a:srgbClr val="ECE7FF"/>
          </a:solidFill>
          <a:ln w="9525">
            <a:solidFill>
              <a:schemeClr val="tx1"/>
            </a:solidFill>
            <a:round/>
            <a:headEnd/>
            <a:tailEnd/>
          </a:ln>
        </p:spPr>
        <p:txBody>
          <a:bodyPr wrap="none" lIns="91335" tIns="45667" rIns="91335" bIns="45667"/>
          <a:lstStyle/>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○発達障害者の特性に応じた</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　適切な就労の機会の確保</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○地域での生活支援</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○発達障害者の権利擁護</a:t>
            </a:r>
          </a:p>
        </p:txBody>
      </p:sp>
      <p:sp>
        <p:nvSpPr>
          <p:cNvPr id="2060" name="Text Box 12"/>
          <p:cNvSpPr txBox="1">
            <a:spLocks noChangeArrowheads="1"/>
          </p:cNvSpPr>
          <p:nvPr/>
        </p:nvSpPr>
        <p:spPr bwMode="auto">
          <a:xfrm>
            <a:off x="442025" y="5970593"/>
            <a:ext cx="9087379" cy="338546"/>
          </a:xfrm>
          <a:prstGeom prst="rect">
            <a:avLst/>
          </a:prstGeom>
          <a:noFill/>
          <a:ln w="9525">
            <a:noFill/>
            <a:miter lim="800000"/>
            <a:headEnd/>
            <a:tailEnd/>
          </a:ln>
        </p:spPr>
        <p:txBody>
          <a:bodyPr lIns="91335" tIns="45667" rIns="91335" bIns="45667">
            <a:spAutoFit/>
          </a:bodyPr>
          <a:lstStyle/>
          <a:p>
            <a:pPr fontAlgn="auto">
              <a:spcBef>
                <a:spcPct val="50000"/>
              </a:spcBef>
              <a:spcAft>
                <a:spcPts val="0"/>
              </a:spcAft>
            </a:pPr>
            <a:r>
              <a:rPr lang="en-US" altLang="ja-JP" sz="1400" b="1" dirty="0">
                <a:solidFill>
                  <a:prstClr val="black"/>
                </a:solidFill>
                <a:latin typeface="Times New Roman" pitchFamily="18" charset="0"/>
                <a:ea typeface="ＭＳ Ｐゴシック"/>
              </a:rPr>
              <a:t>【</a:t>
            </a:r>
            <a:r>
              <a:rPr lang="ja-JP" altLang="en-US" sz="1400" b="1" dirty="0">
                <a:solidFill>
                  <a:prstClr val="black"/>
                </a:solidFill>
                <a:latin typeface="Times New Roman" pitchFamily="18" charset="0"/>
                <a:ea typeface="ＭＳ Ｐゴシック"/>
              </a:rPr>
              <a:t>都道府県</a:t>
            </a:r>
            <a:r>
              <a:rPr lang="en-US" altLang="ja-JP" sz="1400" b="1" dirty="0">
                <a:solidFill>
                  <a:prstClr val="black"/>
                </a:solidFill>
                <a:latin typeface="Times New Roman" pitchFamily="18" charset="0"/>
                <a:ea typeface="ＭＳ Ｐゴシック"/>
              </a:rPr>
              <a:t>】</a:t>
            </a:r>
            <a:r>
              <a:rPr lang="ja-JP" altLang="en-US" sz="1400" b="1" dirty="0">
                <a:solidFill>
                  <a:prstClr val="black"/>
                </a:solidFill>
                <a:latin typeface="Times New Roman" pitchFamily="18" charset="0"/>
                <a:ea typeface="ＭＳ Ｐゴシック"/>
              </a:rPr>
              <a:t>　発達障害者支援センター（相談支援・情報提供・研修等）、専門的な医療機関の確保　等　</a:t>
            </a:r>
            <a:r>
              <a:rPr lang="ja-JP" altLang="en-US" sz="1600" b="1" dirty="0">
                <a:solidFill>
                  <a:prstClr val="black"/>
                </a:solidFill>
                <a:latin typeface="Times New Roman" pitchFamily="18" charset="0"/>
                <a:ea typeface="ＭＳ Ｐゴシック"/>
              </a:rPr>
              <a:t>　</a:t>
            </a:r>
          </a:p>
        </p:txBody>
      </p:sp>
      <p:sp>
        <p:nvSpPr>
          <p:cNvPr id="2061" name="Text Box 13"/>
          <p:cNvSpPr txBox="1">
            <a:spLocks noChangeArrowheads="1"/>
          </p:cNvSpPr>
          <p:nvPr/>
        </p:nvSpPr>
        <p:spPr bwMode="auto">
          <a:xfrm>
            <a:off x="325044" y="6381754"/>
            <a:ext cx="8346148" cy="307768"/>
          </a:xfrm>
          <a:prstGeom prst="rect">
            <a:avLst/>
          </a:prstGeom>
          <a:noFill/>
          <a:ln w="9525">
            <a:noFill/>
            <a:miter lim="800000"/>
            <a:headEnd/>
            <a:tailEnd/>
          </a:ln>
        </p:spPr>
        <p:txBody>
          <a:bodyPr lIns="91335" tIns="45667" rIns="91335" bIns="45667">
            <a:spAutoFit/>
          </a:bodyPr>
          <a:lstStyle/>
          <a:p>
            <a:pPr fontAlgn="auto">
              <a:spcBef>
                <a:spcPct val="50000"/>
              </a:spcBef>
              <a:spcAft>
                <a:spcPts val="0"/>
              </a:spcAft>
            </a:pPr>
            <a:r>
              <a:rPr lang="en-US" altLang="ja-JP" sz="1400" b="1" dirty="0">
                <a:solidFill>
                  <a:prstClr val="black"/>
                </a:solidFill>
                <a:latin typeface="ＭＳ ゴシック" pitchFamily="49" charset="-128"/>
                <a:ea typeface="ＭＳ ゴシック" pitchFamily="49" charset="-128"/>
              </a:rPr>
              <a:t>【</a:t>
            </a:r>
            <a:r>
              <a:rPr lang="ja-JP" altLang="en-US" sz="1400" b="1" dirty="0">
                <a:solidFill>
                  <a:prstClr val="black"/>
                </a:solidFill>
                <a:latin typeface="ＭＳ ゴシック" pitchFamily="49" charset="-128"/>
                <a:ea typeface="ＭＳ ゴシック" pitchFamily="49" charset="-128"/>
              </a:rPr>
              <a:t>国</a:t>
            </a:r>
            <a:r>
              <a:rPr lang="en-US" altLang="ja-JP" sz="1400" b="1" dirty="0">
                <a:solidFill>
                  <a:prstClr val="black"/>
                </a:solidFill>
                <a:latin typeface="ＭＳ ゴシック" pitchFamily="49" charset="-128"/>
                <a:ea typeface="ＭＳ ゴシック" pitchFamily="49" charset="-128"/>
              </a:rPr>
              <a:t>】</a:t>
            </a:r>
            <a:r>
              <a:rPr lang="ja-JP" altLang="en-US" sz="1400" b="1" dirty="0">
                <a:solidFill>
                  <a:prstClr val="black"/>
                </a:solidFill>
                <a:latin typeface="ＭＳ ゴシック" pitchFamily="49" charset="-128"/>
                <a:ea typeface="ＭＳ ゴシック" pitchFamily="49" charset="-128"/>
              </a:rPr>
              <a:t>専門的知識を有する人材確保（研修等）、調査研究　等　</a:t>
            </a:r>
          </a:p>
        </p:txBody>
      </p:sp>
      <p:sp>
        <p:nvSpPr>
          <p:cNvPr id="2062" name="Rectangle 14"/>
          <p:cNvSpPr>
            <a:spLocks noChangeArrowheads="1"/>
          </p:cNvSpPr>
          <p:nvPr/>
        </p:nvSpPr>
        <p:spPr bwMode="auto">
          <a:xfrm>
            <a:off x="116974" y="4077072"/>
            <a:ext cx="2105025" cy="360362"/>
          </a:xfrm>
          <a:prstGeom prst="rect">
            <a:avLst/>
          </a:prstGeom>
          <a:solidFill>
            <a:srgbClr val="FFFFE1"/>
          </a:solidFill>
          <a:ln w="9525">
            <a:solidFill>
              <a:schemeClr val="tx1"/>
            </a:solidFill>
            <a:miter lim="800000"/>
            <a:headEnd/>
            <a:tailEnd/>
          </a:ln>
        </p:spPr>
        <p:txBody>
          <a:bodyPr wrap="none" lIns="91335" tIns="45667" rIns="91335" bIns="45667" anchor="ctr"/>
          <a:lstStyle/>
          <a:p>
            <a:pPr algn="ctr" fontAlgn="auto">
              <a:spcBef>
                <a:spcPts val="0"/>
              </a:spcBef>
              <a:spcAft>
                <a:spcPts val="0"/>
              </a:spcAft>
            </a:pPr>
            <a:r>
              <a:rPr lang="ja-JP" altLang="en-US" sz="1600" b="1" dirty="0">
                <a:solidFill>
                  <a:prstClr val="black"/>
                </a:solidFill>
                <a:latin typeface="ＭＳ ゴシック" pitchFamily="49" charset="-128"/>
                <a:ea typeface="ＭＳ ゴシック" pitchFamily="49" charset="-128"/>
              </a:rPr>
              <a:t>就学前（乳幼児期）</a:t>
            </a:r>
          </a:p>
        </p:txBody>
      </p:sp>
      <p:sp>
        <p:nvSpPr>
          <p:cNvPr id="2063" name="Rectangle 15"/>
          <p:cNvSpPr>
            <a:spLocks noChangeArrowheads="1"/>
          </p:cNvSpPr>
          <p:nvPr/>
        </p:nvSpPr>
        <p:spPr bwMode="auto">
          <a:xfrm>
            <a:off x="2380817" y="4077072"/>
            <a:ext cx="3666596" cy="360362"/>
          </a:xfrm>
          <a:prstGeom prst="rect">
            <a:avLst/>
          </a:prstGeom>
          <a:solidFill>
            <a:srgbClr val="E5F2FF"/>
          </a:solidFill>
          <a:ln w="9525">
            <a:solidFill>
              <a:schemeClr val="tx1"/>
            </a:solidFill>
            <a:miter lim="800000"/>
            <a:headEnd/>
            <a:tailEnd/>
          </a:ln>
        </p:spPr>
        <p:txBody>
          <a:bodyPr wrap="none" lIns="91335" tIns="45667" rIns="91335" bIns="45667" anchor="ctr"/>
          <a:lstStyle/>
          <a:p>
            <a:pPr algn="ctr" fontAlgn="auto">
              <a:spcBef>
                <a:spcPts val="0"/>
              </a:spcBef>
              <a:spcAft>
                <a:spcPts val="0"/>
              </a:spcAft>
            </a:pPr>
            <a:r>
              <a:rPr lang="ja-JP" altLang="en-US" sz="1600" b="1" dirty="0">
                <a:solidFill>
                  <a:prstClr val="black"/>
                </a:solidFill>
                <a:latin typeface="ＭＳ ゴシック" pitchFamily="49" charset="-128"/>
                <a:ea typeface="ＭＳ ゴシック" pitchFamily="49" charset="-128"/>
              </a:rPr>
              <a:t>就学中（学童期等）</a:t>
            </a:r>
          </a:p>
        </p:txBody>
      </p:sp>
      <p:sp>
        <p:nvSpPr>
          <p:cNvPr id="2064" name="Rectangle 16"/>
          <p:cNvSpPr>
            <a:spLocks noChangeArrowheads="1"/>
          </p:cNvSpPr>
          <p:nvPr/>
        </p:nvSpPr>
        <p:spPr bwMode="auto">
          <a:xfrm>
            <a:off x="6198727" y="4077072"/>
            <a:ext cx="3510095" cy="360362"/>
          </a:xfrm>
          <a:prstGeom prst="rect">
            <a:avLst/>
          </a:prstGeom>
          <a:solidFill>
            <a:srgbClr val="ECE7FF"/>
          </a:solidFill>
          <a:ln w="9525">
            <a:solidFill>
              <a:schemeClr val="tx1"/>
            </a:solidFill>
            <a:miter lim="800000"/>
            <a:headEnd/>
            <a:tailEnd/>
          </a:ln>
        </p:spPr>
        <p:txBody>
          <a:bodyPr wrap="none" lIns="91335" tIns="45667" rIns="91335" bIns="45667" anchor="ctr"/>
          <a:lstStyle/>
          <a:p>
            <a:pPr algn="ctr" fontAlgn="auto">
              <a:spcBef>
                <a:spcPts val="0"/>
              </a:spcBef>
              <a:spcAft>
                <a:spcPts val="0"/>
              </a:spcAft>
            </a:pPr>
            <a:r>
              <a:rPr lang="ja-JP" altLang="en-US" sz="1600" b="1" dirty="0">
                <a:solidFill>
                  <a:prstClr val="black"/>
                </a:solidFill>
                <a:latin typeface="ＭＳ ゴシック" pitchFamily="49" charset="-128"/>
                <a:ea typeface="ＭＳ ゴシック" pitchFamily="49" charset="-128"/>
              </a:rPr>
              <a:t>就学後（青壮年期）</a:t>
            </a:r>
          </a:p>
        </p:txBody>
      </p:sp>
      <p:sp>
        <p:nvSpPr>
          <p:cNvPr id="18" name="正方形/長方形 17"/>
          <p:cNvSpPr/>
          <p:nvPr/>
        </p:nvSpPr>
        <p:spPr>
          <a:xfrm>
            <a:off x="128464" y="404666"/>
            <a:ext cx="9400902"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anchor="ctr"/>
          <a:lstStyle/>
          <a:p>
            <a:pPr fontAlgn="auto">
              <a:spcBef>
                <a:spcPts val="0"/>
              </a:spcBef>
              <a:spcAft>
                <a:spcPts val="0"/>
              </a:spcAft>
              <a:defRPr/>
            </a:pPr>
            <a:r>
              <a:rPr lang="en-US" altLang="ja-JP" sz="1200" dirty="0">
                <a:solidFill>
                  <a:prstClr val="white"/>
                </a:solidFill>
                <a:latin typeface="Times New Roman" pitchFamily="18" charset="0"/>
              </a:rPr>
              <a:t>Ⅰ</a:t>
            </a:r>
            <a:r>
              <a:rPr lang="ja-JP" altLang="en-US" sz="1200" dirty="0">
                <a:solidFill>
                  <a:prstClr val="white"/>
                </a:solidFill>
                <a:latin typeface="Times New Roman" pitchFamily="18" charset="0"/>
              </a:rPr>
              <a:t>　ねらい</a:t>
            </a:r>
            <a:r>
              <a:rPr lang="ja-JP" altLang="en-US" sz="1200" dirty="0">
                <a:solidFill>
                  <a:prstClr val="black"/>
                </a:solidFill>
              </a:rPr>
              <a:t> </a:t>
            </a:r>
            <a:endParaRPr lang="en-US" altLang="ja-JP" sz="1200" dirty="0">
              <a:solidFill>
                <a:prstClr val="black"/>
              </a:solidFill>
            </a:endParaRPr>
          </a:p>
          <a:p>
            <a:pPr fontAlgn="auto">
              <a:spcBef>
                <a:spcPts val="0"/>
              </a:spcBef>
              <a:spcAft>
                <a:spcPts val="0"/>
              </a:spcAft>
              <a:defRPr/>
            </a:pPr>
            <a:r>
              <a:rPr lang="en-US" altLang="ja-JP" dirty="0" smtClean="0">
                <a:solidFill>
                  <a:prstClr val="black"/>
                </a:solidFill>
              </a:rPr>
              <a:t>Ⅰ</a:t>
            </a:r>
            <a:r>
              <a:rPr lang="ja-JP" altLang="en-US" dirty="0" smtClean="0">
                <a:solidFill>
                  <a:prstClr val="black"/>
                </a:solidFill>
              </a:rPr>
              <a:t>　これまでの主な経緯</a:t>
            </a:r>
            <a:endParaRPr lang="en-US" altLang="ja-JP" dirty="0" smtClean="0">
              <a:solidFill>
                <a:prstClr val="black"/>
              </a:solidFill>
            </a:endParaRPr>
          </a:p>
          <a:p>
            <a:pPr marL="263238" fontAlgn="auto">
              <a:spcBef>
                <a:spcPts val="0"/>
              </a:spcBef>
              <a:spcAft>
                <a:spcPts val="0"/>
              </a:spcAft>
              <a:defRPr/>
            </a:pPr>
            <a:r>
              <a:rPr lang="ja-JP" altLang="en-US" sz="1100" dirty="0">
                <a:solidFill>
                  <a:prstClr val="black"/>
                </a:solidFill>
              </a:rPr>
              <a:t>昭和５５年　知的障害児施設の種類として新たに医療型自閉症児施設及び福祉型自閉症児施設を位置づけ</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平成５年　　強度行動障害者特別処遇事業の創設（実施主体：都道府県等）</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平成１４年　自閉症・発達障害者支援センター運営事業の開始（広汎性発達障害者を対象とした地域支援の拠点の整備の推進）</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平成１６年１２月　 超党派の議員立法により発達障害者支援法が成立　　→　　平成１７年  ４月　 施行</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平成２２年１２月　発達障害が障害者に含まれるものであることを障害者自立支援法、児童福祉法において明確化</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平成２８年５月　超党派の議員立法により「発達障害者支援法の一部を改正する法律」が成立</a:t>
            </a:r>
          </a:p>
        </p:txBody>
      </p:sp>
      <p:grpSp>
        <p:nvGrpSpPr>
          <p:cNvPr id="23" name="グループ化 18"/>
          <p:cNvGrpSpPr/>
          <p:nvPr/>
        </p:nvGrpSpPr>
        <p:grpSpPr>
          <a:xfrm>
            <a:off x="0" y="404664"/>
            <a:ext cx="9906000" cy="72008"/>
            <a:chOff x="0" y="188640"/>
            <a:chExt cx="9144000" cy="72008"/>
          </a:xfrm>
        </p:grpSpPr>
        <p:cxnSp>
          <p:nvCxnSpPr>
            <p:cNvPr id="24" name="直線コネクタ 23"/>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p:cNvSpPr txBox="1"/>
          <p:nvPr/>
        </p:nvSpPr>
        <p:spPr>
          <a:xfrm>
            <a:off x="2648768" y="4552"/>
            <a:ext cx="5040560" cy="400110"/>
          </a:xfrm>
          <a:prstGeom prst="rect">
            <a:avLst/>
          </a:prstGeom>
          <a:noFill/>
        </p:spPr>
        <p:txBody>
          <a:bodyPr wrap="square" lIns="91341" tIns="45673" rIns="91341" bIns="45673" rtlCol="0">
            <a:spAutoFit/>
          </a:bodyPr>
          <a:lstStyle/>
          <a:p>
            <a:pPr algn="ctr" fontAlgn="auto">
              <a:spcBef>
                <a:spcPts val="0"/>
              </a:spcBef>
              <a:spcAft>
                <a:spcPts val="0"/>
              </a:spcAft>
            </a:pPr>
            <a:r>
              <a:rPr lang="ja-JP" altLang="en-US" sz="2000" b="1" dirty="0">
                <a:solidFill>
                  <a:prstClr val="black"/>
                </a:solidFill>
                <a:latin typeface="Calibri"/>
                <a:ea typeface="ＭＳ Ｐゴシック"/>
              </a:rPr>
              <a:t>発達障害者支援法の全体像</a:t>
            </a:r>
          </a:p>
        </p:txBody>
      </p:sp>
      <p:sp>
        <p:nvSpPr>
          <p:cNvPr id="28" name="スライド番号プレースホルダー 1"/>
          <p:cNvSpPr>
            <a:spLocks noGrp="1"/>
          </p:cNvSpPr>
          <p:nvPr>
            <p:ph type="sldNum" sz="quarter" idx="12"/>
          </p:nvPr>
        </p:nvSpPr>
        <p:spPr>
          <a:xfrm>
            <a:off x="7401272" y="6448625"/>
            <a:ext cx="2311400" cy="365125"/>
          </a:xfrm>
        </p:spPr>
        <p:txBody>
          <a:bodyPr/>
          <a:lstStyle/>
          <a:p>
            <a:pPr>
              <a:defRPr/>
            </a:pPr>
            <a:fld id="{0329B7E6-8142-4C2C-8486-ACA79D5FD086}" type="slidenum">
              <a:rPr lang="en-US" altLang="ja-JP" smtClean="0">
                <a:solidFill>
                  <a:prstClr val="black"/>
                </a:solidFill>
              </a:rPr>
              <a:pPr>
                <a:defRPr/>
              </a:pPr>
              <a:t>132</a:t>
            </a:fld>
            <a:endParaRPr lang="en-US" altLang="ja-JP" dirty="0">
              <a:solidFill>
                <a:prstClr val="black"/>
              </a:solidFill>
            </a:endParaRPr>
          </a:p>
        </p:txBody>
      </p:sp>
    </p:spTree>
    <p:extLst>
      <p:ext uri="{BB962C8B-B14F-4D97-AF65-F5344CB8AC3E}">
        <p14:creationId xmlns:p14="http://schemas.microsoft.com/office/powerpoint/2010/main" val="16204755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233562" y="4986446"/>
            <a:ext cx="9540000" cy="1799548"/>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29" name="正方形/長方形 28"/>
          <p:cNvSpPr/>
          <p:nvPr/>
        </p:nvSpPr>
        <p:spPr>
          <a:xfrm>
            <a:off x="200492" y="4797157"/>
            <a:ext cx="3672000" cy="324000"/>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28" name="正方形/長方形 27"/>
          <p:cNvSpPr/>
          <p:nvPr/>
        </p:nvSpPr>
        <p:spPr>
          <a:xfrm>
            <a:off x="233562" y="2898273"/>
            <a:ext cx="9543974" cy="1754923"/>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26" name="正方形/長方形 25"/>
          <p:cNvSpPr/>
          <p:nvPr/>
        </p:nvSpPr>
        <p:spPr>
          <a:xfrm>
            <a:off x="200976" y="2676428"/>
            <a:ext cx="3564000" cy="324000"/>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2" name="正方形/長方形 1"/>
          <p:cNvSpPr/>
          <p:nvPr/>
        </p:nvSpPr>
        <p:spPr>
          <a:xfrm>
            <a:off x="233562" y="908704"/>
            <a:ext cx="9543974" cy="1512184"/>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16" name="テキスト ボックス 15"/>
          <p:cNvSpPr txBox="1"/>
          <p:nvPr/>
        </p:nvSpPr>
        <p:spPr>
          <a:xfrm>
            <a:off x="200504" y="4797152"/>
            <a:ext cx="4104456" cy="347378"/>
          </a:xfrm>
          <a:prstGeom prst="rect">
            <a:avLst/>
          </a:prstGeom>
          <a:noFill/>
        </p:spPr>
        <p:txBody>
          <a:bodyPr wrap="square" lIns="89902" tIns="50035" rIns="100073" bIns="50035" rtlCol="0" anchor="t" anchorCtr="0">
            <a:spAutoFit/>
          </a:bodyPr>
          <a:lstStyle>
            <a:defPPr>
              <a:defRPr lang="ja-JP"/>
            </a:defPPr>
            <a:lvl1pPr>
              <a:defRPr sz="1800" b="1">
                <a:latin typeface="メイリオ" panose="020B0604030504040204" pitchFamily="50" charset="-128"/>
                <a:ea typeface="メイリオ" panose="020B0604030504040204" pitchFamily="50" charset="-128"/>
                <a:cs typeface="メイリオ" panose="020B0604030504040204" pitchFamily="50" charset="-128"/>
              </a:defRPr>
            </a:lvl1pPr>
          </a:lstStyle>
          <a:p>
            <a:pPr fontAlgn="auto">
              <a:spcBef>
                <a:spcPts val="0"/>
              </a:spcBef>
              <a:spcAft>
                <a:spcPts val="0"/>
              </a:spcAft>
            </a:pPr>
            <a:r>
              <a:rPr lang="ja-JP" altLang="en-US" sz="1600" b="0" dirty="0">
                <a:solidFill>
                  <a:prstClr val="black"/>
                </a:solidFill>
                <a:latin typeface="ＭＳ Ｐゴシック"/>
                <a:ea typeface="ＭＳ Ｐゴシック"/>
              </a:rPr>
              <a:t>３．地域の身近な場所で受けられる支援</a:t>
            </a:r>
          </a:p>
        </p:txBody>
      </p:sp>
      <p:sp>
        <p:nvSpPr>
          <p:cNvPr id="80" name="テキスト ボックス 79"/>
          <p:cNvSpPr txBox="1"/>
          <p:nvPr/>
        </p:nvSpPr>
        <p:spPr>
          <a:xfrm>
            <a:off x="200472" y="2723714"/>
            <a:ext cx="6539634" cy="246221"/>
          </a:xfrm>
          <a:prstGeom prst="rect">
            <a:avLst/>
          </a:prstGeom>
          <a:noFill/>
        </p:spPr>
        <p:txBody>
          <a:bodyPr wrap="square" lIns="89902" tIns="0" rIns="86307" bIns="0" rtlCol="0">
            <a:spAutoFit/>
          </a:bodyPr>
          <a:lstStyle/>
          <a:p>
            <a:pPr fontAlgn="auto">
              <a:spcBef>
                <a:spcPts val="0"/>
              </a:spcBef>
              <a:spcAft>
                <a:spcPts val="0"/>
              </a:spcAft>
            </a:pPr>
            <a:r>
              <a:rPr lang="ja-JP" altLang="en-US" sz="1600" dirty="0">
                <a:solidFill>
                  <a:prstClr val="black"/>
                </a:solidFill>
                <a:latin typeface="ＭＳ Ｐゴシック"/>
                <a:ea typeface="ＭＳ Ｐゴシック"/>
                <a:cs typeface="メイリオ" panose="020B0604030504040204" pitchFamily="50" charset="-128"/>
              </a:rPr>
              <a:t>２．家族なども含めた、きめ細かな支援</a:t>
            </a:r>
          </a:p>
        </p:txBody>
      </p:sp>
      <p:sp>
        <p:nvSpPr>
          <p:cNvPr id="3" name="テキスト ボックス 2"/>
          <p:cNvSpPr txBox="1"/>
          <p:nvPr/>
        </p:nvSpPr>
        <p:spPr>
          <a:xfrm>
            <a:off x="272487" y="1052800"/>
            <a:ext cx="9433048" cy="1323344"/>
          </a:xfrm>
          <a:prstGeom prst="rect">
            <a:avLst/>
          </a:prstGeom>
          <a:noFill/>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　医療、保健、福祉、教育、労働等の各分野の関係機関が相互に連携し、一人一人の発達障害者に、「切れ目のない」支援を実施</a:t>
            </a:r>
            <a:endParaRPr lang="en-US" altLang="ja-JP" sz="1400" dirty="0">
              <a:solidFill>
                <a:prstClr val="black"/>
              </a:solidFill>
              <a:latin typeface="Calibri"/>
              <a:ea typeface="ＭＳ Ｐゴシック"/>
            </a:endParaRPr>
          </a:p>
          <a:p>
            <a:pPr fontAlgn="auto">
              <a:spcBef>
                <a:spcPts val="600"/>
              </a:spcBef>
              <a:spcAft>
                <a:spcPts val="0"/>
              </a:spcAft>
            </a:pP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関連条文</a:t>
            </a: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　　</a:t>
            </a:r>
            <a:endParaRPr lang="en-US" altLang="ja-JP" sz="1400" dirty="0">
              <a:solidFill>
                <a:prstClr val="black"/>
              </a:solidFill>
              <a:latin typeface="Calibri"/>
              <a:ea typeface="ＭＳ Ｐゴシック"/>
            </a:endParaRPr>
          </a:p>
          <a:p>
            <a:pPr fontAlgn="auto">
              <a:spcBef>
                <a:spcPts val="600"/>
              </a:spcBef>
              <a:spcAft>
                <a:spcPts val="0"/>
              </a:spcAft>
            </a:pPr>
            <a:r>
              <a:rPr lang="ja-JP" altLang="en-US" sz="1400" dirty="0">
                <a:solidFill>
                  <a:prstClr val="black"/>
                </a:solidFill>
                <a:latin typeface="Calibri"/>
                <a:ea typeface="ＭＳ Ｐゴシック"/>
              </a:rPr>
              <a:t>第１条（切れ目のない支援、共生社会の実現に資することを追加）、第２条の２（基本理念の新設）、第３条（相談体制の整備、協力部局の例示に警察を追加）、第９条の２（情報の共有の促進を新設）、第１９条の２（発達障害者支援地域協議会を新設）</a:t>
            </a:r>
          </a:p>
        </p:txBody>
      </p:sp>
      <p:sp>
        <p:nvSpPr>
          <p:cNvPr id="36" name="Rectangle 15"/>
          <p:cNvSpPr>
            <a:spLocks noChangeArrowheads="1"/>
          </p:cNvSpPr>
          <p:nvPr/>
        </p:nvSpPr>
        <p:spPr bwMode="auto">
          <a:xfrm>
            <a:off x="0" y="76566"/>
            <a:ext cx="9906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3" rIns="91341" bIns="45673" numCol="1" anchor="ctr" anchorCtr="0" compatLnSpc="1">
            <a:prstTxWarp prst="textNoShape">
              <a:avLst/>
            </a:prstTxWarp>
            <a:spAutoFit/>
          </a:bodyPr>
          <a:lstStyle/>
          <a:p>
            <a:pPr algn="ctr"/>
            <a:r>
              <a:rPr lang="ja-JP" altLang="ja-JP" sz="2000" b="1" dirty="0">
                <a:solidFill>
                  <a:prstClr val="black"/>
                </a:solidFill>
                <a:latin typeface="ＭＳ ゴシック" pitchFamily="49" charset="-128"/>
                <a:ea typeface="ＭＳ ゴシック" pitchFamily="49" charset="-128"/>
                <a:cs typeface="Times New Roman" pitchFamily="18" charset="0"/>
              </a:rPr>
              <a:t>発達障害者支援法の一部を改正する法律　</a:t>
            </a:r>
            <a:r>
              <a:rPr lang="ja-JP" altLang="en-US" sz="2000" b="1" dirty="0">
                <a:solidFill>
                  <a:prstClr val="black"/>
                </a:solidFill>
                <a:latin typeface="ＭＳ ゴシック" pitchFamily="49" charset="-128"/>
                <a:ea typeface="ＭＳ ゴシック" pitchFamily="49" charset="-128"/>
                <a:cs typeface="Times New Roman" pitchFamily="18" charset="0"/>
              </a:rPr>
              <a:t>概要</a:t>
            </a:r>
            <a:endParaRPr lang="ja-JP" altLang="ja-JP" sz="2000" dirty="0">
              <a:solidFill>
                <a:prstClr val="black"/>
              </a:solidFill>
              <a:latin typeface="Arial" pitchFamily="34" charset="0"/>
              <a:ea typeface="ＭＳ Ｐゴシック" pitchFamily="50" charset="-128"/>
              <a:cs typeface="ＭＳ Ｐゴシック" pitchFamily="50" charset="-128"/>
            </a:endParaRPr>
          </a:p>
        </p:txBody>
      </p:sp>
      <p:grpSp>
        <p:nvGrpSpPr>
          <p:cNvPr id="37" name="グループ化 18"/>
          <p:cNvGrpSpPr/>
          <p:nvPr/>
        </p:nvGrpSpPr>
        <p:grpSpPr>
          <a:xfrm>
            <a:off x="0" y="476672"/>
            <a:ext cx="9906000" cy="72008"/>
            <a:chOff x="0" y="188640"/>
            <a:chExt cx="9144000" cy="72008"/>
          </a:xfrm>
        </p:grpSpPr>
        <p:cxnSp>
          <p:nvCxnSpPr>
            <p:cNvPr id="38" name="直線コネクタ 37"/>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40" name="テキスト ボックス 39"/>
          <p:cNvSpPr txBox="1"/>
          <p:nvPr/>
        </p:nvSpPr>
        <p:spPr>
          <a:xfrm>
            <a:off x="6105239" y="582831"/>
            <a:ext cx="3816326" cy="246126"/>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（平成２８年５月２５日成立・同年６月３日公布・同年８月１日施行）</a:t>
            </a:r>
          </a:p>
        </p:txBody>
      </p:sp>
      <p:sp>
        <p:nvSpPr>
          <p:cNvPr id="41" name="テキスト ボックス 40"/>
          <p:cNvSpPr txBox="1"/>
          <p:nvPr/>
        </p:nvSpPr>
        <p:spPr>
          <a:xfrm>
            <a:off x="272499" y="2996984"/>
            <a:ext cx="9505056" cy="1538788"/>
          </a:xfrm>
          <a:prstGeom prst="rect">
            <a:avLst/>
          </a:prstGeom>
          <a:noFill/>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　家族なども含めた、きめ細かな支援を推進するため、教育、就労の支援、司法手続における配慮、発達障害者の家族等への支援</a:t>
            </a:r>
          </a:p>
          <a:p>
            <a:pPr fontAlgn="auto">
              <a:spcBef>
                <a:spcPts val="600"/>
              </a:spcBef>
              <a:spcAft>
                <a:spcPts val="0"/>
              </a:spcAft>
            </a:pP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関連条文</a:t>
            </a: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　</a:t>
            </a:r>
            <a:endParaRPr lang="en-US" altLang="ja-JP" sz="1400" dirty="0">
              <a:solidFill>
                <a:prstClr val="black"/>
              </a:solidFill>
              <a:latin typeface="Calibri"/>
              <a:ea typeface="ＭＳ Ｐゴシック"/>
            </a:endParaRPr>
          </a:p>
          <a:p>
            <a:pPr fontAlgn="auto">
              <a:spcBef>
                <a:spcPts val="600"/>
              </a:spcBef>
              <a:spcAft>
                <a:spcPts val="0"/>
              </a:spcAft>
            </a:pPr>
            <a:r>
              <a:rPr lang="ja-JP" altLang="en-US" sz="1400" dirty="0">
                <a:solidFill>
                  <a:prstClr val="black"/>
                </a:solidFill>
                <a:latin typeface="Calibri"/>
                <a:ea typeface="ＭＳ Ｐゴシック"/>
              </a:rPr>
              <a:t>第５条（保護者への情報提供、助言を追加）、第８条（個別の教育支援計画の作成等を追加）、第１０条（就労定着のための支援等を追加）、第１１条（生活支援の視点として性別等追加）、第１２条（権利利益の擁護に、いじめの防止等を追加）、第１２条の２（司法手続きにおける配慮を新設）、第１３条（家族支援の内容に、家族が互いに支え合うための活動の支援等を追加）</a:t>
            </a:r>
          </a:p>
        </p:txBody>
      </p:sp>
      <p:sp>
        <p:nvSpPr>
          <p:cNvPr id="42" name="テキスト ボックス 41"/>
          <p:cNvSpPr txBox="1"/>
          <p:nvPr/>
        </p:nvSpPr>
        <p:spPr>
          <a:xfrm>
            <a:off x="272500" y="5157492"/>
            <a:ext cx="9501083" cy="1831271"/>
          </a:xfrm>
          <a:prstGeom prst="rect">
            <a:avLst/>
          </a:prstGeom>
          <a:noFill/>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　発達障害の支援について、可能な限り身近な場所で必要な支援が受けられるよう配慮</a:t>
            </a:r>
          </a:p>
          <a:p>
            <a:pPr fontAlgn="auto">
              <a:spcBef>
                <a:spcPts val="600"/>
              </a:spcBef>
              <a:spcAft>
                <a:spcPts val="0"/>
              </a:spcAft>
            </a:pP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関連条文</a:t>
            </a: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　</a:t>
            </a:r>
            <a:endParaRPr lang="en-US" altLang="ja-JP" sz="1400" dirty="0">
              <a:solidFill>
                <a:prstClr val="black"/>
              </a:solidFill>
              <a:latin typeface="Calibri"/>
              <a:ea typeface="ＭＳ Ｐゴシック"/>
            </a:endParaRPr>
          </a:p>
          <a:p>
            <a:pPr fontAlgn="auto">
              <a:spcBef>
                <a:spcPts val="600"/>
              </a:spcBef>
              <a:spcAft>
                <a:spcPts val="0"/>
              </a:spcAft>
            </a:pPr>
            <a:r>
              <a:rPr lang="ja-JP" altLang="en-US" sz="1400" dirty="0">
                <a:solidFill>
                  <a:prstClr val="black"/>
                </a:solidFill>
                <a:latin typeface="Calibri"/>
                <a:ea typeface="ＭＳ Ｐゴシック"/>
              </a:rPr>
              <a:t>第４条（国民の責務に、発達障害者の自立及び社会参加に協力することを追加）、第１４条（当事者や家族が身近な場所で支援を受けられるように適切な配慮をすることを追加）、第２１条（普及、啓発の内容に個々の発達障害の特性を追加、方法として学校等の様々な場を通じて行うことを追加）、第２３条（専門的知識を有する人材の確保等の対象に労働、捜査及び裁判に関する業務に従事する者を追加）</a:t>
            </a:r>
            <a:endParaRPr lang="en-US" altLang="ja-JP" sz="1400" dirty="0">
              <a:solidFill>
                <a:prstClr val="black"/>
              </a:solidFill>
              <a:latin typeface="Calibri"/>
              <a:ea typeface="ＭＳ Ｐゴシック"/>
            </a:endParaRPr>
          </a:p>
          <a:p>
            <a:pPr fontAlgn="auto">
              <a:spcBef>
                <a:spcPts val="600"/>
              </a:spcBef>
              <a:spcAft>
                <a:spcPts val="0"/>
              </a:spcAft>
            </a:pPr>
            <a:r>
              <a:rPr lang="ja-JP" altLang="en-US" sz="1400" dirty="0">
                <a:solidFill>
                  <a:prstClr val="black"/>
                </a:solidFill>
                <a:latin typeface="Calibri"/>
                <a:ea typeface="ＭＳ Ｐゴシック"/>
              </a:rPr>
              <a:t>　</a:t>
            </a:r>
          </a:p>
        </p:txBody>
      </p:sp>
      <p:sp>
        <p:nvSpPr>
          <p:cNvPr id="5" name="正方形/長方形 4"/>
          <p:cNvSpPr/>
          <p:nvPr/>
        </p:nvSpPr>
        <p:spPr>
          <a:xfrm>
            <a:off x="200976" y="692707"/>
            <a:ext cx="4032000" cy="324000"/>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79" name="テキスト ボックス 78"/>
          <p:cNvSpPr txBox="1"/>
          <p:nvPr/>
        </p:nvSpPr>
        <p:spPr>
          <a:xfrm>
            <a:off x="201000" y="734558"/>
            <a:ext cx="4536000" cy="246221"/>
          </a:xfrm>
          <a:prstGeom prst="rect">
            <a:avLst/>
          </a:prstGeom>
          <a:noFill/>
          <a:ln w="22225">
            <a:noFill/>
          </a:ln>
        </p:spPr>
        <p:txBody>
          <a:bodyPr wrap="square" lIns="89902" tIns="0" rIns="87324" bIns="0" rtlCol="0">
            <a:spAutoFit/>
          </a:bodyPr>
          <a:lstStyle/>
          <a:p>
            <a:pPr fontAlgn="auto">
              <a:spcBef>
                <a:spcPts val="0"/>
              </a:spcBef>
              <a:spcAft>
                <a:spcPts val="0"/>
              </a:spcAft>
            </a:pPr>
            <a:r>
              <a:rPr lang="ja-JP" altLang="en-US" sz="1600" dirty="0">
                <a:ln w="25400">
                  <a:noFill/>
                </a:ln>
                <a:solidFill>
                  <a:prstClr val="black"/>
                </a:solidFill>
                <a:latin typeface="ＭＳ Ｐゴシック"/>
                <a:ea typeface="ＭＳ Ｐゴシック"/>
                <a:cs typeface="メイリオ" panose="020B0604030504040204" pitchFamily="50" charset="-128"/>
              </a:rPr>
              <a:t>１．ライフステージを通じた切れ目のない</a:t>
            </a:r>
            <a:r>
              <a:rPr lang="ja-JP" altLang="en-US" sz="1600" dirty="0">
                <a:solidFill>
                  <a:prstClr val="black"/>
                </a:solidFill>
                <a:latin typeface="ＭＳ Ｐゴシック"/>
                <a:ea typeface="ＭＳ Ｐゴシック"/>
                <a:cs typeface="メイリオ" panose="020B0604030504040204" pitchFamily="50" charset="-128"/>
              </a:rPr>
              <a:t>支援</a:t>
            </a:r>
          </a:p>
        </p:txBody>
      </p:sp>
      <p:sp>
        <p:nvSpPr>
          <p:cNvPr id="19"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133</a:t>
            </a:fld>
            <a:endParaRPr lang="en-US" altLang="ja-JP" dirty="0">
              <a:solidFill>
                <a:prstClr val="black"/>
              </a:solidFill>
            </a:endParaRPr>
          </a:p>
        </p:txBody>
      </p:sp>
    </p:spTree>
    <p:extLst>
      <p:ext uri="{BB962C8B-B14F-4D97-AF65-F5344CB8AC3E}">
        <p14:creationId xmlns:p14="http://schemas.microsoft.com/office/powerpoint/2010/main" val="33135108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195392" y="116676"/>
            <a:ext cx="9515475" cy="472331"/>
          </a:xfrm>
          <a:prstGeom prst="roundRect">
            <a:avLst/>
          </a:prstGeom>
          <a:no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lstStyle/>
          <a:p>
            <a:pPr algn="ctr" fontAlgn="auto">
              <a:spcBef>
                <a:spcPts val="0"/>
              </a:spcBef>
              <a:spcAft>
                <a:spcPts val="0"/>
              </a:spcAft>
            </a:pPr>
            <a:r>
              <a:rPr lang="ja-JP" altLang="en-US" sz="2000" dirty="0">
                <a:solidFill>
                  <a:prstClr val="black"/>
                </a:solidFill>
                <a:latin typeface="Arial" charset="0"/>
              </a:rPr>
              <a:t>障害児等療育支援事業及び巡回支援専門員整備について</a:t>
            </a:r>
            <a:endParaRPr lang="en-US" altLang="ja-JP" sz="2000" b="1" u="sng" dirty="0">
              <a:solidFill>
                <a:prstClr val="black"/>
              </a:solidFill>
              <a:ea typeface="ＤＦ平成明朝体W3" pitchFamily="1" charset="-128"/>
            </a:endParaRPr>
          </a:p>
        </p:txBody>
      </p:sp>
      <p:sp>
        <p:nvSpPr>
          <p:cNvPr id="17" name="正方形/長方形 16"/>
          <p:cNvSpPr/>
          <p:nvPr/>
        </p:nvSpPr>
        <p:spPr>
          <a:xfrm>
            <a:off x="195293" y="2214211"/>
            <a:ext cx="4613711" cy="4239191"/>
          </a:xfrm>
          <a:prstGeom prst="rect">
            <a:avLst/>
          </a:prstGeom>
          <a:solidFill>
            <a:srgbClr val="FFFFCC"/>
          </a:solidFill>
          <a:ln w="12700">
            <a:solidFill>
              <a:schemeClr val="accent4"/>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nchorCtr="0"/>
          <a:lstStyle/>
          <a:p>
            <a:pPr marL="180766" indent="-180766" fontAlgn="auto">
              <a:spcBef>
                <a:spcPts val="0"/>
              </a:spcBef>
              <a:spcAft>
                <a:spcPts val="0"/>
              </a:spcAft>
              <a:defRPr/>
            </a:pPr>
            <a:r>
              <a:rPr lang="ja-JP" altLang="en-US" sz="800" dirty="0">
                <a:solidFill>
                  <a:prstClr val="black"/>
                </a:solidFill>
                <a:latin typeface="ＭＳ Ｐゴシック"/>
              </a:rPr>
              <a:t>　</a:t>
            </a:r>
            <a:endParaRPr lang="en-US" altLang="ja-JP" sz="8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１．概要</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　在宅の重症心身障害児（者）、知的障害児（者）、身体障害児の地域における生活を支えるため、身近な地域における療育機能の充実を図るとともに、これらを支援する都道府県域の療育機能との重層的な連携を図る。</a:t>
            </a:r>
            <a:endParaRPr lang="en-US" altLang="ja-JP" sz="1400" dirty="0">
              <a:solidFill>
                <a:prstClr val="black"/>
              </a:solidFill>
              <a:latin typeface="ＭＳ Ｐゴシック"/>
            </a:endParaRPr>
          </a:p>
          <a:p>
            <a:pPr marL="180766" indent="-180766" fontAlgn="auto">
              <a:spcBef>
                <a:spcPts val="0"/>
              </a:spcBef>
              <a:spcAft>
                <a:spcPts val="0"/>
              </a:spcAft>
              <a:defRPr/>
            </a:pP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２．実施主体</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　都道府県、指定都市、中核市</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　（社会福祉法人等への委託可）</a:t>
            </a:r>
            <a:endParaRPr lang="en-US" altLang="ja-JP" sz="1400" dirty="0">
              <a:solidFill>
                <a:prstClr val="black"/>
              </a:solidFill>
              <a:latin typeface="ＭＳ Ｐゴシック"/>
            </a:endParaRPr>
          </a:p>
          <a:p>
            <a:pPr marL="180766" indent="-180766" fontAlgn="auto">
              <a:spcBef>
                <a:spcPts val="0"/>
              </a:spcBef>
              <a:spcAft>
                <a:spcPts val="0"/>
              </a:spcAft>
              <a:defRPr/>
            </a:pP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３．事業の具体的内容</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○自宅訪問による療育指導</a:t>
            </a: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○外来による専門的な療育相談、指導</a:t>
            </a: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○障害児の通う保育所や</a:t>
            </a:r>
            <a:r>
              <a:rPr lang="ja-JP" altLang="en-US" sz="1400" u="sng" dirty="0">
                <a:solidFill>
                  <a:prstClr val="black"/>
                </a:solidFill>
                <a:latin typeface="ＭＳ Ｐゴシック"/>
              </a:rPr>
              <a:t>放課後児童クラブ</a:t>
            </a:r>
            <a:r>
              <a:rPr lang="ja-JP" altLang="en-US" sz="1400" dirty="0">
                <a:solidFill>
                  <a:prstClr val="black"/>
                </a:solidFill>
                <a:latin typeface="ＭＳ Ｐゴシック"/>
              </a:rPr>
              <a:t>、児童発達支援事業所等の職員に対する専門職員派遣による療育技術の指導　　等</a:t>
            </a:r>
            <a:endParaRPr lang="en-US" altLang="ja-JP" sz="1400" dirty="0">
              <a:solidFill>
                <a:prstClr val="black"/>
              </a:solidFill>
              <a:latin typeface="ＭＳ Ｐゴシック"/>
            </a:endParaRPr>
          </a:p>
          <a:p>
            <a:pPr marL="180766" indent="-180766" fontAlgn="auto">
              <a:spcBef>
                <a:spcPts val="0"/>
              </a:spcBef>
              <a:spcAft>
                <a:spcPts val="0"/>
              </a:spcAft>
              <a:defRPr/>
            </a:pP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４．財源</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　都道府県等の一般財源（交付税措置）</a:t>
            </a:r>
            <a:endParaRPr lang="en-US" altLang="ja-JP" sz="1400" dirty="0">
              <a:solidFill>
                <a:prstClr val="black"/>
              </a:solidFill>
              <a:latin typeface="ＭＳ Ｐゴシック"/>
            </a:endParaRPr>
          </a:p>
          <a:p>
            <a:pPr fontAlgn="auto">
              <a:spcBef>
                <a:spcPts val="0"/>
              </a:spcBef>
              <a:spcAft>
                <a:spcPts val="0"/>
              </a:spcAft>
              <a:defRPr/>
            </a:pPr>
            <a:endParaRPr lang="en-US" altLang="ja-JP" sz="1400" dirty="0">
              <a:solidFill>
                <a:prstClr val="black"/>
              </a:solidFill>
              <a:latin typeface="ＭＳ Ｐゴシック"/>
            </a:endParaRPr>
          </a:p>
        </p:txBody>
      </p:sp>
      <p:sp>
        <p:nvSpPr>
          <p:cNvPr id="11" name="角丸四角形 10"/>
          <p:cNvSpPr/>
          <p:nvPr/>
        </p:nvSpPr>
        <p:spPr>
          <a:xfrm>
            <a:off x="195392" y="692696"/>
            <a:ext cx="9515475" cy="1152128"/>
          </a:xfrm>
          <a:prstGeom prst="roundRect">
            <a:avLst/>
          </a:prstGeom>
          <a:solidFill>
            <a:schemeClr val="bg1"/>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fontAlgn="auto">
              <a:spcBef>
                <a:spcPts val="0"/>
              </a:spcBef>
              <a:spcAft>
                <a:spcPts val="0"/>
              </a:spcAft>
              <a:defRPr/>
            </a:pPr>
            <a:r>
              <a:rPr lang="ja-JP" altLang="en-US" sz="1600" dirty="0">
                <a:solidFill>
                  <a:prstClr val="black"/>
                </a:solidFill>
              </a:rPr>
              <a:t>○　</a:t>
            </a:r>
            <a:r>
              <a:rPr lang="ja-JP" altLang="en-US" sz="1400" dirty="0">
                <a:solidFill>
                  <a:prstClr val="black"/>
                </a:solidFill>
              </a:rPr>
              <a:t>保育所、幼稚園、認定こども園、放課後児童クラブ等に通う児童の中でより専門的な支援が必要な子どもを適切に支援</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するためには、療育の専門家が保育所等を巡回して、気になる子どもを適切な支援につなげることが必要。</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「障害児等療育支援事業」や「巡回支援専門員整備」においては、療育の専門家が自宅又は保育所等の</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子どもやその親が集まる場所を巡回し、障害の早期発見・早期対応のための助言等を実施。</a:t>
            </a:r>
            <a:endParaRPr lang="en-US" altLang="ja-JP" sz="1400" dirty="0">
              <a:solidFill>
                <a:prstClr val="black"/>
              </a:solidFill>
            </a:endParaRPr>
          </a:p>
        </p:txBody>
      </p:sp>
      <p:sp>
        <p:nvSpPr>
          <p:cNvPr id="30726" name="Text Box 2"/>
          <p:cNvSpPr txBox="1">
            <a:spLocks noChangeArrowheads="1"/>
          </p:cNvSpPr>
          <p:nvPr/>
        </p:nvSpPr>
        <p:spPr bwMode="auto">
          <a:xfrm>
            <a:off x="195274" y="1844832"/>
            <a:ext cx="3041640" cy="369219"/>
          </a:xfrm>
          <a:prstGeom prst="rect">
            <a:avLst/>
          </a:prstGeom>
          <a:noFill/>
          <a:ln w="9525">
            <a:noFill/>
            <a:miter lim="800000"/>
            <a:headEnd/>
            <a:tailEnd/>
          </a:ln>
        </p:spPr>
        <p:txBody>
          <a:bodyPr wrap="square" lIns="91335" tIns="45664" rIns="91335" bIns="45664">
            <a:spAutoFit/>
          </a:bodyPr>
          <a:lstStyle/>
          <a:p>
            <a:pPr fontAlgn="auto">
              <a:spcBef>
                <a:spcPct val="50000"/>
              </a:spcBef>
              <a:spcAft>
                <a:spcPts val="0"/>
              </a:spcAft>
            </a:pPr>
            <a:r>
              <a:rPr lang="ja-JP" altLang="en-US" dirty="0" smtClean="0">
                <a:solidFill>
                  <a:srgbClr val="000000"/>
                </a:solidFill>
                <a:latin typeface="Calibri"/>
                <a:ea typeface="ＤＨＰ特太ゴシック体" pitchFamily="2" charset="-128"/>
              </a:rPr>
              <a:t>◆障害児等療育支援事業</a:t>
            </a:r>
            <a:endParaRPr lang="en-US" altLang="ja-JP" dirty="0">
              <a:solidFill>
                <a:srgbClr val="000000"/>
              </a:solidFill>
              <a:latin typeface="Calibri"/>
              <a:ea typeface="ＤＨＰ特太ゴシック体" pitchFamily="2" charset="-128"/>
            </a:endParaRPr>
          </a:p>
        </p:txBody>
      </p:sp>
      <p:sp>
        <p:nvSpPr>
          <p:cNvPr id="30727" name="Text Box 2"/>
          <p:cNvSpPr txBox="1">
            <a:spLocks noChangeArrowheads="1"/>
          </p:cNvSpPr>
          <p:nvPr/>
        </p:nvSpPr>
        <p:spPr bwMode="auto">
          <a:xfrm>
            <a:off x="4966502" y="1844832"/>
            <a:ext cx="4708976" cy="369219"/>
          </a:xfrm>
          <a:prstGeom prst="rect">
            <a:avLst/>
          </a:prstGeom>
          <a:noFill/>
          <a:ln w="9525">
            <a:noFill/>
            <a:miter lim="800000"/>
            <a:headEnd/>
            <a:tailEnd/>
          </a:ln>
        </p:spPr>
        <p:txBody>
          <a:bodyPr wrap="square" lIns="91335" tIns="45664" rIns="91335" bIns="45664">
            <a:spAutoFit/>
          </a:bodyPr>
          <a:lstStyle/>
          <a:p>
            <a:pPr fontAlgn="auto">
              <a:spcBef>
                <a:spcPct val="50000"/>
              </a:spcBef>
              <a:spcAft>
                <a:spcPts val="0"/>
              </a:spcAft>
            </a:pPr>
            <a:r>
              <a:rPr lang="ja-JP" altLang="en-US" dirty="0" smtClean="0">
                <a:solidFill>
                  <a:srgbClr val="000000"/>
                </a:solidFill>
                <a:latin typeface="Calibri"/>
                <a:ea typeface="ＤＨＰ特太ゴシック体" pitchFamily="2" charset="-128"/>
              </a:rPr>
              <a:t>◆巡回支援専門員整備</a:t>
            </a:r>
            <a:endParaRPr lang="en-US" altLang="ja-JP" dirty="0">
              <a:solidFill>
                <a:srgbClr val="000000"/>
              </a:solidFill>
              <a:latin typeface="Calibri"/>
              <a:ea typeface="ＤＨＰ特太ゴシック体" pitchFamily="2" charset="-128"/>
            </a:endParaRPr>
          </a:p>
        </p:txBody>
      </p:sp>
      <p:sp>
        <p:nvSpPr>
          <p:cNvPr id="15" name="角丸四角形 14"/>
          <p:cNvSpPr/>
          <p:nvPr/>
        </p:nvSpPr>
        <p:spPr>
          <a:xfrm>
            <a:off x="4966519" y="2214211"/>
            <a:ext cx="4811036" cy="4239191"/>
          </a:xfrm>
          <a:prstGeom prst="roundRect">
            <a:avLst>
              <a:gd name="adj" fmla="val 0"/>
            </a:avLst>
          </a:prstGeom>
          <a:solidFill>
            <a:srgbClr val="E1FFE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t" anchorCtr="0"/>
          <a:lstStyle/>
          <a:p>
            <a:pPr fontAlgn="auto">
              <a:spcBef>
                <a:spcPts val="0"/>
              </a:spcBef>
              <a:spcAft>
                <a:spcPts val="0"/>
              </a:spcAft>
              <a:defRPr/>
            </a:pPr>
            <a:r>
              <a:rPr lang="ja-JP" altLang="en-US" sz="800" dirty="0">
                <a:solidFill>
                  <a:prstClr val="black"/>
                </a:solidFill>
              </a:rPr>
              <a:t>　</a:t>
            </a:r>
            <a:endParaRPr lang="en-US" altLang="ja-JP" sz="800" dirty="0">
              <a:solidFill>
                <a:prstClr val="black"/>
              </a:solidFill>
            </a:endParaRPr>
          </a:p>
          <a:p>
            <a:pPr fontAlgn="auto">
              <a:spcBef>
                <a:spcPts val="0"/>
              </a:spcBef>
              <a:spcAft>
                <a:spcPts val="0"/>
              </a:spcAft>
              <a:defRPr/>
            </a:pPr>
            <a:r>
              <a:rPr lang="ja-JP" altLang="en-US" sz="1400" dirty="0">
                <a:solidFill>
                  <a:prstClr val="black"/>
                </a:solidFill>
              </a:rPr>
              <a:t>１．概要</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発達障害等に関する知識を有する専門員が、保育所や幼稚園、認定こども園、放課後児童クラブ等の子どもやその親が集まる施設・場を巡回し、施設のスタッフや親に対し、障害の早期発見・早期対応のための助言等の支援を行う。</a:t>
            </a:r>
            <a:endParaRPr lang="en-US" altLang="ja-JP" sz="1400" dirty="0">
              <a:solidFill>
                <a:prstClr val="black"/>
              </a:solidFill>
            </a:endParaRPr>
          </a:p>
          <a:p>
            <a:pPr fontAlgn="auto">
              <a:spcBef>
                <a:spcPts val="0"/>
              </a:spcBef>
              <a:spcAft>
                <a:spcPts val="0"/>
              </a:spcAft>
              <a:defRPr/>
            </a:pPr>
            <a:endParaRPr lang="en-US" altLang="ja-JP" sz="1000" dirty="0">
              <a:solidFill>
                <a:prstClr val="black"/>
              </a:solidFill>
            </a:endParaRPr>
          </a:p>
          <a:p>
            <a:pPr fontAlgn="auto">
              <a:spcBef>
                <a:spcPts val="0"/>
              </a:spcBef>
              <a:spcAft>
                <a:spcPts val="0"/>
              </a:spcAft>
              <a:defRPr/>
            </a:pPr>
            <a:r>
              <a:rPr lang="ja-JP" altLang="en-US" sz="1400" dirty="0">
                <a:solidFill>
                  <a:prstClr val="black"/>
                </a:solidFill>
              </a:rPr>
              <a:t>２．実施主体</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市町村</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（社会福祉法人等への委託可）</a:t>
            </a:r>
            <a:endParaRPr lang="en-US" altLang="ja-JP" sz="1400" dirty="0">
              <a:solidFill>
                <a:prstClr val="black"/>
              </a:solidFill>
            </a:endParaRPr>
          </a:p>
          <a:p>
            <a:pPr fontAlgn="auto">
              <a:spcBef>
                <a:spcPts val="0"/>
              </a:spcBef>
              <a:spcAft>
                <a:spcPts val="0"/>
              </a:spcAft>
              <a:defRPr/>
            </a:pPr>
            <a:endParaRPr lang="en-US" altLang="ja-JP" sz="1000" dirty="0">
              <a:solidFill>
                <a:prstClr val="black"/>
              </a:solidFill>
            </a:endParaRPr>
          </a:p>
          <a:p>
            <a:pPr fontAlgn="auto">
              <a:spcBef>
                <a:spcPts val="0"/>
              </a:spcBef>
              <a:spcAft>
                <a:spcPts val="0"/>
              </a:spcAft>
              <a:defRPr/>
            </a:pPr>
            <a:r>
              <a:rPr lang="ja-JP" altLang="en-US" sz="1400" dirty="0">
                <a:solidFill>
                  <a:prstClr val="black"/>
                </a:solidFill>
              </a:rPr>
              <a:t>３．</a:t>
            </a:r>
            <a:r>
              <a:rPr lang="ja-JP" altLang="en-US" sz="1400" dirty="0">
                <a:solidFill>
                  <a:prstClr val="black"/>
                </a:solidFill>
                <a:latin typeface="ＭＳ Ｐゴシック"/>
              </a:rPr>
              <a:t>事業の具体的内容</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rPr>
              <a:t>○親に対する助言・相談支援、ペアレントトレーニングの実施</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○ペアレントメンターについての情報提供</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a:t>
            </a:r>
            <a:r>
              <a:rPr lang="en-US" altLang="ja-JP" sz="1400" dirty="0">
                <a:solidFill>
                  <a:prstClr val="black"/>
                </a:solidFill>
              </a:rPr>
              <a:t>M-CHAT</a:t>
            </a:r>
            <a:r>
              <a:rPr lang="ja-JP" altLang="en-US" sz="1400" dirty="0">
                <a:solidFill>
                  <a:prstClr val="black"/>
                </a:solidFill>
              </a:rPr>
              <a:t>や</a:t>
            </a:r>
            <a:r>
              <a:rPr lang="en-US" altLang="ja-JP" sz="1400" dirty="0">
                <a:solidFill>
                  <a:prstClr val="black"/>
                </a:solidFill>
              </a:rPr>
              <a:t>PARS-TR</a:t>
            </a:r>
            <a:r>
              <a:rPr lang="ja-JP" altLang="en-US" sz="1400" dirty="0">
                <a:solidFill>
                  <a:prstClr val="black"/>
                </a:solidFill>
              </a:rPr>
              <a:t>等のアセスメントを実施する際の助言</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○児童発達支援事業所や発達障害者支援センター等の専門</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機関へのつなぎ　等</a:t>
            </a:r>
            <a:endParaRPr lang="en-US" altLang="ja-JP" sz="1400" dirty="0">
              <a:solidFill>
                <a:prstClr val="black"/>
              </a:solidFill>
            </a:endParaRPr>
          </a:p>
          <a:p>
            <a:pPr fontAlgn="auto">
              <a:spcBef>
                <a:spcPts val="0"/>
              </a:spcBef>
              <a:spcAft>
                <a:spcPts val="0"/>
              </a:spcAft>
              <a:defRPr/>
            </a:pPr>
            <a:endParaRPr lang="en-US" altLang="ja-JP" sz="1000" dirty="0">
              <a:solidFill>
                <a:prstClr val="black"/>
              </a:solidFill>
            </a:endParaRPr>
          </a:p>
          <a:p>
            <a:pPr fontAlgn="auto">
              <a:spcBef>
                <a:spcPts val="0"/>
              </a:spcBef>
              <a:spcAft>
                <a:spcPts val="0"/>
              </a:spcAft>
              <a:defRPr/>
            </a:pPr>
            <a:r>
              <a:rPr lang="ja-JP" altLang="en-US" sz="1400" dirty="0">
                <a:solidFill>
                  <a:prstClr val="black"/>
                </a:solidFill>
              </a:rPr>
              <a:t>４．財源</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地域生活支援事業費補助金の対象（市町村任意事業）</a:t>
            </a:r>
            <a:endParaRPr lang="en-US" altLang="ja-JP" sz="1400" dirty="0">
              <a:solidFill>
                <a:prstClr val="black"/>
              </a:solidFill>
            </a:endParaRPr>
          </a:p>
        </p:txBody>
      </p:sp>
      <p:sp>
        <p:nvSpPr>
          <p:cNvPr id="30729" name="Text Box 26"/>
          <p:cNvSpPr txBox="1">
            <a:spLocks noChangeArrowheads="1"/>
          </p:cNvSpPr>
          <p:nvPr/>
        </p:nvSpPr>
        <p:spPr bwMode="auto">
          <a:xfrm>
            <a:off x="169284" y="6525579"/>
            <a:ext cx="9541471" cy="276886"/>
          </a:xfrm>
          <a:prstGeom prst="rect">
            <a:avLst/>
          </a:prstGeom>
          <a:noFill/>
          <a:ln w="9525">
            <a:noFill/>
            <a:miter lim="800000"/>
            <a:headEnd/>
            <a:tailEnd/>
          </a:ln>
        </p:spPr>
        <p:txBody>
          <a:bodyPr wrap="square" lIns="91335" tIns="45664" rIns="91335" bIns="45664">
            <a:spAutoFit/>
          </a:bodyPr>
          <a:lstStyle/>
          <a:p>
            <a:pPr fontAlgn="auto">
              <a:spcBef>
                <a:spcPct val="50000"/>
              </a:spcBef>
              <a:spcAft>
                <a:spcPts val="0"/>
              </a:spcAft>
            </a:pPr>
            <a:r>
              <a:rPr lang="en-US" altLang="ja-JP" sz="1200" dirty="0">
                <a:solidFill>
                  <a:srgbClr val="000000"/>
                </a:solidFill>
                <a:latin typeface="Calibri"/>
                <a:ea typeface="ＭＳ Ｐゴシック"/>
              </a:rPr>
              <a:t>※</a:t>
            </a:r>
            <a:r>
              <a:rPr lang="ja-JP" altLang="en-US" sz="1200" dirty="0">
                <a:solidFill>
                  <a:srgbClr val="000000"/>
                </a:solidFill>
                <a:latin typeface="Calibri"/>
                <a:ea typeface="ＭＳ Ｐゴシック"/>
              </a:rPr>
              <a:t>上記事業は、利用に当たって保護者の申請に基づく支給決定が不要のため、保護者の障害受容が進んでいない場合にも柔軟な支援が可能。</a:t>
            </a:r>
            <a:endParaRPr lang="en-US" altLang="ja-JP" sz="1200" dirty="0">
              <a:solidFill>
                <a:srgbClr val="000000"/>
              </a:solidFill>
              <a:latin typeface="Calibri"/>
              <a:ea typeface="ＭＳ Ｐゴシック"/>
            </a:endParaRPr>
          </a:p>
        </p:txBody>
      </p:sp>
      <p:grpSp>
        <p:nvGrpSpPr>
          <p:cNvPr id="9" name="グループ化 18"/>
          <p:cNvGrpSpPr/>
          <p:nvPr/>
        </p:nvGrpSpPr>
        <p:grpSpPr>
          <a:xfrm>
            <a:off x="0" y="476672"/>
            <a:ext cx="9906000" cy="72008"/>
            <a:chOff x="0" y="188640"/>
            <a:chExt cx="9144000" cy="72008"/>
          </a:xfrm>
        </p:grpSpPr>
        <p:cxnSp>
          <p:nvCxnSpPr>
            <p:cNvPr id="10" name="直線コネクタ 9"/>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3"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134</a:t>
            </a:fld>
            <a:endParaRPr lang="en-US" altLang="ja-JP" dirty="0">
              <a:solidFill>
                <a:prstClr val="black"/>
              </a:solidFill>
            </a:endParaRPr>
          </a:p>
        </p:txBody>
      </p:sp>
    </p:spTree>
    <p:extLst>
      <p:ext uri="{BB962C8B-B14F-4D97-AF65-F5344CB8AC3E}">
        <p14:creationId xmlns:p14="http://schemas.microsoft.com/office/powerpoint/2010/main" val="408346131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270024" y="-27343"/>
            <a:ext cx="5275264" cy="466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anchor="ctr"/>
          <a:lstStyle/>
          <a:p>
            <a:pPr algn="ctr" fontAlgn="auto">
              <a:spcBef>
                <a:spcPts val="0"/>
              </a:spcBef>
              <a:spcAft>
                <a:spcPts val="0"/>
              </a:spcAft>
              <a:defRPr/>
            </a:pPr>
            <a:r>
              <a:rPr lang="ja-JP" altLang="en-US" sz="2000" b="1" dirty="0">
                <a:solidFill>
                  <a:prstClr val="black"/>
                </a:solidFill>
              </a:rPr>
              <a:t>発達障害者支援体制整備</a:t>
            </a:r>
            <a:r>
              <a:rPr lang="ja-JP" altLang="en-US" sz="2000" dirty="0">
                <a:solidFill>
                  <a:prstClr val="black"/>
                </a:solidFill>
              </a:rPr>
              <a:t>　　　　</a:t>
            </a:r>
          </a:p>
        </p:txBody>
      </p:sp>
      <p:sp>
        <p:nvSpPr>
          <p:cNvPr id="5" name="正方形/長方形 4"/>
          <p:cNvSpPr/>
          <p:nvPr/>
        </p:nvSpPr>
        <p:spPr>
          <a:xfrm>
            <a:off x="56501" y="620689"/>
            <a:ext cx="9793089" cy="1368152"/>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lIns="91307" tIns="45653" rIns="91307" bIns="45653" anchor="ctr"/>
          <a:lstStyle/>
          <a:p>
            <a:pPr fontAlgn="auto">
              <a:spcBef>
                <a:spcPts val="0"/>
              </a:spcBef>
              <a:spcAft>
                <a:spcPts val="0"/>
              </a:spcAft>
              <a:tabLst>
                <a:tab pos="88806" algn="l"/>
              </a:tabLst>
              <a:defRPr/>
            </a:pPr>
            <a:r>
              <a:rPr lang="ja-JP" altLang="en-US" sz="1400" dirty="0">
                <a:solidFill>
                  <a:prstClr val="black"/>
                </a:solidFill>
              </a:rPr>
              <a:t>   乳幼児期から成人期における各ライフステージに対応する一貫した支援を行うため、関係機関等によるネットワークを構築するとともに、ペアレント・メンター・ペアレントトレーニング・ソーシャルスキルトレーニングの導入による家族支援体制の整備や、発達障害特有のアセスメントツールの導入を促進するための研修会を実施する。</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また、市町村・事業所等支援、医療機関との連携や困難ケースへの対応を行うための「発達障害者地域支援マネジャー」を配置し、地域の中核である発達障害者支援センターの地域支援機能の強化を図る。</a:t>
            </a:r>
          </a:p>
        </p:txBody>
      </p:sp>
      <p:sp>
        <p:nvSpPr>
          <p:cNvPr id="10" name="角丸四角形 9"/>
          <p:cNvSpPr/>
          <p:nvPr/>
        </p:nvSpPr>
        <p:spPr>
          <a:xfrm>
            <a:off x="192072" y="2276891"/>
            <a:ext cx="9691219" cy="2902107"/>
          </a:xfrm>
          <a:prstGeom prst="roundRect">
            <a:avLst>
              <a:gd name="adj" fmla="val 573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a:normAutofit/>
          </a:bodyPr>
          <a:lstStyle/>
          <a:p>
            <a:pPr>
              <a:defRPr/>
            </a:pPr>
            <a:r>
              <a:rPr lang="ja-JP" altLang="en-US" sz="400" dirty="0">
                <a:solidFill>
                  <a:prstClr val="white"/>
                </a:solidFill>
              </a:rPr>
              <a:t>　　　</a:t>
            </a:r>
            <a:endParaRPr lang="en-US" altLang="ja-JP" sz="400" dirty="0">
              <a:solidFill>
                <a:prstClr val="white"/>
              </a:solidFill>
            </a:endParaRPr>
          </a:p>
          <a:p>
            <a:pPr>
              <a:defRPr/>
            </a:pPr>
            <a:r>
              <a:rPr lang="ja-JP" altLang="en-US" sz="400" dirty="0">
                <a:solidFill>
                  <a:prstClr val="white"/>
                </a:solidFill>
                <a:latin typeface="ＭＳ Ｐゴシック"/>
              </a:rPr>
              <a:t>　　　　　</a:t>
            </a:r>
            <a:endParaRPr lang="en-US" altLang="ja-JP" sz="1600" dirty="0">
              <a:solidFill>
                <a:prstClr val="black"/>
              </a:solidFill>
              <a:latin typeface="ＭＳ Ｐゴシック"/>
            </a:endParaRPr>
          </a:p>
          <a:p>
            <a:pPr>
              <a:defRPr/>
            </a:pPr>
            <a:endParaRPr lang="en-US" altLang="ja-JP" sz="1600" dirty="0">
              <a:solidFill>
                <a:prstClr val="black"/>
              </a:solidFill>
              <a:latin typeface="ＭＳ Ｐゴシック"/>
            </a:endParaRPr>
          </a:p>
          <a:p>
            <a:pPr>
              <a:defRPr/>
            </a:pPr>
            <a:endParaRPr lang="ja-JP" altLang="en-US" sz="1600" dirty="0">
              <a:solidFill>
                <a:prstClr val="black"/>
              </a:solidFill>
              <a:latin typeface="ＭＳ Ｐゴシック"/>
            </a:endParaRPr>
          </a:p>
        </p:txBody>
      </p:sp>
      <p:sp>
        <p:nvSpPr>
          <p:cNvPr id="11" name="正方形/長方形 10"/>
          <p:cNvSpPr/>
          <p:nvPr/>
        </p:nvSpPr>
        <p:spPr>
          <a:xfrm>
            <a:off x="3304288" y="2492949"/>
            <a:ext cx="3232967" cy="2471329"/>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anchor="ctr"/>
          <a:lstStyle/>
          <a:p>
            <a:pPr algn="ctr">
              <a:defRPr/>
            </a:pPr>
            <a:endParaRPr lang="ja-JP" altLang="en-US" sz="1000">
              <a:solidFill>
                <a:prstClr val="white"/>
              </a:solidFill>
            </a:endParaRPr>
          </a:p>
        </p:txBody>
      </p:sp>
      <p:pic>
        <p:nvPicPr>
          <p:cNvPr id="8213" name="Picture 2" descr="C:\Users\yspmg\AppData\Local\Microsoft\Windows\Temporary Internet Files\Content.IE5\ZGB3EBQ6\MCj04455900000[1].wmf"/>
          <p:cNvPicPr>
            <a:picLocks noChangeAspect="1" noChangeArrowheads="1"/>
          </p:cNvPicPr>
          <p:nvPr/>
        </p:nvPicPr>
        <p:blipFill>
          <a:blip r:embed="rId3" cstate="print"/>
          <a:srcRect/>
          <a:stretch>
            <a:fillRect/>
          </a:stretch>
        </p:blipFill>
        <p:spPr bwMode="auto">
          <a:xfrm>
            <a:off x="6557320" y="3284989"/>
            <a:ext cx="627928" cy="509054"/>
          </a:xfrm>
          <a:prstGeom prst="rect">
            <a:avLst/>
          </a:prstGeom>
          <a:noFill/>
          <a:ln w="9525">
            <a:noFill/>
            <a:miter lim="800000"/>
            <a:headEnd/>
            <a:tailEnd/>
          </a:ln>
        </p:spPr>
      </p:pic>
      <p:pic>
        <p:nvPicPr>
          <p:cNvPr id="8214" name="Picture 29" descr="j0310838"/>
          <p:cNvPicPr>
            <a:picLocks noChangeAspect="1" noChangeArrowheads="1"/>
          </p:cNvPicPr>
          <p:nvPr/>
        </p:nvPicPr>
        <p:blipFill>
          <a:blip r:embed="rId4" cstate="print"/>
          <a:srcRect/>
          <a:stretch>
            <a:fillRect/>
          </a:stretch>
        </p:blipFill>
        <p:spPr bwMode="auto">
          <a:xfrm>
            <a:off x="6610956" y="4597157"/>
            <a:ext cx="502455" cy="307426"/>
          </a:xfrm>
          <a:prstGeom prst="rect">
            <a:avLst/>
          </a:prstGeom>
          <a:noFill/>
          <a:ln w="9525">
            <a:noFill/>
            <a:miter lim="800000"/>
            <a:headEnd/>
            <a:tailEnd/>
          </a:ln>
        </p:spPr>
      </p:pic>
      <p:pic>
        <p:nvPicPr>
          <p:cNvPr id="8215" name="Picture 2" descr="C:\Users\yspmg\AppData\Local\Microsoft\Windows\Temporary Internet Files\Content.IE5\J5E7E87F\MCj04460060000[1].wmf"/>
          <p:cNvPicPr>
            <a:picLocks noChangeAspect="1" noChangeArrowheads="1"/>
          </p:cNvPicPr>
          <p:nvPr/>
        </p:nvPicPr>
        <p:blipFill>
          <a:blip r:embed="rId5" cstate="print"/>
          <a:srcRect/>
          <a:stretch>
            <a:fillRect/>
          </a:stretch>
        </p:blipFill>
        <p:spPr bwMode="auto">
          <a:xfrm>
            <a:off x="4376936" y="4179086"/>
            <a:ext cx="1288944" cy="711862"/>
          </a:xfrm>
          <a:prstGeom prst="rect">
            <a:avLst/>
          </a:prstGeom>
          <a:noFill/>
          <a:ln w="9525">
            <a:noFill/>
            <a:miter lim="800000"/>
            <a:headEnd/>
            <a:tailEnd/>
          </a:ln>
        </p:spPr>
      </p:pic>
      <p:sp>
        <p:nvSpPr>
          <p:cNvPr id="40" name="Rectangle 13"/>
          <p:cNvSpPr>
            <a:spLocks noChangeArrowheads="1"/>
          </p:cNvSpPr>
          <p:nvPr/>
        </p:nvSpPr>
        <p:spPr bwMode="auto">
          <a:xfrm>
            <a:off x="3656858" y="2348880"/>
            <a:ext cx="2448272" cy="295956"/>
          </a:xfrm>
          <a:prstGeom prst="rect">
            <a:avLst/>
          </a:prstGeom>
          <a:solidFill>
            <a:schemeClr val="bg1"/>
          </a:solidFill>
          <a:ln w="9525">
            <a:solidFill>
              <a:schemeClr val="tx1"/>
            </a:solidFill>
            <a:miter lim="800000"/>
            <a:headEnd/>
            <a:tailEnd/>
          </a:ln>
        </p:spPr>
        <p:txBody>
          <a:bodyPr wrap="none" lIns="91307" tIns="45653" rIns="91307" bIns="45653" anchor="ctr"/>
          <a:lstStyle/>
          <a:p>
            <a:pPr algn="ctr">
              <a:defRPr/>
            </a:pPr>
            <a:r>
              <a:rPr lang="ja-JP" altLang="en-US" sz="1400" dirty="0">
                <a:solidFill>
                  <a:prstClr val="black"/>
                </a:solidFill>
                <a:ea typeface="ＭＳ Ｐゴシック"/>
              </a:rPr>
              <a:t>発達障害者支援地域協議会</a:t>
            </a:r>
            <a:endParaRPr lang="ja-JP" altLang="en-US" sz="900" dirty="0">
              <a:solidFill>
                <a:prstClr val="black"/>
              </a:solidFill>
              <a:ea typeface="ＭＳ Ｐゴシック"/>
            </a:endParaRPr>
          </a:p>
        </p:txBody>
      </p:sp>
      <p:sp>
        <p:nvSpPr>
          <p:cNvPr id="42" name="Rectangle 14"/>
          <p:cNvSpPr>
            <a:spLocks noChangeArrowheads="1"/>
          </p:cNvSpPr>
          <p:nvPr/>
        </p:nvSpPr>
        <p:spPr bwMode="auto">
          <a:xfrm>
            <a:off x="7678167" y="4081388"/>
            <a:ext cx="2171423" cy="468511"/>
          </a:xfrm>
          <a:prstGeom prst="rect">
            <a:avLst/>
          </a:prstGeom>
          <a:noFill/>
          <a:ln w="9525">
            <a:noFill/>
            <a:miter lim="800000"/>
            <a:headEnd/>
            <a:tailEnd/>
          </a:ln>
        </p:spPr>
        <p:txBody>
          <a:bodyPr wrap="none" lIns="91307" tIns="45653" rIns="91307" bIns="45653" anchor="ctr"/>
          <a:lstStyle/>
          <a:p>
            <a:pPr>
              <a:defRPr/>
            </a:pPr>
            <a:endParaRPr lang="ja-JP" altLang="en-US" sz="1000" dirty="0">
              <a:solidFill>
                <a:prstClr val="black"/>
              </a:solidFill>
              <a:latin typeface="ＭＳ Ｐゴシック"/>
              <a:ea typeface="ＭＳ Ｐゴシック"/>
            </a:endParaRPr>
          </a:p>
        </p:txBody>
      </p:sp>
      <p:sp>
        <p:nvSpPr>
          <p:cNvPr id="50" name="Rectangle 14"/>
          <p:cNvSpPr>
            <a:spLocks noChangeArrowheads="1"/>
          </p:cNvSpPr>
          <p:nvPr/>
        </p:nvSpPr>
        <p:spPr bwMode="auto">
          <a:xfrm>
            <a:off x="7165106" y="3051442"/>
            <a:ext cx="2612432" cy="1601696"/>
          </a:xfrm>
          <a:prstGeom prst="rect">
            <a:avLst/>
          </a:prstGeom>
          <a:noFill/>
          <a:ln w="9525">
            <a:noFill/>
            <a:miter lim="800000"/>
            <a:headEnd/>
            <a:tailEnd/>
          </a:ln>
        </p:spPr>
        <p:txBody>
          <a:bodyPr wrap="none" lIns="91307" tIns="45653" rIns="91307" bIns="45653" anchor="ctr"/>
          <a:lstStyle/>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r>
              <a:rPr lang="ja-JP" altLang="en-US" sz="1000" dirty="0">
                <a:solidFill>
                  <a:prstClr val="black"/>
                </a:solidFill>
                <a:ea typeface="ＭＳ Ｐゴシック"/>
              </a:rPr>
              <a:t>○家族支援のための人材育成</a:t>
            </a:r>
            <a:endParaRPr lang="en-US" altLang="ja-JP" sz="1000" dirty="0">
              <a:solidFill>
                <a:prstClr val="black"/>
              </a:solidFill>
              <a:ea typeface="ＭＳ Ｐゴシック"/>
            </a:endParaRPr>
          </a:p>
          <a:p>
            <a:r>
              <a:rPr lang="ja-JP" altLang="en-US" sz="1000" dirty="0">
                <a:solidFill>
                  <a:prstClr val="black"/>
                </a:solidFill>
                <a:ea typeface="ＭＳ Ｐゴシック"/>
              </a:rPr>
              <a:t>　（家族の対応力向上）</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・ペアレントトレーニング</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・ペアレントプログラム</a:t>
            </a:r>
          </a:p>
          <a:p>
            <a:r>
              <a:rPr lang="ja-JP" altLang="en-US" sz="1000" dirty="0">
                <a:solidFill>
                  <a:prstClr val="black"/>
                </a:solidFill>
                <a:ea typeface="ＭＳ Ｐゴシック"/>
              </a:rPr>
              <a:t>　（当事者による助言）</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・ペアレントメンター　　等　　　　　　　　　　　　　　　　　</a:t>
            </a:r>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r>
              <a:rPr lang="ja-JP" altLang="en-US" sz="1000" dirty="0">
                <a:solidFill>
                  <a:prstClr val="black"/>
                </a:solidFill>
                <a:ea typeface="ＭＳ Ｐゴシック"/>
              </a:rPr>
              <a:t>○当事者の適応力向上のための人材育成</a:t>
            </a:r>
            <a:endParaRPr lang="en-US" altLang="ja-JP" sz="1000" dirty="0">
              <a:solidFill>
                <a:prstClr val="black"/>
              </a:solidFill>
              <a:ea typeface="ＭＳ Ｐゴシック"/>
            </a:endParaRPr>
          </a:p>
          <a:p>
            <a:r>
              <a:rPr lang="ja-JP" altLang="en-US" sz="1000" dirty="0">
                <a:solidFill>
                  <a:prstClr val="black"/>
                </a:solidFill>
                <a:ea typeface="ＭＳ Ｐゴシック"/>
              </a:rPr>
              <a:t> 　・ソーシャルスキルトレーニング　等　　　　</a:t>
            </a:r>
          </a:p>
          <a:p>
            <a:pPr>
              <a:defRPr/>
            </a:pPr>
            <a:endParaRPr lang="en-US" altLang="ja-JP" sz="1000" dirty="0">
              <a:solidFill>
                <a:prstClr val="black"/>
              </a:solidFill>
              <a:ea typeface="ＭＳ Ｐゴシック"/>
            </a:endParaRPr>
          </a:p>
          <a:p>
            <a:pPr>
              <a:defRPr/>
            </a:pPr>
            <a:r>
              <a:rPr lang="ja-JP" altLang="en-US" sz="1000" dirty="0">
                <a:solidFill>
                  <a:prstClr val="black"/>
                </a:solidFill>
                <a:latin typeface="ＭＳ Ｐゴシック"/>
                <a:ea typeface="ＭＳ Ｐゴシック"/>
              </a:rPr>
              <a:t>○アセスメントツールの導入促進</a:t>
            </a:r>
            <a:endParaRPr lang="en-US" altLang="ja-JP" sz="1000" dirty="0">
              <a:solidFill>
                <a:prstClr val="black"/>
              </a:solidFill>
              <a:latin typeface="ＭＳ Ｐゴシック"/>
              <a:ea typeface="ＭＳ Ｐゴシック"/>
            </a:endParaRPr>
          </a:p>
          <a:p>
            <a:pPr>
              <a:defRPr/>
            </a:pPr>
            <a:r>
              <a:rPr lang="ja-JP" altLang="en-US" sz="1000" dirty="0">
                <a:solidFill>
                  <a:prstClr val="black"/>
                </a:solidFill>
                <a:latin typeface="ＭＳ Ｐゴシック"/>
                <a:ea typeface="ＭＳ Ｐゴシック"/>
              </a:rPr>
              <a:t> 　・Ｍ－ＣＨＡＴ、ＰＡＲＳ</a:t>
            </a:r>
            <a:r>
              <a:rPr lang="en-US" altLang="ja-JP" sz="1000" dirty="0">
                <a:solidFill>
                  <a:prstClr val="black"/>
                </a:solidFill>
                <a:latin typeface="ＭＳ Ｐゴシック"/>
                <a:ea typeface="ＭＳ Ｐゴシック"/>
              </a:rPr>
              <a:t>-</a:t>
            </a:r>
            <a:r>
              <a:rPr lang="ja-JP" altLang="en-US" sz="1000" dirty="0">
                <a:solidFill>
                  <a:prstClr val="black"/>
                </a:solidFill>
                <a:latin typeface="ＭＳ Ｐゴシック"/>
                <a:ea typeface="ＭＳ Ｐゴシック"/>
              </a:rPr>
              <a:t>ＴＲ　　等</a:t>
            </a:r>
          </a:p>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endParaRPr lang="ja-JP" altLang="en-US" sz="1000" dirty="0">
              <a:solidFill>
                <a:prstClr val="black"/>
              </a:solidFill>
              <a:ea typeface="ＭＳ Ｐゴシック"/>
            </a:endParaRPr>
          </a:p>
        </p:txBody>
      </p:sp>
      <p:cxnSp>
        <p:nvCxnSpPr>
          <p:cNvPr id="59" name="直線矢印コネクタ 58"/>
          <p:cNvCxnSpPr>
            <a:endCxn id="6" idx="1"/>
          </p:cNvCxnSpPr>
          <p:nvPr/>
        </p:nvCxnSpPr>
        <p:spPr>
          <a:xfrm flipV="1">
            <a:off x="5868994" y="3791213"/>
            <a:ext cx="1316287" cy="63670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7" name="直線矢印コネクタ 66"/>
          <p:cNvCxnSpPr/>
          <p:nvPr/>
        </p:nvCxnSpPr>
        <p:spPr>
          <a:xfrm>
            <a:off x="2989246" y="4033164"/>
            <a:ext cx="1313325" cy="547964"/>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98" name="Rectangle 13"/>
          <p:cNvSpPr>
            <a:spLocks noChangeArrowheads="1"/>
          </p:cNvSpPr>
          <p:nvPr/>
        </p:nvSpPr>
        <p:spPr bwMode="auto">
          <a:xfrm>
            <a:off x="3523741" y="4269161"/>
            <a:ext cx="421331" cy="239960"/>
          </a:xfrm>
          <a:prstGeom prst="rect">
            <a:avLst/>
          </a:prstGeom>
          <a:solidFill>
            <a:schemeClr val="bg1"/>
          </a:solidFill>
          <a:ln w="9525">
            <a:solidFill>
              <a:schemeClr val="accent1"/>
            </a:solidFill>
            <a:miter lim="800000"/>
            <a:headEnd/>
            <a:tailEnd/>
          </a:ln>
        </p:spPr>
        <p:txBody>
          <a:bodyPr wrap="none" lIns="91307" tIns="45653" rIns="91307" bIns="45653" anchor="ctr"/>
          <a:lstStyle/>
          <a:p>
            <a:pPr>
              <a:defRPr/>
            </a:pPr>
            <a:r>
              <a:rPr lang="ja-JP" altLang="en-US" sz="900" dirty="0">
                <a:solidFill>
                  <a:prstClr val="black"/>
                </a:solidFill>
                <a:ea typeface="ＭＳ Ｐゴシック"/>
              </a:rPr>
              <a:t>連携</a:t>
            </a:r>
          </a:p>
        </p:txBody>
      </p:sp>
      <p:sp>
        <p:nvSpPr>
          <p:cNvPr id="16" name="テキスト ボックス 15"/>
          <p:cNvSpPr txBox="1"/>
          <p:nvPr/>
        </p:nvSpPr>
        <p:spPr>
          <a:xfrm>
            <a:off x="3368824" y="2636920"/>
            <a:ext cx="3432236" cy="1569566"/>
          </a:xfrm>
          <a:prstGeom prst="rect">
            <a:avLst/>
          </a:prstGeom>
          <a:noFill/>
        </p:spPr>
        <p:txBody>
          <a:bodyPr wrap="square" lIns="91341" tIns="45673" rIns="91341" bIns="45673" rtlCol="0">
            <a:spAutoFit/>
          </a:bodyPr>
          <a:lstStyle/>
          <a:p>
            <a:pPr marL="82458" indent="-82458" fontAlgn="auto">
              <a:spcBef>
                <a:spcPts val="0"/>
              </a:spcBef>
              <a:spcAft>
                <a:spcPts val="0"/>
              </a:spcAft>
            </a:pPr>
            <a:r>
              <a:rPr lang="ja-JP" altLang="en-US" sz="1200" dirty="0">
                <a:solidFill>
                  <a:prstClr val="black"/>
                </a:solidFill>
                <a:latin typeface="ＭＳ Ｐゴシック"/>
                <a:ea typeface="ＭＳ Ｐゴシック"/>
              </a:rPr>
              <a:t>１）自治体内の支援ニーズや支援体制の現状</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　  等を把握。市町村又は障害福祉圏域ごとの</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　　支援体制の整備の状況や発達障害者支援</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　　センターの活動状況について検証</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２）センターの拡充やマネジャーの配置、その</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　　役割の見直し等を検討</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３）家族支援やアセスメントツールの普及を計画</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en-US" altLang="ja-JP" sz="1200" dirty="0">
                <a:solidFill>
                  <a:prstClr val="black"/>
                </a:solidFill>
                <a:latin typeface="ＭＳ Ｐゴシック"/>
                <a:ea typeface="ＭＳ Ｐゴシック"/>
              </a:rPr>
              <a:t>※</a:t>
            </a:r>
            <a:r>
              <a:rPr lang="ja-JP" altLang="en-US" sz="1200" dirty="0">
                <a:solidFill>
                  <a:prstClr val="black"/>
                </a:solidFill>
                <a:latin typeface="ＭＳ Ｐゴシック"/>
                <a:ea typeface="ＭＳ Ｐゴシック"/>
              </a:rPr>
              <a:t>年２～３回程度開催</a:t>
            </a:r>
            <a:endParaRPr lang="en-US" altLang="ja-JP" sz="1200" dirty="0">
              <a:solidFill>
                <a:prstClr val="black"/>
              </a:solidFill>
              <a:latin typeface="ＭＳ Ｐゴシック"/>
              <a:ea typeface="ＭＳ Ｐゴシック"/>
            </a:endParaRPr>
          </a:p>
        </p:txBody>
      </p:sp>
      <p:sp>
        <p:nvSpPr>
          <p:cNvPr id="78" name="上下矢印 77"/>
          <p:cNvSpPr/>
          <p:nvPr/>
        </p:nvSpPr>
        <p:spPr>
          <a:xfrm>
            <a:off x="4630061" y="5179256"/>
            <a:ext cx="1187044" cy="698293"/>
          </a:xfrm>
          <a:prstGeom prst="upDownArrow">
            <a:avLst>
              <a:gd name="adj1" fmla="val 60081"/>
              <a:gd name="adj2" fmla="val 35418"/>
            </a:avLst>
          </a:prstGeom>
          <a:ln/>
        </p:spPr>
        <p:style>
          <a:lnRef idx="1">
            <a:schemeClr val="accent3"/>
          </a:lnRef>
          <a:fillRef idx="2">
            <a:schemeClr val="accent3"/>
          </a:fillRef>
          <a:effectRef idx="1">
            <a:schemeClr val="accent3"/>
          </a:effectRef>
          <a:fontRef idx="minor">
            <a:schemeClr val="dk1"/>
          </a:fontRef>
        </p:style>
        <p:txBody>
          <a:bodyPr lIns="91307" tIns="45653" rIns="91307" bIns="45653" anchor="ctr"/>
          <a:lstStyle/>
          <a:p>
            <a:pPr algn="ctr">
              <a:defRPr/>
            </a:pPr>
            <a:r>
              <a:rPr lang="ja-JP" altLang="en-US" sz="1200" dirty="0">
                <a:solidFill>
                  <a:prstClr val="black"/>
                </a:solidFill>
              </a:rPr>
              <a:t>連携</a:t>
            </a:r>
          </a:p>
        </p:txBody>
      </p:sp>
      <p:sp>
        <p:nvSpPr>
          <p:cNvPr id="103" name="AutoShape 9"/>
          <p:cNvSpPr>
            <a:spLocks noChangeArrowheads="1"/>
          </p:cNvSpPr>
          <p:nvPr/>
        </p:nvSpPr>
        <p:spPr bwMode="auto">
          <a:xfrm>
            <a:off x="191985" y="5877272"/>
            <a:ext cx="9636650" cy="953670"/>
          </a:xfrm>
          <a:prstGeom prst="roundRect">
            <a:avLst>
              <a:gd name="adj" fmla="val 0"/>
            </a:avLst>
          </a:prstGeom>
          <a:noFill/>
          <a:ln w="9525" cmpd="sng">
            <a:solidFill>
              <a:schemeClr val="tx1"/>
            </a:solidFill>
            <a:miter lim="800000"/>
            <a:headEnd/>
            <a:tailEnd/>
          </a:ln>
        </p:spPr>
        <p:txBody>
          <a:bodyPr wrap="none" lIns="91307" tIns="45653" rIns="91307" bIns="45653"/>
          <a:lstStyle/>
          <a:p>
            <a:endParaRPr lang="en-US" altLang="ja-JP" sz="800" dirty="0">
              <a:solidFill>
                <a:prstClr val="black"/>
              </a:solidFill>
              <a:ea typeface="ＭＳ Ｐゴシック"/>
            </a:endParaRPr>
          </a:p>
          <a:p>
            <a:r>
              <a:rPr lang="ja-JP" altLang="en-US" sz="1400" dirty="0">
                <a:solidFill>
                  <a:prstClr val="black"/>
                </a:solidFill>
                <a:ea typeface="ＭＳ Ｐゴシック"/>
              </a:rPr>
              <a:t>　　</a:t>
            </a:r>
            <a:endParaRPr lang="en-US" altLang="ja-JP" sz="1400" dirty="0">
              <a:solidFill>
                <a:prstClr val="black"/>
              </a:solidFill>
              <a:ea typeface="ＭＳ Ｐゴシック"/>
            </a:endParaRPr>
          </a:p>
        </p:txBody>
      </p:sp>
      <p:pic>
        <p:nvPicPr>
          <p:cNvPr id="115" name="Picture 4" descr="C:\Users\yspmg\AppData\Local\Microsoft\Windows\Temporary Internet Files\Content.IE5\PK6VHFIT\MCj04455080000[1].wmf"/>
          <p:cNvPicPr>
            <a:picLocks noChangeAspect="1" noChangeArrowheads="1"/>
          </p:cNvPicPr>
          <p:nvPr/>
        </p:nvPicPr>
        <p:blipFill>
          <a:blip r:embed="rId6" cstate="print"/>
          <a:srcRect/>
          <a:stretch>
            <a:fillRect/>
          </a:stretch>
        </p:blipFill>
        <p:spPr bwMode="auto">
          <a:xfrm>
            <a:off x="3872887" y="6165596"/>
            <a:ext cx="1020674" cy="520547"/>
          </a:xfrm>
          <a:prstGeom prst="rect">
            <a:avLst/>
          </a:prstGeom>
          <a:noFill/>
          <a:ln w="9525">
            <a:noFill/>
            <a:miter lim="800000"/>
            <a:headEnd/>
            <a:tailEnd/>
          </a:ln>
        </p:spPr>
      </p:pic>
      <p:sp>
        <p:nvSpPr>
          <p:cNvPr id="2" name="テキスト ボックス 1"/>
          <p:cNvSpPr txBox="1"/>
          <p:nvPr/>
        </p:nvSpPr>
        <p:spPr>
          <a:xfrm>
            <a:off x="324944" y="6021374"/>
            <a:ext cx="2899868" cy="705323"/>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１）住民にわかりやすい窓口の設置</a:t>
            </a:r>
            <a:endParaRPr lang="en-US" altLang="ja-JP" sz="1000" dirty="0">
              <a:solidFill>
                <a:prstClr val="black"/>
              </a:solidFill>
              <a:latin typeface="Calibri"/>
              <a:ea typeface="ＭＳ Ｐゴシック"/>
            </a:endParaRPr>
          </a:p>
          <a:p>
            <a:pPr fontAlgn="auto">
              <a:spcBef>
                <a:spcPts val="0"/>
              </a:spcBef>
              <a:spcAft>
                <a:spcPts val="0"/>
              </a:spcAft>
            </a:pPr>
            <a:r>
              <a:rPr lang="en-US" altLang="ja-JP" sz="1000" dirty="0">
                <a:solidFill>
                  <a:prstClr val="black"/>
                </a:solidFill>
                <a:latin typeface="Calibri"/>
                <a:ea typeface="ＭＳ Ｐゴシック"/>
              </a:rPr>
              <a:t>      </a:t>
            </a:r>
            <a:r>
              <a:rPr lang="ja-JP" altLang="en-US" sz="1000" dirty="0">
                <a:solidFill>
                  <a:prstClr val="black"/>
                </a:solidFill>
                <a:latin typeface="Calibri"/>
                <a:ea typeface="ＭＳ Ｐゴシック"/>
              </a:rPr>
              <a:t>や連絡先の周知</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２）関係部署との連携体制の構築</a:t>
            </a:r>
          </a:p>
          <a:p>
            <a:pPr fontAlgn="auto">
              <a:spcBef>
                <a:spcPts val="0"/>
              </a:spcBef>
              <a:spcAft>
                <a:spcPts val="0"/>
              </a:spcAft>
            </a:pPr>
            <a:r>
              <a:rPr lang="ja-JP" altLang="en-US" sz="1000" dirty="0">
                <a:solidFill>
                  <a:prstClr val="black"/>
                </a:solidFill>
                <a:latin typeface="Calibri"/>
                <a:ea typeface="ＭＳ Ｐゴシック"/>
              </a:rPr>
              <a:t>（例：個別支援ファイルの活用・普及）</a:t>
            </a:r>
          </a:p>
        </p:txBody>
      </p:sp>
      <p:sp>
        <p:nvSpPr>
          <p:cNvPr id="63" name="テキスト ボックス 62"/>
          <p:cNvSpPr txBox="1"/>
          <p:nvPr/>
        </p:nvSpPr>
        <p:spPr>
          <a:xfrm>
            <a:off x="4881035" y="5930887"/>
            <a:ext cx="5112569" cy="858855"/>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３）早期発見、早期支援等（ペアレントトレーニング、ペアレントプログラム、ペアレント　</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　 メンター、ソーシャルスキルトレーニング）の推進　　　</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　　・人材確保／人材養成</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　　・専門的な機関との連携</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　　・保健センター等でアセスメントツールを活用</a:t>
            </a:r>
          </a:p>
        </p:txBody>
      </p:sp>
      <p:pic>
        <p:nvPicPr>
          <p:cNvPr id="1028" name="Picture 4" descr="現場 イメージ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147" y="6093584"/>
            <a:ext cx="916401" cy="5595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会議 イメージ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1412" y="6381648"/>
            <a:ext cx="1451767" cy="413045"/>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7185298" y="2691405"/>
            <a:ext cx="2571355" cy="2199546"/>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grpSp>
        <p:nvGrpSpPr>
          <p:cNvPr id="54" name="グループ化 18"/>
          <p:cNvGrpSpPr/>
          <p:nvPr/>
        </p:nvGrpSpPr>
        <p:grpSpPr>
          <a:xfrm>
            <a:off x="0" y="404664"/>
            <a:ext cx="9906000" cy="72008"/>
            <a:chOff x="0" y="188640"/>
            <a:chExt cx="9144000" cy="72008"/>
          </a:xfrm>
        </p:grpSpPr>
        <p:cxnSp>
          <p:nvCxnSpPr>
            <p:cNvPr id="57" name="直線コネクタ 5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68" name="正方形/長方形 67"/>
          <p:cNvSpPr/>
          <p:nvPr/>
        </p:nvSpPr>
        <p:spPr>
          <a:xfrm>
            <a:off x="128505" y="2132861"/>
            <a:ext cx="2563431" cy="360040"/>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600" kern="0" dirty="0">
                <a:solidFill>
                  <a:prstClr val="white"/>
                </a:solidFill>
                <a:latin typeface="HGS創英角ｺﾞｼｯｸUB" pitchFamily="50" charset="-128"/>
                <a:ea typeface="HGS創英角ｺﾞｼｯｸUB" pitchFamily="50" charset="-128"/>
              </a:rPr>
              <a:t> 都道府県・指定都市</a:t>
            </a:r>
          </a:p>
        </p:txBody>
      </p:sp>
      <p:sp>
        <p:nvSpPr>
          <p:cNvPr id="70" name="正方形/長方形 69"/>
          <p:cNvSpPr/>
          <p:nvPr/>
        </p:nvSpPr>
        <p:spPr>
          <a:xfrm>
            <a:off x="128539" y="5661248"/>
            <a:ext cx="2096743" cy="324008"/>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600" kern="0" dirty="0">
                <a:solidFill>
                  <a:prstClr val="white"/>
                </a:solidFill>
                <a:latin typeface="HGS創英角ｺﾞｼｯｸUB" pitchFamily="50" charset="-128"/>
                <a:ea typeface="HGS創英角ｺﾞｼｯｸUB" pitchFamily="50" charset="-128"/>
              </a:rPr>
              <a:t>市町村</a:t>
            </a:r>
          </a:p>
        </p:txBody>
      </p:sp>
      <p:sp>
        <p:nvSpPr>
          <p:cNvPr id="71" name="正方形/長方形 70"/>
          <p:cNvSpPr/>
          <p:nvPr/>
        </p:nvSpPr>
        <p:spPr>
          <a:xfrm>
            <a:off x="7401273" y="2564904"/>
            <a:ext cx="1146284" cy="27429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defRPr/>
            </a:pPr>
            <a:r>
              <a:rPr lang="ja-JP" altLang="en-US" sz="1000" dirty="0">
                <a:solidFill>
                  <a:prstClr val="black"/>
                </a:solidFill>
                <a:latin typeface="Arial" charset="0"/>
              </a:rPr>
              <a:t>研修会等の実施</a:t>
            </a:r>
            <a:endParaRPr lang="en-US" altLang="ja-JP" sz="1000" dirty="0">
              <a:solidFill>
                <a:prstClr val="black"/>
              </a:solidFill>
              <a:latin typeface="Arial" charset="0"/>
            </a:endParaRPr>
          </a:p>
        </p:txBody>
      </p:sp>
      <p:sp>
        <p:nvSpPr>
          <p:cNvPr id="73" name="右矢印 72"/>
          <p:cNvSpPr/>
          <p:nvPr/>
        </p:nvSpPr>
        <p:spPr>
          <a:xfrm rot="5400000">
            <a:off x="7922603" y="4839108"/>
            <a:ext cx="661015" cy="1415312"/>
          </a:xfrm>
          <a:prstGeom prst="rightArrow">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270" lIns="91341" tIns="45673" rIns="91341" bIns="45673" rtlCol="0" anchor="ctr"/>
          <a:lstStyle/>
          <a:p>
            <a:pPr algn="ctr" fontAlgn="auto">
              <a:spcBef>
                <a:spcPts val="0"/>
              </a:spcBef>
              <a:spcAft>
                <a:spcPts val="0"/>
              </a:spcAft>
            </a:pPr>
            <a:endParaRPr lang="ja-JP" altLang="en-US" sz="1000" dirty="0">
              <a:ln>
                <a:solidFill>
                  <a:srgbClr val="00CC00"/>
                </a:solidFill>
              </a:ln>
              <a:solidFill>
                <a:srgbClr val="00CC00"/>
              </a:solidFill>
              <a:latin typeface="HG丸ｺﾞｼｯｸM-PRO" pitchFamily="50" charset="-128"/>
              <a:ea typeface="HG丸ｺﾞｼｯｸM-PRO" pitchFamily="50" charset="-128"/>
            </a:endParaRPr>
          </a:p>
        </p:txBody>
      </p:sp>
      <p:sp>
        <p:nvSpPr>
          <p:cNvPr id="75" name="テキスト ボックス 74"/>
          <p:cNvSpPr txBox="1"/>
          <p:nvPr/>
        </p:nvSpPr>
        <p:spPr>
          <a:xfrm>
            <a:off x="7905336" y="5335324"/>
            <a:ext cx="843552" cy="246126"/>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展開・普及</a:t>
            </a:r>
          </a:p>
        </p:txBody>
      </p:sp>
      <p:sp>
        <p:nvSpPr>
          <p:cNvPr id="83" name="右矢印 82"/>
          <p:cNvSpPr/>
          <p:nvPr/>
        </p:nvSpPr>
        <p:spPr>
          <a:xfrm rot="5400000">
            <a:off x="2805194" y="4699982"/>
            <a:ext cx="661017" cy="1693915"/>
          </a:xfrm>
          <a:prstGeom prst="rightArrow">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270" lIns="91341" tIns="45673" rIns="91341" bIns="45673" rtlCol="0" anchor="ctr"/>
          <a:lstStyle/>
          <a:p>
            <a:pPr algn="ctr" fontAlgn="auto">
              <a:spcBef>
                <a:spcPts val="0"/>
              </a:spcBef>
              <a:spcAft>
                <a:spcPts val="0"/>
              </a:spcAft>
            </a:pPr>
            <a:endParaRPr lang="ja-JP" altLang="en-US" sz="1000" dirty="0">
              <a:ln>
                <a:solidFill>
                  <a:srgbClr val="00CC00"/>
                </a:solidFill>
              </a:ln>
              <a:solidFill>
                <a:srgbClr val="00CC00"/>
              </a:solidFill>
              <a:latin typeface="HG丸ｺﾞｼｯｸM-PRO" pitchFamily="50" charset="-128"/>
              <a:ea typeface="HG丸ｺﾞｼｯｸM-PRO" pitchFamily="50" charset="-128"/>
            </a:endParaRPr>
          </a:p>
        </p:txBody>
      </p:sp>
      <p:sp>
        <p:nvSpPr>
          <p:cNvPr id="84" name="テキスト ボックス 83"/>
          <p:cNvSpPr txBox="1"/>
          <p:nvPr/>
        </p:nvSpPr>
        <p:spPr>
          <a:xfrm>
            <a:off x="2648900" y="5335324"/>
            <a:ext cx="2016225" cy="246126"/>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派遣・サポート</a:t>
            </a:r>
            <a:endParaRPr lang="en-US" altLang="ja-JP" sz="1000" dirty="0">
              <a:solidFill>
                <a:prstClr val="black"/>
              </a:solidFill>
              <a:latin typeface="Calibri"/>
              <a:ea typeface="ＭＳ Ｐゴシック"/>
            </a:endParaRPr>
          </a:p>
        </p:txBody>
      </p:sp>
      <p:sp>
        <p:nvSpPr>
          <p:cNvPr id="58" name="Rectangle 14"/>
          <p:cNvSpPr>
            <a:spLocks noChangeArrowheads="1"/>
          </p:cNvSpPr>
          <p:nvPr/>
        </p:nvSpPr>
        <p:spPr bwMode="auto">
          <a:xfrm>
            <a:off x="817859" y="4064641"/>
            <a:ext cx="2171423" cy="468511"/>
          </a:xfrm>
          <a:prstGeom prst="rect">
            <a:avLst/>
          </a:prstGeom>
          <a:noFill/>
          <a:ln w="9525">
            <a:noFill/>
            <a:miter lim="800000"/>
            <a:headEnd/>
            <a:tailEnd/>
          </a:ln>
        </p:spPr>
        <p:txBody>
          <a:bodyPr wrap="none" lIns="91307" tIns="45653" rIns="91307" bIns="45653" anchor="ctr"/>
          <a:lstStyle/>
          <a:p>
            <a:pPr>
              <a:defRPr/>
            </a:pPr>
            <a:endParaRPr lang="ja-JP" altLang="en-US" sz="1000" dirty="0">
              <a:solidFill>
                <a:prstClr val="black"/>
              </a:solidFill>
              <a:latin typeface="ＭＳ Ｐゴシック"/>
              <a:ea typeface="ＭＳ Ｐゴシック"/>
            </a:endParaRPr>
          </a:p>
        </p:txBody>
      </p:sp>
      <p:sp>
        <p:nvSpPr>
          <p:cNvPr id="62" name="Rectangle 14"/>
          <p:cNvSpPr>
            <a:spLocks noChangeArrowheads="1"/>
          </p:cNvSpPr>
          <p:nvPr/>
        </p:nvSpPr>
        <p:spPr bwMode="auto">
          <a:xfrm>
            <a:off x="220086" y="2996958"/>
            <a:ext cx="2644688" cy="1839506"/>
          </a:xfrm>
          <a:prstGeom prst="rect">
            <a:avLst/>
          </a:prstGeom>
          <a:noFill/>
          <a:ln w="9525">
            <a:noFill/>
            <a:miter lim="800000"/>
            <a:headEnd/>
            <a:tailEnd/>
          </a:ln>
        </p:spPr>
        <p:txBody>
          <a:bodyPr wrap="none" lIns="91307" tIns="45653" rIns="91307" bIns="45653" anchor="ctr"/>
          <a:lstStyle/>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r>
              <a:rPr lang="ja-JP" altLang="en-US" sz="1000" dirty="0">
                <a:solidFill>
                  <a:prstClr val="black"/>
                </a:solidFill>
                <a:ea typeface="ＭＳ Ｐゴシック"/>
              </a:rPr>
              <a:t>○発達障害者支援センター</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・発達障害者及びその家族からの相談に応</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じ、適切な指導又は助言を行う。（直接支援）</a:t>
            </a:r>
          </a:p>
          <a:p>
            <a:pPr indent="82458"/>
            <a:r>
              <a:rPr lang="ja-JP" altLang="en-US" sz="1000" dirty="0">
                <a:solidFill>
                  <a:prstClr val="black"/>
                </a:solidFill>
                <a:ea typeface="ＭＳ Ｐゴシック"/>
              </a:rPr>
              <a:t>・関係機関との連携強化や各種研修の実施に</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より、発達障害者に対する地域おける総合的</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な支援体制の整備を推進（間接支援）</a:t>
            </a:r>
          </a:p>
          <a:p>
            <a:pPr indent="82458"/>
            <a:r>
              <a:rPr lang="ja-JP" altLang="en-US" sz="1000" dirty="0">
                <a:solidFill>
                  <a:prstClr val="black"/>
                </a:solidFill>
                <a:ea typeface="ＭＳ Ｐゴシック"/>
              </a:rPr>
              <a:t>　　　　　　　　　　　　　　　</a:t>
            </a:r>
            <a:endParaRPr lang="en-US" altLang="ja-JP" sz="1000" dirty="0">
              <a:solidFill>
                <a:prstClr val="black"/>
              </a:solidFill>
              <a:ea typeface="ＭＳ Ｐゴシック"/>
            </a:endParaRPr>
          </a:p>
          <a:p>
            <a:r>
              <a:rPr lang="ja-JP" altLang="en-US" sz="1000" dirty="0">
                <a:solidFill>
                  <a:prstClr val="black"/>
                </a:solidFill>
                <a:ea typeface="ＭＳ Ｐゴシック"/>
              </a:rPr>
              <a:t>○発達障害者地域支援マネジャー</a:t>
            </a:r>
            <a:endParaRPr lang="en-US" altLang="ja-JP" sz="1000" dirty="0">
              <a:solidFill>
                <a:prstClr val="black"/>
              </a:solidFill>
              <a:ea typeface="ＭＳ Ｐゴシック"/>
            </a:endParaRPr>
          </a:p>
          <a:p>
            <a:r>
              <a:rPr lang="ja-JP" altLang="en-US" sz="1000" dirty="0">
                <a:solidFill>
                  <a:prstClr val="black"/>
                </a:solidFill>
                <a:ea typeface="ＭＳ Ｐゴシック"/>
              </a:rPr>
              <a:t> 　・市町村・事業所等支援、医療機関との連携</a:t>
            </a:r>
            <a:endParaRPr lang="en-US" altLang="ja-JP" sz="1000" dirty="0">
              <a:solidFill>
                <a:prstClr val="black"/>
              </a:solidFill>
              <a:ea typeface="ＭＳ Ｐゴシック"/>
            </a:endParaRPr>
          </a:p>
          <a:p>
            <a:r>
              <a:rPr lang="ja-JP" altLang="en-US" sz="1000" dirty="0">
                <a:solidFill>
                  <a:prstClr val="black"/>
                </a:solidFill>
                <a:ea typeface="ＭＳ Ｐゴシック"/>
              </a:rPr>
              <a:t>　　及び困難ケースへの対応等により地域支援</a:t>
            </a:r>
            <a:endParaRPr lang="en-US" altLang="ja-JP" sz="1000" dirty="0">
              <a:solidFill>
                <a:prstClr val="black"/>
              </a:solidFill>
              <a:ea typeface="ＭＳ Ｐゴシック"/>
            </a:endParaRPr>
          </a:p>
          <a:p>
            <a:r>
              <a:rPr lang="ja-JP" altLang="en-US" sz="1000" dirty="0">
                <a:solidFill>
                  <a:prstClr val="black"/>
                </a:solidFill>
                <a:ea typeface="ＭＳ Ｐゴシック"/>
              </a:rPr>
              <a:t>　　の機能強化を推進</a:t>
            </a:r>
            <a:endParaRPr lang="en-US" altLang="ja-JP" sz="1000" dirty="0">
              <a:solidFill>
                <a:prstClr val="black"/>
              </a:solidFill>
              <a:ea typeface="ＭＳ Ｐゴシック"/>
            </a:endParaRPr>
          </a:p>
          <a:p>
            <a:r>
              <a:rPr lang="ja-JP" altLang="en-US" sz="1000" dirty="0">
                <a:solidFill>
                  <a:prstClr val="black"/>
                </a:solidFill>
                <a:ea typeface="ＭＳ Ｐゴシック"/>
              </a:rPr>
              <a:t>　</a:t>
            </a:r>
            <a:r>
              <a:rPr lang="en-US" altLang="ja-JP" sz="1000" dirty="0">
                <a:solidFill>
                  <a:prstClr val="black"/>
                </a:solidFill>
                <a:ea typeface="ＭＳ Ｐゴシック"/>
              </a:rPr>
              <a:t>※</a:t>
            </a:r>
            <a:r>
              <a:rPr lang="ja-JP" altLang="en-US" sz="1000" dirty="0">
                <a:solidFill>
                  <a:prstClr val="black"/>
                </a:solidFill>
                <a:ea typeface="ＭＳ Ｐゴシック"/>
              </a:rPr>
              <a:t>原則として、発達障害者支援センターに</a:t>
            </a:r>
            <a:endParaRPr lang="en-US" altLang="ja-JP" sz="1000" dirty="0">
              <a:solidFill>
                <a:prstClr val="black"/>
              </a:solidFill>
              <a:ea typeface="ＭＳ Ｐゴシック"/>
            </a:endParaRPr>
          </a:p>
          <a:p>
            <a:r>
              <a:rPr lang="ja-JP" altLang="en-US" sz="1000" dirty="0">
                <a:solidFill>
                  <a:prstClr val="black"/>
                </a:solidFill>
                <a:ea typeface="ＭＳ Ｐゴシック"/>
              </a:rPr>
              <a:t>　　  配置</a:t>
            </a:r>
          </a:p>
          <a:p>
            <a:endParaRPr lang="en-US" altLang="ja-JP" sz="1000" dirty="0">
              <a:solidFill>
                <a:prstClr val="black"/>
              </a:solidFill>
              <a:ea typeface="ＭＳ Ｐゴシック"/>
            </a:endParaRPr>
          </a:p>
          <a:p>
            <a:endParaRPr lang="ja-JP" altLang="en-US" sz="1000" dirty="0">
              <a:solidFill>
                <a:prstClr val="black"/>
              </a:solidFill>
              <a:ea typeface="ＭＳ Ｐゴシック"/>
            </a:endParaRPr>
          </a:p>
        </p:txBody>
      </p:sp>
      <p:sp>
        <p:nvSpPr>
          <p:cNvPr id="64" name="角丸四角形 63"/>
          <p:cNvSpPr/>
          <p:nvPr/>
        </p:nvSpPr>
        <p:spPr>
          <a:xfrm>
            <a:off x="272580" y="2674693"/>
            <a:ext cx="2716695" cy="2410541"/>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66" name="正方形/長方形 65"/>
          <p:cNvSpPr/>
          <p:nvPr/>
        </p:nvSpPr>
        <p:spPr>
          <a:xfrm>
            <a:off x="540991" y="2548155"/>
            <a:ext cx="2107778" cy="2910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defRPr/>
            </a:pPr>
            <a:r>
              <a:rPr lang="ja-JP" altLang="en-US" sz="1000" dirty="0">
                <a:solidFill>
                  <a:prstClr val="black"/>
                </a:solidFill>
                <a:latin typeface="Arial" charset="0"/>
              </a:rPr>
              <a:t>相談、コンサルテーションの実施</a:t>
            </a:r>
            <a:endParaRPr lang="en-US" altLang="ja-JP" sz="1000" dirty="0">
              <a:solidFill>
                <a:prstClr val="black"/>
              </a:solidFill>
              <a:latin typeface="Arial" charset="0"/>
            </a:endParaRPr>
          </a:p>
        </p:txBody>
      </p:sp>
      <p:sp>
        <p:nvSpPr>
          <p:cNvPr id="39"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135</a:t>
            </a:fld>
            <a:endParaRPr lang="en-US" altLang="ja-JP" dirty="0">
              <a:solidFill>
                <a:prstClr val="black"/>
              </a:solidFill>
            </a:endParaRPr>
          </a:p>
        </p:txBody>
      </p:sp>
    </p:spTree>
    <p:extLst>
      <p:ext uri="{BB962C8B-B14F-4D97-AF65-F5344CB8AC3E}">
        <p14:creationId xmlns:p14="http://schemas.microsoft.com/office/powerpoint/2010/main" val="600005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正方形/長方形 126"/>
          <p:cNvSpPr/>
          <p:nvPr/>
        </p:nvSpPr>
        <p:spPr>
          <a:xfrm>
            <a:off x="6843643" y="5536675"/>
            <a:ext cx="1271949" cy="1183124"/>
          </a:xfrm>
          <a:prstGeom prst="rect">
            <a:avLst/>
          </a:prstGeom>
          <a:solidFill>
            <a:schemeClr val="tx2">
              <a:lumMod val="20000"/>
              <a:lumOff val="80000"/>
            </a:schemeClr>
          </a:solidFill>
          <a:ln w="22225" cmpd="dbl">
            <a:solidFill>
              <a:schemeClr val="tx2"/>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u="sng" dirty="0">
                <a:ln>
                  <a:solidFill>
                    <a:prstClr val="black"/>
                  </a:solidFill>
                </a:ln>
                <a:solidFill>
                  <a:prstClr val="black"/>
                </a:solidFill>
                <a:latin typeface="HG丸ｺﾞｼｯｸM-PRO" pitchFamily="50" charset="-128"/>
                <a:ea typeface="HG丸ｺﾞｼｯｸM-PRO" pitchFamily="50" charset="-128"/>
              </a:rPr>
              <a:t>特徴</a:t>
            </a:r>
            <a:endParaRPr lang="en-US" altLang="ja-JP" sz="1000" u="sng"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・同じ親としての</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　共感性の高さ</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・当事者視点の</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　情報提供</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p:txBody>
      </p:sp>
      <p:sp>
        <p:nvSpPr>
          <p:cNvPr id="36" name="正方形/長方形 35"/>
          <p:cNvSpPr/>
          <p:nvPr/>
        </p:nvSpPr>
        <p:spPr>
          <a:xfrm>
            <a:off x="19" y="120962"/>
            <a:ext cx="991717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dirty="0">
                <a:ln>
                  <a:solidFill>
                    <a:prstClr val="black"/>
                  </a:solidFill>
                </a:ln>
                <a:solidFill>
                  <a:prstClr val="black"/>
                </a:solidFill>
              </a:rPr>
              <a:t>家族支援</a:t>
            </a:r>
            <a:endParaRPr lang="ja-JP" altLang="en-US" dirty="0">
              <a:solidFill>
                <a:prstClr val="black"/>
              </a:solidFill>
            </a:endParaRPr>
          </a:p>
        </p:txBody>
      </p:sp>
      <p:sp>
        <p:nvSpPr>
          <p:cNvPr id="85" name="正方形/長方形 84"/>
          <p:cNvSpPr/>
          <p:nvPr/>
        </p:nvSpPr>
        <p:spPr>
          <a:xfrm>
            <a:off x="21" y="560893"/>
            <a:ext cx="103536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dirty="0" smtClean="0">
                <a:ln>
                  <a:solidFill>
                    <a:prstClr val="black"/>
                  </a:solidFill>
                </a:ln>
                <a:solidFill>
                  <a:prstClr val="black"/>
                </a:solidFill>
              </a:rPr>
              <a:t>◎ペアレントトレーニング</a:t>
            </a:r>
            <a:r>
              <a:rPr lang="ja-JP" altLang="en-US" dirty="0">
                <a:ln>
                  <a:solidFill>
                    <a:prstClr val="black"/>
                  </a:solidFill>
                </a:ln>
                <a:solidFill>
                  <a:prstClr val="black"/>
                </a:solidFill>
              </a:rPr>
              <a:t>と</a:t>
            </a:r>
            <a:r>
              <a:rPr lang="ja-JP" altLang="en-US" dirty="0" smtClean="0">
                <a:ln>
                  <a:solidFill>
                    <a:prstClr val="black"/>
                  </a:solidFill>
                </a:ln>
                <a:solidFill>
                  <a:prstClr val="black"/>
                </a:solidFill>
              </a:rPr>
              <a:t>ペアレントプログラム</a:t>
            </a:r>
            <a:endParaRPr lang="ja-JP" altLang="en-US" dirty="0">
              <a:solidFill>
                <a:prstClr val="black"/>
              </a:solidFill>
            </a:endParaRPr>
          </a:p>
        </p:txBody>
      </p:sp>
      <p:sp>
        <p:nvSpPr>
          <p:cNvPr id="101" name="正方形/長方形 100"/>
          <p:cNvSpPr/>
          <p:nvPr/>
        </p:nvSpPr>
        <p:spPr>
          <a:xfrm>
            <a:off x="-10067" y="4235093"/>
            <a:ext cx="103536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dirty="0" smtClean="0">
                <a:ln>
                  <a:solidFill>
                    <a:prstClr val="black"/>
                  </a:solidFill>
                </a:ln>
                <a:solidFill>
                  <a:prstClr val="black"/>
                </a:solidFill>
              </a:rPr>
              <a:t>◎ペアレントメンター</a:t>
            </a:r>
            <a:endParaRPr lang="ja-JP" altLang="en-US" dirty="0">
              <a:solidFill>
                <a:prstClr val="black"/>
              </a:solidFill>
            </a:endParaRPr>
          </a:p>
        </p:txBody>
      </p:sp>
      <p:sp>
        <p:nvSpPr>
          <p:cNvPr id="103" name="正方形/長方形 102"/>
          <p:cNvSpPr/>
          <p:nvPr/>
        </p:nvSpPr>
        <p:spPr>
          <a:xfrm>
            <a:off x="59088" y="4523200"/>
            <a:ext cx="8267959" cy="605193"/>
          </a:xfrm>
          <a:prstGeom prst="rect">
            <a:avLst/>
          </a:prstGeom>
          <a:solidFill>
            <a:srgbClr val="FFFFCC"/>
          </a:solidFill>
          <a:ln w="19050">
            <a:solidFill>
              <a:schemeClr val="accent6">
                <a:lumMod val="50000"/>
              </a:schemeClr>
            </a:solidFill>
          </a:ln>
        </p:spPr>
        <p:txBody>
          <a:bodyPr wrap="square" lIns="91341" tIns="45670" rIns="91341" bIns="45670">
            <a:spAutoFit/>
          </a:bodyPr>
          <a:lstStyle/>
          <a:p>
            <a:pPr marL="266414" indent="-266414" fontAlgn="auto">
              <a:lnSpc>
                <a:spcPts val="2000"/>
              </a:lnSpc>
              <a:spcBef>
                <a:spcPts val="0"/>
              </a:spcBef>
              <a:spcAft>
                <a:spcPts val="0"/>
              </a:spcAft>
            </a:pPr>
            <a:r>
              <a:rPr lang="ja-JP" altLang="en-US" sz="1600" dirty="0">
                <a:solidFill>
                  <a:prstClr val="black"/>
                </a:solidFill>
                <a:latin typeface="Calibri"/>
                <a:ea typeface="ＭＳ Ｐゴシック"/>
              </a:rPr>
              <a:t>発達障害児の子育て経験のある親であって、その育児経験を活かし、子どもが発達障害の</a:t>
            </a:r>
            <a:endParaRPr lang="en-US" altLang="ja-JP" sz="16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600" dirty="0">
                <a:solidFill>
                  <a:prstClr val="black"/>
                </a:solidFill>
                <a:latin typeface="Calibri"/>
                <a:ea typeface="ＭＳ Ｐゴシック"/>
              </a:rPr>
              <a:t>診断を受けて間もない親などに対して相談や助言を行う人。</a:t>
            </a:r>
            <a:endParaRPr lang="en-US" altLang="ja-JP" sz="1600" dirty="0">
              <a:solidFill>
                <a:prstClr val="black"/>
              </a:solidFill>
              <a:latin typeface="Calibri"/>
              <a:ea typeface="ＭＳ Ｐゴシック"/>
            </a:endParaRPr>
          </a:p>
        </p:txBody>
      </p:sp>
      <p:sp>
        <p:nvSpPr>
          <p:cNvPr id="31" name="正方形/長方形 30"/>
          <p:cNvSpPr/>
          <p:nvPr/>
        </p:nvSpPr>
        <p:spPr>
          <a:xfrm>
            <a:off x="165235" y="2699296"/>
            <a:ext cx="8161831" cy="1479308"/>
          </a:xfrm>
          <a:prstGeom prst="rect">
            <a:avLst/>
          </a:prstGeom>
          <a:noFill/>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2400" dirty="0">
              <a:ln>
                <a:solidFill>
                  <a:srgbClr val="00CC00"/>
                </a:solidFill>
              </a:ln>
              <a:solidFill>
                <a:srgbClr val="00CC00"/>
              </a:solidFill>
              <a:latin typeface="HG丸ｺﾞｼｯｸM-PRO" pitchFamily="50" charset="-128"/>
              <a:ea typeface="HG丸ｺﾞｼｯｸM-PRO" pitchFamily="50" charset="-128"/>
            </a:endParaRPr>
          </a:p>
        </p:txBody>
      </p:sp>
      <p:sp>
        <p:nvSpPr>
          <p:cNvPr id="52" name="角丸四角形 51"/>
          <p:cNvSpPr/>
          <p:nvPr/>
        </p:nvSpPr>
        <p:spPr>
          <a:xfrm>
            <a:off x="6068942" y="2919975"/>
            <a:ext cx="2046566" cy="310328"/>
          </a:xfrm>
          <a:prstGeom prst="roundRect">
            <a:avLst/>
          </a:prstGeom>
          <a:solidFill>
            <a:schemeClr val="bg1"/>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専門家、習熟した職員</a:t>
            </a:r>
            <a:endParaRPr lang="en-US" altLang="ja-JP" sz="1000" dirty="0">
              <a:solidFill>
                <a:prstClr val="black"/>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による実施</a:t>
            </a:r>
          </a:p>
        </p:txBody>
      </p:sp>
      <p:sp>
        <p:nvSpPr>
          <p:cNvPr id="83" name="角丸四角形 82"/>
          <p:cNvSpPr/>
          <p:nvPr/>
        </p:nvSpPr>
        <p:spPr>
          <a:xfrm>
            <a:off x="2658607" y="2574121"/>
            <a:ext cx="2185487" cy="241258"/>
          </a:xfrm>
          <a:prstGeom prst="roundRect">
            <a:avLst/>
          </a:prstGeom>
          <a:ln/>
        </p:spPr>
        <p:style>
          <a:lnRef idx="1">
            <a:schemeClr val="accent3"/>
          </a:lnRef>
          <a:fillRef idx="3">
            <a:schemeClr val="accent3"/>
          </a:fillRef>
          <a:effectRef idx="2">
            <a:schemeClr val="accent3"/>
          </a:effectRef>
          <a:fontRef idx="minor">
            <a:schemeClr val="lt1"/>
          </a:fontRef>
        </p:style>
        <p:txBody>
          <a:bodyPr lIns="91341" tIns="45673" rIns="91341" bIns="45673" rtlCol="0" anchor="ctr"/>
          <a:lstStyle/>
          <a:p>
            <a:pPr algn="ctr" fontAlgn="auto">
              <a:spcBef>
                <a:spcPts val="0"/>
              </a:spcBef>
              <a:spcAft>
                <a:spcPts val="0"/>
              </a:spcAft>
            </a:pPr>
            <a:r>
              <a:rPr lang="ja-JP" altLang="en-US" sz="1400" b="1" dirty="0">
                <a:solidFill>
                  <a:prstClr val="black"/>
                </a:solidFill>
                <a:latin typeface="HG丸ｺﾞｼｯｸM-PRO" pitchFamily="50" charset="-128"/>
                <a:ea typeface="HG丸ｺﾞｼｯｸM-PRO" pitchFamily="50" charset="-128"/>
              </a:rPr>
              <a:t>関係図</a:t>
            </a:r>
          </a:p>
        </p:txBody>
      </p:sp>
      <p:grpSp>
        <p:nvGrpSpPr>
          <p:cNvPr id="14" name="グループ化 13"/>
          <p:cNvGrpSpPr/>
          <p:nvPr/>
        </p:nvGrpSpPr>
        <p:grpSpPr>
          <a:xfrm>
            <a:off x="335353" y="2960207"/>
            <a:ext cx="4954928" cy="1090590"/>
            <a:chOff x="144563" y="2678198"/>
            <a:chExt cx="4954928" cy="1302027"/>
          </a:xfrm>
        </p:grpSpPr>
        <p:sp>
          <p:nvSpPr>
            <p:cNvPr id="76" name="角丸四角形 75"/>
            <p:cNvSpPr/>
            <p:nvPr/>
          </p:nvSpPr>
          <p:spPr>
            <a:xfrm>
              <a:off x="685201" y="3048691"/>
              <a:ext cx="4333674" cy="39057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p:txBody>
        </p:sp>
        <p:sp>
          <p:nvSpPr>
            <p:cNvPr id="40" name="角丸四角形 39"/>
            <p:cNvSpPr/>
            <p:nvPr/>
          </p:nvSpPr>
          <p:spPr>
            <a:xfrm>
              <a:off x="1420576" y="3099962"/>
              <a:ext cx="3024336" cy="28803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fontAlgn="auto">
                <a:spcBef>
                  <a:spcPts val="0"/>
                </a:spcBef>
                <a:spcAft>
                  <a:spcPts val="0"/>
                </a:spcAft>
              </a:pPr>
              <a:r>
                <a:rPr lang="ja-JP" altLang="en-US" sz="1400" b="1" u="sng" dirty="0">
                  <a:solidFill>
                    <a:prstClr val="black"/>
                  </a:solidFill>
                  <a:latin typeface="HG丸ｺﾞｼｯｸM-PRO" pitchFamily="50" charset="-128"/>
                  <a:ea typeface="HG丸ｺﾞｼｯｸM-PRO" pitchFamily="50" charset="-128"/>
                </a:rPr>
                <a:t>ペアプロ（ペアトレへの導入）</a:t>
              </a:r>
            </a:p>
          </p:txBody>
        </p:sp>
        <p:sp>
          <p:nvSpPr>
            <p:cNvPr id="67" name="正方形/長方形 66"/>
            <p:cNvSpPr/>
            <p:nvPr/>
          </p:nvSpPr>
          <p:spPr>
            <a:xfrm>
              <a:off x="144563" y="2747019"/>
              <a:ext cx="269861" cy="823901"/>
            </a:xfrm>
            <a:prstGeom prst="rect">
              <a:avLst/>
            </a:prstGeom>
            <a:noFill/>
            <a:ln w="22225" cmpd="dbl">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ja-JP" altLang="en-US" sz="1200" dirty="0">
                  <a:ln>
                    <a:solidFill>
                      <a:prstClr val="black"/>
                    </a:solidFill>
                  </a:ln>
                  <a:solidFill>
                    <a:prstClr val="black"/>
                  </a:solidFill>
                  <a:latin typeface="HG丸ｺﾞｼｯｸM-PRO" pitchFamily="50" charset="-128"/>
                  <a:ea typeface="HG丸ｺﾞｼｯｸM-PRO" pitchFamily="50" charset="-128"/>
                </a:rPr>
                <a:t>専門性</a:t>
              </a:r>
              <a:endParaRPr lang="en-US" altLang="ja-JP" sz="1200" dirty="0">
                <a:ln>
                  <a:solidFill>
                    <a:prstClr val="black"/>
                  </a:solidFill>
                </a:ln>
                <a:solidFill>
                  <a:prstClr val="black"/>
                </a:solidFill>
                <a:latin typeface="HG丸ｺﾞｼｯｸM-PRO" pitchFamily="50" charset="-128"/>
                <a:ea typeface="HG丸ｺﾞｼｯｸM-PRO" pitchFamily="50" charset="-128"/>
              </a:endParaRPr>
            </a:p>
          </p:txBody>
        </p:sp>
        <p:sp>
          <p:nvSpPr>
            <p:cNvPr id="72" name="角丸四角形 71"/>
            <p:cNvSpPr/>
            <p:nvPr/>
          </p:nvSpPr>
          <p:spPr>
            <a:xfrm>
              <a:off x="1757582" y="2678198"/>
              <a:ext cx="2016224" cy="356853"/>
            </a:xfrm>
            <a:prstGeom prst="roundRect">
              <a:avLst/>
            </a:prstGeom>
            <a:ln w="1905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a:p>
              <a:pP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p:txBody>
        </p:sp>
        <p:sp>
          <p:nvSpPr>
            <p:cNvPr id="84" name="角丸四角形 83"/>
            <p:cNvSpPr/>
            <p:nvPr/>
          </p:nvSpPr>
          <p:spPr>
            <a:xfrm>
              <a:off x="2313938" y="2712608"/>
              <a:ext cx="1022634" cy="28803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fontAlgn="auto">
                <a:spcBef>
                  <a:spcPts val="0"/>
                </a:spcBef>
                <a:spcAft>
                  <a:spcPts val="0"/>
                </a:spcAft>
              </a:pPr>
              <a:r>
                <a:rPr lang="ja-JP" altLang="en-US" sz="1400" b="1" u="sng" dirty="0">
                  <a:solidFill>
                    <a:prstClr val="black"/>
                  </a:solidFill>
                  <a:latin typeface="HG丸ｺﾞｼｯｸM-PRO" pitchFamily="50" charset="-128"/>
                  <a:ea typeface="HG丸ｺﾞｼｯｸM-PRO" pitchFamily="50" charset="-128"/>
                </a:rPr>
                <a:t>ペアトレ</a:t>
              </a:r>
            </a:p>
          </p:txBody>
        </p:sp>
        <p:cxnSp>
          <p:nvCxnSpPr>
            <p:cNvPr id="4" name="直線矢印コネクタ 3"/>
            <p:cNvCxnSpPr/>
            <p:nvPr/>
          </p:nvCxnSpPr>
          <p:spPr>
            <a:xfrm flipH="1">
              <a:off x="536531" y="2678198"/>
              <a:ext cx="5064" cy="98167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flipH="1">
              <a:off x="643377" y="3598743"/>
              <a:ext cx="4456114" cy="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1" name="正方形/長方形 90"/>
            <p:cNvSpPr/>
            <p:nvPr/>
          </p:nvSpPr>
          <p:spPr>
            <a:xfrm>
              <a:off x="706632" y="3750436"/>
              <a:ext cx="4307890" cy="229789"/>
            </a:xfrm>
            <a:prstGeom prst="rect">
              <a:avLst/>
            </a:prstGeom>
            <a:noFill/>
            <a:ln w="22225" cmpd="dbl">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ja-JP" altLang="en-US" sz="1200" dirty="0">
                  <a:ln>
                    <a:solidFill>
                      <a:prstClr val="black"/>
                    </a:solidFill>
                  </a:ln>
                  <a:solidFill>
                    <a:prstClr val="black"/>
                  </a:solidFill>
                  <a:latin typeface="HG丸ｺﾞｼｯｸM-PRO" pitchFamily="50" charset="-128"/>
                  <a:ea typeface="HG丸ｺﾞｼｯｸM-PRO" pitchFamily="50" charset="-128"/>
                </a:rPr>
                <a:t>対象者の範囲</a:t>
              </a:r>
              <a:endParaRPr lang="en-US" altLang="ja-JP" sz="1200" dirty="0">
                <a:ln>
                  <a:solidFill>
                    <a:prstClr val="black"/>
                  </a:solidFill>
                </a:ln>
                <a:solidFill>
                  <a:prstClr val="black"/>
                </a:solidFill>
                <a:latin typeface="HG丸ｺﾞｼｯｸM-PRO" pitchFamily="50" charset="-128"/>
                <a:ea typeface="HG丸ｺﾞｼｯｸM-PRO" pitchFamily="50" charset="-128"/>
              </a:endParaRPr>
            </a:p>
          </p:txBody>
        </p:sp>
      </p:grpSp>
      <p:sp>
        <p:nvSpPr>
          <p:cNvPr id="64" name="右矢印 63"/>
          <p:cNvSpPr/>
          <p:nvPr/>
        </p:nvSpPr>
        <p:spPr>
          <a:xfrm>
            <a:off x="3993563" y="3018147"/>
            <a:ext cx="2052279" cy="21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dirty="0">
              <a:solidFill>
                <a:prstClr val="white"/>
              </a:solidFill>
            </a:endParaRPr>
          </a:p>
        </p:txBody>
      </p:sp>
      <p:sp>
        <p:nvSpPr>
          <p:cNvPr id="92" name="右矢印 91"/>
          <p:cNvSpPr/>
          <p:nvPr/>
        </p:nvSpPr>
        <p:spPr>
          <a:xfrm>
            <a:off x="5241061" y="3297339"/>
            <a:ext cx="804662" cy="21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dirty="0">
              <a:solidFill>
                <a:prstClr val="white"/>
              </a:solidFill>
            </a:endParaRPr>
          </a:p>
        </p:txBody>
      </p:sp>
      <p:sp>
        <p:nvSpPr>
          <p:cNvPr id="104" name="正方形/長方形 103"/>
          <p:cNvSpPr/>
          <p:nvPr/>
        </p:nvSpPr>
        <p:spPr>
          <a:xfrm>
            <a:off x="5973192" y="3743741"/>
            <a:ext cx="2142316" cy="390891"/>
          </a:xfrm>
          <a:prstGeom prst="rect">
            <a:avLst/>
          </a:prstGeom>
          <a:solidFill>
            <a:schemeClr val="tx2">
              <a:lumMod val="20000"/>
              <a:lumOff val="80000"/>
            </a:schemeClr>
          </a:solidFill>
          <a:ln w="22225" cmpd="dbl">
            <a:solidFill>
              <a:schemeClr val="tx2"/>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子育て施策の延長として</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の支援が可能</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p:txBody>
      </p:sp>
      <p:sp>
        <p:nvSpPr>
          <p:cNvPr id="107" name="正方形/長方形 106"/>
          <p:cNvSpPr/>
          <p:nvPr/>
        </p:nvSpPr>
        <p:spPr>
          <a:xfrm>
            <a:off x="59088" y="5229519"/>
            <a:ext cx="8267959" cy="1565005"/>
          </a:xfrm>
          <a:prstGeom prst="rect">
            <a:avLst/>
          </a:prstGeom>
          <a:noFill/>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2400" dirty="0">
              <a:ln>
                <a:solidFill>
                  <a:srgbClr val="00CC00"/>
                </a:solidFill>
              </a:ln>
              <a:solidFill>
                <a:srgbClr val="00CC00"/>
              </a:solidFill>
              <a:latin typeface="HG丸ｺﾞｼｯｸM-PRO" pitchFamily="50" charset="-128"/>
              <a:ea typeface="HG丸ｺﾞｼｯｸM-PRO" pitchFamily="50" charset="-128"/>
            </a:endParaRPr>
          </a:p>
        </p:txBody>
      </p:sp>
      <p:sp>
        <p:nvSpPr>
          <p:cNvPr id="112" name="角丸四角形 111"/>
          <p:cNvSpPr/>
          <p:nvPr/>
        </p:nvSpPr>
        <p:spPr>
          <a:xfrm>
            <a:off x="2724519" y="5168166"/>
            <a:ext cx="2185487" cy="241258"/>
          </a:xfrm>
          <a:prstGeom prst="roundRect">
            <a:avLst/>
          </a:prstGeom>
          <a:ln/>
        </p:spPr>
        <p:style>
          <a:lnRef idx="1">
            <a:schemeClr val="accent3"/>
          </a:lnRef>
          <a:fillRef idx="3">
            <a:schemeClr val="accent3"/>
          </a:fillRef>
          <a:effectRef idx="2">
            <a:schemeClr val="accent3"/>
          </a:effectRef>
          <a:fontRef idx="minor">
            <a:schemeClr val="lt1"/>
          </a:fontRef>
        </p:style>
        <p:txBody>
          <a:bodyPr lIns="91341" tIns="45673" rIns="91341" bIns="45673" rtlCol="0" anchor="ctr"/>
          <a:lstStyle/>
          <a:p>
            <a:pPr algn="ctr" fontAlgn="auto">
              <a:spcBef>
                <a:spcPts val="0"/>
              </a:spcBef>
              <a:spcAft>
                <a:spcPts val="0"/>
              </a:spcAft>
            </a:pPr>
            <a:r>
              <a:rPr lang="ja-JP" altLang="en-US" sz="1400" b="1" dirty="0">
                <a:solidFill>
                  <a:prstClr val="black"/>
                </a:solidFill>
                <a:latin typeface="HG丸ｺﾞｼｯｸM-PRO" pitchFamily="50" charset="-128"/>
                <a:ea typeface="HG丸ｺﾞｼｯｸM-PRO" pitchFamily="50" charset="-128"/>
              </a:rPr>
              <a:t>支援の内容等</a:t>
            </a:r>
          </a:p>
        </p:txBody>
      </p:sp>
      <p:sp>
        <p:nvSpPr>
          <p:cNvPr id="113" name="角丸四角形 112"/>
          <p:cNvSpPr/>
          <p:nvPr/>
        </p:nvSpPr>
        <p:spPr>
          <a:xfrm>
            <a:off x="165222" y="5467816"/>
            <a:ext cx="2259144" cy="1240971"/>
          </a:xfrm>
          <a:prstGeom prst="roundRect">
            <a:avLst/>
          </a:prstGeom>
          <a:ln/>
        </p:spPr>
        <p:style>
          <a:lnRef idx="1">
            <a:schemeClr val="accent2"/>
          </a:lnRef>
          <a:fillRef idx="2">
            <a:schemeClr val="accent2"/>
          </a:fillRef>
          <a:effectRef idx="1">
            <a:schemeClr val="accent2"/>
          </a:effectRef>
          <a:fontRef idx="minor">
            <a:schemeClr val="dk1"/>
          </a:fontRef>
        </p:style>
        <p:txBody>
          <a:bodyPr lIns="91341" tIns="45673" rIns="91341" bIns="45673" rtlCol="0" anchor="ctr"/>
          <a:lstStyle/>
          <a:p>
            <a:pPr algn="ct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p:txBody>
      </p:sp>
      <p:sp>
        <p:nvSpPr>
          <p:cNvPr id="115" name="角丸四角形 114"/>
          <p:cNvSpPr/>
          <p:nvPr/>
        </p:nvSpPr>
        <p:spPr>
          <a:xfrm>
            <a:off x="294287" y="5519381"/>
            <a:ext cx="2001014" cy="24125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400" b="1" u="sng" dirty="0">
                <a:solidFill>
                  <a:prstClr val="black"/>
                </a:solidFill>
                <a:latin typeface="HG丸ｺﾞｼｯｸM-PRO" pitchFamily="50" charset="-128"/>
                <a:ea typeface="HG丸ｺﾞｼｯｸM-PRO" pitchFamily="50" charset="-128"/>
              </a:rPr>
              <a:t>ペアレントメンター</a:t>
            </a:r>
          </a:p>
        </p:txBody>
      </p:sp>
      <p:sp>
        <p:nvSpPr>
          <p:cNvPr id="117" name="角丸四角形 116"/>
          <p:cNvSpPr/>
          <p:nvPr/>
        </p:nvSpPr>
        <p:spPr>
          <a:xfrm>
            <a:off x="294287" y="5638769"/>
            <a:ext cx="2001014" cy="1060333"/>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●条件</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・自分も発達障害者の親</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・しかるべき人からの推薦</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・守秘義務への同意</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等</a:t>
            </a:r>
          </a:p>
        </p:txBody>
      </p:sp>
      <p:sp>
        <p:nvSpPr>
          <p:cNvPr id="118" name="右矢印 117"/>
          <p:cNvSpPr/>
          <p:nvPr/>
        </p:nvSpPr>
        <p:spPr>
          <a:xfrm>
            <a:off x="2447185" y="5606888"/>
            <a:ext cx="1547816" cy="1045156"/>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dirty="0">
              <a:solidFill>
                <a:prstClr val="white"/>
              </a:solidFill>
            </a:endParaRPr>
          </a:p>
        </p:txBody>
      </p:sp>
      <p:sp>
        <p:nvSpPr>
          <p:cNvPr id="119" name="角丸四角形 118"/>
          <p:cNvSpPr/>
          <p:nvPr/>
        </p:nvSpPr>
        <p:spPr>
          <a:xfrm>
            <a:off x="2445290" y="5727516"/>
            <a:ext cx="1806329" cy="76391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・経験を共有</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・必要な情報を提供</a:t>
            </a:r>
            <a:endParaRPr lang="en-US" altLang="ja-JP" sz="1000" dirty="0">
              <a:solidFill>
                <a:prstClr val="black"/>
              </a:solidFill>
              <a:latin typeface="HG丸ｺﾞｼｯｸM-PRO" pitchFamily="50" charset="-128"/>
              <a:ea typeface="HG丸ｺﾞｼｯｸM-PRO" pitchFamily="50" charset="-128"/>
            </a:endParaRPr>
          </a:p>
        </p:txBody>
      </p:sp>
      <p:sp>
        <p:nvSpPr>
          <p:cNvPr id="120" name="角丸四角形 119"/>
          <p:cNvSpPr/>
          <p:nvPr/>
        </p:nvSpPr>
        <p:spPr>
          <a:xfrm>
            <a:off x="4027165" y="5482198"/>
            <a:ext cx="2780752" cy="1278267"/>
          </a:xfrm>
          <a:prstGeom prst="roundRect">
            <a:avLst/>
          </a:prstGeom>
          <a:ln w="1905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a:p>
            <a:pP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p:txBody>
      </p:sp>
      <p:sp>
        <p:nvSpPr>
          <p:cNvPr id="121" name="角丸四角形 120"/>
          <p:cNvSpPr/>
          <p:nvPr/>
        </p:nvSpPr>
        <p:spPr>
          <a:xfrm>
            <a:off x="5016319" y="5488181"/>
            <a:ext cx="532450" cy="24125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400" b="1" u="sng" dirty="0">
                <a:solidFill>
                  <a:prstClr val="black"/>
                </a:solidFill>
                <a:latin typeface="HG丸ｺﾞｼｯｸM-PRO" pitchFamily="50" charset="-128"/>
                <a:ea typeface="HG丸ｺﾞｼｯｸM-PRO" pitchFamily="50" charset="-128"/>
              </a:rPr>
              <a:t>親</a:t>
            </a:r>
          </a:p>
        </p:txBody>
      </p:sp>
      <p:sp>
        <p:nvSpPr>
          <p:cNvPr id="122" name="角丸四角形 121"/>
          <p:cNvSpPr/>
          <p:nvPr/>
        </p:nvSpPr>
        <p:spPr>
          <a:xfrm>
            <a:off x="4133702" y="5700118"/>
            <a:ext cx="2547517" cy="1019943"/>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●ペアレントメンターの紹介が必要となる状況の例</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・診断を受けた後に悲しみを感じて</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　いる</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・支援を受けるまでの順番待ちを</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　している間に不安を感じている</a:t>
            </a:r>
            <a:endParaRPr lang="en-US" altLang="ja-JP" sz="1000" dirty="0">
              <a:solidFill>
                <a:prstClr val="black"/>
              </a:solidFill>
              <a:latin typeface="HG丸ｺﾞｼｯｸM-PRO" pitchFamily="50" charset="-128"/>
              <a:ea typeface="HG丸ｺﾞｼｯｸM-PRO" pitchFamily="50" charset="-128"/>
            </a:endParaRPr>
          </a:p>
        </p:txBody>
      </p:sp>
      <p:sp>
        <p:nvSpPr>
          <p:cNvPr id="44" name="下矢印吹き出し 43"/>
          <p:cNvSpPr/>
          <p:nvPr/>
        </p:nvSpPr>
        <p:spPr>
          <a:xfrm>
            <a:off x="6069113" y="3275242"/>
            <a:ext cx="2046565" cy="507222"/>
          </a:xfrm>
          <a:prstGeom prst="downArrowCallout">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地域の保育士、保健師等</a:t>
            </a:r>
            <a:endParaRPr lang="en-US" altLang="ja-JP" sz="1000" dirty="0">
              <a:solidFill>
                <a:prstClr val="black"/>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による実施</a:t>
            </a:r>
          </a:p>
        </p:txBody>
      </p:sp>
      <p:sp>
        <p:nvSpPr>
          <p:cNvPr id="45" name="正方形/長方形 44"/>
          <p:cNvSpPr/>
          <p:nvPr/>
        </p:nvSpPr>
        <p:spPr>
          <a:xfrm>
            <a:off x="44940" y="848971"/>
            <a:ext cx="8436892" cy="1631115"/>
          </a:xfrm>
          <a:prstGeom prst="rect">
            <a:avLst/>
          </a:prstGeom>
          <a:solidFill>
            <a:srgbClr val="FFFFCC"/>
          </a:solidFill>
          <a:ln w="19050">
            <a:solidFill>
              <a:schemeClr val="accent6">
                <a:lumMod val="50000"/>
              </a:schemeClr>
            </a:solidFill>
          </a:ln>
        </p:spPr>
        <p:txBody>
          <a:bodyPr wrap="square" lIns="91341" tIns="45670" rIns="91341" bIns="45670">
            <a:spAutoFit/>
          </a:bodyPr>
          <a:lstStyle/>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・ペアレントトレーニング（ペアトレ）</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　親が自分の子どもの行動を冷静に観察して特徴を理解したり、発達障害の特性を踏まえた褒め方や叱り方</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　等を学ぶことにより子どもの問題行動を減少させることを目標とする。トレーナーには専門知識が要求される。</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・ペアレントプログラム（ペアプロ）</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　地域での普及を図るために開発された、より簡易なプログラム。子どもの行動修正までは目指さず、「親の</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　認知を肯定的に修正すること」に焦点を当てる。発達障害やその傾向の有無に関わらず有効とされている。</a:t>
            </a:r>
            <a:endParaRPr lang="en-US" altLang="ja-JP" sz="1400" dirty="0">
              <a:solidFill>
                <a:prstClr val="black"/>
              </a:solidFill>
              <a:latin typeface="Calibri"/>
              <a:ea typeface="ＭＳ Ｐゴシック"/>
            </a:endParaRPr>
          </a:p>
        </p:txBody>
      </p:sp>
      <p:sp>
        <p:nvSpPr>
          <p:cNvPr id="46" name="Rectangle 46"/>
          <p:cNvSpPr>
            <a:spLocks noChangeArrowheads="1"/>
          </p:cNvSpPr>
          <p:nvPr/>
        </p:nvSpPr>
        <p:spPr bwMode="auto">
          <a:xfrm>
            <a:off x="9273285" y="6554659"/>
            <a:ext cx="576262" cy="30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35" tIns="45667" rIns="91335" bIns="45667">
            <a:spAutoFit/>
          </a:bodyPr>
          <a:lstStyle/>
          <a:p>
            <a:pPr fontAlgn="auto">
              <a:spcAft>
                <a:spcPts val="0"/>
              </a:spcAft>
            </a:pPr>
            <a:r>
              <a:rPr lang="en-US" altLang="ja-JP" sz="1400" dirty="0">
                <a:solidFill>
                  <a:srgbClr val="000000"/>
                </a:solidFill>
                <a:latin typeface="Calibri"/>
                <a:ea typeface="HG丸ｺﾞｼｯｸM-PRO" pitchFamily="50" charset="-128"/>
                <a:cs typeface="Arial" panose="020B0604020202020204" pitchFamily="34" charset="0"/>
              </a:rPr>
              <a:t>-</a:t>
            </a:r>
            <a:fld id="{B58C14FA-ABC4-4786-8047-0F9FB4D537FD}" type="slidenum">
              <a:rPr lang="en-US" altLang="ja-JP" sz="1400">
                <a:solidFill>
                  <a:srgbClr val="000000"/>
                </a:solidFill>
                <a:latin typeface="Calibri"/>
                <a:ea typeface="HG丸ｺﾞｼｯｸM-PRO" pitchFamily="50" charset="-128"/>
                <a:cs typeface="Arial" panose="020B0604020202020204" pitchFamily="34" charset="0"/>
              </a:rPr>
              <a:pPr fontAlgn="auto">
                <a:spcAft>
                  <a:spcPts val="0"/>
                </a:spcAft>
              </a:pPr>
              <a:t>136</a:t>
            </a:fld>
            <a:r>
              <a:rPr lang="en-US" altLang="ja-JP" sz="1400" dirty="0">
                <a:solidFill>
                  <a:srgbClr val="000000"/>
                </a:solidFill>
                <a:latin typeface="Calibri"/>
                <a:ea typeface="HG丸ｺﾞｼｯｸM-PRO" pitchFamily="50" charset="-128"/>
                <a:cs typeface="Arial" panose="020B0604020202020204" pitchFamily="34" charset="0"/>
              </a:rPr>
              <a:t>-</a:t>
            </a:r>
          </a:p>
        </p:txBody>
      </p:sp>
      <p:sp>
        <p:nvSpPr>
          <p:cNvPr id="47" name="正方形/長方形 46"/>
          <p:cNvSpPr/>
          <p:nvPr/>
        </p:nvSpPr>
        <p:spPr>
          <a:xfrm>
            <a:off x="8327047" y="44624"/>
            <a:ext cx="1499366" cy="54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01" tIns="45651" rIns="91301" bIns="45651" anchor="ctr"/>
          <a:lstStyle/>
          <a:p>
            <a:pPr algn="ctr" fontAlgn="auto">
              <a:spcBef>
                <a:spcPts val="0"/>
              </a:spcBef>
              <a:spcAft>
                <a:spcPts val="0"/>
              </a:spcAft>
              <a:defRPr/>
            </a:pPr>
            <a:r>
              <a:rPr lang="ja-JP" altLang="en-US" sz="1400" b="1" dirty="0">
                <a:solidFill>
                  <a:prstClr val="black"/>
                </a:solidFill>
              </a:rPr>
              <a:t>（法</a:t>
            </a:r>
            <a:r>
              <a:rPr lang="en-US" altLang="ja-JP" sz="1400" b="1" dirty="0">
                <a:solidFill>
                  <a:prstClr val="black"/>
                </a:solidFill>
              </a:rPr>
              <a:t>§</a:t>
            </a:r>
            <a:r>
              <a:rPr lang="ja-JP" altLang="en-US" sz="1400" b="1" dirty="0">
                <a:solidFill>
                  <a:prstClr val="black"/>
                </a:solidFill>
              </a:rPr>
              <a:t>１３関係）</a:t>
            </a:r>
          </a:p>
        </p:txBody>
      </p:sp>
      <p:sp>
        <p:nvSpPr>
          <p:cNvPr id="3" name="角丸四角形 2"/>
          <p:cNvSpPr/>
          <p:nvPr/>
        </p:nvSpPr>
        <p:spPr>
          <a:xfrm>
            <a:off x="8625616" y="848931"/>
            <a:ext cx="540303" cy="1211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en-US" altLang="ja-JP" dirty="0" smtClean="0">
              <a:solidFill>
                <a:prstClr val="white"/>
              </a:solidFill>
            </a:endParaRPr>
          </a:p>
          <a:p>
            <a:pPr algn="ctr" fontAlgn="auto">
              <a:spcBef>
                <a:spcPts val="0"/>
              </a:spcBef>
              <a:spcAft>
                <a:spcPts val="0"/>
              </a:spcAft>
            </a:pPr>
            <a:endParaRPr lang="en-US" altLang="ja-JP" dirty="0">
              <a:solidFill>
                <a:prstClr val="white"/>
              </a:solidFill>
            </a:endParaRPr>
          </a:p>
          <a:p>
            <a:pPr algn="ctr" fontAlgn="auto">
              <a:spcBef>
                <a:spcPts val="0"/>
              </a:spcBef>
              <a:spcAft>
                <a:spcPts val="0"/>
              </a:spcAft>
            </a:pPr>
            <a:r>
              <a:rPr lang="ja-JP" altLang="en-US" dirty="0" smtClean="0">
                <a:solidFill>
                  <a:prstClr val="white"/>
                </a:solidFill>
              </a:rPr>
              <a:t>人材育成</a:t>
            </a:r>
            <a:endParaRPr lang="en-US" altLang="ja-JP" dirty="0" smtClean="0">
              <a:solidFill>
                <a:prstClr val="white"/>
              </a:solidFill>
            </a:endParaRPr>
          </a:p>
          <a:p>
            <a:pPr algn="ctr" fontAlgn="auto">
              <a:spcBef>
                <a:spcPts val="0"/>
              </a:spcBef>
              <a:spcAft>
                <a:spcPts val="0"/>
              </a:spcAft>
            </a:pPr>
            <a:endParaRPr lang="en-US" altLang="ja-JP" dirty="0" smtClean="0">
              <a:solidFill>
                <a:prstClr val="white"/>
              </a:solidFill>
            </a:endParaRPr>
          </a:p>
          <a:p>
            <a:pPr algn="ctr" fontAlgn="auto">
              <a:spcBef>
                <a:spcPts val="0"/>
              </a:spcBef>
              <a:spcAft>
                <a:spcPts val="0"/>
              </a:spcAft>
            </a:pPr>
            <a:endParaRPr lang="ja-JP" altLang="en-US" sz="1200" dirty="0">
              <a:solidFill>
                <a:prstClr val="white"/>
              </a:solidFill>
            </a:endParaRPr>
          </a:p>
        </p:txBody>
      </p:sp>
      <p:sp>
        <p:nvSpPr>
          <p:cNvPr id="50" name="角丸四角形 49"/>
          <p:cNvSpPr/>
          <p:nvPr/>
        </p:nvSpPr>
        <p:spPr>
          <a:xfrm>
            <a:off x="9273494" y="848931"/>
            <a:ext cx="540303" cy="1211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en-US" altLang="ja-JP" dirty="0" smtClean="0">
              <a:solidFill>
                <a:prstClr val="white"/>
              </a:solidFill>
            </a:endParaRPr>
          </a:p>
          <a:p>
            <a:pPr algn="ctr" fontAlgn="auto">
              <a:spcBef>
                <a:spcPts val="0"/>
              </a:spcBef>
              <a:spcAft>
                <a:spcPts val="0"/>
              </a:spcAft>
            </a:pPr>
            <a:endParaRPr lang="en-US" altLang="ja-JP" dirty="0">
              <a:solidFill>
                <a:prstClr val="white"/>
              </a:solidFill>
            </a:endParaRPr>
          </a:p>
          <a:p>
            <a:pPr algn="ctr" fontAlgn="auto">
              <a:spcBef>
                <a:spcPts val="0"/>
              </a:spcBef>
              <a:spcAft>
                <a:spcPts val="0"/>
              </a:spcAft>
            </a:pPr>
            <a:r>
              <a:rPr lang="ja-JP" altLang="en-US" dirty="0" smtClean="0">
                <a:solidFill>
                  <a:prstClr val="white"/>
                </a:solidFill>
              </a:rPr>
              <a:t>事業実施</a:t>
            </a:r>
            <a:endParaRPr lang="en-US" altLang="ja-JP" dirty="0" smtClean="0">
              <a:solidFill>
                <a:prstClr val="white"/>
              </a:solidFill>
            </a:endParaRPr>
          </a:p>
          <a:p>
            <a:pPr algn="ctr" fontAlgn="auto">
              <a:spcBef>
                <a:spcPts val="0"/>
              </a:spcBef>
              <a:spcAft>
                <a:spcPts val="0"/>
              </a:spcAft>
            </a:pPr>
            <a:endParaRPr lang="en-US" altLang="ja-JP" dirty="0" smtClean="0">
              <a:solidFill>
                <a:prstClr val="white"/>
              </a:solidFill>
            </a:endParaRPr>
          </a:p>
          <a:p>
            <a:pPr algn="ctr" fontAlgn="auto">
              <a:spcBef>
                <a:spcPts val="0"/>
              </a:spcBef>
              <a:spcAft>
                <a:spcPts val="0"/>
              </a:spcAft>
            </a:pPr>
            <a:endParaRPr lang="ja-JP" altLang="en-US" sz="1200" dirty="0">
              <a:solidFill>
                <a:prstClr val="white"/>
              </a:solidFill>
            </a:endParaRPr>
          </a:p>
        </p:txBody>
      </p:sp>
      <p:sp>
        <p:nvSpPr>
          <p:cNvPr id="53" name="角丸四角形 52"/>
          <p:cNvSpPr/>
          <p:nvPr/>
        </p:nvSpPr>
        <p:spPr>
          <a:xfrm>
            <a:off x="8649116" y="2204866"/>
            <a:ext cx="540303" cy="21742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vert="wordArtVertRtl" lIns="91341" tIns="45673" rIns="91341" bIns="45673" rtlCol="0" anchor="ctr"/>
          <a:lstStyle/>
          <a:p>
            <a:pPr algn="ctr" fontAlgn="auto">
              <a:spcBef>
                <a:spcPts val="0"/>
              </a:spcBef>
              <a:spcAft>
                <a:spcPts val="0"/>
              </a:spcAft>
            </a:pPr>
            <a:r>
              <a:rPr lang="ja-JP" altLang="en-US" sz="1000" dirty="0">
                <a:solidFill>
                  <a:prstClr val="black"/>
                </a:solidFill>
                <a:latin typeface="ＭＳ Ｐゴシック"/>
              </a:rPr>
              <a:t>発達障害者支援体制整備</a:t>
            </a:r>
            <a:endParaRPr lang="en-US" altLang="ja-JP" sz="1000" dirty="0">
              <a:solidFill>
                <a:prstClr val="black"/>
              </a:solidFill>
              <a:latin typeface="ＭＳ Ｐゴシック"/>
            </a:endParaRPr>
          </a:p>
          <a:p>
            <a:pPr algn="ctr" fontAlgn="auto">
              <a:spcBef>
                <a:spcPts val="0"/>
              </a:spcBef>
              <a:spcAft>
                <a:spcPts val="0"/>
              </a:spcAft>
            </a:pPr>
            <a:r>
              <a:rPr lang="ja-JP" altLang="en-US" sz="1000" dirty="0">
                <a:solidFill>
                  <a:prstClr val="black"/>
                </a:solidFill>
                <a:latin typeface="ＭＳ Ｐゴシック"/>
              </a:rPr>
              <a:t>（都道府県地域生活支援事業）</a:t>
            </a:r>
            <a:endParaRPr lang="en-US" altLang="ja-JP" sz="1000" dirty="0">
              <a:solidFill>
                <a:prstClr val="black"/>
              </a:solidFill>
              <a:latin typeface="ＭＳ Ｐゴシック"/>
            </a:endParaRPr>
          </a:p>
        </p:txBody>
      </p:sp>
      <p:sp>
        <p:nvSpPr>
          <p:cNvPr id="54" name="角丸四角形 53"/>
          <p:cNvSpPr/>
          <p:nvPr/>
        </p:nvSpPr>
        <p:spPr>
          <a:xfrm>
            <a:off x="9255329" y="2205166"/>
            <a:ext cx="540303" cy="217424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vert="wordArtVertRtl" lIns="91341" tIns="45673" rIns="91341" bIns="45673" rtlCol="0" anchor="ctr"/>
          <a:lstStyle/>
          <a:p>
            <a:pPr algn="ctr" fontAlgn="auto">
              <a:spcBef>
                <a:spcPts val="0"/>
              </a:spcBef>
              <a:spcAft>
                <a:spcPts val="0"/>
              </a:spcAft>
            </a:pPr>
            <a:r>
              <a:rPr lang="ja-JP" altLang="en-US" sz="1000" dirty="0">
                <a:solidFill>
                  <a:prstClr val="black"/>
                </a:solidFill>
                <a:latin typeface="ＭＳ Ｐゴシック"/>
              </a:rPr>
              <a:t>巡回支援専門員整備</a:t>
            </a:r>
            <a:endParaRPr lang="en-US" altLang="ja-JP" sz="1000" dirty="0">
              <a:solidFill>
                <a:prstClr val="black"/>
              </a:solidFill>
              <a:latin typeface="ＭＳ Ｐゴシック"/>
            </a:endParaRPr>
          </a:p>
          <a:p>
            <a:pPr algn="ctr" fontAlgn="auto">
              <a:spcBef>
                <a:spcPts val="0"/>
              </a:spcBef>
              <a:spcAft>
                <a:spcPts val="0"/>
              </a:spcAft>
            </a:pPr>
            <a:r>
              <a:rPr lang="ja-JP" altLang="en-US" sz="1000" dirty="0">
                <a:solidFill>
                  <a:prstClr val="black"/>
                </a:solidFill>
                <a:latin typeface="ＭＳ Ｐゴシック"/>
              </a:rPr>
              <a:t>（市町村地域生活支援事業）</a:t>
            </a:r>
            <a:endParaRPr lang="en-US" altLang="ja-JP" sz="1000" dirty="0">
              <a:solidFill>
                <a:prstClr val="black"/>
              </a:solidFill>
              <a:latin typeface="ＭＳ Ｐゴシック"/>
            </a:endParaRPr>
          </a:p>
        </p:txBody>
      </p:sp>
      <p:sp>
        <p:nvSpPr>
          <p:cNvPr id="55" name="角丸四角形 54"/>
          <p:cNvSpPr/>
          <p:nvPr/>
        </p:nvSpPr>
        <p:spPr>
          <a:xfrm>
            <a:off x="8625486" y="4581129"/>
            <a:ext cx="1170015" cy="217904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vert="wordArtVertRtl" lIns="91341" tIns="45673" rIns="91341" bIns="45673" rtlCol="0" anchor="ctr"/>
          <a:lstStyle/>
          <a:p>
            <a:pPr algn="ctr" fontAlgn="auto">
              <a:spcBef>
                <a:spcPts val="0"/>
              </a:spcBef>
              <a:spcAft>
                <a:spcPts val="0"/>
              </a:spcAft>
            </a:pPr>
            <a:r>
              <a:rPr lang="ja-JP" altLang="en-US" sz="1000" dirty="0">
                <a:solidFill>
                  <a:prstClr val="black"/>
                </a:solidFill>
                <a:latin typeface="ＭＳ Ｐゴシック"/>
              </a:rPr>
              <a:t>発達障害者支援体制整備</a:t>
            </a:r>
            <a:endParaRPr lang="en-US" altLang="ja-JP" sz="1000" dirty="0">
              <a:solidFill>
                <a:prstClr val="black"/>
              </a:solidFill>
              <a:latin typeface="ＭＳ Ｐゴシック"/>
            </a:endParaRPr>
          </a:p>
          <a:p>
            <a:pPr algn="ctr" fontAlgn="auto">
              <a:spcBef>
                <a:spcPts val="0"/>
              </a:spcBef>
              <a:spcAft>
                <a:spcPts val="0"/>
              </a:spcAft>
            </a:pPr>
            <a:r>
              <a:rPr lang="ja-JP" altLang="en-US" sz="1000" dirty="0">
                <a:solidFill>
                  <a:prstClr val="black"/>
                </a:solidFill>
                <a:latin typeface="ＭＳ Ｐゴシック"/>
              </a:rPr>
              <a:t>（都道府県地域生活支援事業）</a:t>
            </a:r>
            <a:endParaRPr lang="en-US" altLang="ja-JP" sz="1000" dirty="0">
              <a:solidFill>
                <a:prstClr val="black"/>
              </a:solidFill>
              <a:latin typeface="ＭＳ Ｐゴシック"/>
            </a:endParaRPr>
          </a:p>
        </p:txBody>
      </p:sp>
      <p:sp>
        <p:nvSpPr>
          <p:cNvPr id="9" name="右矢印 8"/>
          <p:cNvSpPr/>
          <p:nvPr/>
        </p:nvSpPr>
        <p:spPr>
          <a:xfrm>
            <a:off x="8327233" y="3109655"/>
            <a:ext cx="30955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57" name="右矢印 56"/>
          <p:cNvSpPr/>
          <p:nvPr/>
        </p:nvSpPr>
        <p:spPr>
          <a:xfrm>
            <a:off x="8327233" y="5634649"/>
            <a:ext cx="30955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grpSp>
        <p:nvGrpSpPr>
          <p:cNvPr id="49" name="グループ化 18"/>
          <p:cNvGrpSpPr/>
          <p:nvPr/>
        </p:nvGrpSpPr>
        <p:grpSpPr>
          <a:xfrm>
            <a:off x="0" y="404664"/>
            <a:ext cx="9906000" cy="72008"/>
            <a:chOff x="0" y="188640"/>
            <a:chExt cx="9144000" cy="72008"/>
          </a:xfrm>
        </p:grpSpPr>
        <p:cxnSp>
          <p:nvCxnSpPr>
            <p:cNvPr id="51" name="直線コネクタ 50"/>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48"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136</a:t>
            </a:fld>
            <a:endParaRPr lang="en-US" altLang="ja-JP" dirty="0">
              <a:solidFill>
                <a:prstClr val="black"/>
              </a:solidFill>
            </a:endParaRPr>
          </a:p>
        </p:txBody>
      </p:sp>
    </p:spTree>
    <p:extLst>
      <p:ext uri="{BB962C8B-B14F-4D97-AF65-F5344CB8AC3E}">
        <p14:creationId xmlns:p14="http://schemas.microsoft.com/office/powerpoint/2010/main" val="188127620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9218839" y="6921505"/>
            <a:ext cx="687387" cy="215444"/>
          </a:xfrm>
          <a:prstGeom prst="rect">
            <a:avLst/>
          </a:prstGeom>
          <a:noFill/>
          <a:ln w="9525">
            <a:noFill/>
            <a:miter lim="800000"/>
            <a:headEnd/>
            <a:tailEnd/>
          </a:ln>
        </p:spPr>
        <p:txBody>
          <a:bodyPr lIns="0" tIns="0" rIns="0" bIns="0">
            <a:spAutoFit/>
          </a:bodyPr>
          <a:lstStyle/>
          <a:p>
            <a:r>
              <a:rPr lang="ja-JP" altLang="en-US" sz="1400">
                <a:solidFill>
                  <a:srgbClr val="000000"/>
                </a:solidFill>
                <a:latin typeface="ＭＳ Ｐゴシック" charset="-128"/>
                <a:ea typeface="ＭＳ Ｐゴシック"/>
              </a:rPr>
              <a:t> </a:t>
            </a:r>
            <a:r>
              <a:rPr lang="ja-JP" altLang="en-US" sz="1300">
                <a:solidFill>
                  <a:srgbClr val="000000"/>
                </a:solidFill>
                <a:latin typeface="ＭＳ Ｐ明朝" pitchFamily="18" charset="-128"/>
                <a:ea typeface="ＭＳ Ｐ明朝" pitchFamily="18" charset="-128"/>
              </a:rPr>
              <a:t>　</a:t>
            </a:r>
          </a:p>
        </p:txBody>
      </p:sp>
      <p:sp>
        <p:nvSpPr>
          <p:cNvPr id="21509" name="Rectangle 5"/>
          <p:cNvSpPr>
            <a:spLocks noChangeArrowheads="1"/>
          </p:cNvSpPr>
          <p:nvPr/>
        </p:nvSpPr>
        <p:spPr bwMode="auto">
          <a:xfrm>
            <a:off x="1538478" y="2755900"/>
            <a:ext cx="65" cy="369332"/>
          </a:xfrm>
          <a:prstGeom prst="rect">
            <a:avLst/>
          </a:prstGeom>
          <a:noFill/>
          <a:ln w="9525">
            <a:noFill/>
            <a:miter lim="800000"/>
            <a:headEnd/>
            <a:tailEnd/>
          </a:ln>
        </p:spPr>
        <p:txBody>
          <a:bodyPr wrap="none" lIns="0" tIns="0" rIns="0" bIns="0">
            <a:spAutoFit/>
          </a:bodyPr>
          <a:lstStyle/>
          <a:p>
            <a:endParaRPr lang="ja-JP" altLang="en-US" sz="2400">
              <a:solidFill>
                <a:prstClr val="black"/>
              </a:solidFill>
              <a:latin typeface="Times New Roman" pitchFamily="18" charset="0"/>
              <a:ea typeface="ＭＳ Ｐゴシック"/>
            </a:endParaRPr>
          </a:p>
        </p:txBody>
      </p:sp>
      <p:sp>
        <p:nvSpPr>
          <p:cNvPr id="21511" name="Rectangle 8"/>
          <p:cNvSpPr>
            <a:spLocks noChangeArrowheads="1"/>
          </p:cNvSpPr>
          <p:nvPr/>
        </p:nvSpPr>
        <p:spPr bwMode="auto">
          <a:xfrm>
            <a:off x="-664317" y="31898"/>
            <a:ext cx="5652823" cy="369332"/>
          </a:xfrm>
          <a:prstGeom prst="rect">
            <a:avLst/>
          </a:prstGeom>
          <a:noFill/>
          <a:ln w="9525">
            <a:noFill/>
            <a:miter lim="800000"/>
            <a:headEnd/>
            <a:tailEnd/>
          </a:ln>
        </p:spPr>
        <p:txBody>
          <a:bodyPr wrap="square" lIns="0" tIns="0" rIns="0" bIns="0">
            <a:spAutoFit/>
          </a:bodyPr>
          <a:lstStyle/>
          <a:p>
            <a:pPr algn="ctr"/>
            <a:r>
              <a:rPr lang="ja-JP" altLang="en-US" sz="2400" dirty="0">
                <a:solidFill>
                  <a:srgbClr val="000000"/>
                </a:solidFill>
                <a:latin typeface="ＭＳ Ｐゴシック" charset="-128"/>
                <a:ea typeface="ＭＳ Ｐゴシック"/>
              </a:rPr>
              <a:t>　　　　</a:t>
            </a:r>
            <a:endParaRPr lang="ja-JP" altLang="en-US" sz="2400" dirty="0">
              <a:solidFill>
                <a:prstClr val="black"/>
              </a:solidFill>
              <a:latin typeface="Times New Roman" pitchFamily="18" charset="0"/>
              <a:ea typeface="ＭＳ Ｐゴシック"/>
            </a:endParaRPr>
          </a:p>
        </p:txBody>
      </p:sp>
      <p:sp>
        <p:nvSpPr>
          <p:cNvPr id="21512" name="AutoShape 10"/>
          <p:cNvSpPr>
            <a:spLocks noChangeArrowheads="1"/>
          </p:cNvSpPr>
          <p:nvPr/>
        </p:nvSpPr>
        <p:spPr bwMode="auto">
          <a:xfrm>
            <a:off x="183736" y="548680"/>
            <a:ext cx="2573338" cy="433388"/>
          </a:xfrm>
          <a:prstGeom prst="roundRect">
            <a:avLst>
              <a:gd name="adj" fmla="val 16667"/>
            </a:avLst>
          </a:prstGeom>
          <a:noFill/>
          <a:ln w="9525">
            <a:solidFill>
              <a:schemeClr val="tx1"/>
            </a:solidFill>
            <a:miter lim="800000"/>
            <a:headEnd/>
            <a:tailEnd/>
          </a:ln>
        </p:spPr>
        <p:txBody>
          <a:bodyPr wrap="none" lIns="91307" tIns="45653" rIns="91307" bIns="45653" anchor="ctr"/>
          <a:lstStyle/>
          <a:p>
            <a:pPr algn="ctr"/>
            <a:r>
              <a:rPr lang="ja-JP" altLang="en-US" sz="1400" dirty="0">
                <a:solidFill>
                  <a:prstClr val="black"/>
                </a:solidFill>
                <a:ea typeface="ＭＳ Ｐゴシック"/>
              </a:rPr>
              <a:t>厚生労働省</a:t>
            </a:r>
          </a:p>
        </p:txBody>
      </p:sp>
      <p:sp>
        <p:nvSpPr>
          <p:cNvPr id="21513" name="AutoShape 11"/>
          <p:cNvSpPr>
            <a:spLocks noChangeArrowheads="1"/>
          </p:cNvSpPr>
          <p:nvPr/>
        </p:nvSpPr>
        <p:spPr bwMode="auto">
          <a:xfrm>
            <a:off x="152878" y="1425287"/>
            <a:ext cx="2573338" cy="851631"/>
          </a:xfrm>
          <a:prstGeom prst="roundRect">
            <a:avLst>
              <a:gd name="adj" fmla="val 16667"/>
            </a:avLst>
          </a:prstGeom>
          <a:noFill/>
          <a:ln w="9525">
            <a:solidFill>
              <a:schemeClr val="tx1"/>
            </a:solidFill>
            <a:miter lim="800000"/>
            <a:headEnd/>
            <a:tailEnd/>
          </a:ln>
        </p:spPr>
        <p:txBody>
          <a:bodyPr wrap="none" lIns="91307" tIns="45653" rIns="91307" bIns="45653" anchor="ctr"/>
          <a:lstStyle/>
          <a:p>
            <a:pPr algn="ctr"/>
            <a:endParaRPr lang="en-US" altLang="ja-JP" sz="1400" dirty="0">
              <a:solidFill>
                <a:prstClr val="black"/>
              </a:solidFill>
              <a:ea typeface="ＭＳ Ｐゴシック"/>
            </a:endParaRPr>
          </a:p>
          <a:p>
            <a:pPr algn="ctr"/>
            <a:r>
              <a:rPr lang="ja-JP" altLang="en-US" sz="1400" dirty="0">
                <a:solidFill>
                  <a:prstClr val="black"/>
                </a:solidFill>
                <a:ea typeface="ＭＳ Ｐゴシック"/>
              </a:rPr>
              <a:t>都道府県・指定都市</a:t>
            </a:r>
            <a:endParaRPr lang="en-US" altLang="ja-JP" sz="1400" dirty="0">
              <a:solidFill>
                <a:prstClr val="black"/>
              </a:solidFill>
              <a:ea typeface="ＭＳ Ｐゴシック"/>
            </a:endParaRPr>
          </a:p>
          <a:p>
            <a:r>
              <a:rPr lang="ja-JP" altLang="en-US" sz="1000" dirty="0">
                <a:solidFill>
                  <a:prstClr val="black"/>
                </a:solidFill>
                <a:latin typeface="ＭＳ Ｐゴシック"/>
                <a:ea typeface="ＭＳ Ｐゴシック"/>
              </a:rPr>
              <a:t>障害者総合支援法に基づく都道府県地域</a:t>
            </a:r>
            <a:endParaRPr lang="en-US" altLang="ja-JP" sz="1000" dirty="0">
              <a:solidFill>
                <a:prstClr val="black"/>
              </a:solidFill>
              <a:latin typeface="ＭＳ Ｐゴシック"/>
              <a:ea typeface="ＭＳ Ｐゴシック"/>
            </a:endParaRPr>
          </a:p>
          <a:p>
            <a:r>
              <a:rPr lang="ja-JP" altLang="en-US" sz="1000" dirty="0">
                <a:solidFill>
                  <a:prstClr val="black"/>
                </a:solidFill>
                <a:latin typeface="ＭＳ Ｐゴシック"/>
                <a:ea typeface="ＭＳ Ｐゴシック"/>
              </a:rPr>
              <a:t>生活支援事業として実施</a:t>
            </a:r>
            <a:endParaRPr lang="en-US" altLang="ja-JP" sz="1000" dirty="0">
              <a:solidFill>
                <a:prstClr val="black"/>
              </a:solidFill>
              <a:latin typeface="ＭＳ Ｐゴシック"/>
              <a:ea typeface="ＭＳ Ｐゴシック"/>
            </a:endParaRPr>
          </a:p>
          <a:p>
            <a:pPr algn="ctr"/>
            <a:endParaRPr lang="ja-JP" altLang="en-US" sz="1400" dirty="0">
              <a:solidFill>
                <a:prstClr val="black"/>
              </a:solidFill>
              <a:ea typeface="ＭＳ Ｐゴシック"/>
            </a:endParaRPr>
          </a:p>
        </p:txBody>
      </p:sp>
      <p:sp>
        <p:nvSpPr>
          <p:cNvPr id="21514" name="AutoShape 12"/>
          <p:cNvSpPr>
            <a:spLocks noChangeArrowheads="1"/>
          </p:cNvSpPr>
          <p:nvPr/>
        </p:nvSpPr>
        <p:spPr bwMode="auto">
          <a:xfrm>
            <a:off x="77789" y="3125788"/>
            <a:ext cx="2570956" cy="3732212"/>
          </a:xfrm>
          <a:prstGeom prst="roundRect">
            <a:avLst>
              <a:gd name="adj" fmla="val 0"/>
            </a:avLst>
          </a:prstGeom>
          <a:solidFill>
            <a:schemeClr val="accent5">
              <a:lumMod val="20000"/>
              <a:lumOff val="80000"/>
            </a:schemeClr>
          </a:solidFill>
          <a:ln w="12700">
            <a:solidFill>
              <a:schemeClr val="tx1"/>
            </a:solidFill>
            <a:miter lim="800000"/>
            <a:headEnd/>
            <a:tailEnd/>
          </a:ln>
        </p:spPr>
        <p:txBody>
          <a:bodyPr wrap="none" lIns="91307" tIns="45653" rIns="91307" bIns="45653" anchor="ctr"/>
          <a:lstStyle/>
          <a:p>
            <a:pPr algn="ctr"/>
            <a:endParaRPr lang="en-US" altLang="ja-JP" sz="1400" dirty="0">
              <a:solidFill>
                <a:prstClr val="black"/>
              </a:solidFill>
              <a:ea typeface="ＭＳ Ｐゴシック"/>
            </a:endParaRPr>
          </a:p>
          <a:p>
            <a:pPr algn="ctr"/>
            <a:r>
              <a:rPr lang="ja-JP" altLang="en-US" sz="1600" b="1" u="sng" dirty="0">
                <a:solidFill>
                  <a:prstClr val="black"/>
                </a:solidFill>
                <a:latin typeface="ＭＳ Ｐゴシック"/>
                <a:ea typeface="ＭＳ Ｐゴシック"/>
              </a:rPr>
              <a:t>発達障害者支援センター</a:t>
            </a:r>
            <a:endParaRPr lang="en-US" altLang="ja-JP" sz="1600" b="1" u="sng" dirty="0">
              <a:solidFill>
                <a:prstClr val="black"/>
              </a:solidFill>
              <a:latin typeface="ＭＳ Ｐゴシック"/>
              <a:ea typeface="ＭＳ Ｐゴシック"/>
            </a:endParaRPr>
          </a:p>
          <a:p>
            <a:pPr algn="ctr"/>
            <a:r>
              <a:rPr lang="ja-JP" altLang="en-US" sz="1100" dirty="0">
                <a:solidFill>
                  <a:prstClr val="black"/>
                </a:solidFill>
                <a:latin typeface="ＭＳ Ｐゴシック"/>
                <a:ea typeface="ＭＳ Ｐゴシック"/>
              </a:rPr>
              <a:t>（６７都道府県、政令市で設置）</a:t>
            </a:r>
            <a:endParaRPr lang="en-US" altLang="ja-JP" sz="1100" dirty="0">
              <a:solidFill>
                <a:prstClr val="black"/>
              </a:solidFill>
              <a:latin typeface="ＭＳ Ｐゴシック"/>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en-US" altLang="ja-JP" sz="1400" dirty="0">
              <a:solidFill>
                <a:prstClr val="black"/>
              </a:solidFill>
              <a:ea typeface="ＭＳ Ｐゴシック"/>
            </a:endParaRPr>
          </a:p>
        </p:txBody>
      </p:sp>
      <p:sp>
        <p:nvSpPr>
          <p:cNvPr id="21515" name="AutoShape 14"/>
          <p:cNvSpPr>
            <a:spLocks noChangeArrowheads="1"/>
          </p:cNvSpPr>
          <p:nvPr/>
        </p:nvSpPr>
        <p:spPr bwMode="auto">
          <a:xfrm>
            <a:off x="35402" y="4869162"/>
            <a:ext cx="2690812" cy="1875184"/>
          </a:xfrm>
          <a:prstGeom prst="roundRect">
            <a:avLst>
              <a:gd name="adj" fmla="val 0"/>
            </a:avLst>
          </a:prstGeom>
          <a:noFill/>
          <a:ln w="9525">
            <a:noFill/>
            <a:miter lim="800000"/>
            <a:headEnd/>
            <a:tailEnd/>
          </a:ln>
        </p:spPr>
        <p:txBody>
          <a:bodyPr wrap="none" lIns="91307" tIns="45653" rIns="91307" bIns="45653"/>
          <a:lstStyle/>
          <a:p>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（体制）　職員配置：４名程度</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・管理責任者</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・相談支援担当職員</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・発達支援担当職員</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・就労支援担当職員</a:t>
            </a:r>
            <a:endParaRPr lang="en-US" altLang="ja-JP" sz="1100" dirty="0">
              <a:solidFill>
                <a:prstClr val="black"/>
              </a:solidFill>
              <a:latin typeface="ＭＳ Ｐゴシック"/>
              <a:ea typeface="ＭＳ Ｐゴシック"/>
            </a:endParaRPr>
          </a:p>
          <a:p>
            <a:endParaRPr lang="ja-JP" altLang="en-US" sz="1100" dirty="0">
              <a:solidFill>
                <a:prstClr val="black"/>
              </a:solidFill>
              <a:latin typeface="ＭＳ Ｐゴシック"/>
              <a:ea typeface="ＭＳ Ｐゴシック"/>
            </a:endParaRPr>
          </a:p>
        </p:txBody>
      </p:sp>
      <p:sp>
        <p:nvSpPr>
          <p:cNvPr id="21521" name="AutoShape 20"/>
          <p:cNvSpPr>
            <a:spLocks noChangeArrowheads="1"/>
          </p:cNvSpPr>
          <p:nvPr/>
        </p:nvSpPr>
        <p:spPr bwMode="auto">
          <a:xfrm>
            <a:off x="6413387" y="3012381"/>
            <a:ext cx="3358852" cy="920717"/>
          </a:xfrm>
          <a:prstGeom prst="roundRect">
            <a:avLst>
              <a:gd name="adj" fmla="val 16667"/>
            </a:avLst>
          </a:prstGeom>
          <a:solidFill>
            <a:srgbClr val="FFCCFF"/>
          </a:solidFill>
          <a:ln w="9525">
            <a:solidFill>
              <a:schemeClr val="tx1"/>
            </a:solidFill>
            <a:miter lim="800000"/>
            <a:headEnd/>
            <a:tailEnd/>
          </a:ln>
        </p:spPr>
        <p:txBody>
          <a:bodyPr wrap="none" lIns="91307" tIns="45653" rIns="91307" bIns="45653" anchor="ctr"/>
          <a:lstStyle/>
          <a:p>
            <a:r>
              <a:rPr lang="ja-JP" altLang="en-US" sz="1400" dirty="0">
                <a:solidFill>
                  <a:prstClr val="black"/>
                </a:solidFill>
                <a:ea typeface="ＭＳ Ｐゴシック"/>
              </a:rPr>
              <a:t>　　　　　発達障害児者　・家族</a:t>
            </a:r>
          </a:p>
        </p:txBody>
      </p:sp>
      <p:sp>
        <p:nvSpPr>
          <p:cNvPr id="21522" name="AutoShape 21"/>
          <p:cNvSpPr>
            <a:spLocks noChangeArrowheads="1"/>
          </p:cNvSpPr>
          <p:nvPr/>
        </p:nvSpPr>
        <p:spPr bwMode="auto">
          <a:xfrm>
            <a:off x="6378137" y="4489572"/>
            <a:ext cx="3394159" cy="1719642"/>
          </a:xfrm>
          <a:prstGeom prst="roundRect">
            <a:avLst>
              <a:gd name="adj" fmla="val 7856"/>
            </a:avLst>
          </a:prstGeom>
          <a:solidFill>
            <a:srgbClr val="FFFFCC"/>
          </a:solidFill>
          <a:ln w="9525">
            <a:solidFill>
              <a:schemeClr val="tx1"/>
            </a:solidFill>
            <a:miter lim="800000"/>
            <a:headEnd/>
            <a:tailEnd/>
          </a:ln>
        </p:spPr>
        <p:txBody>
          <a:bodyPr wrap="none" lIns="91307" tIns="45653" rIns="91307" bIns="45653"/>
          <a:lstStyle/>
          <a:p>
            <a:pPr algn="ctr"/>
            <a:r>
              <a:rPr lang="ja-JP" altLang="en-US" sz="1400" dirty="0">
                <a:solidFill>
                  <a:prstClr val="black"/>
                </a:solidFill>
                <a:ea typeface="ＭＳ Ｐゴシック"/>
              </a:rPr>
              <a:t>　関係機関</a:t>
            </a:r>
            <a:endParaRPr lang="en-US" altLang="ja-JP" sz="1400" dirty="0">
              <a:solidFill>
                <a:prstClr val="black"/>
              </a:solidFill>
              <a:ea typeface="ＭＳ Ｐゴシック"/>
            </a:endParaRPr>
          </a:p>
          <a:p>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児童相談所、知的障害者更生相談所、福祉事務所、</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保健所、精神保健福祉センター、医療機関</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障害児（者）地域療育等支援事業実施施設、</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児童発達支援センター、障害児入所施設、</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教育委員会、学校、幼稚園、保育所、</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公共職業安定所、地域障害者職業センター、</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障害者就業・生活支援センター等</a:t>
            </a:r>
            <a:endParaRPr lang="en-US" altLang="ja-JP" sz="1100" dirty="0">
              <a:solidFill>
                <a:prstClr val="black"/>
              </a:solidFill>
              <a:latin typeface="ＭＳ Ｐゴシック"/>
              <a:ea typeface="ＭＳ Ｐゴシック"/>
            </a:endParaRPr>
          </a:p>
        </p:txBody>
      </p:sp>
      <p:sp>
        <p:nvSpPr>
          <p:cNvPr id="21523" name="Rectangle 23"/>
          <p:cNvSpPr>
            <a:spLocks noChangeArrowheads="1"/>
          </p:cNvSpPr>
          <p:nvPr/>
        </p:nvSpPr>
        <p:spPr bwMode="auto">
          <a:xfrm>
            <a:off x="577180" y="1066752"/>
            <a:ext cx="544512" cy="358775"/>
          </a:xfrm>
          <a:prstGeom prst="rect">
            <a:avLst/>
          </a:prstGeom>
          <a:noFill/>
          <a:ln w="9525">
            <a:noFill/>
            <a:miter lim="800000"/>
            <a:headEnd/>
            <a:tailEnd/>
          </a:ln>
        </p:spPr>
        <p:txBody>
          <a:bodyPr wrap="none" lIns="91307" tIns="45653" rIns="91307" bIns="45653" anchor="ctr"/>
          <a:lstStyle/>
          <a:p>
            <a:r>
              <a:rPr lang="ja-JP" altLang="en-US" sz="1200" dirty="0">
                <a:solidFill>
                  <a:prstClr val="black"/>
                </a:solidFill>
                <a:ea typeface="ＭＳ Ｐゴシック"/>
              </a:rPr>
              <a:t>補助</a:t>
            </a:r>
          </a:p>
        </p:txBody>
      </p:sp>
      <p:sp>
        <p:nvSpPr>
          <p:cNvPr id="21524" name="Rectangle 24"/>
          <p:cNvSpPr>
            <a:spLocks noChangeArrowheads="1"/>
          </p:cNvSpPr>
          <p:nvPr/>
        </p:nvSpPr>
        <p:spPr bwMode="auto">
          <a:xfrm>
            <a:off x="511880" y="2405785"/>
            <a:ext cx="2562820" cy="591451"/>
          </a:xfrm>
          <a:prstGeom prst="rect">
            <a:avLst/>
          </a:prstGeom>
          <a:noFill/>
          <a:ln w="9525">
            <a:noFill/>
            <a:miter lim="800000"/>
            <a:headEnd/>
            <a:tailEnd/>
          </a:ln>
        </p:spPr>
        <p:txBody>
          <a:bodyPr wrap="none" lIns="91307" tIns="45653" rIns="91307" bIns="45653" anchor="ctr"/>
          <a:lstStyle/>
          <a:p>
            <a:r>
              <a:rPr lang="ja-JP" altLang="en-US" sz="1200" dirty="0">
                <a:solidFill>
                  <a:prstClr val="black"/>
                </a:solidFill>
                <a:ea typeface="ＭＳ Ｐゴシック"/>
              </a:rPr>
              <a:t>（平成２</a:t>
            </a:r>
            <a:r>
              <a:rPr lang="ja-JP" altLang="en-US" sz="1200" dirty="0">
                <a:solidFill>
                  <a:prstClr val="black"/>
                </a:solidFill>
                <a:latin typeface="Calibri"/>
                <a:ea typeface="ＭＳ Ｐゴシック"/>
              </a:rPr>
              <a:t>８</a:t>
            </a:r>
            <a:r>
              <a:rPr lang="ja-JP" altLang="en-US" sz="1200" dirty="0">
                <a:solidFill>
                  <a:prstClr val="black"/>
                </a:solidFill>
                <a:ea typeface="ＭＳ Ｐゴシック"/>
              </a:rPr>
              <a:t>年４月現在のセンターの設置）</a:t>
            </a:r>
            <a:endParaRPr lang="en-US" altLang="ja-JP" sz="1200" dirty="0">
              <a:solidFill>
                <a:prstClr val="black"/>
              </a:solidFill>
              <a:ea typeface="ＭＳ Ｐゴシック"/>
            </a:endParaRPr>
          </a:p>
          <a:p>
            <a:r>
              <a:rPr lang="ja-JP" altLang="en-US" sz="1200" dirty="0">
                <a:solidFill>
                  <a:prstClr val="black"/>
                </a:solidFill>
                <a:ea typeface="ＭＳ Ｐゴシック"/>
              </a:rPr>
              <a:t>直接実施：２５カ所</a:t>
            </a:r>
            <a:endParaRPr lang="en-US" altLang="ja-JP" sz="1200" dirty="0">
              <a:solidFill>
                <a:prstClr val="black"/>
              </a:solidFill>
              <a:ea typeface="ＭＳ Ｐゴシック"/>
            </a:endParaRPr>
          </a:p>
          <a:p>
            <a:r>
              <a:rPr lang="ja-JP" altLang="en-US" sz="1200" dirty="0">
                <a:solidFill>
                  <a:prstClr val="black"/>
                </a:solidFill>
                <a:ea typeface="ＭＳ Ｐゴシック"/>
              </a:rPr>
              <a:t>委託</a:t>
            </a:r>
            <a:r>
              <a:rPr lang="ja-JP" altLang="en-US" sz="1000" dirty="0">
                <a:solidFill>
                  <a:prstClr val="black"/>
                </a:solidFill>
                <a:ea typeface="ＭＳ Ｐゴシック"/>
              </a:rPr>
              <a:t>（社会福祉法人等）</a:t>
            </a:r>
            <a:r>
              <a:rPr lang="ja-JP" altLang="en-US" sz="1200" dirty="0">
                <a:solidFill>
                  <a:prstClr val="black"/>
                </a:solidFill>
                <a:ea typeface="ＭＳ Ｐゴシック"/>
              </a:rPr>
              <a:t>：６３カ所</a:t>
            </a:r>
            <a:endParaRPr lang="en-US" altLang="ja-JP" sz="1200" dirty="0">
              <a:solidFill>
                <a:prstClr val="black"/>
              </a:solidFill>
              <a:ea typeface="ＭＳ Ｐゴシック"/>
            </a:endParaRPr>
          </a:p>
          <a:p>
            <a:r>
              <a:rPr lang="en-US" altLang="ja-JP" sz="1000" dirty="0">
                <a:solidFill>
                  <a:prstClr val="black"/>
                </a:solidFill>
                <a:ea typeface="ＭＳ Ｐゴシック"/>
              </a:rPr>
              <a:t>※</a:t>
            </a:r>
            <a:r>
              <a:rPr lang="ja-JP" altLang="en-US" sz="1000" dirty="0">
                <a:solidFill>
                  <a:prstClr val="black"/>
                </a:solidFill>
                <a:ea typeface="ＭＳ Ｐゴシック"/>
              </a:rPr>
              <a:t>医療法人，地方独立行政法人も可</a:t>
            </a:r>
          </a:p>
        </p:txBody>
      </p:sp>
      <p:sp>
        <p:nvSpPr>
          <p:cNvPr id="6166" name="AutoShape 26"/>
          <p:cNvSpPr>
            <a:spLocks noChangeArrowheads="1"/>
          </p:cNvSpPr>
          <p:nvPr/>
        </p:nvSpPr>
        <p:spPr bwMode="auto">
          <a:xfrm>
            <a:off x="2648883" y="4067318"/>
            <a:ext cx="3729335" cy="1449933"/>
          </a:xfrm>
          <a:prstGeom prst="leftRightArrow">
            <a:avLst>
              <a:gd name="adj1" fmla="val 50083"/>
              <a:gd name="adj2" fmla="val 36564"/>
            </a:avLst>
          </a:prstGeom>
          <a:solidFill>
            <a:schemeClr val="tx2">
              <a:lumMod val="20000"/>
              <a:lumOff val="80000"/>
            </a:schemeClr>
          </a:solidFill>
          <a:ln w="9525">
            <a:solidFill>
              <a:schemeClr val="tx1"/>
            </a:solidFill>
            <a:miter lim="800000"/>
            <a:headEnd/>
            <a:tailEnd/>
          </a:ln>
        </p:spPr>
        <p:txBody>
          <a:bodyPr wrap="none" lIns="91307" tIns="45653" rIns="91307" bIns="45653" anchor="ctr"/>
          <a:lstStyle/>
          <a:p>
            <a:pPr algn="ctr">
              <a:defRPr/>
            </a:pPr>
            <a:r>
              <a:rPr lang="ja-JP" altLang="en-US" sz="1200" dirty="0">
                <a:solidFill>
                  <a:prstClr val="black"/>
                </a:solidFill>
                <a:ea typeface="ＭＳ Ｐゴシック"/>
              </a:rPr>
              <a:t>連携</a:t>
            </a:r>
            <a:endParaRPr lang="en-US" altLang="ja-JP" sz="1200" dirty="0">
              <a:solidFill>
                <a:prstClr val="black"/>
              </a:solidFill>
              <a:ea typeface="ＭＳ Ｐゴシック"/>
            </a:endParaRPr>
          </a:p>
          <a:p>
            <a:pPr>
              <a:defRPr/>
            </a:pPr>
            <a:r>
              <a:rPr lang="ja-JP" altLang="en-US" sz="1100" dirty="0">
                <a:solidFill>
                  <a:prstClr val="black"/>
                </a:solidFill>
                <a:ea typeface="ＭＳ Ｐゴシック"/>
              </a:rPr>
              <a:t>④調整のための会議やコンサルテーション</a:t>
            </a:r>
            <a:endParaRPr lang="en-US" altLang="ja-JP" sz="1100" dirty="0">
              <a:solidFill>
                <a:prstClr val="black"/>
              </a:solidFill>
              <a:ea typeface="ＭＳ Ｐゴシック"/>
            </a:endParaRPr>
          </a:p>
          <a:p>
            <a:pPr>
              <a:defRPr/>
            </a:pPr>
            <a:r>
              <a:rPr lang="ja-JP" altLang="en-US" sz="1100" dirty="0">
                <a:solidFill>
                  <a:prstClr val="black"/>
                </a:solidFill>
                <a:ea typeface="ＭＳ Ｐゴシック"/>
              </a:rPr>
              <a:t>⑤障害者総合支援法第８９条協議会への参加</a:t>
            </a:r>
          </a:p>
        </p:txBody>
      </p:sp>
      <p:sp>
        <p:nvSpPr>
          <p:cNvPr id="6167" name="AutoShape 28"/>
          <p:cNvSpPr>
            <a:spLocks noChangeArrowheads="1"/>
          </p:cNvSpPr>
          <p:nvPr/>
        </p:nvSpPr>
        <p:spPr bwMode="auto">
          <a:xfrm rot="16200000">
            <a:off x="7912456" y="2629787"/>
            <a:ext cx="556516" cy="316305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343 h 21600"/>
              <a:gd name="T14" fmla="*/ 15652 w 21600"/>
              <a:gd name="T15" fmla="*/ 17257 h 21600"/>
            </a:gdLst>
            <a:ahLst/>
            <a:cxnLst>
              <a:cxn ang="T8">
                <a:pos x="T0" y="T1"/>
              </a:cxn>
              <a:cxn ang="T9">
                <a:pos x="T2" y="T3"/>
              </a:cxn>
              <a:cxn ang="T10">
                <a:pos x="T4" y="T5"/>
              </a:cxn>
              <a:cxn ang="T11">
                <a:pos x="T6" y="T7"/>
              </a:cxn>
            </a:cxnLst>
            <a:rect l="T12" t="T13" r="T14" b="T15"/>
            <a:pathLst>
              <a:path w="21600" h="21600">
                <a:moveTo>
                  <a:pt x="11651" y="0"/>
                </a:moveTo>
                <a:lnTo>
                  <a:pt x="11651" y="4343"/>
                </a:lnTo>
                <a:lnTo>
                  <a:pt x="3375" y="4343"/>
                </a:lnTo>
                <a:lnTo>
                  <a:pt x="3375" y="17257"/>
                </a:lnTo>
                <a:lnTo>
                  <a:pt x="11651" y="17257"/>
                </a:lnTo>
                <a:lnTo>
                  <a:pt x="11651" y="21600"/>
                </a:lnTo>
                <a:lnTo>
                  <a:pt x="21600" y="10800"/>
                </a:lnTo>
                <a:close/>
              </a:path>
              <a:path w="21600" h="21600">
                <a:moveTo>
                  <a:pt x="1350" y="4343"/>
                </a:moveTo>
                <a:lnTo>
                  <a:pt x="1350" y="17257"/>
                </a:lnTo>
                <a:lnTo>
                  <a:pt x="2700" y="17257"/>
                </a:lnTo>
                <a:lnTo>
                  <a:pt x="2700" y="4343"/>
                </a:lnTo>
                <a:close/>
              </a:path>
              <a:path w="21600" h="21600">
                <a:moveTo>
                  <a:pt x="0" y="4343"/>
                </a:moveTo>
                <a:lnTo>
                  <a:pt x="0" y="17257"/>
                </a:lnTo>
                <a:lnTo>
                  <a:pt x="675" y="17257"/>
                </a:lnTo>
                <a:lnTo>
                  <a:pt x="675" y="4343"/>
                </a:lnTo>
                <a:close/>
              </a:path>
            </a:pathLst>
          </a:custGeom>
          <a:solidFill>
            <a:schemeClr val="accent1">
              <a:lumMod val="40000"/>
              <a:lumOff val="60000"/>
            </a:schemeClr>
          </a:solidFill>
          <a:ln w="9525">
            <a:solidFill>
              <a:schemeClr val="tx1"/>
            </a:solidFill>
            <a:miter lim="800000"/>
            <a:headEnd/>
            <a:tailEnd/>
          </a:ln>
        </p:spPr>
        <p:txBody>
          <a:bodyPr vert="eaVert" wrap="none" lIns="91307" tIns="45653" rIns="91307" bIns="45653" anchor="ctr"/>
          <a:lstStyle/>
          <a:p>
            <a:pPr algn="ctr">
              <a:defRPr/>
            </a:pPr>
            <a:r>
              <a:rPr lang="ja-JP" altLang="en-US" sz="1200" dirty="0">
                <a:solidFill>
                  <a:prstClr val="black"/>
                </a:solidFill>
                <a:ea typeface="ＭＳ Ｐゴシック"/>
              </a:rPr>
              <a:t>支援</a:t>
            </a:r>
          </a:p>
        </p:txBody>
      </p:sp>
      <p:sp>
        <p:nvSpPr>
          <p:cNvPr id="6168" name="AutoShape 29"/>
          <p:cNvSpPr>
            <a:spLocks noChangeArrowheads="1"/>
          </p:cNvSpPr>
          <p:nvPr/>
        </p:nvSpPr>
        <p:spPr bwMode="auto">
          <a:xfrm>
            <a:off x="2726375" y="2755901"/>
            <a:ext cx="3639917" cy="160920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811 h 21600"/>
              <a:gd name="T14" fmla="*/ 16007 w 21600"/>
              <a:gd name="T15" fmla="*/ 16789 h 21600"/>
            </a:gdLst>
            <a:ahLst/>
            <a:cxnLst>
              <a:cxn ang="T8">
                <a:pos x="T0" y="T1"/>
              </a:cxn>
              <a:cxn ang="T9">
                <a:pos x="T2" y="T3"/>
              </a:cxn>
              <a:cxn ang="T10">
                <a:pos x="T4" y="T5"/>
              </a:cxn>
              <a:cxn ang="T11">
                <a:pos x="T6" y="T7"/>
              </a:cxn>
            </a:cxnLst>
            <a:rect l="T12" t="T13" r="T14" b="T15"/>
            <a:pathLst>
              <a:path w="21600" h="21600">
                <a:moveTo>
                  <a:pt x="11514" y="0"/>
                </a:moveTo>
                <a:lnTo>
                  <a:pt x="11514" y="4811"/>
                </a:lnTo>
                <a:lnTo>
                  <a:pt x="3375" y="4811"/>
                </a:lnTo>
                <a:lnTo>
                  <a:pt x="3375" y="16789"/>
                </a:lnTo>
                <a:lnTo>
                  <a:pt x="11514" y="16789"/>
                </a:lnTo>
                <a:lnTo>
                  <a:pt x="11514" y="21600"/>
                </a:lnTo>
                <a:lnTo>
                  <a:pt x="21600" y="10800"/>
                </a:lnTo>
                <a:close/>
              </a:path>
              <a:path w="21600" h="21600">
                <a:moveTo>
                  <a:pt x="1350" y="4811"/>
                </a:moveTo>
                <a:lnTo>
                  <a:pt x="1350" y="16789"/>
                </a:lnTo>
                <a:lnTo>
                  <a:pt x="2700" y="16789"/>
                </a:lnTo>
                <a:lnTo>
                  <a:pt x="2700" y="4811"/>
                </a:lnTo>
                <a:close/>
              </a:path>
              <a:path w="21600" h="21600">
                <a:moveTo>
                  <a:pt x="0" y="4811"/>
                </a:moveTo>
                <a:lnTo>
                  <a:pt x="0" y="16789"/>
                </a:lnTo>
                <a:lnTo>
                  <a:pt x="675" y="16789"/>
                </a:lnTo>
                <a:lnTo>
                  <a:pt x="675" y="4811"/>
                </a:lnTo>
                <a:close/>
              </a:path>
            </a:pathLst>
          </a:custGeom>
          <a:solidFill>
            <a:schemeClr val="tx2">
              <a:lumMod val="20000"/>
              <a:lumOff val="80000"/>
            </a:schemeClr>
          </a:solidFill>
          <a:ln w="9525">
            <a:solidFill>
              <a:schemeClr val="tx1"/>
            </a:solidFill>
            <a:miter lim="800000"/>
            <a:headEnd/>
            <a:tailEnd/>
          </a:ln>
        </p:spPr>
        <p:txBody>
          <a:bodyPr wrap="none" lIns="91307" tIns="45653" rIns="91307" bIns="45653" anchor="ctr"/>
          <a:lstStyle/>
          <a:p>
            <a:pPr>
              <a:defRPr/>
            </a:pPr>
            <a:r>
              <a:rPr lang="ja-JP" altLang="en-US" sz="1100" dirty="0">
                <a:solidFill>
                  <a:prstClr val="black"/>
                </a:solidFill>
                <a:ea typeface="ＭＳ Ｐゴシック"/>
              </a:rPr>
              <a:t>  </a:t>
            </a:r>
            <a:endParaRPr lang="en-US" altLang="ja-JP" sz="1100" dirty="0">
              <a:solidFill>
                <a:prstClr val="black"/>
              </a:solidFill>
              <a:ea typeface="ＭＳ Ｐゴシック"/>
            </a:endParaRPr>
          </a:p>
          <a:p>
            <a:pPr>
              <a:defRPr/>
            </a:pPr>
            <a:r>
              <a:rPr lang="ja-JP" altLang="en-US" sz="1100" dirty="0">
                <a:solidFill>
                  <a:prstClr val="black"/>
                </a:solidFill>
                <a:ea typeface="ＭＳ Ｐゴシック"/>
              </a:rPr>
              <a:t>  ①相談支援</a:t>
            </a:r>
            <a:r>
              <a:rPr lang="ja-JP" altLang="en-US" sz="900" dirty="0">
                <a:solidFill>
                  <a:prstClr val="black"/>
                </a:solidFill>
                <a:ea typeface="ＭＳ Ｐゴシック"/>
              </a:rPr>
              <a:t>（来所、訪問、電話等による相談）</a:t>
            </a:r>
            <a:endParaRPr lang="en-US" altLang="ja-JP" sz="900" dirty="0">
              <a:solidFill>
                <a:prstClr val="black"/>
              </a:solidFill>
              <a:ea typeface="ＭＳ Ｐゴシック"/>
            </a:endParaRPr>
          </a:p>
          <a:p>
            <a:pPr>
              <a:defRPr/>
            </a:pPr>
            <a:r>
              <a:rPr lang="en-US" altLang="ja-JP" sz="1100" dirty="0">
                <a:solidFill>
                  <a:prstClr val="black"/>
                </a:solidFill>
                <a:ea typeface="ＭＳ Ｐゴシック"/>
              </a:rPr>
              <a:t> </a:t>
            </a:r>
            <a:r>
              <a:rPr lang="ja-JP" altLang="en-US" sz="1100" dirty="0">
                <a:solidFill>
                  <a:prstClr val="black"/>
                </a:solidFill>
                <a:ea typeface="ＭＳ Ｐゴシック"/>
              </a:rPr>
              <a:t> ②発達支援</a:t>
            </a:r>
            <a:r>
              <a:rPr lang="ja-JP" altLang="en-US" sz="900" dirty="0">
                <a:solidFill>
                  <a:prstClr val="black"/>
                </a:solidFill>
                <a:ea typeface="ＭＳ Ｐゴシック"/>
              </a:rPr>
              <a:t>（個別支援計画の作成・実施等</a:t>
            </a:r>
            <a:r>
              <a:rPr lang="en-US" altLang="ja-JP" sz="900" dirty="0">
                <a:solidFill>
                  <a:prstClr val="black"/>
                </a:solidFill>
                <a:ea typeface="ＭＳ Ｐゴシック"/>
              </a:rPr>
              <a:t>)</a:t>
            </a:r>
            <a:endParaRPr lang="en-US" altLang="ja-JP" sz="1000" dirty="0">
              <a:solidFill>
                <a:prstClr val="black"/>
              </a:solidFill>
              <a:ea typeface="ＭＳ Ｐゴシック"/>
            </a:endParaRPr>
          </a:p>
          <a:p>
            <a:pPr>
              <a:defRPr/>
            </a:pPr>
            <a:r>
              <a:rPr lang="en-US" altLang="ja-JP" sz="1100" dirty="0">
                <a:solidFill>
                  <a:prstClr val="black"/>
                </a:solidFill>
                <a:ea typeface="ＭＳ Ｐゴシック"/>
              </a:rPr>
              <a:t>  </a:t>
            </a:r>
            <a:r>
              <a:rPr lang="ja-JP" altLang="en-US" sz="1100" dirty="0">
                <a:solidFill>
                  <a:prstClr val="black"/>
                </a:solidFill>
                <a:ea typeface="ＭＳ Ｐゴシック"/>
              </a:rPr>
              <a:t>③就労支援</a:t>
            </a:r>
            <a:r>
              <a:rPr lang="ja-JP" altLang="en-US" sz="900" dirty="0">
                <a:solidFill>
                  <a:prstClr val="black"/>
                </a:solidFill>
                <a:ea typeface="ＭＳ Ｐゴシック"/>
              </a:rPr>
              <a:t>（就労に向けての相談等</a:t>
            </a:r>
            <a:r>
              <a:rPr lang="en-US" altLang="ja-JP" sz="900" dirty="0">
                <a:solidFill>
                  <a:prstClr val="black"/>
                </a:solidFill>
                <a:ea typeface="ＭＳ Ｐゴシック"/>
              </a:rPr>
              <a:t>)</a:t>
            </a:r>
          </a:p>
          <a:p>
            <a:pPr>
              <a:defRPr/>
            </a:pPr>
            <a:r>
              <a:rPr lang="en-US" altLang="ja-JP" sz="1000" dirty="0">
                <a:solidFill>
                  <a:prstClr val="black"/>
                </a:solidFill>
                <a:ea typeface="ＭＳ Ｐゴシック"/>
              </a:rPr>
              <a:t>    </a:t>
            </a:r>
            <a:endParaRPr lang="en-US" altLang="ja-JP" sz="900" dirty="0">
              <a:solidFill>
                <a:prstClr val="black"/>
              </a:solidFill>
              <a:ea typeface="ＭＳ Ｐゴシック"/>
            </a:endParaRPr>
          </a:p>
        </p:txBody>
      </p:sp>
      <p:pic>
        <p:nvPicPr>
          <p:cNvPr id="21528" name="Picture 30" descr="j0223642"/>
          <p:cNvPicPr>
            <a:picLocks noChangeAspect="1" noChangeArrowheads="1"/>
          </p:cNvPicPr>
          <p:nvPr/>
        </p:nvPicPr>
        <p:blipFill>
          <a:blip r:embed="rId3" cstate="print"/>
          <a:srcRect/>
          <a:stretch>
            <a:fillRect/>
          </a:stretch>
        </p:blipFill>
        <p:spPr bwMode="auto">
          <a:xfrm>
            <a:off x="978525" y="4067298"/>
            <a:ext cx="696913" cy="844550"/>
          </a:xfrm>
          <a:prstGeom prst="rect">
            <a:avLst/>
          </a:prstGeom>
          <a:noFill/>
          <a:ln w="9525">
            <a:noFill/>
            <a:miter lim="800000"/>
            <a:headEnd/>
            <a:tailEnd/>
          </a:ln>
        </p:spPr>
      </p:pic>
      <p:sp>
        <p:nvSpPr>
          <p:cNvPr id="21534" name="Line 38"/>
          <p:cNvSpPr>
            <a:spLocks noChangeShapeType="1"/>
          </p:cNvSpPr>
          <p:nvPr/>
        </p:nvSpPr>
        <p:spPr bwMode="auto">
          <a:xfrm>
            <a:off x="406272" y="982115"/>
            <a:ext cx="0" cy="443173"/>
          </a:xfrm>
          <a:prstGeom prst="line">
            <a:avLst/>
          </a:prstGeom>
          <a:noFill/>
          <a:ln w="9525">
            <a:solidFill>
              <a:schemeClr val="tx1"/>
            </a:solidFill>
            <a:miter lim="800000"/>
            <a:headEnd/>
            <a:tailEnd type="triangle" w="med" len="med"/>
          </a:ln>
        </p:spPr>
        <p:txBody>
          <a:bodyPr wrap="none" lIns="91307" tIns="45653" rIns="91307" bIns="45653"/>
          <a:lstStyle/>
          <a:p>
            <a:endParaRPr lang="ja-JP" altLang="en-US" sz="1200">
              <a:solidFill>
                <a:prstClr val="black"/>
              </a:solidFill>
              <a:ea typeface="ＭＳ Ｐゴシック"/>
            </a:endParaRPr>
          </a:p>
        </p:txBody>
      </p:sp>
      <p:sp>
        <p:nvSpPr>
          <p:cNvPr id="21535" name="Line 39"/>
          <p:cNvSpPr>
            <a:spLocks noChangeShapeType="1"/>
          </p:cNvSpPr>
          <p:nvPr/>
        </p:nvSpPr>
        <p:spPr bwMode="auto">
          <a:xfrm flipH="1">
            <a:off x="426872" y="2276872"/>
            <a:ext cx="0" cy="848916"/>
          </a:xfrm>
          <a:prstGeom prst="line">
            <a:avLst/>
          </a:prstGeom>
          <a:noFill/>
          <a:ln w="9525">
            <a:solidFill>
              <a:schemeClr val="tx1"/>
            </a:solidFill>
            <a:miter lim="800000"/>
            <a:headEnd/>
            <a:tailEnd type="triangle" w="med" len="med"/>
          </a:ln>
        </p:spPr>
        <p:txBody>
          <a:bodyPr wrap="none" lIns="91307" tIns="45653" rIns="91307" bIns="45653"/>
          <a:lstStyle/>
          <a:p>
            <a:endParaRPr lang="ja-JP" altLang="en-US" sz="1200">
              <a:solidFill>
                <a:prstClr val="black"/>
              </a:solidFill>
              <a:ea typeface="ＭＳ Ｐゴシック"/>
            </a:endParaRPr>
          </a:p>
        </p:txBody>
      </p:sp>
      <p:sp>
        <p:nvSpPr>
          <p:cNvPr id="41" name="AutoShape 29"/>
          <p:cNvSpPr>
            <a:spLocks noChangeArrowheads="1"/>
          </p:cNvSpPr>
          <p:nvPr/>
        </p:nvSpPr>
        <p:spPr bwMode="auto">
          <a:xfrm>
            <a:off x="2648935" y="5443429"/>
            <a:ext cx="3706559" cy="64878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811 h 21600"/>
              <a:gd name="T14" fmla="*/ 16007 w 21600"/>
              <a:gd name="T15" fmla="*/ 16789 h 21600"/>
            </a:gdLst>
            <a:ahLst/>
            <a:cxnLst>
              <a:cxn ang="T8">
                <a:pos x="T0" y="T1"/>
              </a:cxn>
              <a:cxn ang="T9">
                <a:pos x="T2" y="T3"/>
              </a:cxn>
              <a:cxn ang="T10">
                <a:pos x="T4" y="T5"/>
              </a:cxn>
              <a:cxn ang="T11">
                <a:pos x="T6" y="T7"/>
              </a:cxn>
            </a:cxnLst>
            <a:rect l="T12" t="T13" r="T14" b="T15"/>
            <a:pathLst>
              <a:path w="21600" h="21600">
                <a:moveTo>
                  <a:pt x="11514" y="0"/>
                </a:moveTo>
                <a:lnTo>
                  <a:pt x="11514" y="4811"/>
                </a:lnTo>
                <a:lnTo>
                  <a:pt x="3375" y="4811"/>
                </a:lnTo>
                <a:lnTo>
                  <a:pt x="3375" y="16789"/>
                </a:lnTo>
                <a:lnTo>
                  <a:pt x="11514" y="16789"/>
                </a:lnTo>
                <a:lnTo>
                  <a:pt x="11514" y="21600"/>
                </a:lnTo>
                <a:lnTo>
                  <a:pt x="21600" y="10800"/>
                </a:lnTo>
                <a:close/>
              </a:path>
              <a:path w="21600" h="21600">
                <a:moveTo>
                  <a:pt x="1350" y="4811"/>
                </a:moveTo>
                <a:lnTo>
                  <a:pt x="1350" y="16789"/>
                </a:lnTo>
                <a:lnTo>
                  <a:pt x="2700" y="16789"/>
                </a:lnTo>
                <a:lnTo>
                  <a:pt x="2700" y="4811"/>
                </a:lnTo>
                <a:close/>
              </a:path>
              <a:path w="21600" h="21600">
                <a:moveTo>
                  <a:pt x="0" y="4811"/>
                </a:moveTo>
                <a:lnTo>
                  <a:pt x="0" y="16789"/>
                </a:lnTo>
                <a:lnTo>
                  <a:pt x="675" y="16789"/>
                </a:lnTo>
                <a:lnTo>
                  <a:pt x="675" y="4811"/>
                </a:lnTo>
                <a:close/>
              </a:path>
            </a:pathLst>
          </a:custGeom>
          <a:solidFill>
            <a:schemeClr val="tx2">
              <a:lumMod val="20000"/>
              <a:lumOff val="80000"/>
            </a:schemeClr>
          </a:solidFill>
          <a:ln w="9525">
            <a:solidFill>
              <a:schemeClr val="tx1"/>
            </a:solidFill>
            <a:miter lim="800000"/>
            <a:headEnd/>
            <a:tailEnd/>
          </a:ln>
        </p:spPr>
        <p:txBody>
          <a:bodyPr wrap="none" lIns="91307" tIns="45653" rIns="91307" bIns="45653" anchor="ctr"/>
          <a:lstStyle/>
          <a:p>
            <a:pPr algn="ctr">
              <a:defRPr/>
            </a:pPr>
            <a:r>
              <a:rPr lang="ja-JP" altLang="en-US" sz="1100" dirty="0">
                <a:solidFill>
                  <a:prstClr val="black"/>
                </a:solidFill>
                <a:ea typeface="ＭＳ Ｐゴシック"/>
              </a:rPr>
              <a:t>　　　　　　⑥研修（関係機関、民間団体等への研修）</a:t>
            </a:r>
          </a:p>
        </p:txBody>
      </p:sp>
      <p:sp>
        <p:nvSpPr>
          <p:cNvPr id="2" name="角丸四角形 1"/>
          <p:cNvSpPr/>
          <p:nvPr/>
        </p:nvSpPr>
        <p:spPr>
          <a:xfrm>
            <a:off x="6418113" y="6361875"/>
            <a:ext cx="3333941" cy="4572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1400" dirty="0">
              <a:ln>
                <a:solidFill>
                  <a:srgbClr val="00CC00"/>
                </a:solidFill>
              </a:ln>
              <a:solidFill>
                <a:srgbClr val="00CC00"/>
              </a:solidFill>
              <a:latin typeface="HGP行書体" panose="03000600000000000000" pitchFamily="66" charset="-128"/>
              <a:ea typeface="HGP行書体" panose="03000600000000000000" pitchFamily="66" charset="-128"/>
            </a:endParaRPr>
          </a:p>
        </p:txBody>
      </p:sp>
      <p:sp>
        <p:nvSpPr>
          <p:cNvPr id="3" name="テキスト ボックス 2"/>
          <p:cNvSpPr txBox="1"/>
          <p:nvPr/>
        </p:nvSpPr>
        <p:spPr>
          <a:xfrm>
            <a:off x="7329264" y="6436859"/>
            <a:ext cx="1577206" cy="307777"/>
          </a:xfrm>
          <a:prstGeom prst="rect">
            <a:avLst/>
          </a:prstGeom>
          <a:noFill/>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地域住民、企業</a:t>
            </a:r>
          </a:p>
        </p:txBody>
      </p:sp>
      <p:sp>
        <p:nvSpPr>
          <p:cNvPr id="44" name="AutoShape 29"/>
          <p:cNvSpPr>
            <a:spLocks noChangeArrowheads="1"/>
          </p:cNvSpPr>
          <p:nvPr/>
        </p:nvSpPr>
        <p:spPr bwMode="auto">
          <a:xfrm>
            <a:off x="2648846" y="6209477"/>
            <a:ext cx="3693331" cy="64878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811 h 21600"/>
              <a:gd name="T14" fmla="*/ 16007 w 21600"/>
              <a:gd name="T15" fmla="*/ 16789 h 21600"/>
            </a:gdLst>
            <a:ahLst/>
            <a:cxnLst>
              <a:cxn ang="T8">
                <a:pos x="T0" y="T1"/>
              </a:cxn>
              <a:cxn ang="T9">
                <a:pos x="T2" y="T3"/>
              </a:cxn>
              <a:cxn ang="T10">
                <a:pos x="T4" y="T5"/>
              </a:cxn>
              <a:cxn ang="T11">
                <a:pos x="T6" y="T7"/>
              </a:cxn>
            </a:cxnLst>
            <a:rect l="T12" t="T13" r="T14" b="T15"/>
            <a:pathLst>
              <a:path w="21600" h="21600">
                <a:moveTo>
                  <a:pt x="11514" y="0"/>
                </a:moveTo>
                <a:lnTo>
                  <a:pt x="11514" y="4811"/>
                </a:lnTo>
                <a:lnTo>
                  <a:pt x="3375" y="4811"/>
                </a:lnTo>
                <a:lnTo>
                  <a:pt x="3375" y="16789"/>
                </a:lnTo>
                <a:lnTo>
                  <a:pt x="11514" y="16789"/>
                </a:lnTo>
                <a:lnTo>
                  <a:pt x="11514" y="21600"/>
                </a:lnTo>
                <a:lnTo>
                  <a:pt x="21600" y="10800"/>
                </a:lnTo>
                <a:close/>
              </a:path>
              <a:path w="21600" h="21600">
                <a:moveTo>
                  <a:pt x="1350" y="4811"/>
                </a:moveTo>
                <a:lnTo>
                  <a:pt x="1350" y="16789"/>
                </a:lnTo>
                <a:lnTo>
                  <a:pt x="2700" y="16789"/>
                </a:lnTo>
                <a:lnTo>
                  <a:pt x="2700" y="4811"/>
                </a:lnTo>
                <a:close/>
              </a:path>
              <a:path w="21600" h="21600">
                <a:moveTo>
                  <a:pt x="0" y="4811"/>
                </a:moveTo>
                <a:lnTo>
                  <a:pt x="0" y="16789"/>
                </a:lnTo>
                <a:lnTo>
                  <a:pt x="675" y="16789"/>
                </a:lnTo>
                <a:lnTo>
                  <a:pt x="675" y="4811"/>
                </a:lnTo>
                <a:close/>
              </a:path>
            </a:pathLst>
          </a:custGeom>
          <a:solidFill>
            <a:schemeClr val="tx2">
              <a:lumMod val="20000"/>
              <a:lumOff val="80000"/>
            </a:schemeClr>
          </a:solidFill>
          <a:ln w="9525">
            <a:solidFill>
              <a:schemeClr val="tx1"/>
            </a:solidFill>
            <a:miter lim="800000"/>
            <a:headEnd/>
            <a:tailEnd/>
          </a:ln>
        </p:spPr>
        <p:txBody>
          <a:bodyPr wrap="none" lIns="91307" tIns="45653" rIns="91307" bIns="45653" anchor="ctr"/>
          <a:lstStyle/>
          <a:p>
            <a:pPr>
              <a:defRPr/>
            </a:pPr>
            <a:r>
              <a:rPr lang="ja-JP" altLang="en-US" sz="1100" dirty="0">
                <a:solidFill>
                  <a:prstClr val="black"/>
                </a:solidFill>
                <a:ea typeface="ＭＳ Ｐゴシック"/>
              </a:rPr>
              <a:t>⑦普及啓発・研修</a:t>
            </a:r>
          </a:p>
        </p:txBody>
      </p:sp>
      <p:sp>
        <p:nvSpPr>
          <p:cNvPr id="4" name="角丸四角形 3"/>
          <p:cNvSpPr/>
          <p:nvPr/>
        </p:nvSpPr>
        <p:spPr>
          <a:xfrm>
            <a:off x="237149" y="6091962"/>
            <a:ext cx="1979595" cy="689216"/>
          </a:xfrm>
          <a:prstGeom prst="roundRect">
            <a:avLst/>
          </a:prstGeom>
          <a:ln w="28575">
            <a:prstDash val="sysDot"/>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100" dirty="0">
                <a:solidFill>
                  <a:prstClr val="black"/>
                </a:solidFill>
                <a:latin typeface="ＭＳ Ｐゴシック"/>
              </a:rPr>
              <a:t>都道府県が別途配置する</a:t>
            </a:r>
            <a:endParaRPr lang="en-US" altLang="ja-JP" sz="1100" dirty="0">
              <a:solidFill>
                <a:prstClr val="black"/>
              </a:solidFill>
              <a:latin typeface="ＭＳ Ｐゴシック"/>
            </a:endParaRPr>
          </a:p>
          <a:p>
            <a:pPr fontAlgn="auto">
              <a:spcBef>
                <a:spcPts val="0"/>
              </a:spcBef>
              <a:spcAft>
                <a:spcPts val="0"/>
              </a:spcAft>
            </a:pPr>
            <a:r>
              <a:rPr lang="ja-JP" altLang="en-US" sz="1100" dirty="0">
                <a:solidFill>
                  <a:prstClr val="black"/>
                </a:solidFill>
                <a:latin typeface="ＭＳ Ｐゴシック"/>
              </a:rPr>
              <a:t>「発達障害者地域支援マネジャー」と緊密に連携する</a:t>
            </a:r>
            <a:endParaRPr lang="en-US" altLang="ja-JP" sz="1100" dirty="0">
              <a:solidFill>
                <a:prstClr val="black"/>
              </a:solidFill>
              <a:latin typeface="ＭＳ Ｐゴシック"/>
            </a:endParaRPr>
          </a:p>
        </p:txBody>
      </p:sp>
      <p:graphicFrame>
        <p:nvGraphicFramePr>
          <p:cNvPr id="26" name="グラフ 25"/>
          <p:cNvGraphicFramePr>
            <a:graphicFrameLocks/>
          </p:cNvGraphicFramePr>
          <p:nvPr>
            <p:extLst>
              <p:ext uri="{D42A27DB-BD31-4B8C-83A1-F6EECF244321}">
                <p14:modId xmlns:p14="http://schemas.microsoft.com/office/powerpoint/2010/main" val="2602400698"/>
              </p:ext>
            </p:extLst>
          </p:nvPr>
        </p:nvGraphicFramePr>
        <p:xfrm>
          <a:off x="3296839" y="620743"/>
          <a:ext cx="6141603" cy="2095925"/>
        </p:xfrm>
        <a:graphic>
          <a:graphicData uri="http://schemas.openxmlformats.org/drawingml/2006/chart">
            <c:chart xmlns:c="http://schemas.openxmlformats.org/drawingml/2006/chart" xmlns:r="http://schemas.openxmlformats.org/officeDocument/2006/relationships" r:id="rId4"/>
          </a:graphicData>
        </a:graphic>
      </p:graphicFrame>
      <p:sp>
        <p:nvSpPr>
          <p:cNvPr id="30" name="正方形/長方形 29"/>
          <p:cNvSpPr/>
          <p:nvPr/>
        </p:nvSpPr>
        <p:spPr>
          <a:xfrm>
            <a:off x="2270024" y="-27343"/>
            <a:ext cx="5275264" cy="466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anchor="ctr"/>
          <a:lstStyle/>
          <a:p>
            <a:pPr algn="ctr">
              <a:defRPr/>
            </a:pPr>
            <a:r>
              <a:rPr lang="ja-JP" altLang="en-US" sz="2000" b="1" dirty="0">
                <a:solidFill>
                  <a:prstClr val="black"/>
                </a:solidFill>
              </a:rPr>
              <a:t>発達障害者支援センターの概要</a:t>
            </a:r>
            <a:r>
              <a:rPr lang="ja-JP" altLang="en-US" sz="2000" dirty="0">
                <a:solidFill>
                  <a:prstClr val="black"/>
                </a:solidFill>
              </a:rPr>
              <a:t>　　</a:t>
            </a:r>
          </a:p>
        </p:txBody>
      </p:sp>
      <p:grpSp>
        <p:nvGrpSpPr>
          <p:cNvPr id="32" name="グループ化 18"/>
          <p:cNvGrpSpPr/>
          <p:nvPr/>
        </p:nvGrpSpPr>
        <p:grpSpPr>
          <a:xfrm>
            <a:off x="0" y="404664"/>
            <a:ext cx="9906000" cy="72008"/>
            <a:chOff x="0" y="188640"/>
            <a:chExt cx="9144000" cy="72008"/>
          </a:xfrm>
        </p:grpSpPr>
        <p:cxnSp>
          <p:nvCxnSpPr>
            <p:cNvPr id="33" name="直線コネクタ 32"/>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5" name="正方形/長方形 34"/>
          <p:cNvSpPr/>
          <p:nvPr/>
        </p:nvSpPr>
        <p:spPr>
          <a:xfrm>
            <a:off x="8327047" y="-27383"/>
            <a:ext cx="1499366" cy="54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01" tIns="45651" rIns="91301" bIns="45651" anchor="ctr"/>
          <a:lstStyle/>
          <a:p>
            <a:pPr algn="ctr" fontAlgn="auto">
              <a:spcBef>
                <a:spcPts val="0"/>
              </a:spcBef>
              <a:spcAft>
                <a:spcPts val="0"/>
              </a:spcAft>
              <a:defRPr/>
            </a:pPr>
            <a:r>
              <a:rPr lang="ja-JP" altLang="en-US" sz="1400" b="1" dirty="0">
                <a:solidFill>
                  <a:prstClr val="black"/>
                </a:solidFill>
              </a:rPr>
              <a:t>（法</a:t>
            </a:r>
            <a:r>
              <a:rPr lang="en-US" altLang="ja-JP" sz="1400" b="1" dirty="0">
                <a:solidFill>
                  <a:prstClr val="black"/>
                </a:solidFill>
              </a:rPr>
              <a:t>§</a:t>
            </a:r>
            <a:r>
              <a:rPr lang="ja-JP" altLang="en-US" sz="1400" b="1" dirty="0">
                <a:solidFill>
                  <a:prstClr val="black"/>
                </a:solidFill>
              </a:rPr>
              <a:t>１４関係）</a:t>
            </a:r>
          </a:p>
        </p:txBody>
      </p:sp>
      <p:graphicFrame>
        <p:nvGraphicFramePr>
          <p:cNvPr id="36" name="グラフ 35"/>
          <p:cNvGraphicFramePr>
            <a:graphicFrameLocks/>
          </p:cNvGraphicFramePr>
          <p:nvPr>
            <p:extLst>
              <p:ext uri="{D42A27DB-BD31-4B8C-83A1-F6EECF244321}">
                <p14:modId xmlns:p14="http://schemas.microsoft.com/office/powerpoint/2010/main" val="1804446053"/>
              </p:ext>
            </p:extLst>
          </p:nvPr>
        </p:nvGraphicFramePr>
        <p:xfrm>
          <a:off x="3343937" y="561723"/>
          <a:ext cx="6120061" cy="2139677"/>
        </p:xfrm>
        <a:graphic>
          <a:graphicData uri="http://schemas.openxmlformats.org/drawingml/2006/chart">
            <c:chart xmlns:c="http://schemas.openxmlformats.org/drawingml/2006/chart" xmlns:r="http://schemas.openxmlformats.org/officeDocument/2006/relationships" r:id="rId5"/>
          </a:graphicData>
        </a:graphic>
      </p:graphicFrame>
      <p:sp>
        <p:nvSpPr>
          <p:cNvPr id="37"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137</a:t>
            </a:fld>
            <a:endParaRPr lang="en-US" altLang="ja-JP" dirty="0">
              <a:solidFill>
                <a:prstClr val="black"/>
              </a:solidFill>
            </a:endParaRPr>
          </a:p>
        </p:txBody>
      </p:sp>
    </p:spTree>
    <p:extLst>
      <p:ext uri="{BB962C8B-B14F-4D97-AF65-F5344CB8AC3E}">
        <p14:creationId xmlns:p14="http://schemas.microsoft.com/office/powerpoint/2010/main" val="394844656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487788" y="0"/>
            <a:ext cx="8915400" cy="332656"/>
          </a:xfrm>
        </p:spPr>
        <p:txBody>
          <a:bodyPr>
            <a:normAutofit fontScale="90000"/>
          </a:bodyPr>
          <a:lstStyle/>
          <a:p>
            <a:r>
              <a:rPr lang="ja-JP" altLang="en-US" sz="2400" dirty="0" smtClean="0"/>
              <a:t>世界自閉症啓発デー（４月２日）、発達</a:t>
            </a:r>
            <a:r>
              <a:rPr lang="ja-JP" altLang="en-US" sz="2400" dirty="0"/>
              <a:t>障害啓発</a:t>
            </a:r>
            <a:r>
              <a:rPr lang="ja-JP" altLang="en-US" sz="2400" dirty="0" smtClean="0"/>
              <a:t>週間（４月２日</a:t>
            </a:r>
            <a:r>
              <a:rPr lang="ja-JP" altLang="en-US" sz="2400" dirty="0"/>
              <a:t>～</a:t>
            </a:r>
            <a:r>
              <a:rPr lang="ja-JP" altLang="en-US" sz="2400" dirty="0" smtClean="0"/>
              <a:t>８日）</a:t>
            </a:r>
          </a:p>
        </p:txBody>
      </p:sp>
      <p:sp>
        <p:nvSpPr>
          <p:cNvPr id="9" name="AutoShape 7"/>
          <p:cNvSpPr>
            <a:spLocks noChangeArrowheads="1"/>
          </p:cNvSpPr>
          <p:nvPr/>
        </p:nvSpPr>
        <p:spPr bwMode="auto">
          <a:xfrm>
            <a:off x="194336" y="409514"/>
            <a:ext cx="9583200" cy="1579326"/>
          </a:xfrm>
          <a:prstGeom prst="roundRect">
            <a:avLst>
              <a:gd name="adj" fmla="val 5085"/>
            </a:avLst>
          </a:prstGeom>
          <a:solidFill>
            <a:srgbClr val="CCFFCC"/>
          </a:solidFill>
          <a:ln w="9525">
            <a:solidFill>
              <a:schemeClr val="tx1"/>
            </a:solidFill>
            <a:round/>
            <a:headEnd/>
            <a:tailEnd/>
          </a:ln>
        </p:spPr>
        <p:txBody>
          <a:bodyPr anchor="ctr"/>
          <a:lstStyle/>
          <a:p>
            <a:pPr>
              <a:defRPr/>
            </a:pPr>
            <a:r>
              <a:rPr lang="en-US" altLang="ja-JP" sz="1300" dirty="0" smtClean="0">
                <a:solidFill>
                  <a:srgbClr val="000000"/>
                </a:solidFill>
                <a:latin typeface="ＭＳ Ｐゴシック"/>
                <a:ea typeface="ＭＳ Ｐゴシック"/>
              </a:rPr>
              <a:t>【</a:t>
            </a:r>
            <a:r>
              <a:rPr lang="ja-JP" altLang="en-US" sz="1300" dirty="0" smtClean="0">
                <a:solidFill>
                  <a:srgbClr val="000000"/>
                </a:solidFill>
                <a:latin typeface="ＭＳ Ｐゴシック"/>
                <a:ea typeface="ＭＳ Ｐゴシック"/>
              </a:rPr>
              <a:t>国連における採択</a:t>
            </a:r>
            <a:r>
              <a:rPr lang="en-US" altLang="ja-JP" sz="1300" dirty="0" smtClean="0">
                <a:solidFill>
                  <a:srgbClr val="000000"/>
                </a:solidFill>
                <a:latin typeface="ＭＳ Ｐゴシック"/>
                <a:ea typeface="ＭＳ Ｐゴシック"/>
              </a:rPr>
              <a:t>】</a:t>
            </a:r>
          </a:p>
          <a:p>
            <a:pPr>
              <a:defRPr/>
            </a:pPr>
            <a:r>
              <a:rPr lang="ja-JP" altLang="en-US" sz="1200" dirty="0" smtClean="0">
                <a:solidFill>
                  <a:srgbClr val="000000"/>
                </a:solidFill>
                <a:latin typeface="ＭＳ Ｐゴシック"/>
                <a:ea typeface="ＭＳ Ｐゴシック"/>
              </a:rPr>
              <a:t>〇平成</a:t>
            </a:r>
            <a:r>
              <a:rPr lang="ja-JP" altLang="en-US" sz="1200" dirty="0">
                <a:solidFill>
                  <a:srgbClr val="000000"/>
                </a:solidFill>
                <a:latin typeface="ＭＳ Ｐゴシック"/>
                <a:ea typeface="ＭＳ Ｐゴシック"/>
              </a:rPr>
              <a:t>１９年１２月、国連総会においてカタール国の提出した</a:t>
            </a:r>
            <a:r>
              <a:rPr lang="ja-JP" altLang="en-US" sz="1200" dirty="0" smtClean="0">
                <a:solidFill>
                  <a:srgbClr val="000000"/>
                </a:solidFill>
                <a:latin typeface="ＭＳ Ｐゴシック"/>
                <a:ea typeface="ＭＳ Ｐゴシック"/>
              </a:rPr>
              <a:t>議題「４月２日</a:t>
            </a:r>
            <a:r>
              <a:rPr lang="ja-JP" altLang="en-US" sz="1200" dirty="0">
                <a:solidFill>
                  <a:srgbClr val="000000"/>
                </a:solidFill>
                <a:latin typeface="ＭＳ Ｐゴシック"/>
                <a:ea typeface="ＭＳ Ｐゴシック"/>
              </a:rPr>
              <a:t>を世界自閉症啓発デーに</a:t>
            </a:r>
            <a:r>
              <a:rPr lang="ja-JP" altLang="en-US" sz="1200" dirty="0" smtClean="0">
                <a:solidFill>
                  <a:srgbClr val="000000"/>
                </a:solidFill>
                <a:latin typeface="ＭＳ Ｐゴシック"/>
                <a:ea typeface="ＭＳ Ｐゴシック"/>
              </a:rPr>
              <a:t>定める」決議</a:t>
            </a:r>
            <a:r>
              <a:rPr lang="ja-JP" altLang="en-US" sz="1200" dirty="0">
                <a:solidFill>
                  <a:srgbClr val="000000"/>
                </a:solidFill>
                <a:latin typeface="ＭＳ Ｐゴシック"/>
                <a:ea typeface="ＭＳ Ｐゴシック"/>
              </a:rPr>
              <a:t>を</a:t>
            </a:r>
            <a:r>
              <a:rPr lang="ja-JP" altLang="en-US" sz="1200" dirty="0" smtClean="0">
                <a:solidFill>
                  <a:srgbClr val="000000"/>
                </a:solidFill>
                <a:latin typeface="ＭＳ Ｐゴシック"/>
                <a:ea typeface="ＭＳ Ｐゴシック"/>
              </a:rPr>
              <a:t>コンセンサス（</a:t>
            </a:r>
            <a:r>
              <a:rPr lang="ja-JP" altLang="en-US" sz="1200" dirty="0">
                <a:solidFill>
                  <a:srgbClr val="000000"/>
                </a:solidFill>
                <a:latin typeface="ＭＳ Ｐゴシック"/>
                <a:ea typeface="ＭＳ Ｐゴシック"/>
              </a:rPr>
              <a:t>無投票）採択。</a:t>
            </a:r>
          </a:p>
          <a:p>
            <a:pPr>
              <a:defRPr/>
            </a:pPr>
            <a:r>
              <a:rPr lang="ja-JP" altLang="en-US" sz="1200" dirty="0" smtClean="0">
                <a:solidFill>
                  <a:srgbClr val="000000"/>
                </a:solidFill>
                <a:latin typeface="ＭＳ Ｐゴシック"/>
                <a:ea typeface="ＭＳ Ｐゴシック"/>
              </a:rPr>
              <a:t>　決議</a:t>
            </a:r>
            <a:r>
              <a:rPr lang="ja-JP" altLang="en-US" sz="1200" dirty="0">
                <a:solidFill>
                  <a:srgbClr val="000000"/>
                </a:solidFill>
                <a:latin typeface="ＭＳ Ｐゴシック"/>
                <a:ea typeface="ＭＳ Ｐゴシック"/>
              </a:rPr>
              <a:t>事項</a:t>
            </a:r>
          </a:p>
          <a:p>
            <a:pPr>
              <a:defRPr/>
            </a:pPr>
            <a:r>
              <a:rPr lang="ja-JP" altLang="en-US" sz="1200" dirty="0">
                <a:solidFill>
                  <a:srgbClr val="000000"/>
                </a:solidFill>
                <a:latin typeface="ＭＳ Ｐゴシック"/>
                <a:ea typeface="ＭＳ Ｐゴシック"/>
              </a:rPr>
              <a:t>　・ </a:t>
            </a:r>
            <a:r>
              <a:rPr lang="ja-JP" altLang="en-US" sz="1200" dirty="0" smtClean="0">
                <a:solidFill>
                  <a:srgbClr val="000000"/>
                </a:solidFill>
                <a:latin typeface="ＭＳ Ｐゴシック"/>
                <a:ea typeface="ＭＳ Ｐゴシック"/>
              </a:rPr>
              <a:t>４月２日</a:t>
            </a:r>
            <a:r>
              <a:rPr lang="ja-JP" altLang="en-US" sz="1200" dirty="0">
                <a:solidFill>
                  <a:srgbClr val="000000"/>
                </a:solidFill>
                <a:latin typeface="ＭＳ Ｐゴシック"/>
                <a:ea typeface="ＭＳ Ｐゴシック"/>
              </a:rPr>
              <a:t>を「世界自閉症啓発デー」とし</a:t>
            </a:r>
            <a:r>
              <a:rPr lang="ja-JP" altLang="en-US" sz="1200" dirty="0" smtClean="0">
                <a:solidFill>
                  <a:srgbClr val="000000"/>
                </a:solidFill>
                <a:latin typeface="ＭＳ Ｐゴシック"/>
                <a:ea typeface="ＭＳ Ｐゴシック"/>
              </a:rPr>
              <a:t>、２００８年</a:t>
            </a:r>
            <a:r>
              <a:rPr lang="ja-JP" altLang="en-US" sz="1200" dirty="0">
                <a:solidFill>
                  <a:srgbClr val="000000"/>
                </a:solidFill>
                <a:latin typeface="ＭＳ Ｐゴシック"/>
                <a:ea typeface="ＭＳ Ｐゴシック"/>
              </a:rPr>
              <a:t>以降毎年祝うこととする。</a:t>
            </a:r>
          </a:p>
          <a:p>
            <a:pPr>
              <a:defRPr/>
            </a:pPr>
            <a:r>
              <a:rPr lang="ja-JP" altLang="en-US" sz="1200" dirty="0">
                <a:solidFill>
                  <a:srgbClr val="000000"/>
                </a:solidFill>
                <a:latin typeface="ＭＳ Ｐゴシック"/>
                <a:ea typeface="ＭＳ Ｐゴシック"/>
              </a:rPr>
              <a:t>　・全ての加盟国や、国連その他の国際機関、ＮＧＯや民間を含む市民社会が、「世界自閉症啓発デー」を適切な方法によって</a:t>
            </a:r>
            <a:r>
              <a:rPr lang="ja-JP" altLang="en-US" sz="1200" dirty="0" smtClean="0">
                <a:solidFill>
                  <a:srgbClr val="000000"/>
                </a:solidFill>
                <a:latin typeface="ＭＳ Ｐゴシック"/>
                <a:ea typeface="ＭＳ Ｐゴシック"/>
              </a:rPr>
              <a:t>祝うこと</a:t>
            </a:r>
            <a:r>
              <a:rPr lang="ja-JP" altLang="en-US" sz="1200" dirty="0">
                <a:solidFill>
                  <a:srgbClr val="000000"/>
                </a:solidFill>
                <a:latin typeface="ＭＳ Ｐゴシック"/>
                <a:ea typeface="ＭＳ Ｐゴシック"/>
              </a:rPr>
              <a:t>を促す。</a:t>
            </a:r>
          </a:p>
          <a:p>
            <a:pPr>
              <a:defRPr/>
            </a:pPr>
            <a:r>
              <a:rPr lang="ja-JP" altLang="en-US" sz="1200" dirty="0">
                <a:solidFill>
                  <a:srgbClr val="000000"/>
                </a:solidFill>
                <a:latin typeface="ＭＳ Ｐゴシック"/>
                <a:ea typeface="ＭＳ Ｐゴシック"/>
              </a:rPr>
              <a:t>　・それぞれの加盟国が、自閉症のこどもについて、家庭や社会全体の理解が進むように意識啓発の取り組みを行うように促す。</a:t>
            </a:r>
          </a:p>
          <a:p>
            <a:pPr>
              <a:defRPr/>
            </a:pPr>
            <a:r>
              <a:rPr lang="ja-JP" altLang="en-US" sz="1200" dirty="0">
                <a:solidFill>
                  <a:srgbClr val="000000"/>
                </a:solidFill>
                <a:latin typeface="ＭＳ Ｐゴシック"/>
                <a:ea typeface="ＭＳ Ｐゴシック"/>
              </a:rPr>
              <a:t>　・事務総長に対し、この決議を全ての加盟国及び国連機関に注意喚起するよう要請する。</a:t>
            </a:r>
          </a:p>
          <a:p>
            <a:pPr>
              <a:defRPr/>
            </a:pPr>
            <a:r>
              <a:rPr lang="ja-JP" altLang="en-US" sz="1200" dirty="0" smtClean="0">
                <a:solidFill>
                  <a:srgbClr val="000000"/>
                </a:solidFill>
                <a:latin typeface="ＭＳ Ｐゴシック"/>
                <a:ea typeface="ＭＳ Ｐゴシック"/>
              </a:rPr>
              <a:t>〇平成２０年４月以降国連</a:t>
            </a:r>
            <a:r>
              <a:rPr lang="ja-JP" altLang="en-US" sz="1200" dirty="0">
                <a:solidFill>
                  <a:srgbClr val="000000"/>
                </a:solidFill>
                <a:latin typeface="ＭＳ Ｐゴシック"/>
                <a:ea typeface="ＭＳ Ｐゴシック"/>
              </a:rPr>
              <a:t>事務総長がメッセージを発出</a:t>
            </a:r>
            <a:r>
              <a:rPr lang="ja-JP" altLang="en-US" sz="1200" dirty="0" smtClean="0">
                <a:solidFill>
                  <a:srgbClr val="000000"/>
                </a:solidFill>
                <a:latin typeface="ＭＳ Ｐゴシック"/>
                <a:ea typeface="ＭＳ Ｐゴシック"/>
              </a:rPr>
              <a:t>。併せて</a:t>
            </a:r>
            <a:r>
              <a:rPr lang="ja-JP" altLang="en-US" sz="1200" dirty="0">
                <a:solidFill>
                  <a:srgbClr val="000000"/>
                </a:solidFill>
                <a:latin typeface="ＭＳ Ｐゴシック"/>
                <a:ea typeface="ＭＳ Ｐゴシック"/>
              </a:rPr>
              <a:t>、世界各地で当事者団体等がイベント等を</a:t>
            </a:r>
            <a:r>
              <a:rPr lang="ja-JP" altLang="en-US" sz="1200" dirty="0" smtClean="0">
                <a:solidFill>
                  <a:srgbClr val="000000"/>
                </a:solidFill>
                <a:latin typeface="ＭＳ Ｐゴシック"/>
                <a:ea typeface="ＭＳ Ｐゴシック"/>
              </a:rPr>
              <a:t>開催。</a:t>
            </a:r>
            <a:endParaRPr lang="en-US" altLang="ja-JP" sz="1200" dirty="0" smtClean="0">
              <a:solidFill>
                <a:srgbClr val="000000"/>
              </a:solidFill>
              <a:latin typeface="ＭＳ Ｐゴシック"/>
              <a:ea typeface="ＭＳ Ｐゴシック"/>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48" y="1988840"/>
            <a:ext cx="8943975" cy="47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138</a:t>
            </a:fld>
            <a:endParaRPr lang="en-US" altLang="ja-JP" dirty="0">
              <a:solidFill>
                <a:prstClr val="black"/>
              </a:solidFill>
            </a:endParaRPr>
          </a:p>
        </p:txBody>
      </p:sp>
    </p:spTree>
    <p:extLst>
      <p:ext uri="{BB962C8B-B14F-4D97-AF65-F5344CB8AC3E}">
        <p14:creationId xmlns:p14="http://schemas.microsoft.com/office/powerpoint/2010/main" val="483605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AutoShape 58"/>
          <p:cNvSpPr>
            <a:spLocks noChangeArrowheads="1"/>
          </p:cNvSpPr>
          <p:nvPr/>
        </p:nvSpPr>
        <p:spPr bwMode="auto">
          <a:xfrm>
            <a:off x="101468" y="-99356"/>
            <a:ext cx="9752938" cy="533399"/>
          </a:xfrm>
          <a:prstGeom prst="bevel">
            <a:avLst>
              <a:gd name="adj" fmla="val 12500"/>
            </a:avLst>
          </a:prstGeom>
          <a:noFill/>
          <a:ln w="9525">
            <a:noFill/>
            <a:miter lim="800000"/>
            <a:headEnd/>
            <a:tailEnd/>
          </a:ln>
        </p:spPr>
        <p:txBody>
          <a:bodyPr wrap="none" lIns="102276" tIns="51137" rIns="102276" bIns="51137"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発達障害児者及び家族等支援事業の創設</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88517" y="299814"/>
            <a:ext cx="9752937" cy="1015568"/>
          </a:xfrm>
          <a:prstGeom prst="rect">
            <a:avLst/>
          </a:prstGeom>
          <a:noFill/>
          <a:ln>
            <a:solidFill>
              <a:schemeClr val="tx1"/>
            </a:solidFill>
          </a:ln>
        </p:spPr>
        <p:txBody>
          <a:bodyPr wrap="square" lIns="91341" tIns="45673" rIns="91341" bIns="45673" rtlCol="0">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a:solidFill>
                  <a:prstClr val="black"/>
                </a:solidFill>
                <a:latin typeface="HG丸ｺﾞｼｯｸM-PRO" panose="020F0600000000000000" pitchFamily="50" charset="-128"/>
                <a:ea typeface="HG丸ｺﾞｼｯｸM-PRO" panose="020F0600000000000000" pitchFamily="50" charset="-128"/>
              </a:rPr>
              <a:t>平成</a:t>
            </a:r>
            <a:r>
              <a:rPr lang="en-US" altLang="ja-JP" sz="1400" dirty="0">
                <a:solidFill>
                  <a:prstClr val="black"/>
                </a:solidFill>
                <a:latin typeface="HG丸ｺﾞｼｯｸM-PRO" panose="020F0600000000000000" pitchFamily="50" charset="-128"/>
                <a:ea typeface="HG丸ｺﾞｼｯｸM-PRO" panose="020F0600000000000000" pitchFamily="50" charset="-128"/>
              </a:rPr>
              <a:t>28</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年８月に施行された改正された発達障害者支援法において、</a:t>
            </a:r>
            <a:r>
              <a:rPr lang="ja-JP" altLang="ja-JP" sz="1400" dirty="0">
                <a:solidFill>
                  <a:prstClr val="black"/>
                </a:solidFill>
                <a:latin typeface="HG丸ｺﾞｼｯｸM-PRO" panose="020F0600000000000000" pitchFamily="50" charset="-128"/>
                <a:ea typeface="HG丸ｺﾞｼｯｸM-PRO" panose="020F0600000000000000" pitchFamily="50" charset="-128"/>
              </a:rPr>
              <a:t>都道府県及び市町村は、発達障害者の家族が互いに支え合うための活動の支援を行うことを努めるよう明記された。</a:t>
            </a:r>
            <a:r>
              <a:rPr lang="ja-JP" altLang="en-US" sz="1400" dirty="0">
                <a:solidFill>
                  <a:prstClr val="black"/>
                </a:solidFill>
                <a:latin typeface="HG丸ｺﾞｼｯｸM-PRO" panose="020F0600000000000000" pitchFamily="50" charset="-128"/>
                <a:ea typeface="HG丸ｺﾞｼｯｸM-PRO" panose="020F0600000000000000" pitchFamily="50" charset="-128"/>
              </a:rPr>
              <a:t>家族</a:t>
            </a:r>
            <a:r>
              <a:rPr lang="ja-JP" altLang="ja-JP" sz="1400" dirty="0">
                <a:solidFill>
                  <a:prstClr val="black"/>
                </a:solidFill>
                <a:latin typeface="HG丸ｺﾞｼｯｸM-PRO" panose="020F0600000000000000" pitchFamily="50" charset="-128"/>
                <a:ea typeface="HG丸ｺﾞｼｯｸM-PRO" panose="020F0600000000000000" pitchFamily="50" charset="-128"/>
              </a:rPr>
              <a:t>への支援については、</a:t>
            </a:r>
            <a:r>
              <a:rPr lang="ja-JP" altLang="en-US" sz="1400" dirty="0">
                <a:solidFill>
                  <a:prstClr val="black"/>
                </a:solidFill>
                <a:latin typeface="HG丸ｺﾞｼｯｸM-PRO" panose="020F0600000000000000" pitchFamily="50" charset="-128"/>
                <a:ea typeface="HG丸ｺﾞｼｯｸM-PRO" panose="020F0600000000000000" pitchFamily="50" charset="-128"/>
              </a:rPr>
              <a:t>現在、</a:t>
            </a:r>
            <a:r>
              <a:rPr lang="ja-JP" altLang="ja-JP" sz="1400" dirty="0">
                <a:solidFill>
                  <a:prstClr val="black"/>
                </a:solidFill>
                <a:latin typeface="HG丸ｺﾞｼｯｸM-PRO" panose="020F0600000000000000" pitchFamily="50" charset="-128"/>
                <a:ea typeface="HG丸ｺﾞｼｯｸM-PRO" panose="020F0600000000000000" pitchFamily="50" charset="-128"/>
              </a:rPr>
              <a:t>ペアレントプログラム</a:t>
            </a:r>
            <a:r>
              <a:rPr lang="ja-JP" altLang="en-US" sz="1400" dirty="0">
                <a:solidFill>
                  <a:prstClr val="black"/>
                </a:solidFill>
                <a:latin typeface="HG丸ｺﾞｼｯｸM-PRO" panose="020F0600000000000000" pitchFamily="50" charset="-128"/>
                <a:ea typeface="HG丸ｺﾞｼｯｸM-PRO" panose="020F0600000000000000" pitchFamily="50" charset="-128"/>
              </a:rPr>
              <a:t>の実施や</a:t>
            </a:r>
            <a:r>
              <a:rPr lang="ja-JP" altLang="ja-JP" sz="1400" dirty="0">
                <a:solidFill>
                  <a:prstClr val="black"/>
                </a:solidFill>
                <a:latin typeface="HG丸ｺﾞｼｯｸM-PRO" panose="020F0600000000000000" pitchFamily="50" charset="-128"/>
                <a:ea typeface="HG丸ｺﾞｼｯｸM-PRO" panose="020F0600000000000000" pitchFamily="50" charset="-128"/>
              </a:rPr>
              <a:t>ペアレントメンター</a:t>
            </a:r>
            <a:r>
              <a:rPr lang="ja-JP" altLang="en-US" sz="1400" dirty="0">
                <a:solidFill>
                  <a:prstClr val="black"/>
                </a:solidFill>
                <a:latin typeface="HG丸ｺﾞｼｯｸM-PRO" panose="020F0600000000000000" pitchFamily="50" charset="-128"/>
                <a:ea typeface="HG丸ｺﾞｼｯｸM-PRO" panose="020F0600000000000000" pitchFamily="50" charset="-128"/>
              </a:rPr>
              <a:t>の養成</a:t>
            </a:r>
            <a:r>
              <a:rPr lang="ja-JP" altLang="ja-JP" sz="1400" dirty="0">
                <a:solidFill>
                  <a:prstClr val="black"/>
                </a:solidFill>
                <a:latin typeface="HG丸ｺﾞｼｯｸM-PRO" panose="020F0600000000000000" pitchFamily="50" charset="-128"/>
                <a:ea typeface="HG丸ｺﾞｼｯｸM-PRO" panose="020F0600000000000000" pitchFamily="50" charset="-128"/>
              </a:rPr>
              <a:t>等について補助しているところであるが</a:t>
            </a:r>
            <a:r>
              <a:rPr lang="ja-JP" altLang="en-US" sz="1400" dirty="0">
                <a:solidFill>
                  <a:prstClr val="black"/>
                </a:solidFill>
                <a:latin typeface="HG丸ｺﾞｼｯｸM-PRO" panose="020F0600000000000000" pitchFamily="50" charset="-128"/>
                <a:ea typeface="HG丸ｺﾞｼｯｸM-PRO" panose="020F0600000000000000" pitchFamily="50" charset="-128"/>
              </a:rPr>
              <a:t>、新たに家族支援のためのメニューを創設し、身近な支援を実施するため対象自治体を市区町村まで拡大する。</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56883" y="1527034"/>
            <a:ext cx="2113456" cy="338554"/>
          </a:xfrm>
          <a:prstGeom prst="rect">
            <a:avLst/>
          </a:prstGeom>
          <a:noFill/>
        </p:spPr>
        <p:txBody>
          <a:bodyPr wrap="square" lIns="91341" tIns="45673" rIns="91341" bIns="45673"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＜事業イメージ＞</a:t>
            </a:r>
          </a:p>
        </p:txBody>
      </p:sp>
      <p:sp>
        <p:nvSpPr>
          <p:cNvPr id="4" name="角丸四角形 3"/>
          <p:cNvSpPr/>
          <p:nvPr/>
        </p:nvSpPr>
        <p:spPr>
          <a:xfrm>
            <a:off x="153343" y="2523787"/>
            <a:ext cx="3856124" cy="3771469"/>
          </a:xfrm>
          <a:prstGeom prst="roundRect">
            <a:avLst/>
          </a:prstGeom>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a:endParaRPr lang="ja-JP" altLang="en-US">
              <a:solidFill>
                <a:prstClr val="black"/>
              </a:solidFill>
            </a:endParaRPr>
          </a:p>
        </p:txBody>
      </p:sp>
      <p:sp>
        <p:nvSpPr>
          <p:cNvPr id="46" name="テキスト ボックス 45"/>
          <p:cNvSpPr txBox="1"/>
          <p:nvPr/>
        </p:nvSpPr>
        <p:spPr>
          <a:xfrm>
            <a:off x="326503" y="3228545"/>
            <a:ext cx="2854872" cy="1200234"/>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①地域支援体制サポート</a:t>
            </a:r>
            <a:endParaRPr lang="en-US" altLang="ja-JP" dirty="0" smtClean="0">
              <a:solidFill>
                <a:prstClr val="black"/>
              </a:solidFill>
              <a:ea typeface="ＭＳ Ｐゴシック" pitchFamily="50" charset="-128"/>
            </a:endParaRPr>
          </a:p>
          <a:p>
            <a:r>
              <a:rPr lang="ja-JP" altLang="en-US" dirty="0">
                <a:solidFill>
                  <a:prstClr val="black"/>
                </a:solidFill>
                <a:ea typeface="ＭＳ Ｐゴシック" pitchFamily="50" charset="-128"/>
              </a:rPr>
              <a:t>　</a:t>
            </a:r>
            <a:r>
              <a:rPr lang="ja-JP" altLang="en-US" dirty="0" smtClean="0">
                <a:solidFill>
                  <a:prstClr val="black"/>
                </a:solidFill>
                <a:ea typeface="ＭＳ Ｐゴシック" pitchFamily="50" charset="-128"/>
              </a:rPr>
              <a:t>・市町村支援</a:t>
            </a:r>
            <a:endParaRPr lang="en-US" altLang="ja-JP" dirty="0" smtClean="0">
              <a:solidFill>
                <a:prstClr val="black"/>
              </a:solidFill>
              <a:ea typeface="ＭＳ Ｐゴシック" pitchFamily="50" charset="-128"/>
            </a:endParaRPr>
          </a:p>
          <a:p>
            <a:r>
              <a:rPr lang="ja-JP" altLang="en-US" dirty="0" smtClean="0">
                <a:solidFill>
                  <a:prstClr val="black"/>
                </a:solidFill>
                <a:ea typeface="ＭＳ Ｐゴシック" pitchFamily="50" charset="-128"/>
              </a:rPr>
              <a:t>　・事業所等支援</a:t>
            </a:r>
            <a:endParaRPr lang="en-US" altLang="ja-JP" dirty="0" smtClean="0">
              <a:solidFill>
                <a:prstClr val="black"/>
              </a:solidFill>
              <a:ea typeface="ＭＳ Ｐゴシック" pitchFamily="50" charset="-128"/>
            </a:endParaRPr>
          </a:p>
          <a:p>
            <a:r>
              <a:rPr lang="ja-JP" altLang="en-US" dirty="0">
                <a:solidFill>
                  <a:prstClr val="black"/>
                </a:solidFill>
                <a:ea typeface="ＭＳ Ｐゴシック" pitchFamily="50" charset="-128"/>
              </a:rPr>
              <a:t>　</a:t>
            </a:r>
            <a:r>
              <a:rPr lang="ja-JP" altLang="en-US" dirty="0" smtClean="0">
                <a:solidFill>
                  <a:prstClr val="black"/>
                </a:solidFill>
                <a:ea typeface="ＭＳ Ｐゴシック" pitchFamily="50" charset="-128"/>
              </a:rPr>
              <a:t>・医療機関との連携</a:t>
            </a:r>
            <a:endParaRPr lang="en-US" altLang="ja-JP" dirty="0" smtClean="0">
              <a:solidFill>
                <a:prstClr val="black"/>
              </a:solidFill>
              <a:ea typeface="ＭＳ Ｐゴシック" pitchFamily="50" charset="-128"/>
            </a:endParaRPr>
          </a:p>
        </p:txBody>
      </p:sp>
      <p:sp>
        <p:nvSpPr>
          <p:cNvPr id="2" name="テキスト ボックス 1"/>
          <p:cNvSpPr txBox="1"/>
          <p:nvPr/>
        </p:nvSpPr>
        <p:spPr>
          <a:xfrm>
            <a:off x="167012" y="1895118"/>
            <a:ext cx="3604096" cy="646236"/>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平成</a:t>
            </a:r>
            <a:r>
              <a:rPr lang="en-US" altLang="ja-JP" dirty="0" smtClean="0">
                <a:solidFill>
                  <a:prstClr val="black"/>
                </a:solidFill>
                <a:ea typeface="ＭＳ Ｐゴシック" pitchFamily="50" charset="-128"/>
              </a:rPr>
              <a:t>29</a:t>
            </a:r>
            <a:r>
              <a:rPr lang="ja-JP" altLang="en-US" dirty="0" smtClean="0">
                <a:solidFill>
                  <a:prstClr val="black"/>
                </a:solidFill>
                <a:ea typeface="ＭＳ Ｐゴシック" pitchFamily="50" charset="-128"/>
              </a:rPr>
              <a:t>年度まで</a:t>
            </a:r>
            <a:endParaRPr lang="en-US" altLang="ja-JP" dirty="0" smtClean="0">
              <a:solidFill>
                <a:prstClr val="black"/>
              </a:solidFill>
              <a:ea typeface="ＭＳ Ｐゴシック" pitchFamily="50" charset="-128"/>
            </a:endParaRPr>
          </a:p>
          <a:p>
            <a:r>
              <a:rPr lang="ja-JP" altLang="en-US" dirty="0">
                <a:solidFill>
                  <a:prstClr val="black"/>
                </a:solidFill>
                <a:ea typeface="ＭＳ Ｐゴシック" pitchFamily="50" charset="-128"/>
              </a:rPr>
              <a:t>（地域生活支援事業費等補助金</a:t>
            </a:r>
            <a:r>
              <a:rPr lang="ja-JP" altLang="en-US" dirty="0" smtClean="0">
                <a:solidFill>
                  <a:prstClr val="black"/>
                </a:solidFill>
                <a:ea typeface="ＭＳ Ｐゴシック" pitchFamily="50" charset="-128"/>
              </a:rPr>
              <a:t>）</a:t>
            </a:r>
            <a:endParaRPr lang="en-US" altLang="ja-JP" dirty="0">
              <a:solidFill>
                <a:prstClr val="black"/>
              </a:solidFill>
              <a:ea typeface="ＭＳ Ｐゴシック" pitchFamily="50" charset="-128"/>
            </a:endParaRPr>
          </a:p>
        </p:txBody>
      </p:sp>
      <p:sp>
        <p:nvSpPr>
          <p:cNvPr id="5" name="正方形/長方形 4"/>
          <p:cNvSpPr/>
          <p:nvPr/>
        </p:nvSpPr>
        <p:spPr>
          <a:xfrm>
            <a:off x="297826" y="4382791"/>
            <a:ext cx="3575085" cy="1754231"/>
          </a:xfrm>
          <a:prstGeom prst="rect">
            <a:avLst/>
          </a:prstGeom>
          <a:ln w="19050">
            <a:solidFill>
              <a:srgbClr val="FF0000"/>
            </a:solidFill>
            <a:prstDash val="sysDash"/>
          </a:ln>
        </p:spPr>
        <p:txBody>
          <a:bodyPr wrap="square" lIns="91341" tIns="45673" rIns="91341" bIns="45673">
            <a:spAutoFit/>
          </a:bodyPr>
          <a:lstStyle/>
          <a:p>
            <a:r>
              <a:rPr lang="ja-JP" altLang="en-US" dirty="0">
                <a:solidFill>
                  <a:prstClr val="black"/>
                </a:solidFill>
                <a:ea typeface="ＭＳ Ｐゴシック" pitchFamily="50" charset="-128"/>
              </a:rPr>
              <a:t>②家族支援体制整備</a:t>
            </a:r>
            <a:endParaRPr lang="en-US" altLang="ja-JP" dirty="0">
              <a:solidFill>
                <a:prstClr val="black"/>
              </a:solidFill>
              <a:ea typeface="ＭＳ Ｐゴシック" pitchFamily="50" charset="-128"/>
            </a:endParaRPr>
          </a:p>
          <a:p>
            <a:r>
              <a:rPr lang="ja-JP" altLang="en-US" dirty="0" smtClean="0">
                <a:solidFill>
                  <a:prstClr val="black"/>
                </a:solidFill>
                <a:ea typeface="ＭＳ Ｐゴシック" pitchFamily="50" charset="-128"/>
              </a:rPr>
              <a:t>・</a:t>
            </a:r>
            <a:r>
              <a:rPr lang="ja-JP" altLang="en-US" dirty="0">
                <a:solidFill>
                  <a:prstClr val="black"/>
                </a:solidFill>
                <a:ea typeface="ＭＳ Ｐゴシック" pitchFamily="50" charset="-128"/>
              </a:rPr>
              <a:t>ペアレントメンターの</a:t>
            </a:r>
            <a:r>
              <a:rPr lang="ja-JP" altLang="en-US" dirty="0" smtClean="0">
                <a:solidFill>
                  <a:prstClr val="black"/>
                </a:solidFill>
                <a:ea typeface="ＭＳ Ｐゴシック" pitchFamily="50" charset="-128"/>
              </a:rPr>
              <a:t>養成に</a:t>
            </a:r>
            <a:r>
              <a:rPr lang="ja-JP" altLang="en-US" dirty="0">
                <a:solidFill>
                  <a:prstClr val="black"/>
                </a:solidFill>
                <a:ea typeface="ＭＳ Ｐゴシック" pitchFamily="50" charset="-128"/>
              </a:rPr>
              <a:t>必要な研修等</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・ペアレントトレーニング</a:t>
            </a:r>
            <a:r>
              <a:rPr lang="ja-JP" altLang="en-US" dirty="0" smtClean="0">
                <a:solidFill>
                  <a:prstClr val="black"/>
                </a:solidFill>
                <a:ea typeface="ＭＳ Ｐゴシック" pitchFamily="50" charset="-128"/>
              </a:rPr>
              <a:t>の実施</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a:t>
            </a:r>
            <a:r>
              <a:rPr lang="ja-JP" altLang="en-US" dirty="0" smtClean="0">
                <a:solidFill>
                  <a:prstClr val="black"/>
                </a:solidFill>
                <a:ea typeface="ＭＳ Ｐゴシック" pitchFamily="50" charset="-128"/>
              </a:rPr>
              <a:t>ソーシャルスキルトレーニング</a:t>
            </a:r>
            <a:r>
              <a:rPr lang="ja-JP" altLang="en-US" dirty="0">
                <a:solidFill>
                  <a:prstClr val="black"/>
                </a:solidFill>
                <a:ea typeface="ＭＳ Ｐゴシック" pitchFamily="50" charset="-128"/>
              </a:rPr>
              <a:t>の</a:t>
            </a:r>
            <a:r>
              <a:rPr lang="ja-JP" altLang="en-US" dirty="0" smtClean="0">
                <a:solidFill>
                  <a:prstClr val="black"/>
                </a:solidFill>
                <a:ea typeface="ＭＳ Ｐゴシック" pitchFamily="50" charset="-128"/>
              </a:rPr>
              <a:t>実施 </a:t>
            </a:r>
            <a:r>
              <a:rPr lang="ja-JP" altLang="en-US" dirty="0">
                <a:solidFill>
                  <a:prstClr val="black"/>
                </a:solidFill>
                <a:ea typeface="ＭＳ Ｐゴシック" pitchFamily="50" charset="-128"/>
              </a:rPr>
              <a:t>　</a:t>
            </a:r>
            <a:r>
              <a:rPr lang="ja-JP" altLang="en-US" dirty="0" smtClean="0">
                <a:solidFill>
                  <a:prstClr val="black"/>
                </a:solidFill>
                <a:ea typeface="ＭＳ Ｐゴシック" pitchFamily="50" charset="-128"/>
              </a:rPr>
              <a:t>　　　　　等</a:t>
            </a:r>
            <a:endParaRPr lang="en-US" altLang="ja-JP" dirty="0">
              <a:solidFill>
                <a:prstClr val="black"/>
              </a:solidFill>
              <a:ea typeface="ＭＳ Ｐゴシック" pitchFamily="50" charset="-128"/>
            </a:endParaRPr>
          </a:p>
        </p:txBody>
      </p:sp>
      <p:sp>
        <p:nvSpPr>
          <p:cNvPr id="6" name="角丸四角形 5"/>
          <p:cNvSpPr/>
          <p:nvPr/>
        </p:nvSpPr>
        <p:spPr>
          <a:xfrm>
            <a:off x="367219" y="2640729"/>
            <a:ext cx="3404700" cy="559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dirty="0" smtClean="0">
                <a:solidFill>
                  <a:prstClr val="black"/>
                </a:solidFill>
              </a:rPr>
              <a:t>発達障害者支援体制整備事業</a:t>
            </a:r>
            <a:endParaRPr lang="ja-JP" altLang="en-US" dirty="0">
              <a:solidFill>
                <a:prstClr val="black"/>
              </a:solidFill>
            </a:endParaRPr>
          </a:p>
        </p:txBody>
      </p:sp>
      <p:sp>
        <p:nvSpPr>
          <p:cNvPr id="52" name="角丸四角形 51"/>
          <p:cNvSpPr/>
          <p:nvPr/>
        </p:nvSpPr>
        <p:spPr>
          <a:xfrm>
            <a:off x="5224337" y="2523795"/>
            <a:ext cx="4631391" cy="2692403"/>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endParaRPr lang="ja-JP" altLang="en-US">
              <a:solidFill>
                <a:prstClr val="black"/>
              </a:solidFill>
            </a:endParaRPr>
          </a:p>
        </p:txBody>
      </p:sp>
      <p:sp>
        <p:nvSpPr>
          <p:cNvPr id="53" name="テキスト ボックス 52"/>
          <p:cNvSpPr txBox="1"/>
          <p:nvPr/>
        </p:nvSpPr>
        <p:spPr>
          <a:xfrm>
            <a:off x="5397497" y="3228546"/>
            <a:ext cx="4458231" cy="2031230"/>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①ペアレントメンター養成等事業</a:t>
            </a:r>
            <a:endParaRPr lang="en-US" altLang="ja-JP" dirty="0" smtClean="0">
              <a:solidFill>
                <a:prstClr val="black"/>
              </a:solidFill>
              <a:ea typeface="ＭＳ Ｐゴシック" pitchFamily="50" charset="-128"/>
            </a:endParaRPr>
          </a:p>
          <a:p>
            <a:endParaRPr lang="en-US" altLang="ja-JP" dirty="0" smtClean="0">
              <a:solidFill>
                <a:prstClr val="black"/>
              </a:solidFill>
              <a:ea typeface="ＭＳ Ｐゴシック" pitchFamily="50" charset="-128"/>
            </a:endParaRPr>
          </a:p>
          <a:p>
            <a:r>
              <a:rPr lang="ja-JP" altLang="en-US" dirty="0" smtClean="0">
                <a:solidFill>
                  <a:prstClr val="black"/>
                </a:solidFill>
                <a:ea typeface="ＭＳ Ｐゴシック" pitchFamily="50" charset="-128"/>
              </a:rPr>
              <a:t>②家族のスキル向上支援事業</a:t>
            </a:r>
            <a:endParaRPr lang="en-US" altLang="ja-JP" dirty="0" smtClean="0">
              <a:solidFill>
                <a:prstClr val="black"/>
              </a:solidFill>
              <a:ea typeface="ＭＳ Ｐゴシック" pitchFamily="50" charset="-128"/>
            </a:endParaRPr>
          </a:p>
          <a:p>
            <a:endParaRPr lang="en-US" altLang="ja-JP" dirty="0" smtClean="0">
              <a:solidFill>
                <a:prstClr val="black"/>
              </a:solidFill>
              <a:ea typeface="ＭＳ Ｐゴシック" pitchFamily="50" charset="-128"/>
            </a:endParaRPr>
          </a:p>
          <a:p>
            <a:r>
              <a:rPr lang="ja-JP" altLang="en-US" dirty="0" smtClean="0">
                <a:solidFill>
                  <a:prstClr val="black"/>
                </a:solidFill>
                <a:ea typeface="ＭＳ Ｐゴシック" pitchFamily="50" charset="-128"/>
              </a:rPr>
              <a:t>③ピアサポート推進事業</a:t>
            </a:r>
            <a:endParaRPr lang="en-US" altLang="ja-JP" dirty="0" smtClean="0">
              <a:solidFill>
                <a:prstClr val="black"/>
              </a:solidFill>
              <a:ea typeface="ＭＳ Ｐゴシック" pitchFamily="50" charset="-128"/>
            </a:endParaRPr>
          </a:p>
          <a:p>
            <a:endParaRPr lang="en-US" altLang="ja-JP" dirty="0" smtClean="0">
              <a:solidFill>
                <a:prstClr val="black"/>
              </a:solidFill>
              <a:ea typeface="ＭＳ Ｐゴシック" pitchFamily="50" charset="-128"/>
            </a:endParaRPr>
          </a:p>
          <a:p>
            <a:r>
              <a:rPr lang="ja-JP" altLang="en-US" dirty="0" smtClean="0">
                <a:solidFill>
                  <a:prstClr val="black"/>
                </a:solidFill>
                <a:ea typeface="ＭＳ Ｐゴシック" pitchFamily="50" charset="-128"/>
              </a:rPr>
              <a:t>④その他本人・家族支援事業</a:t>
            </a:r>
          </a:p>
        </p:txBody>
      </p:sp>
      <p:sp>
        <p:nvSpPr>
          <p:cNvPr id="55" name="角丸四角形 54"/>
          <p:cNvSpPr/>
          <p:nvPr/>
        </p:nvSpPr>
        <p:spPr>
          <a:xfrm>
            <a:off x="5438155" y="2616395"/>
            <a:ext cx="4223946" cy="559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dirty="0" smtClean="0">
                <a:solidFill>
                  <a:prstClr val="black"/>
                </a:solidFill>
              </a:rPr>
              <a:t>発達障害児者及び家族支援</a:t>
            </a:r>
            <a:endParaRPr lang="en-US" altLang="ja-JP" dirty="0" smtClean="0">
              <a:solidFill>
                <a:prstClr val="black"/>
              </a:solidFill>
            </a:endParaRPr>
          </a:p>
          <a:p>
            <a:pPr algn="ctr"/>
            <a:r>
              <a:rPr lang="ja-JP" altLang="en-US" dirty="0" smtClean="0">
                <a:solidFill>
                  <a:prstClr val="black"/>
                </a:solidFill>
              </a:rPr>
              <a:t>体制整備事業</a:t>
            </a:r>
            <a:endParaRPr lang="ja-JP" altLang="en-US" dirty="0">
              <a:solidFill>
                <a:prstClr val="black"/>
              </a:solidFill>
            </a:endParaRPr>
          </a:p>
        </p:txBody>
      </p:sp>
      <p:sp>
        <p:nvSpPr>
          <p:cNvPr id="56" name="テキスト ボックス 55"/>
          <p:cNvSpPr txBox="1"/>
          <p:nvPr/>
        </p:nvSpPr>
        <p:spPr>
          <a:xfrm>
            <a:off x="5224318" y="1877746"/>
            <a:ext cx="3604096" cy="646236"/>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平成</a:t>
            </a:r>
            <a:r>
              <a:rPr lang="en-US" altLang="ja-JP" dirty="0">
                <a:solidFill>
                  <a:prstClr val="black"/>
                </a:solidFill>
                <a:ea typeface="ＭＳ Ｐゴシック" pitchFamily="50" charset="-128"/>
              </a:rPr>
              <a:t>30</a:t>
            </a:r>
            <a:r>
              <a:rPr lang="ja-JP" altLang="en-US" dirty="0" smtClean="0">
                <a:solidFill>
                  <a:prstClr val="black"/>
                </a:solidFill>
                <a:ea typeface="ＭＳ Ｐゴシック" pitchFamily="50" charset="-128"/>
              </a:rPr>
              <a:t>年度</a:t>
            </a:r>
            <a:r>
              <a:rPr lang="ja-JP" altLang="en-US" dirty="0">
                <a:solidFill>
                  <a:prstClr val="black"/>
                </a:solidFill>
                <a:ea typeface="ＭＳ Ｐゴシック" pitchFamily="50" charset="-128"/>
              </a:rPr>
              <a:t>以降</a:t>
            </a:r>
            <a:endParaRPr lang="en-US" altLang="ja-JP" dirty="0" smtClean="0">
              <a:solidFill>
                <a:prstClr val="black"/>
              </a:solidFill>
              <a:ea typeface="ＭＳ Ｐゴシック" pitchFamily="50" charset="-128"/>
            </a:endParaRPr>
          </a:p>
          <a:p>
            <a:r>
              <a:rPr lang="ja-JP" altLang="en-US" dirty="0">
                <a:solidFill>
                  <a:prstClr val="black"/>
                </a:solidFill>
                <a:ea typeface="ＭＳ Ｐゴシック" pitchFamily="50" charset="-128"/>
              </a:rPr>
              <a:t>（地域生活支援事業費等補助金</a:t>
            </a:r>
            <a:r>
              <a:rPr lang="ja-JP" altLang="en-US" dirty="0" smtClean="0">
                <a:solidFill>
                  <a:prstClr val="black"/>
                </a:solidFill>
                <a:ea typeface="ＭＳ Ｐゴシック" pitchFamily="50" charset="-128"/>
              </a:rPr>
              <a:t>）</a:t>
            </a:r>
            <a:endParaRPr lang="en-US" altLang="ja-JP" dirty="0">
              <a:solidFill>
                <a:prstClr val="black"/>
              </a:solidFill>
              <a:ea typeface="ＭＳ Ｐゴシック" pitchFamily="50" charset="-128"/>
            </a:endParaRPr>
          </a:p>
        </p:txBody>
      </p:sp>
      <p:cxnSp>
        <p:nvCxnSpPr>
          <p:cNvPr id="9" name="直線矢印コネクタ 8"/>
          <p:cNvCxnSpPr>
            <a:endCxn id="55" idx="1"/>
          </p:cNvCxnSpPr>
          <p:nvPr/>
        </p:nvCxnSpPr>
        <p:spPr>
          <a:xfrm>
            <a:off x="4520999" y="2896156"/>
            <a:ext cx="917197"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509906" y="2858220"/>
            <a:ext cx="11067" cy="273594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3872924" y="5556392"/>
            <a:ext cx="637007" cy="0"/>
          </a:xfrm>
          <a:prstGeom prst="line">
            <a:avLst/>
          </a:prstGeom>
          <a:ln w="63500">
            <a:tailEnd type="oval"/>
          </a:ln>
        </p:spPr>
        <p:style>
          <a:lnRef idx="1">
            <a:schemeClr val="accent1"/>
          </a:lnRef>
          <a:fillRef idx="0">
            <a:schemeClr val="accent1"/>
          </a:fillRef>
          <a:effectRef idx="0">
            <a:schemeClr val="accent1"/>
          </a:effectRef>
          <a:fontRef idx="minor">
            <a:schemeClr val="tx1"/>
          </a:fontRef>
        </p:style>
      </p:cxnSp>
      <p:sp>
        <p:nvSpPr>
          <p:cNvPr id="3" name="下矢印 2"/>
          <p:cNvSpPr/>
          <p:nvPr/>
        </p:nvSpPr>
        <p:spPr>
          <a:xfrm>
            <a:off x="6334317" y="5229162"/>
            <a:ext cx="2016224" cy="597676"/>
          </a:xfrm>
          <a:prstGeom prst="downArrow">
            <a:avLst/>
          </a:prstGeom>
        </p:spPr>
        <p:style>
          <a:lnRef idx="1">
            <a:schemeClr val="accent6"/>
          </a:lnRef>
          <a:fillRef idx="3">
            <a:schemeClr val="accent6"/>
          </a:fillRef>
          <a:effectRef idx="2">
            <a:schemeClr val="accent6"/>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18" name="角丸四角形 17"/>
          <p:cNvSpPr/>
          <p:nvPr/>
        </p:nvSpPr>
        <p:spPr>
          <a:xfrm>
            <a:off x="5160507" y="5826857"/>
            <a:ext cx="4631391" cy="468378"/>
          </a:xfrm>
          <a:prstGeom prst="roundRect">
            <a:avLst/>
          </a:prstGeom>
        </p:spPr>
        <p:style>
          <a:lnRef idx="2">
            <a:schemeClr val="accent6"/>
          </a:lnRef>
          <a:fillRef idx="1">
            <a:schemeClr val="lt1"/>
          </a:fillRef>
          <a:effectRef idx="0">
            <a:schemeClr val="accent6"/>
          </a:effectRef>
          <a:fontRef idx="minor">
            <a:schemeClr val="dk1"/>
          </a:fontRef>
        </p:style>
        <p:txBody>
          <a:bodyPr lIns="91341" tIns="45673" rIns="91341" bIns="45673" rtlCol="0" anchor="ctr"/>
          <a:lstStyle/>
          <a:p>
            <a:pPr algn="ctr"/>
            <a:r>
              <a:rPr lang="ja-JP" altLang="en-US" dirty="0" smtClean="0">
                <a:solidFill>
                  <a:prstClr val="black"/>
                </a:solidFill>
              </a:rPr>
              <a:t>都道府県及び市町村で事業実施</a:t>
            </a:r>
            <a:endParaRPr lang="ja-JP" altLang="en-US" dirty="0">
              <a:solidFill>
                <a:prstClr val="black"/>
              </a:solidFill>
            </a:endParaRPr>
          </a:p>
        </p:txBody>
      </p:sp>
      <p:sp>
        <p:nvSpPr>
          <p:cNvPr id="20"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139</a:t>
            </a:fld>
            <a:endParaRPr lang="en-US" altLang="ja-JP" dirty="0">
              <a:solidFill>
                <a:prstClr val="black"/>
              </a:solidFill>
            </a:endParaRPr>
          </a:p>
        </p:txBody>
      </p:sp>
    </p:spTree>
    <p:extLst>
      <p:ext uri="{BB962C8B-B14F-4D97-AF65-F5344CB8AC3E}">
        <p14:creationId xmlns:p14="http://schemas.microsoft.com/office/powerpoint/2010/main" val="1136914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4740" y="676058"/>
            <a:ext cx="9645183" cy="861750"/>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wrap="square" lIns="91319" tIns="45659" rIns="91319" bIns="45659" rtlCol="0" anchor="ctr">
            <a:spAutoFit/>
          </a:bodyPr>
          <a:lstStyle/>
          <a:p>
            <a:pPr defTabSz="913177">
              <a:lnSpc>
                <a:spcPct val="150000"/>
              </a:lnSpc>
            </a:pPr>
            <a:r>
              <a:rPr lang="ja-JP" altLang="en-US" sz="2000" b="1" dirty="0">
                <a:solidFill>
                  <a:srgbClr val="000000"/>
                </a:solidFill>
                <a:latin typeface="ＤＦ特太ゴシック体" panose="020B0509000000000000" pitchFamily="49" charset="-128"/>
                <a:ea typeface="ＤＦ特太ゴシック体" panose="020B0509000000000000" pitchFamily="49" charset="-128"/>
              </a:rPr>
              <a:t>①　</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21</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4</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月：障害福祉サービス等報酬改定　改定率＋</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5.1</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ea typeface="ＭＳ ゴシック" panose="020B0609070205080204" pitchFamily="49" charset="-128"/>
              </a:rPr>
              <a:t>　　</a:t>
            </a:r>
            <a:r>
              <a:rPr lang="ja-JP" altLang="en-US" sz="2000" dirty="0">
                <a:solidFill>
                  <a:srgbClr val="000000"/>
                </a:solidFill>
                <a:latin typeface="ＭＳ ゴシック" panose="020B0609070205080204" pitchFamily="49" charset="-128"/>
                <a:ea typeface="ＭＳ ゴシック" panose="020B0609070205080204" pitchFamily="49" charset="-128"/>
              </a:rPr>
              <a:t>⇒　福祉・介護従事者の人材確保・処遇改善等を図る。</a:t>
            </a:r>
            <a:endParaRPr lang="en-US" altLang="ja-JP" sz="2000" dirty="0">
              <a:solidFill>
                <a:srgbClr val="000000"/>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124576" y="3358676"/>
            <a:ext cx="9656446" cy="1784981"/>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wrap="square" lIns="91319" tIns="45659" rIns="91319" bIns="45659" rtlCol="0">
            <a:spAutoFit/>
          </a:bodyPr>
          <a:lstStyle/>
          <a:p>
            <a:pPr defTabSz="913177">
              <a:lnSpc>
                <a:spcPct val="150000"/>
              </a:lnSpc>
            </a:pP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③　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24</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年４月：障害福祉サービス等報酬改定　改定率＋</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2.0</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a:t>
            </a:r>
            <a:endParaRPr lang="en-US" altLang="ja-JP" sz="2000" dirty="0">
              <a:solidFill>
                <a:srgbClr val="000000"/>
              </a:solidFill>
              <a:latin typeface="ＤＦ特太ゴシック体" panose="020B0509000000000000" pitchFamily="49" charset="-128"/>
              <a:ea typeface="ＤＦ特太ゴシック体" panose="020B0509000000000000" pitchFamily="49" charset="-128"/>
            </a:endParaRPr>
          </a:p>
          <a:p>
            <a:pPr defTabSz="913177">
              <a:lnSpc>
                <a:spcPts val="2398"/>
              </a:lnSpc>
            </a:pPr>
            <a:r>
              <a:rPr lang="ja-JP" altLang="en-US" sz="2000" dirty="0">
                <a:solidFill>
                  <a:srgbClr val="000000"/>
                </a:solidFill>
                <a:latin typeface="ＭＳ Ｐゴシック"/>
              </a:rPr>
              <a:t>　　　⇒　　「福祉・介護職員処遇改善加算」の創設により、処遇改善交付金による処遇</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rPr>
              <a:t>　　　　　改善を継続。</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rPr>
              <a:t>　　　　　　併せて、交付金の申請率が低いこと等を踏まえ、算定要件を緩和した「福祉・</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rPr>
              <a:t>　　　　　介護職員処遇改善特別</a:t>
            </a:r>
            <a:r>
              <a:rPr lang="ja-JP" altLang="ja-JP" sz="2000" dirty="0">
                <a:solidFill>
                  <a:srgbClr val="000000"/>
                </a:solidFill>
                <a:latin typeface="ＭＳ Ｐゴシック"/>
              </a:rPr>
              <a:t>加算</a:t>
            </a:r>
            <a:r>
              <a:rPr lang="ja-JP" altLang="en-US" sz="2000" dirty="0">
                <a:solidFill>
                  <a:srgbClr val="000000"/>
                </a:solidFill>
                <a:latin typeface="ＭＳ Ｐゴシック"/>
              </a:rPr>
              <a:t>」</a:t>
            </a:r>
            <a:r>
              <a:rPr lang="ja-JP" altLang="ja-JP" sz="2000" dirty="0">
                <a:solidFill>
                  <a:srgbClr val="000000"/>
                </a:solidFill>
                <a:latin typeface="ＭＳ Ｐゴシック"/>
              </a:rPr>
              <a:t>を創設</a:t>
            </a:r>
            <a:r>
              <a:rPr lang="ja-JP" altLang="en-US" sz="2000" dirty="0">
                <a:solidFill>
                  <a:srgbClr val="000000"/>
                </a:solidFill>
                <a:latin typeface="ＭＳ Ｐゴシック"/>
              </a:rPr>
              <a:t>。</a:t>
            </a:r>
            <a:endParaRPr lang="ja-JP" altLang="ja-JP" sz="2000" dirty="0">
              <a:solidFill>
                <a:srgbClr val="000000"/>
              </a:solidFill>
              <a:latin typeface="ＭＳ Ｐゴシック"/>
            </a:endParaRPr>
          </a:p>
        </p:txBody>
      </p:sp>
      <p:sp>
        <p:nvSpPr>
          <p:cNvPr id="19" name="テキスト ボックス 18"/>
          <p:cNvSpPr txBox="1"/>
          <p:nvPr/>
        </p:nvSpPr>
        <p:spPr>
          <a:xfrm>
            <a:off x="124740" y="1741303"/>
            <a:ext cx="9645183" cy="1477204"/>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wrap="square" lIns="91319" tIns="45659" rIns="91319" bIns="45659" rtlCol="0" anchor="t">
            <a:spAutoFit/>
          </a:bodyPr>
          <a:lstStyle/>
          <a:p>
            <a:pPr defTabSz="913177">
              <a:lnSpc>
                <a:spcPct val="150000"/>
              </a:lnSpc>
            </a:pP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②　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21</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10</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月～平成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24</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3</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月：福祉・介護職員処遇改善交付金（補正予算）</a:t>
            </a:r>
            <a:endParaRPr lang="en-US" altLang="ja-JP" sz="2000" dirty="0">
              <a:solidFill>
                <a:srgbClr val="000000"/>
              </a:solidFill>
              <a:latin typeface="ＤＦ特太ゴシック体" panose="020B0509000000000000" pitchFamily="49" charset="-128"/>
              <a:ea typeface="ＤＦ特太ゴシック体" panose="020B0509000000000000" pitchFamily="49" charset="-128"/>
            </a:endParaRPr>
          </a:p>
          <a:p>
            <a:pPr defTabSz="913177">
              <a:lnSpc>
                <a:spcPts val="2398"/>
              </a:lnSpc>
            </a:pPr>
            <a:r>
              <a:rPr lang="ja-JP" altLang="en-US" dirty="0" smtClean="0">
                <a:solidFill>
                  <a:srgbClr val="000000"/>
                </a:solidFill>
                <a:latin typeface="ＭＳ ゴシック" pitchFamily="49" charset="-128"/>
                <a:ea typeface="ＭＳ ゴシック" pitchFamily="49" charset="-128"/>
              </a:rPr>
              <a:t>　　</a:t>
            </a:r>
            <a:r>
              <a:rPr lang="ja-JP" altLang="en-US" sz="2000" dirty="0">
                <a:solidFill>
                  <a:srgbClr val="000000"/>
                </a:solidFill>
                <a:latin typeface="ＭＳ ゴシック" pitchFamily="49" charset="-128"/>
                <a:ea typeface="ＭＳ ゴシック" pitchFamily="49" charset="-128"/>
              </a:rPr>
              <a:t>⇒　平成</a:t>
            </a:r>
            <a:r>
              <a:rPr lang="en-US" altLang="ja-JP" sz="2000" dirty="0">
                <a:solidFill>
                  <a:srgbClr val="000000"/>
                </a:solidFill>
                <a:latin typeface="ＭＳ ゴシック" pitchFamily="49" charset="-128"/>
                <a:ea typeface="ＭＳ ゴシック" pitchFamily="49" charset="-128"/>
              </a:rPr>
              <a:t>21</a:t>
            </a:r>
            <a:r>
              <a:rPr lang="ja-JP" altLang="en-US" sz="2000" dirty="0">
                <a:solidFill>
                  <a:srgbClr val="000000"/>
                </a:solidFill>
                <a:latin typeface="ＭＳ ゴシック" pitchFamily="49" charset="-128"/>
                <a:ea typeface="ＭＳ ゴシック" pitchFamily="49" charset="-128"/>
              </a:rPr>
              <a:t>年度補正予算（平成</a:t>
            </a:r>
            <a:r>
              <a:rPr lang="en-US" altLang="ja-JP" sz="2000" dirty="0">
                <a:solidFill>
                  <a:srgbClr val="000000"/>
                </a:solidFill>
                <a:latin typeface="ＭＳ ゴシック" pitchFamily="49" charset="-128"/>
                <a:ea typeface="ＭＳ ゴシック" pitchFamily="49" charset="-128"/>
              </a:rPr>
              <a:t>21</a:t>
            </a:r>
            <a:r>
              <a:rPr lang="ja-JP" altLang="en-US" sz="2000" dirty="0">
                <a:solidFill>
                  <a:srgbClr val="000000"/>
                </a:solidFill>
                <a:latin typeface="ＭＳ ゴシック" pitchFamily="49" charset="-128"/>
                <a:ea typeface="ＭＳ ゴシック" pitchFamily="49" charset="-128"/>
              </a:rPr>
              <a:t>年</a:t>
            </a:r>
            <a:r>
              <a:rPr lang="en-US" altLang="ja-JP" sz="2000" dirty="0">
                <a:solidFill>
                  <a:srgbClr val="000000"/>
                </a:solidFill>
                <a:latin typeface="ＭＳ ゴシック" pitchFamily="49" charset="-128"/>
                <a:ea typeface="ＭＳ ゴシック" pitchFamily="49" charset="-128"/>
              </a:rPr>
              <a:t>4</a:t>
            </a:r>
            <a:r>
              <a:rPr lang="ja-JP" altLang="en-US" sz="2000" dirty="0">
                <a:solidFill>
                  <a:srgbClr val="000000"/>
                </a:solidFill>
                <a:latin typeface="ＭＳ ゴシック" pitchFamily="49" charset="-128"/>
                <a:ea typeface="ＭＳ ゴシック" pitchFamily="49" charset="-128"/>
              </a:rPr>
              <a:t>月の経済危機対策）において、福祉・介</a:t>
            </a:r>
            <a:endParaRPr lang="en-US" altLang="ja-JP" sz="2000" dirty="0">
              <a:solidFill>
                <a:srgbClr val="000000"/>
              </a:solidFill>
              <a:latin typeface="ＭＳ ゴシック" pitchFamily="49" charset="-128"/>
              <a:ea typeface="ＭＳ ゴシック" pitchFamily="49" charset="-128"/>
            </a:endParaRPr>
          </a:p>
          <a:p>
            <a:pPr defTabSz="913177">
              <a:lnSpc>
                <a:spcPts val="2398"/>
              </a:lnSpc>
            </a:pPr>
            <a:r>
              <a:rPr lang="ja-JP" altLang="en-US" sz="2000" dirty="0">
                <a:solidFill>
                  <a:srgbClr val="000000"/>
                </a:solidFill>
                <a:latin typeface="ＭＳ ゴシック" pitchFamily="49" charset="-128"/>
                <a:ea typeface="ＭＳ ゴシック" pitchFamily="49" charset="-128"/>
              </a:rPr>
              <a:t>　　　護職員の処遇改善等の支援（賃金月額＋</a:t>
            </a:r>
            <a:r>
              <a:rPr lang="en-US" altLang="ja-JP" sz="2000" dirty="0">
                <a:solidFill>
                  <a:srgbClr val="000000"/>
                </a:solidFill>
                <a:latin typeface="ＭＳ ゴシック" pitchFamily="49" charset="-128"/>
                <a:ea typeface="ＭＳ ゴシック" pitchFamily="49" charset="-128"/>
              </a:rPr>
              <a:t>1.5</a:t>
            </a:r>
            <a:r>
              <a:rPr lang="ja-JP" altLang="en-US" sz="2000" dirty="0">
                <a:solidFill>
                  <a:srgbClr val="000000"/>
                </a:solidFill>
                <a:latin typeface="ＭＳ ゴシック" pitchFamily="49" charset="-128"/>
                <a:ea typeface="ＭＳ ゴシック" pitchFamily="49" charset="-128"/>
              </a:rPr>
              <a:t>万円相当分）を行うための措置</a:t>
            </a:r>
            <a:endParaRPr lang="en-US" altLang="ja-JP" sz="2000" dirty="0">
              <a:solidFill>
                <a:srgbClr val="000000"/>
              </a:solidFill>
              <a:latin typeface="ＭＳ ゴシック" pitchFamily="49" charset="-128"/>
              <a:ea typeface="ＭＳ ゴシック" pitchFamily="49" charset="-128"/>
            </a:endParaRPr>
          </a:p>
          <a:p>
            <a:pPr defTabSz="913177">
              <a:lnSpc>
                <a:spcPts val="2398"/>
              </a:lnSpc>
            </a:pPr>
            <a:r>
              <a:rPr lang="ja-JP" altLang="en-US" sz="2000" dirty="0">
                <a:solidFill>
                  <a:srgbClr val="000000"/>
                </a:solidFill>
                <a:latin typeface="ＭＳ ゴシック" pitchFamily="49" charset="-128"/>
                <a:ea typeface="ＭＳ ゴシック" pitchFamily="49" charset="-128"/>
              </a:rPr>
              <a:t>　　　を講じた。</a:t>
            </a:r>
            <a:endParaRPr lang="en-US" altLang="ja-JP" sz="2000" dirty="0">
              <a:solidFill>
                <a:srgbClr val="000000"/>
              </a:solidFill>
              <a:latin typeface="ＭＳ Ｐゴシック"/>
            </a:endParaRPr>
          </a:p>
        </p:txBody>
      </p:sp>
      <p:sp>
        <p:nvSpPr>
          <p:cNvPr id="8" name="テキスト ボックス 7"/>
          <p:cNvSpPr txBox="1"/>
          <p:nvPr/>
        </p:nvSpPr>
        <p:spPr>
          <a:xfrm>
            <a:off x="95299" y="5311224"/>
            <a:ext cx="9685724" cy="1169428"/>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wrap="square" lIns="91319" tIns="45659" rIns="91319" bIns="45659" rtlCol="0">
            <a:spAutoFit/>
          </a:bodyPr>
          <a:lstStyle/>
          <a:p>
            <a:pPr defTabSz="913177">
              <a:lnSpc>
                <a:spcPct val="150000"/>
              </a:lnSpc>
            </a:pP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④　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27</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年４月：障害福祉サービス等報酬改定　改定率</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０％</a:t>
            </a:r>
            <a:endParaRPr lang="en-US" altLang="ja-JP" sz="2000" dirty="0">
              <a:solidFill>
                <a:srgbClr val="000000"/>
              </a:solidFill>
              <a:latin typeface="ＤＦ特太ゴシック体" panose="020B0509000000000000" pitchFamily="49" charset="-128"/>
              <a:ea typeface="ＤＦ特太ゴシック体" panose="020B0509000000000000" pitchFamily="49" charset="-128"/>
            </a:endParaRPr>
          </a:p>
          <a:p>
            <a:pPr defTabSz="913177">
              <a:lnSpc>
                <a:spcPts val="2398"/>
              </a:lnSpc>
            </a:pPr>
            <a:r>
              <a:rPr lang="ja-JP" altLang="en-US" sz="2000" dirty="0">
                <a:solidFill>
                  <a:srgbClr val="000000"/>
                </a:solidFill>
                <a:latin typeface="ＭＳ Ｐゴシック"/>
              </a:rPr>
              <a:t>　　　⇒　　福祉・介護職員処遇改善加算について、現行の加算の仕組みは維持しつつ、</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rPr>
              <a:t>　　　　　更なる上乗せ評価（賃金月額＋</a:t>
            </a:r>
            <a:r>
              <a:rPr lang="en-US" altLang="ja-JP" sz="2000" dirty="0">
                <a:solidFill>
                  <a:srgbClr val="000000"/>
                </a:solidFill>
                <a:latin typeface="ＭＳ Ｐゴシック"/>
              </a:rPr>
              <a:t>1.2</a:t>
            </a:r>
            <a:r>
              <a:rPr lang="ja-JP" altLang="en-US" sz="2000" dirty="0">
                <a:solidFill>
                  <a:srgbClr val="000000"/>
                </a:solidFill>
                <a:latin typeface="ＭＳ Ｐゴシック"/>
              </a:rPr>
              <a:t>万円相当分）を行うための区分を創設。</a:t>
            </a:r>
            <a:endParaRPr lang="ja-JP" altLang="ja-JP" sz="2000" dirty="0">
              <a:solidFill>
                <a:srgbClr val="000000"/>
              </a:solidFill>
              <a:latin typeface="ＭＳ Ｐゴシック"/>
            </a:endParaRPr>
          </a:p>
        </p:txBody>
      </p:sp>
      <p:sp>
        <p:nvSpPr>
          <p:cNvPr id="10" name="正方形/長方形 9"/>
          <p:cNvSpPr/>
          <p:nvPr/>
        </p:nvSpPr>
        <p:spPr>
          <a:xfrm>
            <a:off x="0" y="0"/>
            <a:ext cx="9906000" cy="5863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543" tIns="41273" rIns="82543" bIns="41273" rtlCol="0" anchor="ctr"/>
          <a:lstStyle/>
          <a:p>
            <a:pPr algn="ctr" defTabSz="913177">
              <a:defRPr/>
            </a:pPr>
            <a:r>
              <a:rPr kumimoji="0" lang="ja-JP" altLang="en-US" sz="2400" kern="0" dirty="0">
                <a:solidFill>
                  <a:schemeClr val="tx1"/>
                </a:solidFill>
                <a:latin typeface="ＤＨＰ特太ゴシック体" panose="020B0500000000000000" pitchFamily="50" charset="-128"/>
                <a:ea typeface="ＤＨＰ特太ゴシック体" panose="020B0500000000000000" pitchFamily="50" charset="-128"/>
              </a:rPr>
              <a:t>福祉・介護職員の処遇改善についてのこれまでの取組</a:t>
            </a:r>
          </a:p>
        </p:txBody>
      </p:sp>
      <p:sp>
        <p:nvSpPr>
          <p:cNvPr id="12"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14</a:t>
            </a:fld>
            <a:endParaRPr lang="en-US" altLang="ja-JP" dirty="0">
              <a:solidFill>
                <a:prstClr val="black"/>
              </a:solidFill>
            </a:endParaRPr>
          </a:p>
        </p:txBody>
      </p:sp>
    </p:spTree>
    <p:extLst>
      <p:ext uri="{BB962C8B-B14F-4D97-AF65-F5344CB8AC3E}">
        <p14:creationId xmlns:p14="http://schemas.microsoft.com/office/powerpoint/2010/main" val="23384579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721563" y="952806"/>
            <a:ext cx="5104263" cy="274767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12" name="正方形/長方形 11"/>
          <p:cNvSpPr/>
          <p:nvPr/>
        </p:nvSpPr>
        <p:spPr>
          <a:xfrm>
            <a:off x="146895" y="964159"/>
            <a:ext cx="4480656" cy="27505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97" name="AutoShape 58"/>
          <p:cNvSpPr>
            <a:spLocks noChangeArrowheads="1"/>
          </p:cNvSpPr>
          <p:nvPr/>
        </p:nvSpPr>
        <p:spPr bwMode="auto">
          <a:xfrm>
            <a:off x="169431" y="51908"/>
            <a:ext cx="9602393" cy="533399"/>
          </a:xfrm>
          <a:prstGeom prst="bevel">
            <a:avLst>
              <a:gd name="adj" fmla="val 12500"/>
            </a:avLst>
          </a:prstGeom>
          <a:noFill/>
          <a:ln w="9525">
            <a:solidFill>
              <a:schemeClr val="accent1">
                <a:shade val="50000"/>
              </a:schemeClr>
            </a:solidFill>
            <a:miter lim="800000"/>
            <a:headEnd/>
            <a:tailEnd/>
          </a:ln>
        </p:spPr>
        <p:txBody>
          <a:bodyPr wrap="none" lIns="102276" tIns="51137" rIns="102276" bIns="51137"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発達障害児者及び家族</a:t>
            </a:r>
            <a:r>
              <a:rPr lang="ja-JP" altLang="en-US" smtClean="0">
                <a:solidFill>
                  <a:prstClr val="black"/>
                </a:solidFill>
                <a:latin typeface="HG丸ｺﾞｼｯｸM-PRO" panose="020F0600000000000000" pitchFamily="50" charset="-128"/>
                <a:ea typeface="HG丸ｺﾞｼｯｸM-PRO" panose="020F0600000000000000" pitchFamily="50" charset="-128"/>
              </a:rPr>
              <a:t>等支援事業（新規）</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角丸四角形 2"/>
          <p:cNvSpPr/>
          <p:nvPr/>
        </p:nvSpPr>
        <p:spPr>
          <a:xfrm>
            <a:off x="388607" y="1052739"/>
            <a:ext cx="3960441" cy="378903"/>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r>
              <a:rPr lang="ja-JP" altLang="en-US" dirty="0" smtClean="0">
                <a:solidFill>
                  <a:prstClr val="black"/>
                </a:solidFill>
              </a:rPr>
              <a:t>①ペアレントメンター養成等事業</a:t>
            </a:r>
            <a:endParaRPr lang="ja-JP" altLang="en-US" dirty="0">
              <a:solidFill>
                <a:prstClr val="black"/>
              </a:solidFill>
            </a:endParaRPr>
          </a:p>
        </p:txBody>
      </p:sp>
      <p:sp>
        <p:nvSpPr>
          <p:cNvPr id="8" name="テキスト ボックス 7"/>
          <p:cNvSpPr txBox="1"/>
          <p:nvPr/>
        </p:nvSpPr>
        <p:spPr>
          <a:xfrm>
            <a:off x="201484" y="2717396"/>
            <a:ext cx="4480656" cy="1077218"/>
          </a:xfrm>
          <a:prstGeom prst="rect">
            <a:avLst/>
          </a:prstGeom>
          <a:noFill/>
        </p:spPr>
        <p:txBody>
          <a:bodyPr wrap="square" lIns="91341" tIns="45673" rIns="91341" bIns="45673" rtlCol="0">
            <a:spAutoFit/>
          </a:bodyPr>
          <a:lstStyle/>
          <a:p>
            <a:r>
              <a:rPr lang="ja-JP" altLang="en-US" sz="1600" dirty="0">
                <a:solidFill>
                  <a:prstClr val="black"/>
                </a:solidFill>
                <a:ea typeface="ＭＳ Ｐゴシック" pitchFamily="50" charset="-128"/>
              </a:rPr>
              <a:t>○ペアレントメンターに必要な研修の実施</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○ペアレントメンターの活動費の支援</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○ペアレントメンター・コーディネーターの配置　</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等</a:t>
            </a:r>
            <a:endParaRPr lang="en-US" altLang="ja-JP" sz="1600" dirty="0">
              <a:solidFill>
                <a:prstClr val="black"/>
              </a:solidFill>
              <a:ea typeface="ＭＳ Ｐゴシック" pitchFamily="50" charset="-128"/>
            </a:endParaRPr>
          </a:p>
        </p:txBody>
      </p:sp>
      <p:sp>
        <p:nvSpPr>
          <p:cNvPr id="25" name="角丸四角形 24"/>
          <p:cNvSpPr/>
          <p:nvPr/>
        </p:nvSpPr>
        <p:spPr>
          <a:xfrm>
            <a:off x="5408979" y="1018293"/>
            <a:ext cx="3922243" cy="440549"/>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r>
              <a:rPr lang="ja-JP" altLang="en-US" dirty="0" smtClean="0">
                <a:solidFill>
                  <a:prstClr val="black"/>
                </a:solidFill>
              </a:rPr>
              <a:t>②家族のスキル向上支援事業</a:t>
            </a:r>
            <a:endParaRPr lang="ja-JP" altLang="en-US" dirty="0">
              <a:solidFill>
                <a:prstClr val="black"/>
              </a:solidFill>
            </a:endParaRPr>
          </a:p>
        </p:txBody>
      </p:sp>
      <p:sp>
        <p:nvSpPr>
          <p:cNvPr id="26" name="テキスト ボックス 25"/>
          <p:cNvSpPr txBox="1"/>
          <p:nvPr/>
        </p:nvSpPr>
        <p:spPr>
          <a:xfrm>
            <a:off x="4748782" y="2813045"/>
            <a:ext cx="5022376" cy="830997"/>
          </a:xfrm>
          <a:prstGeom prst="rect">
            <a:avLst/>
          </a:prstGeom>
          <a:noFill/>
        </p:spPr>
        <p:txBody>
          <a:bodyPr wrap="square" lIns="91341" tIns="45673" rIns="91341" bIns="45673" rtlCol="0">
            <a:spAutoFit/>
          </a:bodyPr>
          <a:lstStyle/>
          <a:p>
            <a:r>
              <a:rPr lang="ja-JP" altLang="en-US" sz="1600" dirty="0">
                <a:solidFill>
                  <a:prstClr val="black"/>
                </a:solidFill>
                <a:ea typeface="ＭＳ Ｐゴシック" pitchFamily="50" charset="-128"/>
              </a:rPr>
              <a:t>○保護者に対するペアレントプログラム・ペアレントトレーニングの実施</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等</a:t>
            </a:r>
            <a:endParaRPr lang="en-US" altLang="ja-JP" sz="1600" dirty="0">
              <a:solidFill>
                <a:prstClr val="black"/>
              </a:solidFill>
              <a:ea typeface="ＭＳ Ｐゴシック" pitchFamily="50" charset="-128"/>
            </a:endParaRPr>
          </a:p>
        </p:txBody>
      </p:sp>
      <p:pic>
        <p:nvPicPr>
          <p:cNvPr id="1029" name="Picture 5" descr="C:\Users\TTPGX\Desktop\PP素材\illust6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219" y="1506853"/>
            <a:ext cx="2627313" cy="1275833"/>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191138" y="3836021"/>
            <a:ext cx="4449171" cy="298787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17" name="角丸四角形 16"/>
          <p:cNvSpPr/>
          <p:nvPr/>
        </p:nvSpPr>
        <p:spPr>
          <a:xfrm>
            <a:off x="356523" y="3924484"/>
            <a:ext cx="3960441" cy="378903"/>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r>
              <a:rPr lang="ja-JP" altLang="en-US" dirty="0">
                <a:solidFill>
                  <a:prstClr val="black"/>
                </a:solidFill>
              </a:rPr>
              <a:t>③ピアサポート推進事業</a:t>
            </a:r>
          </a:p>
        </p:txBody>
      </p:sp>
      <p:sp>
        <p:nvSpPr>
          <p:cNvPr id="18" name="テキスト ボックス 17"/>
          <p:cNvSpPr txBox="1"/>
          <p:nvPr/>
        </p:nvSpPr>
        <p:spPr>
          <a:xfrm>
            <a:off x="169404" y="5589295"/>
            <a:ext cx="4480656" cy="1077123"/>
          </a:xfrm>
          <a:prstGeom prst="rect">
            <a:avLst/>
          </a:prstGeom>
          <a:noFill/>
        </p:spPr>
        <p:txBody>
          <a:bodyPr wrap="square" lIns="91341" tIns="45673" rIns="91341" bIns="45673" rtlCol="0">
            <a:spAutoFit/>
          </a:bodyPr>
          <a:lstStyle/>
          <a:p>
            <a:r>
              <a:rPr lang="ja-JP" altLang="en-US" sz="1600" dirty="0">
                <a:solidFill>
                  <a:prstClr val="black"/>
                </a:solidFill>
                <a:ea typeface="ＭＳ Ｐゴシック" pitchFamily="50" charset="-128"/>
              </a:rPr>
              <a:t>○同じ悩みを持つ本人同士や発達障害児を持つ保護者同士等の集まる場の提供</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○集まる場を提供する際の子どもの一時預かり</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等</a:t>
            </a:r>
            <a:endParaRPr lang="en-US" altLang="ja-JP" sz="1600" dirty="0">
              <a:solidFill>
                <a:prstClr val="black"/>
              </a:solidFill>
              <a:ea typeface="ＭＳ Ｐゴシック" pitchFamily="50" charset="-128"/>
            </a:endParaRPr>
          </a:p>
        </p:txBody>
      </p:sp>
      <p:pic>
        <p:nvPicPr>
          <p:cNvPr id="2" name="Picture 2" descr="C:\Users\TTPGX\Desktop\PP素材\illust20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560" y="4396060"/>
            <a:ext cx="920750" cy="11699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TPGX\Desktop\PP素材\illust210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9706" y="1474533"/>
            <a:ext cx="1209675" cy="1271587"/>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4776789" y="3813065"/>
            <a:ext cx="5063319" cy="298787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27" name="角丸四角形 26"/>
          <p:cNvSpPr/>
          <p:nvPr/>
        </p:nvSpPr>
        <p:spPr>
          <a:xfrm>
            <a:off x="5198659" y="3901509"/>
            <a:ext cx="3960441" cy="378903"/>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r>
              <a:rPr lang="ja-JP" altLang="en-US" dirty="0">
                <a:solidFill>
                  <a:prstClr val="black"/>
                </a:solidFill>
              </a:rPr>
              <a:t>④その他の本人・家族支援事業</a:t>
            </a:r>
          </a:p>
        </p:txBody>
      </p:sp>
      <p:sp>
        <p:nvSpPr>
          <p:cNvPr id="28" name="テキスト ボックス 27"/>
          <p:cNvSpPr txBox="1"/>
          <p:nvPr/>
        </p:nvSpPr>
        <p:spPr>
          <a:xfrm>
            <a:off x="4831322" y="5566381"/>
            <a:ext cx="4940490" cy="830997"/>
          </a:xfrm>
          <a:prstGeom prst="rect">
            <a:avLst/>
          </a:prstGeom>
          <a:noFill/>
        </p:spPr>
        <p:txBody>
          <a:bodyPr wrap="square" lIns="91341" tIns="45673" rIns="91341" bIns="45673" rtlCol="0">
            <a:spAutoFit/>
          </a:bodyPr>
          <a:lstStyle/>
          <a:p>
            <a:r>
              <a:rPr lang="ja-JP" altLang="en-US" sz="1600" dirty="0">
                <a:solidFill>
                  <a:prstClr val="black"/>
                </a:solidFill>
                <a:ea typeface="ＭＳ Ｐゴシック" pitchFamily="50" charset="-128"/>
              </a:rPr>
              <a:t>○発達障害児者の適応力向上のためのソーシャルスキルトレーニング（ＳＳＴ）の実施</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等</a:t>
            </a:r>
            <a:endParaRPr lang="en-US" altLang="ja-JP" sz="1600" dirty="0">
              <a:solidFill>
                <a:prstClr val="black"/>
              </a:solidFill>
              <a:ea typeface="ＭＳ Ｐゴシック" pitchFamily="50" charset="-128"/>
            </a:endParaRPr>
          </a:p>
        </p:txBody>
      </p:sp>
      <p:pic>
        <p:nvPicPr>
          <p:cNvPr id="1030" name="Picture 6" descr="C:\Users\TTPGX\Desktop\PP素材\illust419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0763" y="4339418"/>
            <a:ext cx="1197862" cy="12499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TPGX\Desktop\PP素材\illust40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9087" y="4366523"/>
            <a:ext cx="2734719" cy="118374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750939" y="579073"/>
            <a:ext cx="4089102" cy="369237"/>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平成</a:t>
            </a:r>
            <a:r>
              <a:rPr lang="en-US" altLang="ja-JP" dirty="0" smtClean="0">
                <a:solidFill>
                  <a:prstClr val="black"/>
                </a:solidFill>
                <a:ea typeface="ＭＳ Ｐゴシック" pitchFamily="50" charset="-128"/>
              </a:rPr>
              <a:t>30</a:t>
            </a:r>
            <a:r>
              <a:rPr lang="ja-JP" altLang="en-US" dirty="0" smtClean="0">
                <a:solidFill>
                  <a:prstClr val="black"/>
                </a:solidFill>
                <a:ea typeface="ＭＳ Ｐゴシック" pitchFamily="50" charset="-128"/>
              </a:rPr>
              <a:t>年度予算　１．３億円</a:t>
            </a:r>
            <a:endParaRPr lang="ja-JP" altLang="en-US" dirty="0">
              <a:solidFill>
                <a:prstClr val="black"/>
              </a:solidFill>
              <a:ea typeface="ＭＳ Ｐゴシック" pitchFamily="50" charset="-128"/>
            </a:endParaRPr>
          </a:p>
        </p:txBody>
      </p:sp>
      <p:sp>
        <p:nvSpPr>
          <p:cNvPr id="22"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140</a:t>
            </a:fld>
            <a:endParaRPr lang="en-US" altLang="ja-JP" dirty="0">
              <a:solidFill>
                <a:prstClr val="black"/>
              </a:solidFill>
            </a:endParaRPr>
          </a:p>
        </p:txBody>
      </p:sp>
    </p:spTree>
    <p:extLst>
      <p:ext uri="{BB962C8B-B14F-4D97-AF65-F5344CB8AC3E}">
        <p14:creationId xmlns:p14="http://schemas.microsoft.com/office/powerpoint/2010/main" val="276671583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テキスト ボックス 205"/>
          <p:cNvSpPr txBox="1"/>
          <p:nvPr/>
        </p:nvSpPr>
        <p:spPr>
          <a:xfrm>
            <a:off x="4336327" y="3328219"/>
            <a:ext cx="3023381" cy="646331"/>
          </a:xfrm>
          <a:prstGeom prst="rect">
            <a:avLst/>
          </a:prstGeom>
          <a:solidFill>
            <a:schemeClr val="bg1"/>
          </a:solidFill>
        </p:spPr>
        <p:txBody>
          <a:bodyPr wrap="square" lIns="91341" tIns="45673" rIns="91341" bIns="45673" rtlCol="0">
            <a:spAutoFit/>
          </a:bodyPr>
          <a:lstStyle/>
          <a:p>
            <a:r>
              <a:rPr lang="ja-JP" altLang="en-US" sz="1200" dirty="0">
                <a:solidFill>
                  <a:prstClr val="black"/>
                </a:solidFill>
                <a:latin typeface="HG丸ｺﾞｼｯｸM-PRO" panose="020F0600000000000000" pitchFamily="50" charset="-128"/>
                <a:ea typeface="HG丸ｺﾞｼｯｸM-PRO" panose="020F0600000000000000" pitchFamily="50" charset="-128"/>
              </a:rPr>
              <a:t>拠点となる医療機関以外の専門性を有する病院（</a:t>
            </a:r>
            <a:r>
              <a:rPr lang="en-US" altLang="ja-JP" sz="1200" dirty="0">
                <a:solidFill>
                  <a:prstClr val="black"/>
                </a:solidFill>
                <a:latin typeface="HG丸ｺﾞｼｯｸM-PRO" panose="020F0600000000000000" pitchFamily="50" charset="-128"/>
                <a:ea typeface="HG丸ｺﾞｼｯｸM-PRO" panose="020F0600000000000000" pitchFamily="50" charset="-128"/>
              </a:rPr>
              <a:t>ex.</a:t>
            </a:r>
            <a:r>
              <a:rPr lang="ja-JP" altLang="en-US" sz="1200" dirty="0">
                <a:solidFill>
                  <a:prstClr val="black"/>
                </a:solidFill>
                <a:latin typeface="HG丸ｺﾞｼｯｸM-PRO" panose="020F0600000000000000" pitchFamily="50" charset="-128"/>
                <a:ea typeface="HG丸ｺﾞｼｯｸM-PRO" panose="020F0600000000000000" pitchFamily="50" charset="-128"/>
              </a:rPr>
              <a:t>子ども、思春期、成人期等の分野）</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ドーナツ 19"/>
          <p:cNvSpPr/>
          <p:nvPr/>
        </p:nvSpPr>
        <p:spPr>
          <a:xfrm>
            <a:off x="386545" y="2522633"/>
            <a:ext cx="9453529" cy="4155440"/>
          </a:xfrm>
          <a:prstGeom prst="donut">
            <a:avLst>
              <a:gd name="adj" fmla="val 9817"/>
            </a:avLst>
          </a:prstGeom>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a:endParaRPr lang="ja-JP" altLang="en-US">
              <a:solidFill>
                <a:prstClr val="black"/>
              </a:solidFill>
            </a:endParaRPr>
          </a:p>
        </p:txBody>
      </p:sp>
      <p:sp>
        <p:nvSpPr>
          <p:cNvPr id="97" name="AutoShape 58"/>
          <p:cNvSpPr>
            <a:spLocks noChangeArrowheads="1"/>
          </p:cNvSpPr>
          <p:nvPr/>
        </p:nvSpPr>
        <p:spPr bwMode="auto">
          <a:xfrm>
            <a:off x="101468" y="-99356"/>
            <a:ext cx="9752938" cy="533399"/>
          </a:xfrm>
          <a:prstGeom prst="bevel">
            <a:avLst>
              <a:gd name="adj" fmla="val 12500"/>
            </a:avLst>
          </a:prstGeom>
          <a:noFill/>
          <a:ln w="9525">
            <a:noFill/>
            <a:miter lim="800000"/>
            <a:headEnd/>
            <a:tailEnd/>
          </a:ln>
        </p:spPr>
        <p:txBody>
          <a:bodyPr wrap="none" lIns="102276" tIns="51137" rIns="102276" bIns="51137"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発達障害専門医療機関ネットワーク構築事業（新規）　</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7" name="Picture 3" descr="C:\Users\TTPGX\AppData\Local\Microsoft\Windows\Temporary Internet Files\Content.IE5\PO4A8T10\lgi01a20141021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56" y="1988236"/>
            <a:ext cx="717051" cy="116734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74230" y="342672"/>
            <a:ext cx="9752937" cy="1015568"/>
          </a:xfrm>
          <a:prstGeom prst="rect">
            <a:avLst/>
          </a:prstGeom>
          <a:noFill/>
          <a:ln>
            <a:solidFill>
              <a:schemeClr val="tx1"/>
            </a:solidFill>
          </a:ln>
        </p:spPr>
        <p:txBody>
          <a:bodyPr wrap="square" lIns="91341" tIns="45673" rIns="91341" bIns="45673" rtlCol="0">
            <a:spAutoFit/>
          </a:bodyPr>
          <a:lstStyle/>
          <a:p>
            <a:r>
              <a:rPr lang="ja-JP" altLang="en-US"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a:solidFill>
                  <a:prstClr val="black"/>
                </a:solidFill>
                <a:latin typeface="HG丸ｺﾞｼｯｸM-PRO" panose="020F0600000000000000" pitchFamily="50" charset="-128"/>
                <a:ea typeface="HG丸ｺﾞｼｯｸM-PRO" panose="020F0600000000000000" pitchFamily="50" charset="-128"/>
              </a:rPr>
              <a:t>平成</a:t>
            </a:r>
            <a:r>
              <a:rPr lang="en-US" altLang="ja-JP" sz="1400" dirty="0">
                <a:solidFill>
                  <a:prstClr val="black"/>
                </a:solidFill>
                <a:latin typeface="HG丸ｺﾞｼｯｸM-PRO" panose="020F0600000000000000" pitchFamily="50" charset="-128"/>
                <a:ea typeface="HG丸ｺﾞｼｯｸM-PRO" panose="020F0600000000000000" pitchFamily="50" charset="-128"/>
              </a:rPr>
              <a:t>29</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年１月に総務省から「発達障害者支援に関する行政評価・監視結果に基づく勧告」がなされたが、発達障害の専門的医療機関が少ないという指摘があり、専門的医療機関の確保が急務となっている。</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400" dirty="0">
                <a:solidFill>
                  <a:prstClr val="black"/>
                </a:solidFill>
                <a:latin typeface="HG丸ｺﾞｼｯｸM-PRO" panose="020F0600000000000000" pitchFamily="50" charset="-128"/>
                <a:ea typeface="HG丸ｺﾞｼｯｸM-PRO" panose="020F0600000000000000" pitchFamily="50" charset="-128"/>
              </a:rPr>
              <a:t>　これを踏まえ、平成</a:t>
            </a:r>
            <a:r>
              <a:rPr lang="en-US" altLang="ja-JP" sz="1400" dirty="0">
                <a:solidFill>
                  <a:prstClr val="black"/>
                </a:solidFill>
                <a:latin typeface="HG丸ｺﾞｼｯｸM-PRO" panose="020F0600000000000000" pitchFamily="50" charset="-128"/>
                <a:ea typeface="HG丸ｺﾞｼｯｸM-PRO" panose="020F0600000000000000" pitchFamily="50" charset="-128"/>
              </a:rPr>
              <a:t>30</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年度</a:t>
            </a:r>
            <a:r>
              <a:rPr lang="ja-JP" altLang="en-US" sz="1400" dirty="0">
                <a:solidFill>
                  <a:prstClr val="black"/>
                </a:solidFill>
                <a:latin typeface="HG丸ｺﾞｼｯｸM-PRO" panose="020F0600000000000000" pitchFamily="50" charset="-128"/>
                <a:ea typeface="HG丸ｺﾞｼｯｸM-PRO" panose="020F0600000000000000" pitchFamily="50" charset="-128"/>
              </a:rPr>
              <a:t>予算</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に</a:t>
            </a:r>
            <a:r>
              <a:rPr lang="ja-JP" altLang="en-US" sz="1400" dirty="0">
                <a:solidFill>
                  <a:prstClr val="black"/>
                </a:solidFill>
                <a:latin typeface="HG丸ｺﾞｼｯｸM-PRO" panose="020F0600000000000000" pitchFamily="50" charset="-128"/>
                <a:ea typeface="HG丸ｺﾞｼｯｸM-PRO" panose="020F0600000000000000" pitchFamily="50" charset="-128"/>
              </a:rPr>
              <a:t>おいて</a:t>
            </a:r>
            <a:r>
              <a:rPr lang="ja-JP" altLang="ja-JP" sz="1400" dirty="0">
                <a:solidFill>
                  <a:prstClr val="black"/>
                </a:solidFill>
                <a:latin typeface="HG丸ｺﾞｼｯｸM-PRO" panose="020F0600000000000000" pitchFamily="50" charset="-128"/>
                <a:ea typeface="HG丸ｺﾞｼｯｸM-PRO" panose="020F0600000000000000" pitchFamily="50" charset="-128"/>
              </a:rPr>
              <a:t>発達障害の診療・支援ができる医師の養成を行うため</a:t>
            </a:r>
            <a:r>
              <a:rPr lang="ja-JP" altLang="ja-JP" sz="1400" dirty="0" smtClean="0">
                <a:solidFill>
                  <a:prstClr val="black"/>
                </a:solidFill>
                <a:latin typeface="HG丸ｺﾞｼｯｸM-PRO" panose="020F0600000000000000" pitchFamily="50" charset="-128"/>
                <a:ea typeface="HG丸ｺﾞｼｯｸM-PRO" panose="020F0600000000000000" pitchFamily="50" charset="-128"/>
              </a:rPr>
              <a:t>の</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実地</a:t>
            </a:r>
            <a:r>
              <a:rPr lang="ja-JP" altLang="ja-JP" sz="1400" dirty="0" smtClean="0">
                <a:solidFill>
                  <a:prstClr val="black"/>
                </a:solidFill>
                <a:latin typeface="HG丸ｺﾞｼｯｸM-PRO" panose="020F0600000000000000" pitchFamily="50" charset="-128"/>
                <a:ea typeface="HG丸ｺﾞｼｯｸM-PRO" panose="020F0600000000000000" pitchFamily="50" charset="-128"/>
              </a:rPr>
              <a:t>研修</a:t>
            </a:r>
            <a:r>
              <a:rPr lang="ja-JP" altLang="ja-JP" sz="1400" dirty="0">
                <a:solidFill>
                  <a:prstClr val="black"/>
                </a:solidFill>
                <a:latin typeface="HG丸ｺﾞｼｯｸM-PRO" panose="020F0600000000000000" pitchFamily="50" charset="-128"/>
                <a:ea typeface="HG丸ｺﾞｼｯｸM-PRO" panose="020F0600000000000000" pitchFamily="50" charset="-128"/>
              </a:rPr>
              <a:t>等を実施し、専門的医療機関の確保を図る。</a:t>
            </a:r>
          </a:p>
        </p:txBody>
      </p:sp>
      <p:sp>
        <p:nvSpPr>
          <p:cNvPr id="14" name="テキスト ボックス 13"/>
          <p:cNvSpPr txBox="1"/>
          <p:nvPr/>
        </p:nvSpPr>
        <p:spPr>
          <a:xfrm>
            <a:off x="2" y="1558600"/>
            <a:ext cx="2113456" cy="338554"/>
          </a:xfrm>
          <a:prstGeom prst="rect">
            <a:avLst/>
          </a:prstGeom>
          <a:noFill/>
        </p:spPr>
        <p:txBody>
          <a:bodyPr wrap="square" lIns="91341" tIns="45673" rIns="91341" bIns="45673"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＜事業イメージ＞</a:t>
            </a:r>
          </a:p>
        </p:txBody>
      </p:sp>
      <p:sp>
        <p:nvSpPr>
          <p:cNvPr id="104" name="テキスト ボックス 103"/>
          <p:cNvSpPr txBox="1"/>
          <p:nvPr/>
        </p:nvSpPr>
        <p:spPr>
          <a:xfrm>
            <a:off x="64325" y="3207369"/>
            <a:ext cx="1785324" cy="307682"/>
          </a:xfrm>
          <a:prstGeom prst="rect">
            <a:avLst/>
          </a:prstGeom>
          <a:solidFill>
            <a:schemeClr val="bg1"/>
          </a:solidFill>
        </p:spPr>
        <p:txBody>
          <a:bodyPr wrap="square" lIns="91341" tIns="45673" rIns="91341" bIns="45673" rtlCol="0">
            <a:spAutoFit/>
          </a:bodyP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都道府県・指定都市</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9" name="Picture 5" descr="C:\Users\TTPGX\AppData\Local\Microsoft\Windows\Temporary Internet Files\Content.IE5\A2A2DYWF\Hospita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655" y="1556419"/>
            <a:ext cx="1536290" cy="1710322"/>
          </a:xfrm>
          <a:prstGeom prst="rect">
            <a:avLst/>
          </a:prstGeom>
          <a:noFill/>
          <a:extLst>
            <a:ext uri="{909E8E84-426E-40DD-AFC4-6F175D3DCCD1}">
              <a14:hiddenFill xmlns:a14="http://schemas.microsoft.com/office/drawing/2010/main">
                <a:solidFill>
                  <a:srgbClr val="FFFFFF"/>
                </a:solidFill>
              </a14:hiddenFill>
            </a:ext>
          </a:extLst>
        </p:spPr>
      </p:pic>
      <p:sp>
        <p:nvSpPr>
          <p:cNvPr id="122" name="右矢印 121"/>
          <p:cNvSpPr/>
          <p:nvPr/>
        </p:nvSpPr>
        <p:spPr>
          <a:xfrm rot="16200000">
            <a:off x="3124256" y="3312056"/>
            <a:ext cx="1394594" cy="1724881"/>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25" name="テキスト ボックス 124"/>
          <p:cNvSpPr txBox="1"/>
          <p:nvPr/>
        </p:nvSpPr>
        <p:spPr>
          <a:xfrm>
            <a:off x="3517838" y="3528847"/>
            <a:ext cx="676909" cy="1651060"/>
          </a:xfrm>
          <a:prstGeom prst="rect">
            <a:avLst/>
          </a:prstGeom>
          <a:noFill/>
        </p:spPr>
        <p:txBody>
          <a:bodyPr vert="eaVert" wrap="square" lIns="91341" tIns="45673" rIns="91341" bIns="45673" rtlCol="0">
            <a:spAutoFit/>
          </a:bodyPr>
          <a:lstStyle/>
          <a:p>
            <a:r>
              <a:rPr lang="ja-JP" altLang="en-US" sz="1400" dirty="0">
                <a:solidFill>
                  <a:srgbClr val="FF0000"/>
                </a:solidFill>
                <a:latin typeface="HG丸ｺﾞｼｯｸM-PRO" panose="020F0600000000000000" pitchFamily="50" charset="-128"/>
                <a:ea typeface="HG丸ｺﾞｼｯｸM-PRO" panose="020F0600000000000000" pitchFamily="50" charset="-128"/>
              </a:rPr>
              <a:t>　</a:t>
            </a:r>
            <a:r>
              <a:rPr lang="ja-JP" altLang="en-US" sz="1600" dirty="0">
                <a:solidFill>
                  <a:srgbClr val="FF0000"/>
                </a:solidFill>
                <a:latin typeface="HG丸ｺﾞｼｯｸM-PRO" panose="020F0600000000000000" pitchFamily="50" charset="-128"/>
                <a:ea typeface="HG丸ｺﾞｼｯｸM-PRO" panose="020F0600000000000000" pitchFamily="50" charset="-128"/>
              </a:rPr>
              <a:t>実地研修</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600" dirty="0">
                <a:solidFill>
                  <a:srgbClr val="FF0000"/>
                </a:solidFill>
                <a:latin typeface="HG丸ｺﾞｼｯｸM-PRO" panose="020F0600000000000000" pitchFamily="50" charset="-128"/>
                <a:ea typeface="HG丸ｺﾞｼｯｸM-PRO" panose="020F0600000000000000" pitchFamily="50" charset="-128"/>
              </a:rPr>
              <a:t>（診察へ陪席）</a:t>
            </a:r>
          </a:p>
        </p:txBody>
      </p:sp>
      <p:pic>
        <p:nvPicPr>
          <p:cNvPr id="1033" name="Picture 9" descr="C:\Users\TTPGX\Desktop\PP素材\illust6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9415" y="3851998"/>
            <a:ext cx="1828633" cy="1111543"/>
          </a:xfrm>
          <a:prstGeom prst="rect">
            <a:avLst/>
          </a:prstGeom>
          <a:noFill/>
          <a:extLst>
            <a:ext uri="{909E8E84-426E-40DD-AFC4-6F175D3DCCD1}">
              <a14:hiddenFill xmlns:a14="http://schemas.microsoft.com/office/drawing/2010/main">
                <a:solidFill>
                  <a:srgbClr val="FFFFFF"/>
                </a:solidFill>
              </a14:hiddenFill>
            </a:ext>
          </a:extLst>
        </p:spPr>
      </p:pic>
      <p:sp>
        <p:nvSpPr>
          <p:cNvPr id="139" name="右矢印 138"/>
          <p:cNvSpPr/>
          <p:nvPr/>
        </p:nvSpPr>
        <p:spPr>
          <a:xfrm rot="9984232" flipV="1">
            <a:off x="5587690" y="5518206"/>
            <a:ext cx="2165250" cy="608234"/>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相談</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40" name="右矢印 139"/>
          <p:cNvSpPr/>
          <p:nvPr/>
        </p:nvSpPr>
        <p:spPr>
          <a:xfrm rot="20848375">
            <a:off x="5436001" y="4953761"/>
            <a:ext cx="1885908" cy="554720"/>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診療・支援</a:t>
            </a:r>
          </a:p>
        </p:txBody>
      </p:sp>
      <p:sp>
        <p:nvSpPr>
          <p:cNvPr id="147" name="テキスト ボックス 146"/>
          <p:cNvSpPr txBox="1"/>
          <p:nvPr/>
        </p:nvSpPr>
        <p:spPr>
          <a:xfrm>
            <a:off x="7597877" y="5026069"/>
            <a:ext cx="2242245" cy="307682"/>
          </a:xfrm>
          <a:prstGeom prst="rect">
            <a:avLst/>
          </a:prstGeom>
          <a:solidFill>
            <a:schemeClr val="bg1"/>
          </a:solidFill>
        </p:spPr>
        <p:txBody>
          <a:bodyPr wrap="square" lIns="91341" tIns="45673" rIns="91341" bIns="45673" rtlCol="0">
            <a:spAutoFit/>
          </a:bodyP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発達障害児者とその家族</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5" name="右矢印 14"/>
          <p:cNvSpPr/>
          <p:nvPr/>
        </p:nvSpPr>
        <p:spPr>
          <a:xfrm>
            <a:off x="798419" y="2190222"/>
            <a:ext cx="1139753" cy="752950"/>
          </a:xfrm>
          <a:prstGeom prst="rightArrow">
            <a:avLst/>
          </a:prstGeom>
        </p:spPr>
        <p:style>
          <a:lnRef idx="1">
            <a:schemeClr val="accent2"/>
          </a:lnRef>
          <a:fillRef idx="2">
            <a:schemeClr val="accent2"/>
          </a:fillRef>
          <a:effectRef idx="1">
            <a:schemeClr val="accent2"/>
          </a:effectRef>
          <a:fontRef idx="minor">
            <a:schemeClr val="dk1"/>
          </a:fontRef>
        </p:style>
        <p:txBody>
          <a:bodyPr lIns="91341" tIns="45673" rIns="91341" bIns="45673" rtlCol="0"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指定</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2" name="グループ化 1"/>
          <p:cNvGrpSpPr/>
          <p:nvPr/>
        </p:nvGrpSpPr>
        <p:grpSpPr>
          <a:xfrm>
            <a:off x="2142112" y="4888037"/>
            <a:ext cx="3259845" cy="1946064"/>
            <a:chOff x="1988433" y="4651288"/>
            <a:chExt cx="3259845" cy="1946064"/>
          </a:xfrm>
        </p:grpSpPr>
        <p:pic>
          <p:nvPicPr>
            <p:cNvPr id="1026"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746"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598"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8628" y="5166703"/>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1805"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sp>
          <p:nvSpPr>
            <p:cNvPr id="17" name="角丸四角形 16"/>
            <p:cNvSpPr/>
            <p:nvPr/>
          </p:nvSpPr>
          <p:spPr>
            <a:xfrm>
              <a:off x="1988433" y="4651288"/>
              <a:ext cx="3259845" cy="194606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テキスト ボックス 123"/>
            <p:cNvSpPr txBox="1"/>
            <p:nvPr/>
          </p:nvSpPr>
          <p:spPr>
            <a:xfrm>
              <a:off x="2001746" y="4818299"/>
              <a:ext cx="3246531" cy="523220"/>
            </a:xfrm>
            <a:prstGeom prst="rect">
              <a:avLst/>
            </a:prstGeom>
            <a:noFill/>
          </p:spPr>
          <p:txBody>
            <a:bodyPr wrap="square" rtlCol="0">
              <a:spAutoFit/>
            </a:bodyPr>
            <a:lstStyle/>
            <a:p>
              <a:r>
                <a:rPr lang="ja-JP" altLang="en-US" sz="1400" b="1" dirty="0">
                  <a:solidFill>
                    <a:prstClr val="black"/>
                  </a:solidFill>
                  <a:latin typeface="HG丸ｺﾞｼｯｸM-PRO" panose="020F0600000000000000" pitchFamily="50" charset="-128"/>
                  <a:ea typeface="HG丸ｺﾞｼｯｸM-PRO" panose="020F0600000000000000" pitchFamily="50" charset="-128"/>
                </a:rPr>
                <a:t>地域の専門病院、診療所（かかりつけ医含む）</a:t>
              </a:r>
              <a:endParaRPr lang="en-US" altLang="ja-JP" sz="14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2050" name="テキスト ボックス 2049"/>
            <p:cNvSpPr txBox="1"/>
            <p:nvPr/>
          </p:nvSpPr>
          <p:spPr>
            <a:xfrm>
              <a:off x="2145850" y="6135687"/>
              <a:ext cx="2958321" cy="400110"/>
            </a:xfrm>
            <a:prstGeom prst="rect">
              <a:avLst/>
            </a:prstGeom>
            <a:solidFill>
              <a:schemeClr val="bg1"/>
            </a:solidFill>
          </p:spPr>
          <p:txBody>
            <a:bodyPr wrap="square" rtlCol="0">
              <a:spAutoFit/>
            </a:bodyPr>
            <a:lstStyle/>
            <a:p>
              <a:r>
                <a:rPr lang="en-US" altLang="ja-JP" sz="1000" dirty="0">
                  <a:solidFill>
                    <a:prstClr val="black"/>
                  </a:solidFill>
                  <a:ea typeface="ＭＳ Ｐゴシック" pitchFamily="50" charset="-128"/>
                </a:rPr>
                <a:t>※</a:t>
              </a:r>
              <a:r>
                <a:rPr lang="ja-JP" altLang="en-US" sz="1000" dirty="0">
                  <a:solidFill>
                    <a:prstClr val="black"/>
                  </a:solidFill>
                  <a:ea typeface="ＭＳ Ｐゴシック" pitchFamily="50" charset="-128"/>
                </a:rPr>
                <a:t>医療機関によっては、かかりつけ医等発達障害対応力向上研修も併せて受講</a:t>
              </a:r>
            </a:p>
          </p:txBody>
        </p:sp>
      </p:grpSp>
      <p:grpSp>
        <p:nvGrpSpPr>
          <p:cNvPr id="3" name="グループ化 2"/>
          <p:cNvGrpSpPr/>
          <p:nvPr/>
        </p:nvGrpSpPr>
        <p:grpSpPr>
          <a:xfrm>
            <a:off x="5483034" y="1743231"/>
            <a:ext cx="2858714" cy="1472669"/>
            <a:chOff x="1773963" y="4421935"/>
            <a:chExt cx="2995504" cy="1533419"/>
          </a:xfrm>
        </p:grpSpPr>
        <p:pic>
          <p:nvPicPr>
            <p:cNvPr id="4" name="Picture 3" descr="C:\Users\TTPGX\Desktop\PP素材\illust226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558" y="4539680"/>
              <a:ext cx="589966" cy="93033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924688" y="5526350"/>
              <a:ext cx="2707062" cy="2884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200" dirty="0">
                  <a:solidFill>
                    <a:prstClr val="black"/>
                  </a:solidFill>
                </a:rPr>
                <a:t>発達障害支援のコーディネーター</a:t>
              </a:r>
            </a:p>
          </p:txBody>
        </p:sp>
        <p:sp>
          <p:nvSpPr>
            <p:cNvPr id="5" name="角丸四角形吹き出し 4"/>
            <p:cNvSpPr/>
            <p:nvPr/>
          </p:nvSpPr>
          <p:spPr>
            <a:xfrm>
              <a:off x="1773963" y="4421935"/>
              <a:ext cx="2995504" cy="1533419"/>
            </a:xfrm>
            <a:prstGeom prst="wedgeRoundRectCallout">
              <a:avLst>
                <a:gd name="adj1" fmla="val -132133"/>
                <a:gd name="adj2" fmla="val -21509"/>
                <a:gd name="adj3" fmla="val 16667"/>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52" name="テキスト ボックス 51"/>
            <p:cNvSpPr txBox="1"/>
            <p:nvPr/>
          </p:nvSpPr>
          <p:spPr>
            <a:xfrm>
              <a:off x="2488522" y="4476066"/>
              <a:ext cx="2279473" cy="1057561"/>
            </a:xfrm>
            <a:prstGeom prst="rect">
              <a:avLst/>
            </a:prstGeom>
            <a:noFill/>
          </p:spPr>
          <p:txBody>
            <a:bodyPr wrap="square" rtlCol="0">
              <a:spAutoFit/>
            </a:bodyPr>
            <a:lstStyle/>
            <a:p>
              <a:r>
                <a:rPr lang="ja-JP" altLang="en-US" sz="1200" dirty="0">
                  <a:solidFill>
                    <a:prstClr val="black"/>
                  </a:solidFill>
                  <a:ea typeface="ＭＳ Ｐゴシック" pitchFamily="50" charset="-128"/>
                </a:rPr>
                <a:t>①医療機関の研修実施のコーディネート</a:t>
              </a:r>
              <a:endParaRPr lang="en-US" altLang="ja-JP" sz="1200" dirty="0">
                <a:solidFill>
                  <a:prstClr val="black"/>
                </a:solidFill>
                <a:ea typeface="ＭＳ Ｐゴシック" pitchFamily="50" charset="-128"/>
              </a:endParaRPr>
            </a:p>
            <a:p>
              <a:r>
                <a:rPr lang="ja-JP" altLang="en-US" sz="1200" dirty="0">
                  <a:solidFill>
                    <a:prstClr val="black"/>
                  </a:solidFill>
                  <a:ea typeface="ＭＳ Ｐゴシック" pitchFamily="50" charset="-128"/>
                </a:rPr>
                <a:t>②医療機関同士の研修会実施</a:t>
              </a:r>
              <a:endParaRPr lang="en-US" altLang="ja-JP" sz="1200" dirty="0">
                <a:solidFill>
                  <a:prstClr val="black"/>
                </a:solidFill>
                <a:ea typeface="ＭＳ Ｐゴシック" pitchFamily="50" charset="-128"/>
              </a:endParaRPr>
            </a:p>
            <a:p>
              <a:r>
                <a:rPr lang="ja-JP" altLang="en-US" sz="1200" dirty="0">
                  <a:solidFill>
                    <a:prstClr val="black"/>
                  </a:solidFill>
                  <a:ea typeface="ＭＳ Ｐゴシック" pitchFamily="50" charset="-128"/>
                </a:rPr>
                <a:t>③当事者・家族に対して適切な医療機関の紹介</a:t>
              </a:r>
              <a:endParaRPr lang="en-US" altLang="ja-JP" sz="1200" dirty="0">
                <a:solidFill>
                  <a:prstClr val="black"/>
                </a:solidFill>
                <a:ea typeface="ＭＳ Ｐゴシック" pitchFamily="50" charset="-128"/>
              </a:endParaRPr>
            </a:p>
          </p:txBody>
        </p:sp>
      </p:grpSp>
      <p:sp>
        <p:nvSpPr>
          <p:cNvPr id="53" name="右矢印 52"/>
          <p:cNvSpPr/>
          <p:nvPr/>
        </p:nvSpPr>
        <p:spPr>
          <a:xfrm rot="14034161" flipV="1">
            <a:off x="7365102" y="3600256"/>
            <a:ext cx="1184261" cy="528126"/>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相談</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54" name="右矢印 53"/>
          <p:cNvSpPr/>
          <p:nvPr/>
        </p:nvSpPr>
        <p:spPr>
          <a:xfrm rot="3226162">
            <a:off x="7964483" y="3252401"/>
            <a:ext cx="921533" cy="511913"/>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紹介</a:t>
            </a:r>
          </a:p>
        </p:txBody>
      </p:sp>
      <p:grpSp>
        <p:nvGrpSpPr>
          <p:cNvPr id="163" name="グループ化 162"/>
          <p:cNvGrpSpPr/>
          <p:nvPr/>
        </p:nvGrpSpPr>
        <p:grpSpPr>
          <a:xfrm>
            <a:off x="4043006" y="2504700"/>
            <a:ext cx="1380056" cy="808310"/>
            <a:chOff x="3186944" y="5094185"/>
            <a:chExt cx="2565400" cy="1012825"/>
          </a:xfrm>
        </p:grpSpPr>
        <p:grpSp>
          <p:nvGrpSpPr>
            <p:cNvPr id="164" name="グループ化 163"/>
            <p:cNvGrpSpPr/>
            <p:nvPr/>
          </p:nvGrpSpPr>
          <p:grpSpPr>
            <a:xfrm>
              <a:off x="3186944" y="5094185"/>
              <a:ext cx="2565400" cy="1012825"/>
              <a:chOff x="344684" y="5094185"/>
              <a:chExt cx="2565400" cy="1012825"/>
            </a:xfrm>
          </p:grpSpPr>
          <p:sp>
            <p:nvSpPr>
              <p:cNvPr id="169" name="Rectangle 178"/>
              <p:cNvSpPr>
                <a:spLocks noChangeArrowheads="1"/>
              </p:cNvSpPr>
              <p:nvPr/>
            </p:nvSpPr>
            <p:spPr bwMode="auto">
              <a:xfrm>
                <a:off x="1245876" y="5239748"/>
                <a:ext cx="763017" cy="69723"/>
              </a:xfrm>
              <a:prstGeom prst="rect">
                <a:avLst/>
              </a:prstGeom>
              <a:solidFill>
                <a:srgbClr val="C0C0C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70" name="AutoShape 179"/>
              <p:cNvSpPr>
                <a:spLocks noChangeArrowheads="1"/>
              </p:cNvSpPr>
              <p:nvPr/>
            </p:nvSpPr>
            <p:spPr bwMode="auto">
              <a:xfrm>
                <a:off x="378922" y="5309471"/>
                <a:ext cx="2495701" cy="103974"/>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1" name="Rectangle 180"/>
              <p:cNvSpPr>
                <a:spLocks noChangeArrowheads="1"/>
              </p:cNvSpPr>
              <p:nvPr/>
            </p:nvSpPr>
            <p:spPr bwMode="auto">
              <a:xfrm>
                <a:off x="378922" y="5413445"/>
                <a:ext cx="2495701" cy="693565"/>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2" name="Rectangle 181"/>
              <p:cNvSpPr>
                <a:spLocks noChangeArrowheads="1"/>
              </p:cNvSpPr>
              <p:nvPr/>
            </p:nvSpPr>
            <p:spPr bwMode="auto">
              <a:xfrm>
                <a:off x="517096"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3" name="Rectangle 182"/>
              <p:cNvSpPr>
                <a:spLocks noChangeArrowheads="1"/>
              </p:cNvSpPr>
              <p:nvPr/>
            </p:nvSpPr>
            <p:spPr bwMode="auto">
              <a:xfrm>
                <a:off x="726192"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4" name="Rectangle 183"/>
              <p:cNvSpPr>
                <a:spLocks noChangeArrowheads="1"/>
              </p:cNvSpPr>
              <p:nvPr/>
            </p:nvSpPr>
            <p:spPr bwMode="auto">
              <a:xfrm>
                <a:off x="934066"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5" name="Rectangle 184"/>
              <p:cNvSpPr>
                <a:spLocks noChangeArrowheads="1"/>
              </p:cNvSpPr>
              <p:nvPr/>
            </p:nvSpPr>
            <p:spPr bwMode="auto">
              <a:xfrm>
                <a:off x="2285242"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6" name="Rectangle 185"/>
              <p:cNvSpPr>
                <a:spLocks noChangeArrowheads="1"/>
              </p:cNvSpPr>
              <p:nvPr/>
            </p:nvSpPr>
            <p:spPr bwMode="auto">
              <a:xfrm>
                <a:off x="2494338"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7" name="Rectangle 186"/>
              <p:cNvSpPr>
                <a:spLocks noChangeArrowheads="1"/>
              </p:cNvSpPr>
              <p:nvPr/>
            </p:nvSpPr>
            <p:spPr bwMode="auto">
              <a:xfrm>
                <a:off x="2702211"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8" name="AutoShape 187"/>
              <p:cNvSpPr>
                <a:spLocks noChangeArrowheads="1"/>
              </p:cNvSpPr>
              <p:nvPr/>
            </p:nvSpPr>
            <p:spPr bwMode="auto">
              <a:xfrm>
                <a:off x="1176177" y="5795089"/>
                <a:ext cx="901192" cy="172474"/>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9" name="AutoShape 188"/>
              <p:cNvSpPr>
                <a:spLocks noChangeArrowheads="1"/>
              </p:cNvSpPr>
              <p:nvPr/>
            </p:nvSpPr>
            <p:spPr bwMode="auto">
              <a:xfrm>
                <a:off x="1176177" y="5655642"/>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0" name="AutoShape 189"/>
              <p:cNvSpPr>
                <a:spLocks noChangeArrowheads="1"/>
              </p:cNvSpPr>
              <p:nvPr/>
            </p:nvSpPr>
            <p:spPr bwMode="auto">
              <a:xfrm>
                <a:off x="1176177" y="5517419"/>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1" name="AutoShape 190"/>
              <p:cNvSpPr>
                <a:spLocks noChangeArrowheads="1"/>
              </p:cNvSpPr>
              <p:nvPr/>
            </p:nvSpPr>
            <p:spPr bwMode="auto">
              <a:xfrm>
                <a:off x="1176177" y="5377972"/>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2" name="AutoShape 191"/>
              <p:cNvSpPr>
                <a:spLocks noChangeArrowheads="1"/>
              </p:cNvSpPr>
              <p:nvPr/>
            </p:nvSpPr>
            <p:spPr bwMode="auto">
              <a:xfrm>
                <a:off x="2077368" y="537797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3" name="AutoShape 192"/>
              <p:cNvSpPr>
                <a:spLocks noChangeArrowheads="1"/>
              </p:cNvSpPr>
              <p:nvPr/>
            </p:nvSpPr>
            <p:spPr bwMode="auto">
              <a:xfrm>
                <a:off x="2077368" y="551741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4" name="AutoShape 193"/>
              <p:cNvSpPr>
                <a:spLocks noChangeArrowheads="1"/>
              </p:cNvSpPr>
              <p:nvPr/>
            </p:nvSpPr>
            <p:spPr bwMode="auto">
              <a:xfrm>
                <a:off x="2077368" y="565564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5" name="AutoShape 194"/>
              <p:cNvSpPr>
                <a:spLocks noChangeArrowheads="1"/>
              </p:cNvSpPr>
              <p:nvPr/>
            </p:nvSpPr>
            <p:spPr bwMode="auto">
              <a:xfrm>
                <a:off x="2077368" y="579508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6" name="AutoShape 195"/>
              <p:cNvSpPr>
                <a:spLocks noChangeArrowheads="1"/>
              </p:cNvSpPr>
              <p:nvPr/>
            </p:nvSpPr>
            <p:spPr bwMode="auto">
              <a:xfrm>
                <a:off x="2077368" y="5933313"/>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7" name="AutoShape 196"/>
              <p:cNvSpPr>
                <a:spLocks noChangeArrowheads="1"/>
              </p:cNvSpPr>
              <p:nvPr/>
            </p:nvSpPr>
            <p:spPr bwMode="auto">
              <a:xfrm>
                <a:off x="344684" y="537797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8" name="AutoShape 197"/>
              <p:cNvSpPr>
                <a:spLocks noChangeArrowheads="1"/>
              </p:cNvSpPr>
              <p:nvPr/>
            </p:nvSpPr>
            <p:spPr bwMode="auto">
              <a:xfrm>
                <a:off x="344684" y="551741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9" name="AutoShape 198"/>
              <p:cNvSpPr>
                <a:spLocks noChangeArrowheads="1"/>
              </p:cNvSpPr>
              <p:nvPr/>
            </p:nvSpPr>
            <p:spPr bwMode="auto">
              <a:xfrm>
                <a:off x="344684" y="565564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0" name="AutoShape 199"/>
              <p:cNvSpPr>
                <a:spLocks noChangeArrowheads="1"/>
              </p:cNvSpPr>
              <p:nvPr/>
            </p:nvSpPr>
            <p:spPr bwMode="auto">
              <a:xfrm>
                <a:off x="344684" y="579508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1" name="AutoShape 200"/>
              <p:cNvSpPr>
                <a:spLocks noChangeArrowheads="1"/>
              </p:cNvSpPr>
              <p:nvPr/>
            </p:nvSpPr>
            <p:spPr bwMode="auto">
              <a:xfrm>
                <a:off x="344684" y="5933313"/>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2" name="Rectangle 201"/>
              <p:cNvSpPr>
                <a:spLocks noChangeArrowheads="1"/>
              </p:cNvSpPr>
              <p:nvPr/>
            </p:nvSpPr>
            <p:spPr bwMode="auto">
              <a:xfrm>
                <a:off x="1141939" y="5343722"/>
                <a:ext cx="69699" cy="763288"/>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3" name="Rectangle 202"/>
              <p:cNvSpPr>
                <a:spLocks noChangeArrowheads="1"/>
              </p:cNvSpPr>
              <p:nvPr/>
            </p:nvSpPr>
            <p:spPr bwMode="auto">
              <a:xfrm>
                <a:off x="2043130" y="5343722"/>
                <a:ext cx="69699" cy="763288"/>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4" name="Rectangle 203"/>
              <p:cNvSpPr>
                <a:spLocks noChangeArrowheads="1"/>
              </p:cNvSpPr>
              <p:nvPr/>
            </p:nvSpPr>
            <p:spPr bwMode="auto">
              <a:xfrm>
                <a:off x="1176177" y="5967563"/>
                <a:ext cx="901192" cy="35473"/>
              </a:xfrm>
              <a:prstGeom prst="rect">
                <a:avLst/>
              </a:prstGeom>
              <a:solidFill>
                <a:schemeClr val="tx1">
                  <a:lumMod val="95000"/>
                  <a:lumOff val="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5" name="Rectangle 204"/>
              <p:cNvSpPr>
                <a:spLocks noChangeArrowheads="1"/>
              </p:cNvSpPr>
              <p:nvPr/>
            </p:nvSpPr>
            <p:spPr bwMode="auto">
              <a:xfrm>
                <a:off x="1245876"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6" name="Rectangle 205"/>
              <p:cNvSpPr>
                <a:spLocks noChangeArrowheads="1"/>
              </p:cNvSpPr>
              <p:nvPr/>
            </p:nvSpPr>
            <p:spPr bwMode="auto">
              <a:xfrm>
                <a:off x="1973432"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7" name="Rectangle 206"/>
              <p:cNvSpPr>
                <a:spLocks noChangeArrowheads="1"/>
              </p:cNvSpPr>
              <p:nvPr/>
            </p:nvSpPr>
            <p:spPr bwMode="auto">
              <a:xfrm>
                <a:off x="1315574" y="6037287"/>
                <a:ext cx="172412" cy="69723"/>
              </a:xfrm>
              <a:prstGeom prst="rect">
                <a:avLst/>
              </a:prstGeom>
              <a:gradFill rotWithShape="1">
                <a:gsLst>
                  <a:gs pos="0">
                    <a:srgbClr val="99CCFF"/>
                  </a:gs>
                  <a:gs pos="50000">
                    <a:srgbClr val="99CCFF">
                      <a:gamma/>
                      <a:tint val="0"/>
                      <a:invGamma/>
                    </a:srgbClr>
                  </a:gs>
                  <a:gs pos="100000">
                    <a:srgbClr val="99CCFF"/>
                  </a:gs>
                </a:gsLst>
                <a:lin ang="18900000" scaled="1"/>
              </a:gra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98" name="Rectangle 207"/>
              <p:cNvSpPr>
                <a:spLocks noChangeArrowheads="1"/>
              </p:cNvSpPr>
              <p:nvPr/>
            </p:nvSpPr>
            <p:spPr bwMode="auto">
              <a:xfrm>
                <a:off x="1765559" y="6037287"/>
                <a:ext cx="172412" cy="69723"/>
              </a:xfrm>
              <a:prstGeom prst="rect">
                <a:avLst/>
              </a:prstGeom>
              <a:gradFill rotWithShape="1">
                <a:gsLst>
                  <a:gs pos="0">
                    <a:srgbClr val="99CCFF"/>
                  </a:gs>
                  <a:gs pos="50000">
                    <a:srgbClr val="99CCFF">
                      <a:gamma/>
                      <a:tint val="0"/>
                      <a:invGamma/>
                    </a:srgbClr>
                  </a:gs>
                  <a:gs pos="100000">
                    <a:srgbClr val="99CCFF"/>
                  </a:gs>
                </a:gsLst>
                <a:lin ang="18900000" scaled="1"/>
              </a:gra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99" name="Rectangle 208"/>
              <p:cNvSpPr>
                <a:spLocks noChangeArrowheads="1"/>
              </p:cNvSpPr>
              <p:nvPr/>
            </p:nvSpPr>
            <p:spPr bwMode="auto">
              <a:xfrm>
                <a:off x="1419511"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200" name="Rectangle 209"/>
              <p:cNvSpPr>
                <a:spLocks noChangeArrowheads="1"/>
              </p:cNvSpPr>
              <p:nvPr/>
            </p:nvSpPr>
            <p:spPr bwMode="auto">
              <a:xfrm>
                <a:off x="1799796"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grpSp>
            <p:nvGrpSpPr>
              <p:cNvPr id="201" name="Group 210"/>
              <p:cNvGrpSpPr>
                <a:grpSpLocks/>
              </p:cNvGrpSpPr>
              <p:nvPr/>
            </p:nvGrpSpPr>
            <p:grpSpPr bwMode="auto">
              <a:xfrm>
                <a:off x="1210415" y="5094185"/>
                <a:ext cx="835161" cy="179813"/>
                <a:chOff x="3999" y="1310"/>
                <a:chExt cx="654" cy="141"/>
              </a:xfrm>
            </p:grpSpPr>
            <p:sp>
              <p:nvSpPr>
                <p:cNvPr id="202" name="AutoShape 211"/>
                <p:cNvSpPr>
                  <a:spLocks noChangeArrowheads="1"/>
                </p:cNvSpPr>
                <p:nvPr/>
              </p:nvSpPr>
              <p:spPr bwMode="auto">
                <a:xfrm>
                  <a:off x="3999"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3" name="AutoShape 212"/>
                <p:cNvSpPr>
                  <a:spLocks noChangeArrowheads="1"/>
                </p:cNvSpPr>
                <p:nvPr/>
              </p:nvSpPr>
              <p:spPr bwMode="auto">
                <a:xfrm>
                  <a:off x="4170"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4" name="AutoShape 213"/>
                <p:cNvSpPr>
                  <a:spLocks noChangeArrowheads="1"/>
                </p:cNvSpPr>
                <p:nvPr/>
              </p:nvSpPr>
              <p:spPr bwMode="auto">
                <a:xfrm>
                  <a:off x="4340"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5" name="AutoShape 214"/>
                <p:cNvSpPr>
                  <a:spLocks noChangeArrowheads="1"/>
                </p:cNvSpPr>
                <p:nvPr/>
              </p:nvSpPr>
              <p:spPr bwMode="auto">
                <a:xfrm>
                  <a:off x="4511"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grpSp>
        </p:grpSp>
        <p:sp>
          <p:nvSpPr>
            <p:cNvPr id="165" name="WordArt 215"/>
            <p:cNvSpPr>
              <a:spLocks noChangeArrowheads="1" noChangeShapeType="1" noTextEdit="1"/>
            </p:cNvSpPr>
            <p:nvPr/>
          </p:nvSpPr>
          <p:spPr bwMode="auto">
            <a:xfrm>
              <a:off x="4072239"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600" kern="10" dirty="0">
                  <a:solidFill>
                    <a:srgbClr val="FFFFFF"/>
                  </a:solidFill>
                  <a:latin typeface="ＭＳ Ｐゴシック"/>
                  <a:ea typeface="ＭＳ Ｐゴシック"/>
                </a:rPr>
                <a:t>○</a:t>
              </a:r>
            </a:p>
          </p:txBody>
        </p:sp>
        <p:sp>
          <p:nvSpPr>
            <p:cNvPr id="166" name="WordArt 216"/>
            <p:cNvSpPr>
              <a:spLocks noChangeArrowheads="1" noChangeShapeType="1" noTextEdit="1"/>
            </p:cNvSpPr>
            <p:nvPr/>
          </p:nvSpPr>
          <p:spPr bwMode="auto">
            <a:xfrm>
              <a:off x="4292340"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600" kern="10">
                  <a:solidFill>
                    <a:srgbClr val="FFFFFF"/>
                  </a:solidFill>
                  <a:latin typeface="ＭＳ Ｐゴシック"/>
                  <a:ea typeface="ＭＳ Ｐゴシック"/>
                </a:rPr>
                <a:t>○</a:t>
              </a:r>
            </a:p>
          </p:txBody>
        </p:sp>
        <p:sp>
          <p:nvSpPr>
            <p:cNvPr id="167" name="WordArt 217"/>
            <p:cNvSpPr>
              <a:spLocks noChangeArrowheads="1" noChangeShapeType="1" noTextEdit="1"/>
            </p:cNvSpPr>
            <p:nvPr/>
          </p:nvSpPr>
          <p:spPr bwMode="auto">
            <a:xfrm>
              <a:off x="4512441"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600" kern="10">
                  <a:solidFill>
                    <a:srgbClr val="FFFFFF"/>
                  </a:solidFill>
                  <a:latin typeface="ＭＳ Ｐゴシック"/>
                  <a:ea typeface="ＭＳ Ｐゴシック"/>
                </a:rPr>
                <a:t>病</a:t>
              </a:r>
            </a:p>
          </p:txBody>
        </p:sp>
        <p:sp>
          <p:nvSpPr>
            <p:cNvPr id="168" name="WordArt 218"/>
            <p:cNvSpPr>
              <a:spLocks noChangeArrowheads="1" noChangeShapeType="1" noTextEdit="1"/>
            </p:cNvSpPr>
            <p:nvPr/>
          </p:nvSpPr>
          <p:spPr bwMode="auto">
            <a:xfrm>
              <a:off x="4732542"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600" kern="10" dirty="0">
                  <a:solidFill>
                    <a:srgbClr val="FFFFFF"/>
                  </a:solidFill>
                  <a:latin typeface="ＭＳ Ｐゴシック"/>
                  <a:ea typeface="ＭＳ Ｐゴシック"/>
                </a:rPr>
                <a:t>院</a:t>
              </a:r>
            </a:p>
          </p:txBody>
        </p:sp>
      </p:grpSp>
      <p:sp>
        <p:nvSpPr>
          <p:cNvPr id="209" name="右矢印 208"/>
          <p:cNvSpPr/>
          <p:nvPr/>
        </p:nvSpPr>
        <p:spPr>
          <a:xfrm rot="2439050">
            <a:off x="3187988" y="2270803"/>
            <a:ext cx="931840" cy="752950"/>
          </a:xfrm>
          <a:prstGeom prst="rightArrow">
            <a:avLst/>
          </a:prstGeom>
        </p:spPr>
        <p:style>
          <a:lnRef idx="1">
            <a:schemeClr val="accent2"/>
          </a:lnRef>
          <a:fillRef idx="2">
            <a:schemeClr val="accent2"/>
          </a:fillRef>
          <a:effectRef idx="1">
            <a:schemeClr val="accent2"/>
          </a:effectRef>
          <a:fontRef idx="minor">
            <a:schemeClr val="dk1"/>
          </a:fontRef>
        </p:style>
        <p:txBody>
          <a:bodyPr lIns="91341" tIns="45673" rIns="91341" bIns="45673"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研修</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委託可</a:t>
            </a:r>
          </a:p>
        </p:txBody>
      </p:sp>
      <p:sp>
        <p:nvSpPr>
          <p:cNvPr id="107" name="テキスト ボックス 106"/>
          <p:cNvSpPr txBox="1"/>
          <p:nvPr/>
        </p:nvSpPr>
        <p:spPr>
          <a:xfrm>
            <a:off x="1797816" y="3051450"/>
            <a:ext cx="1639962" cy="738569"/>
          </a:xfrm>
          <a:prstGeom prst="rect">
            <a:avLst/>
          </a:prstGeom>
          <a:solidFill>
            <a:schemeClr val="bg1"/>
          </a:solidFill>
        </p:spPr>
        <p:txBody>
          <a:bodyPr wrap="square" lIns="91341" tIns="45673" rIns="91341" bIns="45673" rtlCol="0">
            <a:spAutoFit/>
          </a:bodyP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地域の拠点となる医療機関</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（高度な専門性）</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6682642" y="1332147"/>
            <a:ext cx="3055445" cy="369237"/>
          </a:xfrm>
          <a:prstGeom prst="rect">
            <a:avLst/>
          </a:prstGeom>
        </p:spPr>
        <p:txBody>
          <a:bodyPr wrap="none" lIns="91341" tIns="45673" rIns="91341" bIns="45673">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平成</a:t>
            </a:r>
            <a:r>
              <a:rPr lang="en-US" altLang="ja-JP" dirty="0">
                <a:solidFill>
                  <a:prstClr val="black"/>
                </a:solidFill>
                <a:latin typeface="HG丸ｺﾞｼｯｸM-PRO" panose="020F0600000000000000" pitchFamily="50" charset="-128"/>
                <a:ea typeface="HG丸ｺﾞｼｯｸM-PRO" panose="020F0600000000000000" pitchFamily="50" charset="-128"/>
              </a:rPr>
              <a:t>30</a:t>
            </a:r>
            <a:r>
              <a:rPr lang="ja-JP" altLang="en-US" dirty="0" smtClean="0">
                <a:solidFill>
                  <a:prstClr val="black"/>
                </a:solidFill>
                <a:latin typeface="HG丸ｺﾞｼｯｸM-PRO" panose="020F0600000000000000" pitchFamily="50" charset="-128"/>
                <a:ea typeface="HG丸ｺﾞｼｯｸM-PRO" panose="020F0600000000000000" pitchFamily="50" charset="-128"/>
              </a:rPr>
              <a:t>年度予算　</a:t>
            </a:r>
            <a:r>
              <a:rPr lang="en-US" altLang="ja-JP" dirty="0" smtClean="0">
                <a:solidFill>
                  <a:prstClr val="black"/>
                </a:solidFill>
                <a:latin typeface="HG丸ｺﾞｼｯｸM-PRO" panose="020F0600000000000000" pitchFamily="50" charset="-128"/>
                <a:ea typeface="HG丸ｺﾞｼｯｸM-PRO" panose="020F0600000000000000" pitchFamily="50" charset="-128"/>
              </a:rPr>
              <a:t>1.</a:t>
            </a:r>
            <a:r>
              <a:rPr lang="ja-JP" altLang="en-US" dirty="0" smtClean="0">
                <a:solidFill>
                  <a:prstClr val="black"/>
                </a:solidFill>
                <a:latin typeface="HG丸ｺﾞｼｯｸM-PRO" panose="020F0600000000000000" pitchFamily="50" charset="-128"/>
                <a:ea typeface="HG丸ｺﾞｼｯｸM-PRO" panose="020F0600000000000000" pitchFamily="50" charset="-128"/>
              </a:rPr>
              <a:t>０億</a:t>
            </a:r>
            <a:r>
              <a:rPr lang="ja-JP" altLang="en-US"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79"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141</a:t>
            </a:fld>
            <a:endParaRPr lang="en-US" altLang="ja-JP" dirty="0">
              <a:solidFill>
                <a:prstClr val="black"/>
              </a:solidFill>
            </a:endParaRPr>
          </a:p>
        </p:txBody>
      </p:sp>
    </p:spTree>
    <p:extLst>
      <p:ext uri="{BB962C8B-B14F-4D97-AF65-F5344CB8AC3E}">
        <p14:creationId xmlns:p14="http://schemas.microsoft.com/office/powerpoint/2010/main" val="426890006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88504" y="836712"/>
            <a:ext cx="8915400" cy="5530626"/>
          </a:xfrm>
        </p:spPr>
        <p:txBody>
          <a:bodyPr/>
          <a:lstStyle/>
          <a:p>
            <a:r>
              <a:rPr lang="en-US" altLang="ja-JP" sz="3600" dirty="0" smtClean="0">
                <a:solidFill>
                  <a:schemeClr val="tx1"/>
                </a:solidFill>
              </a:rPr>
              <a:t>Ⅱ</a:t>
            </a:r>
            <a:r>
              <a:rPr lang="ja-JP" altLang="en-US" sz="3600" dirty="0" smtClean="0">
                <a:solidFill>
                  <a:schemeClr val="tx1"/>
                </a:solidFill>
              </a:rPr>
              <a:t>　障害福祉サービス等の提供について</a:t>
            </a: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142</a:t>
            </a:fld>
            <a:endParaRPr lang="en-US" altLang="ja-JP" dirty="0">
              <a:solidFill>
                <a:prstClr val="black">
                  <a:tint val="75000"/>
                </a:prstClr>
              </a:solidFill>
            </a:endParaRPr>
          </a:p>
        </p:txBody>
      </p:sp>
      <p:sp>
        <p:nvSpPr>
          <p:cNvPr id="3" name="テキスト ボックス 2"/>
          <p:cNvSpPr txBox="1"/>
          <p:nvPr/>
        </p:nvSpPr>
        <p:spPr>
          <a:xfrm>
            <a:off x="488504" y="836712"/>
            <a:ext cx="9361040" cy="1015663"/>
          </a:xfrm>
          <a:prstGeom prst="rect">
            <a:avLst/>
          </a:prstGeom>
          <a:noFill/>
        </p:spPr>
        <p:txBody>
          <a:bodyPr wrap="square" rtlCol="0">
            <a:spAutoFit/>
          </a:bodyPr>
          <a:lstStyle/>
          <a:p>
            <a:r>
              <a:rPr lang="ja-JP" altLang="en-US" sz="2800" dirty="0" smtClean="0">
                <a:solidFill>
                  <a:prstClr val="black"/>
                </a:solidFill>
              </a:rPr>
              <a:t>＜参考資料＞</a:t>
            </a:r>
            <a:endParaRPr lang="en-US" altLang="ja-JP" sz="2800" dirty="0" smtClean="0">
              <a:solidFill>
                <a:prstClr val="black"/>
              </a:solidFill>
            </a:endParaRPr>
          </a:p>
          <a:p>
            <a:r>
              <a:rPr lang="ja-JP" altLang="en-US" sz="1600" dirty="0" smtClean="0">
                <a:solidFill>
                  <a:prstClr val="black"/>
                </a:solidFill>
              </a:rPr>
              <a:t>平成３０年度相談支援従事者指導者養成研修</a:t>
            </a:r>
            <a:endParaRPr lang="en-US" altLang="ja-JP" sz="1600" dirty="0" smtClean="0">
              <a:solidFill>
                <a:prstClr val="black"/>
              </a:solidFill>
            </a:endParaRPr>
          </a:p>
          <a:p>
            <a:r>
              <a:rPr lang="en-US" altLang="ja-JP" sz="1600" dirty="0" smtClean="0">
                <a:solidFill>
                  <a:prstClr val="black"/>
                </a:solidFill>
              </a:rPr>
              <a:t>【</a:t>
            </a:r>
            <a:r>
              <a:rPr lang="ja-JP" altLang="en-US" sz="1600" dirty="0" smtClean="0">
                <a:solidFill>
                  <a:prstClr val="black"/>
                </a:solidFill>
              </a:rPr>
              <a:t>講義３</a:t>
            </a:r>
            <a:r>
              <a:rPr lang="en-US" altLang="ja-JP" sz="1600" dirty="0" smtClean="0">
                <a:solidFill>
                  <a:prstClr val="black"/>
                </a:solidFill>
              </a:rPr>
              <a:t>】</a:t>
            </a:r>
            <a:r>
              <a:rPr lang="ja-JP" altLang="en-US" sz="1600" dirty="0" smtClean="0">
                <a:solidFill>
                  <a:prstClr val="black"/>
                </a:solidFill>
              </a:rPr>
              <a:t>障害者総合支援法等における相談支援（サービス提供）の基本 より抜粋</a:t>
            </a:r>
            <a:endParaRPr lang="ja-JP" altLang="en-US" sz="1600" dirty="0">
              <a:solidFill>
                <a:prstClr val="black"/>
              </a:solidFill>
            </a:endParaRPr>
          </a:p>
        </p:txBody>
      </p:sp>
    </p:spTree>
    <p:extLst>
      <p:ext uri="{BB962C8B-B14F-4D97-AF65-F5344CB8AC3E}">
        <p14:creationId xmlns:p14="http://schemas.microsoft.com/office/powerpoint/2010/main" val="406778864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88504" y="836712"/>
            <a:ext cx="8915400" cy="5530626"/>
          </a:xfrm>
        </p:spPr>
        <p:txBody>
          <a:bodyPr/>
          <a:lstStyle/>
          <a:p>
            <a:r>
              <a:rPr lang="ja-JP" altLang="en-US" sz="3200" dirty="0" smtClean="0">
                <a:solidFill>
                  <a:schemeClr val="tx1"/>
                </a:solidFill>
              </a:rPr>
              <a:t>１　指定</a:t>
            </a:r>
            <a:r>
              <a:rPr lang="ja-JP" altLang="en-US" sz="3200" dirty="0">
                <a:solidFill>
                  <a:schemeClr val="tx1"/>
                </a:solidFill>
              </a:rPr>
              <a:t>障害福祉サービス等の指定手続き</a:t>
            </a:r>
            <a:r>
              <a:rPr lang="ja-JP" altLang="en-US" sz="3200" dirty="0" smtClean="0">
                <a:solidFill>
                  <a:schemeClr val="tx1"/>
                </a:solidFill>
              </a:rPr>
              <a:t>、</a:t>
            </a:r>
            <a:r>
              <a:rPr lang="en-US" altLang="ja-JP" sz="3200" dirty="0" smtClean="0">
                <a:solidFill>
                  <a:schemeClr val="tx1"/>
                </a:solidFill>
              </a:rPr>
              <a:t/>
            </a:r>
            <a:br>
              <a:rPr lang="en-US" altLang="ja-JP" sz="3200" dirty="0" smtClean="0">
                <a:solidFill>
                  <a:schemeClr val="tx1"/>
                </a:solidFill>
              </a:rPr>
            </a:br>
            <a:r>
              <a:rPr lang="ja-JP" altLang="en-US" sz="3200" dirty="0" smtClean="0">
                <a:solidFill>
                  <a:schemeClr val="tx1"/>
                </a:solidFill>
              </a:rPr>
              <a:t>人員</a:t>
            </a:r>
            <a:r>
              <a:rPr lang="ja-JP" altLang="en-US" sz="3200" dirty="0">
                <a:solidFill>
                  <a:schemeClr val="tx1"/>
                </a:solidFill>
              </a:rPr>
              <a:t>及び運営に関する基準等について</a:t>
            </a:r>
            <a:endParaRPr lang="ja-JP" altLang="en-US" sz="3200" dirty="0" smtClean="0">
              <a:solidFill>
                <a:schemeClr val="tx1"/>
              </a:solidFill>
            </a:endParaRP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143</a:t>
            </a:fld>
            <a:endParaRPr lang="en-US" altLang="ja-JP" dirty="0">
              <a:solidFill>
                <a:prstClr val="black">
                  <a:tint val="75000"/>
                </a:prstClr>
              </a:solidFill>
            </a:endParaRPr>
          </a:p>
        </p:txBody>
      </p:sp>
    </p:spTree>
    <p:extLst>
      <p:ext uri="{BB962C8B-B14F-4D97-AF65-F5344CB8AC3E}">
        <p14:creationId xmlns:p14="http://schemas.microsoft.com/office/powerpoint/2010/main" val="15643434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0472" y="44624"/>
            <a:ext cx="9577064" cy="418057"/>
          </a:xfrm>
        </p:spPr>
        <p:txBody>
          <a:bodyPr/>
          <a:lstStyle/>
          <a:p>
            <a:r>
              <a:rPr kumimoji="1" lang="ja-JP" altLang="en-US" sz="2000" b="1" dirty="0" smtClean="0">
                <a:solidFill>
                  <a:schemeClr val="tx1"/>
                </a:solidFill>
              </a:rPr>
              <a:t>指定障害福祉サービス等の指定手続き、人員及び運営に関する基準等について</a:t>
            </a:r>
            <a:endParaRPr kumimoji="1" lang="ja-JP" altLang="en-US" sz="2000" b="1" dirty="0">
              <a:solidFill>
                <a:schemeClr val="tx1"/>
              </a:solidFill>
            </a:endParaRPr>
          </a:p>
        </p:txBody>
      </p:sp>
      <p:sp>
        <p:nvSpPr>
          <p:cNvPr id="3" name="スライド番号プレースホルダー 2"/>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144</a:t>
            </a:fld>
            <a:endParaRPr lang="en-US" altLang="ja-JP" dirty="0">
              <a:solidFill>
                <a:prstClr val="black">
                  <a:tint val="75000"/>
                </a:prstClr>
              </a:solidFill>
            </a:endParaRPr>
          </a:p>
        </p:txBody>
      </p:sp>
      <p:sp>
        <p:nvSpPr>
          <p:cNvPr id="4" name="正方形/長方形 3"/>
          <p:cNvSpPr/>
          <p:nvPr/>
        </p:nvSpPr>
        <p:spPr>
          <a:xfrm>
            <a:off x="118383" y="476672"/>
            <a:ext cx="9587145" cy="1512168"/>
          </a:xfrm>
          <a:prstGeom prst="rect">
            <a:avLst/>
          </a:prstGeom>
          <a:ln w="6350"/>
        </p:spPr>
        <p:style>
          <a:lnRef idx="2">
            <a:schemeClr val="dk1"/>
          </a:lnRef>
          <a:fillRef idx="1">
            <a:schemeClr val="lt1"/>
          </a:fillRef>
          <a:effectRef idx="0">
            <a:schemeClr val="dk1"/>
          </a:effectRef>
          <a:fontRef idx="minor">
            <a:schemeClr val="dk1"/>
          </a:fontRef>
        </p:style>
        <p:txBody>
          <a:bodyPr rtlCol="0" anchor="t"/>
          <a:lstStyle/>
          <a:p>
            <a:pPr marL="177800" indent="-177800">
              <a:spcBef>
                <a:spcPts val="1000"/>
              </a:spcBef>
              <a:spcAft>
                <a:spcPts val="600"/>
              </a:spcAft>
              <a:defRPr/>
            </a:pPr>
            <a:r>
              <a:rPr lang="ja-JP" altLang="en-US" sz="1600" dirty="0" smtClean="0">
                <a:solidFill>
                  <a:prstClr val="black"/>
                </a:solidFill>
                <a:latin typeface="ＭＳ ゴシック" panose="020B0609070205080204" pitchFamily="49" charset="-128"/>
                <a:ea typeface="ＭＳ ゴシック" panose="020B0609070205080204" pitchFamily="49" charset="-128"/>
              </a:rPr>
              <a:t>＜指定障害福祉サービス等の指定＞</a:t>
            </a:r>
            <a:r>
              <a:rPr lang="ja-JP" altLang="en-US" sz="1600" b="1" dirty="0" smtClean="0">
                <a:solidFill>
                  <a:prstClr val="black"/>
                </a:solidFill>
                <a:latin typeface="ＭＳ ゴシック" panose="020B0609070205080204" pitchFamily="49" charset="-128"/>
                <a:ea typeface="ＭＳ ゴシック" panose="020B0609070205080204" pitchFamily="49" charset="-128"/>
              </a:rPr>
              <a:t>　　　　　　　　　　　　　　　　　　　　　　　　　　　　　　　　　　</a:t>
            </a:r>
            <a:r>
              <a:rPr lang="ja-JP" altLang="en-US" sz="1000" dirty="0" smtClean="0">
                <a:solidFill>
                  <a:prstClr val="black"/>
                </a:solidFill>
                <a:latin typeface="ＭＳ ゴシック" panose="020B0609070205080204" pitchFamily="49" charset="-128"/>
                <a:ea typeface="ＭＳ ゴシック" panose="020B0609070205080204" pitchFamily="49" charset="-128"/>
              </a:rPr>
              <a:t>平成一七・一一・七法律一二三　障害者の日常生活及び社会生活を総合的に支援するための法律　第三六条　　　　　　　　　　　　　　　　　　　　　　　　　平成一八・二・二六厚労令一九　障害者の日常生活及び社会生活を総合的に支援するための法律施行規則　第三四条の七～一九　</a:t>
            </a:r>
            <a:r>
              <a:rPr lang="ja-JP" altLang="en-US" sz="1000" dirty="0">
                <a:solidFill>
                  <a:prstClr val="black"/>
                </a:solidFill>
                <a:latin typeface="ＭＳ ゴシック" panose="020B0609070205080204" pitchFamily="49" charset="-128"/>
                <a:ea typeface="ＭＳ ゴシック" panose="020B0609070205080204" pitchFamily="49" charset="-128"/>
              </a:rPr>
              <a:t>　</a:t>
            </a:r>
            <a:r>
              <a:rPr lang="ja-JP" altLang="en-US" sz="1000" dirty="0" smtClean="0">
                <a:solidFill>
                  <a:prstClr val="black"/>
                </a:solidFill>
                <a:latin typeface="ＭＳ ゴシック" panose="020B0609070205080204" pitchFamily="49" charset="-128"/>
                <a:ea typeface="ＭＳ ゴシック" panose="020B0609070205080204" pitchFamily="49" charset="-128"/>
              </a:rPr>
              <a:t>　　　　　　　　　　　　　　昭和二二・一二・一二法律一四六　児童福祉法　第二四条の九、第三四条の三</a:t>
            </a:r>
            <a:r>
              <a:rPr lang="ja-JP" altLang="en-US" sz="1000" dirty="0">
                <a:solidFill>
                  <a:prstClr val="black"/>
                </a:solidFill>
                <a:latin typeface="ＭＳ ゴシック" panose="020B0609070205080204" pitchFamily="49" charset="-128"/>
                <a:ea typeface="ＭＳ ゴシック" panose="020B0609070205080204" pitchFamily="49" charset="-128"/>
              </a:rPr>
              <a:t>　</a:t>
            </a:r>
            <a:r>
              <a:rPr lang="ja-JP" altLang="en-US" sz="1000" dirty="0" smtClean="0">
                <a:solidFill>
                  <a:prstClr val="black"/>
                </a:solidFill>
                <a:latin typeface="ＭＳ ゴシック" panose="020B0609070205080204" pitchFamily="49" charset="-128"/>
                <a:ea typeface="ＭＳ ゴシック" panose="020B0609070205080204" pitchFamily="49" charset="-128"/>
              </a:rPr>
              <a:t>　　　　　　　　　　　　　　　　　　　　　　　　　　　　　　　　　　　　　　　昭和二三・三・三一厚令一一　児童福祉法施行規則　第一八条二七～三〇</a:t>
            </a:r>
            <a:endParaRPr lang="en-US" altLang="ja-JP" sz="1000" dirty="0" smtClean="0">
              <a:solidFill>
                <a:prstClr val="black"/>
              </a:solidFill>
              <a:latin typeface="ＭＳ ゴシック" panose="020B0609070205080204" pitchFamily="49" charset="-128"/>
              <a:ea typeface="ＭＳ ゴシック" panose="020B0609070205080204" pitchFamily="49" charset="-128"/>
            </a:endParaRPr>
          </a:p>
          <a:p>
            <a:pPr marL="438150" indent="-285750">
              <a:spcBef>
                <a:spcPts val="300"/>
              </a:spcBef>
              <a:buFont typeface="ＭＳ Ｐゴシック" panose="020B0600070205080204" pitchFamily="50" charset="-128"/>
              <a:buChar char="○"/>
              <a:defRPr/>
            </a:pPr>
            <a:r>
              <a:rPr lang="ja-JP" altLang="en-US" sz="1400" dirty="0" smtClean="0">
                <a:solidFill>
                  <a:prstClr val="black"/>
                </a:solidFill>
                <a:latin typeface="ＭＳ ゴシック" panose="020B0609070205080204" pitchFamily="49" charset="-128"/>
                <a:ea typeface="ＭＳ ゴシック" panose="020B0609070205080204" pitchFamily="49" charset="-128"/>
              </a:rPr>
              <a:t>障害福祉サービス事業等を行う者が、事業所の所在地を管轄する都道府県、指定市、中核市に申請し、都道府県知事、市長</a:t>
            </a:r>
            <a:r>
              <a:rPr lang="ja-JP" altLang="en-US" sz="1400" dirty="0" smtClean="0">
                <a:solidFill>
                  <a:prstClr val="black"/>
                </a:solidFill>
                <a:uFill>
                  <a:solidFill>
                    <a:srgbClr val="FF0000"/>
                  </a:solidFill>
                </a:uFill>
                <a:latin typeface="ＭＳ ゴシック" panose="020B0609070205080204" pitchFamily="49" charset="-128"/>
                <a:ea typeface="ＭＳ ゴシック" panose="020B0609070205080204" pitchFamily="49" charset="-128"/>
              </a:rPr>
              <a:t>が指定</a:t>
            </a:r>
            <a:r>
              <a:rPr lang="ja-JP" altLang="en-US" sz="14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438150" indent="-285750">
              <a:spcBef>
                <a:spcPts val="300"/>
              </a:spcBef>
              <a:defRPr/>
            </a:pPr>
            <a:r>
              <a:rPr lang="ja-JP" altLang="en-US" sz="1400" dirty="0">
                <a:solidFill>
                  <a:prstClr val="black"/>
                </a:solidFill>
                <a:latin typeface="ＭＳ ゴシック" panose="020B0609070205080204" pitchFamily="49" charset="-128"/>
                <a:ea typeface="ＭＳ ゴシック" panose="020B0609070205080204" pitchFamily="49" charset="-128"/>
              </a:rPr>
              <a:t>　　</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marL="381000">
              <a:defRPr/>
            </a:pPr>
            <a:endParaRPr lang="en-US" altLang="ja-JP" sz="1600" dirty="0">
              <a:solidFill>
                <a:prstClr val="black"/>
              </a:solidFill>
              <a:latin typeface="ＭＳ ゴシック" panose="020B0609070205080204" pitchFamily="49" charset="-128"/>
              <a:ea typeface="ＭＳ ゴシック" panose="020B0609070205080204" pitchFamily="49" charset="-128"/>
            </a:endParaRPr>
          </a:p>
        </p:txBody>
      </p:sp>
      <p:sp>
        <p:nvSpPr>
          <p:cNvPr id="5" name="正方形/長方形 4"/>
          <p:cNvSpPr/>
          <p:nvPr/>
        </p:nvSpPr>
        <p:spPr>
          <a:xfrm>
            <a:off x="118383" y="2636912"/>
            <a:ext cx="9587145" cy="4104456"/>
          </a:xfrm>
          <a:prstGeom prst="rect">
            <a:avLst/>
          </a:prstGeom>
          <a:ln w="6350"/>
        </p:spPr>
        <p:style>
          <a:lnRef idx="2">
            <a:schemeClr val="dk1"/>
          </a:lnRef>
          <a:fillRef idx="1">
            <a:schemeClr val="lt1"/>
          </a:fillRef>
          <a:effectRef idx="0">
            <a:schemeClr val="dk1"/>
          </a:effectRef>
          <a:fontRef idx="minor">
            <a:schemeClr val="dk1"/>
          </a:fontRef>
        </p:style>
        <p:txBody>
          <a:bodyPr rtlCol="0" anchor="t"/>
          <a:lstStyle/>
          <a:p>
            <a:r>
              <a:rPr lang="ja-JP" altLang="en-US" sz="1600" dirty="0" smtClean="0">
                <a:solidFill>
                  <a:prstClr val="black"/>
                </a:solidFill>
                <a:latin typeface="ＭＳ ゴシック" panose="020B0609070205080204" pitchFamily="49" charset="-128"/>
                <a:ea typeface="ＭＳ ゴシック" panose="020B0609070205080204" pitchFamily="49" charset="-128"/>
              </a:rPr>
              <a:t>＜基本指針＞　</a:t>
            </a:r>
            <a:r>
              <a:rPr lang="ja-JP" altLang="en-US" sz="1100" dirty="0" smtClean="0">
                <a:solidFill>
                  <a:prstClr val="black"/>
                </a:solidFill>
                <a:latin typeface="ＭＳ ゴシック" panose="020B0609070205080204" pitchFamily="49" charset="-128"/>
                <a:ea typeface="ＭＳ ゴシック" panose="020B0609070205080204" pitchFamily="49" charset="-128"/>
              </a:rPr>
              <a:t>平成二四・三・一三厚生労働省令二八　指定障害福祉サービスの事業等の人員および運営に関する基準（以下基準）四九条</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marL="438150" indent="-28575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療養介護に係る指定障害福祉サービスの事業は利用者が自立した日常生活又は社会生活を営むことができるよう、障害者に対して、当該者の身体その他の状況及びその置かれている環境に応じて、機能訓練、療養上の管理、看護、医学的管理の下における介護及び日常生活上の世話を適切かつ効果的に行うもので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endParaRPr lang="en-US" altLang="ja-JP" sz="1700"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dirty="0" smtClean="0">
                <a:solidFill>
                  <a:prstClr val="black"/>
                </a:solidFill>
                <a:latin typeface="ＭＳ ゴシック" panose="020B0609070205080204" pitchFamily="49" charset="-128"/>
                <a:ea typeface="ＭＳ ゴシック" panose="020B0609070205080204" pitchFamily="49" charset="-128"/>
              </a:rPr>
              <a:t>＜人員に関する基準＞</a:t>
            </a:r>
            <a:endParaRPr lang="en-US" altLang="ja-JP" sz="1600" u="sng"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（従業者の員数）</a:t>
            </a:r>
            <a:r>
              <a:rPr lang="ja-JP" altLang="en-US" sz="1100" u="sng" dirty="0">
                <a:solidFill>
                  <a:prstClr val="black"/>
                </a:solidFill>
                <a:latin typeface="ＭＳ ゴシック" panose="020B0609070205080204" pitchFamily="49" charset="-128"/>
                <a:ea typeface="ＭＳ ゴシック" panose="020B0609070205080204" pitchFamily="49" charset="-128"/>
              </a:rPr>
              <a:t>基準第五〇条</a:t>
            </a:r>
            <a:endParaRPr lang="en-US" altLang="ja-JP" sz="2000" u="sng" dirty="0">
              <a:solidFill>
                <a:prstClr val="black"/>
              </a:solidFill>
              <a:latin typeface="ＭＳ ゴシック" panose="020B0609070205080204" pitchFamily="49" charset="-128"/>
              <a:ea typeface="ＭＳ ゴシック" panose="020B0609070205080204" pitchFamily="49" charset="-128"/>
            </a:endParaRPr>
          </a:p>
          <a:p>
            <a:pPr marL="438150" indent="-28575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従業者及びその員数は以下の通り。</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1338" indent="-2667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医師：健康保険法第六五条第四項第一号に規定する厚生労働大臣の定める基準以上。</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1338" indent="-2667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看護職員：療養介護の単位ごとに、常勤換算方法で、利用者の数を２で除した数以上。</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1338" indent="-2667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生活支援員：療養介護の単位ごとに</a:t>
            </a:r>
            <a:r>
              <a:rPr lang="ja-JP" altLang="en-US" sz="1400" dirty="0">
                <a:solidFill>
                  <a:prstClr val="black"/>
                </a:solidFill>
                <a:latin typeface="ＭＳ ゴシック" panose="020B0609070205080204" pitchFamily="49" charset="-128"/>
                <a:ea typeface="ＭＳ ゴシック" panose="020B0609070205080204" pitchFamily="49" charset="-128"/>
              </a:rPr>
              <a:t>、</a:t>
            </a:r>
            <a:r>
              <a:rPr lang="ja-JP" altLang="en-US" sz="1400" dirty="0" smtClean="0">
                <a:solidFill>
                  <a:prstClr val="black"/>
                </a:solidFill>
                <a:latin typeface="ＭＳ ゴシック" panose="020B0609070205080204" pitchFamily="49" charset="-128"/>
                <a:ea typeface="ＭＳ ゴシック" panose="020B0609070205080204" pitchFamily="49" charset="-128"/>
              </a:rPr>
              <a:t>常勤換算方法で、利用者の数を４で除した数以上。ただし、当該必要数を超えて配置されている看護職員の員数を生活支援員の員数に含めることが出来る。また、</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生活支援員のうち、１人以上は、常勤でなければならない</a:t>
            </a:r>
            <a:r>
              <a:rPr lang="ja-JP" altLang="en-US" sz="14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1338" indent="-2667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サービス管理</a:t>
            </a:r>
            <a:r>
              <a:rPr lang="ja-JP" altLang="en-US" sz="1400" dirty="0" smtClean="0">
                <a:solidFill>
                  <a:prstClr val="black"/>
                </a:solidFill>
                <a:latin typeface="ＭＳ ゴシック" panose="020B0609070205080204" pitchFamily="49" charset="-128"/>
                <a:ea typeface="ＭＳ ゴシック" panose="020B0609070205080204" pitchFamily="49" charset="-128"/>
              </a:rPr>
              <a:t>責任者：療養介護事業所ごとに、利用者の数の区分に応じた員数を配置する。また、</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サービス管理責任者のうち、１人以上は、常勤でなければならない</a:t>
            </a:r>
            <a:r>
              <a:rPr lang="ja-JP" altLang="en-US" sz="14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pPr marL="541338" indent="-266700"/>
            <a:r>
              <a:rPr lang="ja-JP" altLang="en-US" sz="1400" dirty="0" smtClean="0">
                <a:solidFill>
                  <a:prstClr val="black"/>
                </a:solidFill>
                <a:latin typeface="ＭＳ ゴシック" panose="020B0609070205080204" pitchFamily="49" charset="-128"/>
                <a:ea typeface="ＭＳ ゴシック" panose="020B0609070205080204" pitchFamily="49" charset="-128"/>
              </a:rPr>
              <a:t>   イ　利用者の数が</a:t>
            </a:r>
            <a:r>
              <a:rPr lang="en-US" altLang="ja-JP" sz="1400" dirty="0" smtClean="0">
                <a:solidFill>
                  <a:prstClr val="black"/>
                </a:solidFill>
                <a:latin typeface="ＭＳ ゴシック" panose="020B0609070205080204" pitchFamily="49" charset="-128"/>
                <a:ea typeface="ＭＳ ゴシック" panose="020B0609070205080204" pitchFamily="49" charset="-128"/>
              </a:rPr>
              <a:t>60</a:t>
            </a:r>
            <a:r>
              <a:rPr lang="ja-JP" altLang="en-US" sz="1400" dirty="0" smtClean="0">
                <a:solidFill>
                  <a:prstClr val="black"/>
                </a:solidFill>
                <a:latin typeface="ＭＳ ゴシック" panose="020B0609070205080204" pitchFamily="49" charset="-128"/>
                <a:ea typeface="ＭＳ ゴシック" panose="020B0609070205080204" pitchFamily="49" charset="-128"/>
              </a:rPr>
              <a:t>以下：１以上　　</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1338" indent="-266700"/>
            <a:r>
              <a:rPr lang="ja-JP" altLang="en-US" sz="1400" dirty="0" smtClean="0">
                <a:solidFill>
                  <a:prstClr val="black"/>
                </a:solidFill>
                <a:latin typeface="ＭＳ ゴシック" panose="020B0609070205080204" pitchFamily="49" charset="-128"/>
                <a:ea typeface="ＭＳ ゴシック" panose="020B0609070205080204" pitchFamily="49" charset="-128"/>
              </a:rPr>
              <a:t>   ロ　利用者の数が</a:t>
            </a:r>
            <a:r>
              <a:rPr lang="en-US" altLang="ja-JP" sz="1400" dirty="0" smtClean="0">
                <a:solidFill>
                  <a:prstClr val="black"/>
                </a:solidFill>
                <a:latin typeface="ＭＳ ゴシック" panose="020B0609070205080204" pitchFamily="49" charset="-128"/>
                <a:ea typeface="ＭＳ ゴシック" panose="020B0609070205080204" pitchFamily="49" charset="-128"/>
              </a:rPr>
              <a:t>61</a:t>
            </a:r>
            <a:r>
              <a:rPr lang="ja-JP" altLang="en-US" sz="1400" dirty="0" smtClean="0">
                <a:solidFill>
                  <a:prstClr val="black"/>
                </a:solidFill>
                <a:latin typeface="ＭＳ ゴシック" panose="020B0609070205080204" pitchFamily="49" charset="-128"/>
                <a:ea typeface="ＭＳ ゴシック" panose="020B0609070205080204" pitchFamily="49" charset="-128"/>
              </a:rPr>
              <a:t>以上：１に、利用者の数が</a:t>
            </a:r>
            <a:r>
              <a:rPr lang="en-US" altLang="ja-JP" sz="1400" dirty="0" smtClean="0">
                <a:solidFill>
                  <a:prstClr val="black"/>
                </a:solidFill>
                <a:latin typeface="ＭＳ ゴシック" panose="020B0609070205080204" pitchFamily="49" charset="-128"/>
                <a:ea typeface="ＭＳ ゴシック" panose="020B0609070205080204" pitchFamily="49" charset="-128"/>
              </a:rPr>
              <a:t>60</a:t>
            </a:r>
            <a:r>
              <a:rPr lang="ja-JP" altLang="en-US" sz="1400" dirty="0" smtClean="0">
                <a:solidFill>
                  <a:prstClr val="black"/>
                </a:solidFill>
                <a:latin typeface="ＭＳ ゴシック" panose="020B0609070205080204" pitchFamily="49" charset="-128"/>
                <a:ea typeface="ＭＳ ゴシック" panose="020B0609070205080204" pitchFamily="49" charset="-128"/>
              </a:rPr>
              <a:t>を超えて</a:t>
            </a:r>
            <a:r>
              <a:rPr lang="en-US" altLang="ja-JP" sz="1400" dirty="0" smtClean="0">
                <a:solidFill>
                  <a:prstClr val="black"/>
                </a:solidFill>
                <a:latin typeface="ＭＳ ゴシック" panose="020B0609070205080204" pitchFamily="49" charset="-128"/>
                <a:ea typeface="ＭＳ ゴシック" panose="020B0609070205080204" pitchFamily="49" charset="-128"/>
              </a:rPr>
              <a:t>40</a:t>
            </a:r>
            <a:r>
              <a:rPr lang="ja-JP" altLang="en-US" sz="1400" dirty="0" smtClean="0">
                <a:solidFill>
                  <a:prstClr val="black"/>
                </a:solidFill>
                <a:latin typeface="ＭＳ ゴシック" panose="020B0609070205080204" pitchFamily="49" charset="-128"/>
                <a:ea typeface="ＭＳ ゴシック" panose="020B0609070205080204" pitchFamily="49" charset="-128"/>
              </a:rPr>
              <a:t>又はその端数を増す毎に１を加えて得た数以上</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190391" y="2060848"/>
            <a:ext cx="9361040" cy="584775"/>
          </a:xfrm>
          <a:prstGeom prst="rect">
            <a:avLst/>
          </a:prstGeom>
          <a:noFill/>
        </p:spPr>
        <p:txBody>
          <a:bodyPr wrap="square" rtlCol="0">
            <a:spAutoFit/>
          </a:bodyPr>
          <a:lstStyle/>
          <a:p>
            <a:r>
              <a:rPr lang="en-US" altLang="ja-JP" sz="1600" dirty="0" smtClean="0">
                <a:solidFill>
                  <a:prstClr val="black"/>
                </a:solidFill>
              </a:rPr>
              <a:t>※</a:t>
            </a:r>
            <a:r>
              <a:rPr lang="ja-JP" altLang="en-US" sz="1600" dirty="0" smtClean="0">
                <a:solidFill>
                  <a:prstClr val="black"/>
                </a:solidFill>
              </a:rPr>
              <a:t>以下、指定障害福祉サービスの事業等の人員及び運営に関する基準</a:t>
            </a:r>
            <a:r>
              <a:rPr lang="ja-JP" altLang="en-US" sz="1600" dirty="0">
                <a:solidFill>
                  <a:prstClr val="black"/>
                </a:solidFill>
              </a:rPr>
              <a:t>において</a:t>
            </a:r>
            <a:r>
              <a:rPr lang="ja-JP" altLang="en-US" sz="1600" dirty="0" smtClean="0">
                <a:solidFill>
                  <a:prstClr val="black"/>
                </a:solidFill>
              </a:rPr>
              <a:t>、各サービス</a:t>
            </a:r>
            <a:r>
              <a:rPr lang="ja-JP" altLang="en-US" sz="1600" dirty="0">
                <a:solidFill>
                  <a:prstClr val="black"/>
                </a:solidFill>
              </a:rPr>
              <a:t>ごとに規定されている</a:t>
            </a:r>
            <a:r>
              <a:rPr lang="ja-JP" altLang="en-US" sz="1600" dirty="0" smtClean="0">
                <a:solidFill>
                  <a:prstClr val="black"/>
                </a:solidFill>
              </a:rPr>
              <a:t>項目について、指定</a:t>
            </a:r>
            <a:r>
              <a:rPr lang="ja-JP" altLang="en-US" sz="1600" dirty="0">
                <a:solidFill>
                  <a:prstClr val="black"/>
                </a:solidFill>
              </a:rPr>
              <a:t>療養介護を例と</a:t>
            </a:r>
            <a:r>
              <a:rPr lang="ja-JP" altLang="en-US" sz="1600" dirty="0" smtClean="0">
                <a:solidFill>
                  <a:prstClr val="black"/>
                </a:solidFill>
              </a:rPr>
              <a:t>して抜粋し示す。</a:t>
            </a:r>
            <a:endParaRPr lang="en-US" altLang="ja-JP" sz="1600" dirty="0" smtClean="0">
              <a:solidFill>
                <a:prstClr val="black"/>
              </a:solidFill>
            </a:endParaRPr>
          </a:p>
        </p:txBody>
      </p:sp>
    </p:spTree>
    <p:extLst>
      <p:ext uri="{BB962C8B-B14F-4D97-AF65-F5344CB8AC3E}">
        <p14:creationId xmlns:p14="http://schemas.microsoft.com/office/powerpoint/2010/main" val="15727651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145</a:t>
            </a:fld>
            <a:endParaRPr lang="en-US" altLang="ja-JP" dirty="0">
              <a:solidFill>
                <a:prstClr val="black">
                  <a:tint val="75000"/>
                </a:prstClr>
              </a:solidFill>
            </a:endParaRPr>
          </a:p>
        </p:txBody>
      </p:sp>
      <p:sp>
        <p:nvSpPr>
          <p:cNvPr id="4" name="正方形/長方形 3"/>
          <p:cNvSpPr/>
          <p:nvPr/>
        </p:nvSpPr>
        <p:spPr>
          <a:xfrm>
            <a:off x="200472" y="260648"/>
            <a:ext cx="9505056" cy="6336704"/>
          </a:xfrm>
          <a:prstGeom prst="rect">
            <a:avLst/>
          </a:prstGeom>
          <a:ln w="6350"/>
        </p:spPr>
        <p:style>
          <a:lnRef idx="2">
            <a:schemeClr val="dk1"/>
          </a:lnRef>
          <a:fillRef idx="1">
            <a:schemeClr val="lt1"/>
          </a:fillRef>
          <a:effectRef idx="0">
            <a:schemeClr val="dk1"/>
          </a:effectRef>
          <a:fontRef idx="minor">
            <a:schemeClr val="dk1"/>
          </a:fontRef>
        </p:style>
        <p:txBody>
          <a:bodyPr rtlCol="0" anchor="t"/>
          <a:lstStyle/>
          <a:p>
            <a:pPr>
              <a:spcBef>
                <a:spcPts val="300"/>
              </a:spcBef>
              <a:spcAft>
                <a:spcPts val="300"/>
              </a:spcAft>
              <a:defRPr/>
            </a:pPr>
            <a:r>
              <a:rPr lang="ja-JP" altLang="en-US" sz="1600" u="sng" dirty="0" smtClean="0">
                <a:solidFill>
                  <a:prstClr val="black"/>
                </a:solidFill>
                <a:latin typeface="ＭＳ ゴシック" panose="020B0609070205080204" pitchFamily="49" charset="-128"/>
                <a:ea typeface="ＭＳ ゴシック" panose="020B0609070205080204" pitchFamily="49" charset="-128"/>
              </a:rPr>
              <a:t>（管理者）</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基準第</a:t>
            </a:r>
            <a:r>
              <a:rPr lang="ja-JP" altLang="en-US" sz="1100" u="sng" dirty="0">
                <a:solidFill>
                  <a:prstClr val="black"/>
                </a:solidFill>
                <a:latin typeface="ＭＳ ゴシック" panose="020B0609070205080204" pitchFamily="49" charset="-128"/>
                <a:ea typeface="ＭＳ ゴシック" panose="020B0609070205080204" pitchFamily="49" charset="-128"/>
              </a:rPr>
              <a:t>五一</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条</a:t>
            </a:r>
            <a:r>
              <a:rPr lang="ja-JP" altLang="en-US" sz="1600" u="sng" dirty="0">
                <a:solidFill>
                  <a:prstClr val="black"/>
                </a:solidFill>
                <a:latin typeface="ＭＳ ゴシック" panose="020B0609070205080204" pitchFamily="49" charset="-128"/>
                <a:ea typeface="ＭＳ ゴシック" panose="020B0609070205080204" pitchFamily="49" charset="-128"/>
              </a:rPr>
              <a:t>　</a:t>
            </a:r>
            <a:endParaRPr lang="en-US" altLang="ja-JP" sz="1600" u="sng" dirty="0" smtClean="0">
              <a:solidFill>
                <a:prstClr val="black"/>
              </a:solidFill>
              <a:latin typeface="ＭＳ ゴシック" panose="020B0609070205080204" pitchFamily="49" charset="-128"/>
              <a:ea typeface="ＭＳ ゴシック" panose="020B0609070205080204" pitchFamily="49" charset="-128"/>
            </a:endParaRPr>
          </a:p>
          <a:p>
            <a:pPr marL="533400" indent="-28575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管理者：指定療養介護事業所ごとに専従の管理者を置く。ただし、管理上支障がない場合は、事業所内の他の職務、他事業所の職務を兼ねることができる。</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pPr marL="812800" indent="-723900">
              <a:defRPr/>
            </a:pPr>
            <a:endParaRPr lang="en-US" altLang="ja-JP" sz="1600" dirty="0">
              <a:solidFill>
                <a:prstClr val="black"/>
              </a:solidFill>
              <a:latin typeface="ＭＳ ゴシック" panose="020B0609070205080204" pitchFamily="49" charset="-128"/>
              <a:ea typeface="ＭＳ ゴシック" panose="020B0609070205080204" pitchFamily="49" charset="-128"/>
            </a:endParaRPr>
          </a:p>
          <a:p>
            <a:r>
              <a:rPr lang="ja-JP" altLang="en-US" sz="1600" dirty="0">
                <a:solidFill>
                  <a:prstClr val="black"/>
                </a:solidFill>
                <a:latin typeface="ＭＳ ゴシック" panose="020B0609070205080204" pitchFamily="49" charset="-128"/>
                <a:ea typeface="ＭＳ ゴシック" panose="020B0609070205080204" pitchFamily="49" charset="-128"/>
              </a:rPr>
              <a:t>＜運営に関する基準</a:t>
            </a:r>
            <a:r>
              <a:rPr lang="ja-JP" altLang="en-US" sz="16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（契約支給量の報告等）</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基準五三条</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pPr marL="542925" indent="-28575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利用者の入所又は退所に際しては、入退所の年月日等必要な事項を受給者証に記載しなければならない。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2925" indent="-28575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利用者と契約をしたとき、もしくは受給者証に変更があったときは受給者証記載事項等必要な事項を市町村に遅滞なく報告しなければならない。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（サービスの提供の記録）</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基準第五三条の二</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pPr marL="542925" indent="-28575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指定療養介護（以下「支援」という。</a:t>
            </a:r>
            <a:r>
              <a:rPr lang="ja-JP" altLang="en-US" sz="1400" dirty="0" smtClean="0">
                <a:solidFill>
                  <a:prstClr val="black"/>
                </a:solidFill>
                <a:latin typeface="ＭＳ ゴシック" panose="020B0609070205080204" pitchFamily="49" charset="-128"/>
                <a:ea typeface="ＭＳ ゴシック" panose="020B0609070205080204" pitchFamily="49" charset="-128"/>
              </a:rPr>
              <a:t>）を提供した際は、提供日、内容その他必要な事項を記録しなければならない。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2925" indent="-28575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記録</a:t>
            </a:r>
            <a:r>
              <a:rPr lang="ja-JP" altLang="en-US" sz="1400" dirty="0" smtClean="0">
                <a:solidFill>
                  <a:prstClr val="black"/>
                </a:solidFill>
                <a:latin typeface="ＭＳ ゴシック" panose="020B0609070205080204" pitchFamily="49" charset="-128"/>
                <a:ea typeface="ＭＳ ゴシック" panose="020B0609070205080204" pitchFamily="49" charset="-128"/>
              </a:rPr>
              <a:t>に際して、利用者から支援を提供したことについて確認を受けなければならない。</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endParaRPr lang="en-US" altLang="ja-JP" sz="1600" u="sng"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dirty="0" smtClean="0">
                <a:solidFill>
                  <a:prstClr val="black"/>
                </a:solidFill>
                <a:latin typeface="ＭＳ ゴシック" panose="020B0609070205080204" pitchFamily="49" charset="-128"/>
                <a:ea typeface="ＭＳ ゴシック" panose="020B0609070205080204" pitchFamily="49" charset="-128"/>
              </a:rPr>
              <a:t>基準第五四～五六条略</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dirty="0" smtClean="0">
                <a:solidFill>
                  <a:prstClr val="black"/>
                </a:solidFill>
                <a:latin typeface="ＭＳ ゴシック" panose="020B0609070205080204" pitchFamily="49" charset="-128"/>
                <a:ea typeface="ＭＳ ゴシック" panose="020B0609070205080204" pitchFamily="49" charset="-128"/>
              </a:rPr>
              <a:t>（利用者負担額の受領）（利用者負担額に係る管理）（介護給付費の額に係る通知等）</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（指定療養介護の取扱い方針）</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基準第五七条</a:t>
            </a:r>
            <a:endParaRPr lang="en-US" altLang="ja-JP" sz="1400" u="sng" dirty="0">
              <a:solidFill>
                <a:prstClr val="black"/>
              </a:solidFill>
              <a:latin typeface="ＭＳ ゴシック" panose="020B0609070205080204" pitchFamily="49" charset="-128"/>
              <a:ea typeface="ＭＳ ゴシック" panose="020B0609070205080204" pitchFamily="49" charset="-128"/>
            </a:endParaRPr>
          </a:p>
          <a:p>
            <a:pPr marL="546100" indent="-28575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療養介護事業者は、</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療養介護計画（個別支援計画）に基づき</a:t>
            </a:r>
            <a:r>
              <a:rPr lang="ja-JP" altLang="en-US" sz="1400" dirty="0" smtClean="0">
                <a:solidFill>
                  <a:prstClr val="black"/>
                </a:solidFill>
                <a:latin typeface="ＭＳ ゴシック" panose="020B0609070205080204" pitchFamily="49" charset="-128"/>
                <a:ea typeface="ＭＳ ゴシック" panose="020B0609070205080204" pitchFamily="49" charset="-128"/>
              </a:rPr>
              <a:t>、利用者の心身の状況等に応じて、その者の支援を適切に行うとともに、支援の提供が漫然かつ画一的なものとならないよう配慮しなければならない。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6100" indent="-28575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従業者</a:t>
            </a:r>
            <a:r>
              <a:rPr lang="ja-JP" altLang="en-US" sz="1400" dirty="0" smtClean="0">
                <a:solidFill>
                  <a:prstClr val="black"/>
                </a:solidFill>
                <a:latin typeface="ＭＳ ゴシック" panose="020B0609070205080204" pitchFamily="49" charset="-128"/>
                <a:ea typeface="ＭＳ ゴシック" panose="020B0609070205080204" pitchFamily="49" charset="-128"/>
              </a:rPr>
              <a:t>は、支援の提供に当たっては、懇切丁寧を旨とし、利用者又はその家族に対し、支援上必要な事項（療養介護計画の目標、内容、行事、日課等）について、理解しやすいように説明を行わなければならない。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46100" indent="-28575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療養</a:t>
            </a:r>
            <a:r>
              <a:rPr lang="ja-JP" altLang="en-US" sz="1400" dirty="0" smtClean="0">
                <a:solidFill>
                  <a:prstClr val="black"/>
                </a:solidFill>
                <a:latin typeface="ＭＳ ゴシック" panose="020B0609070205080204" pitchFamily="49" charset="-128"/>
                <a:ea typeface="ＭＳ ゴシック" panose="020B0609070205080204" pitchFamily="49" charset="-128"/>
              </a:rPr>
              <a:t>介護事業者は、</a:t>
            </a:r>
            <a:r>
              <a:rPr lang="ja-JP" altLang="en-US" sz="1400" dirty="0">
                <a:solidFill>
                  <a:prstClr val="black"/>
                </a:solidFill>
                <a:latin typeface="ＭＳ ゴシック" panose="020B0609070205080204" pitchFamily="49" charset="-128"/>
                <a:ea typeface="ＭＳ ゴシック" panose="020B0609070205080204" pitchFamily="49" charset="-128"/>
              </a:rPr>
              <a:t>提供</a:t>
            </a:r>
            <a:r>
              <a:rPr lang="ja-JP" altLang="en-US" sz="1400" dirty="0" smtClean="0">
                <a:solidFill>
                  <a:prstClr val="black"/>
                </a:solidFill>
                <a:latin typeface="ＭＳ ゴシック" panose="020B0609070205080204" pitchFamily="49" charset="-128"/>
                <a:ea typeface="ＭＳ ゴシック" panose="020B0609070205080204" pitchFamily="49" charset="-128"/>
              </a:rPr>
              <a:t>する支援の質の評価（第三者評価を含む）を行い、常にその改善を図らなければならない。</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endParaRPr lang="ja-JP" altLang="en-US" sz="1600" dirty="0" smtClean="0">
              <a:solidFill>
                <a:prstClr val="black"/>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7868537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146</a:t>
            </a:fld>
            <a:endParaRPr lang="en-US" altLang="ja-JP" dirty="0">
              <a:solidFill>
                <a:prstClr val="black">
                  <a:tint val="75000"/>
                </a:prstClr>
              </a:solidFill>
            </a:endParaRPr>
          </a:p>
        </p:txBody>
      </p:sp>
      <p:sp>
        <p:nvSpPr>
          <p:cNvPr id="4" name="正方形/長方形 3"/>
          <p:cNvSpPr/>
          <p:nvPr/>
        </p:nvSpPr>
        <p:spPr>
          <a:xfrm>
            <a:off x="272480" y="260648"/>
            <a:ext cx="9361040" cy="648072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（療養介護計画の作成等）</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基準第五八条</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endParaRPr lang="en-US" altLang="ja-JP" sz="1600" u="sng"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管理者は、サービス管理責任者に支援に係る個別支援計画（以下「療養介護計画」という。）の作成に関する業務を担当させるものとする。</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療養介護計画の作成に</a:t>
            </a:r>
            <a:r>
              <a:rPr lang="ja-JP" altLang="en-US" sz="1400" dirty="0">
                <a:solidFill>
                  <a:prstClr val="black"/>
                </a:solidFill>
                <a:latin typeface="ＭＳ ゴシック" panose="020B0609070205080204" pitchFamily="49" charset="-128"/>
                <a:ea typeface="ＭＳ ゴシック" panose="020B0609070205080204" pitchFamily="49" charset="-128"/>
              </a:rPr>
              <a:t>当たって</a:t>
            </a:r>
            <a:r>
              <a:rPr lang="ja-JP" altLang="en-US" sz="1400" dirty="0" smtClean="0">
                <a:solidFill>
                  <a:prstClr val="black"/>
                </a:solidFill>
                <a:latin typeface="ＭＳ ゴシック" panose="020B0609070205080204" pitchFamily="49" charset="-128"/>
                <a:ea typeface="ＭＳ ゴシック" panose="020B0609070205080204" pitchFamily="49" charset="-128"/>
              </a:rPr>
              <a:t>は、適切な方法により、</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利用者について、その有する能力、その置かれている環境及び日常生活前案の状況等の評価を通じて利用者の希望する生活や課題等の把握（以下「アセスメント」という。）</a:t>
            </a:r>
            <a:r>
              <a:rPr lang="ja-JP" altLang="en-US" sz="1400" dirty="0" smtClean="0">
                <a:solidFill>
                  <a:prstClr val="black"/>
                </a:solidFill>
                <a:latin typeface="ＭＳ ゴシック" panose="020B0609070205080204" pitchFamily="49" charset="-128"/>
                <a:ea typeface="ＭＳ ゴシック" panose="020B0609070205080204" pitchFamily="49" charset="-128"/>
              </a:rPr>
              <a:t>を行い、利用者が自立した日常生活を営むことができるように支援する上での適切な支援内容の検討をしなければならない。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b="1" u="sng" dirty="0">
                <a:solidFill>
                  <a:prstClr val="black"/>
                </a:solidFill>
                <a:latin typeface="ＭＳ ゴシック" panose="020B0609070205080204" pitchFamily="49" charset="-128"/>
                <a:ea typeface="ＭＳ ゴシック" panose="020B0609070205080204" pitchFamily="49" charset="-128"/>
              </a:rPr>
              <a:t>アセスメントに当たって</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は利用者に面接して行わなければならない。</a:t>
            </a:r>
            <a:r>
              <a:rPr lang="ja-JP" altLang="en-US" sz="1400" dirty="0" smtClean="0">
                <a:solidFill>
                  <a:prstClr val="black"/>
                </a:solidFill>
                <a:latin typeface="ＭＳ ゴシック" panose="020B0609070205080204" pitchFamily="49" charset="-128"/>
                <a:ea typeface="ＭＳ ゴシック" panose="020B0609070205080204" pitchFamily="49" charset="-128"/>
              </a:rPr>
              <a:t>この場合において、サービス管理責任者は、面接の趣旨を利用者に対して十分に説明し、理解を得なければならない。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アセスメント及び支援内容の検討結果に基づき、</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利用者及びその家族の生活に対する意向、総合的な支援の方針、生活全般の質を向上させるための課題、支援の目標及びその達成時期、支援を提供する上での留意事項等を記載した計画の原案を作成</a:t>
            </a:r>
            <a:r>
              <a:rPr lang="ja-JP" altLang="en-US" sz="1400" dirty="0" smtClean="0">
                <a:solidFill>
                  <a:prstClr val="black"/>
                </a:solidFill>
                <a:latin typeface="ＭＳ ゴシック" panose="020B0609070205080204" pitchFamily="49" charset="-128"/>
                <a:ea typeface="ＭＳ ゴシック" panose="020B0609070205080204" pitchFamily="49" charset="-128"/>
              </a:rPr>
              <a:t>しなければならない。この場合において、当該事業所が提供する支援以外の保健医療サービス又はその他の福祉サービス等との業務も含めて療養介護計画の原案に位置付けるよう努めなければならない。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療養介護計画の作成に係る会議を（支援の提供に当たる担当者を招集して）開催</a:t>
            </a:r>
            <a:r>
              <a:rPr lang="ja-JP" altLang="en-US" sz="1400" dirty="0" smtClean="0">
                <a:solidFill>
                  <a:prstClr val="black"/>
                </a:solidFill>
                <a:latin typeface="ＭＳ ゴシック" panose="020B0609070205080204" pitchFamily="49" charset="-128"/>
                <a:ea typeface="ＭＳ ゴシック" panose="020B0609070205080204" pitchFamily="49" charset="-128"/>
              </a:rPr>
              <a:t>し、療養介護計画の</a:t>
            </a:r>
            <a:r>
              <a:rPr lang="ja-JP" altLang="en-US" sz="1400" dirty="0">
                <a:solidFill>
                  <a:prstClr val="black"/>
                </a:solidFill>
                <a:latin typeface="ＭＳ ゴシック" panose="020B0609070205080204" pitchFamily="49" charset="-128"/>
                <a:ea typeface="ＭＳ ゴシック" panose="020B0609070205080204" pitchFamily="49" charset="-128"/>
              </a:rPr>
              <a:t>原案</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の内容について意見を求めるものとする。</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療養介護計画の原案の内容について利用者又はその家族に対して説明し、文書により利用者の同意を得なければならない。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療養介護計画を作成した際には、利用者に交付しなければならない。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療養介護計画の作成後、療養介護計画の実施状況の把握（継続的なアセスメントを含む。以下「アセスメント」という）を行うとともに、</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少なくとも６月に１回以上、療養介護計画の見直し</a:t>
            </a:r>
            <a:r>
              <a:rPr lang="ja-JP" altLang="en-US" sz="1400" dirty="0" smtClean="0">
                <a:solidFill>
                  <a:prstClr val="black"/>
                </a:solidFill>
                <a:latin typeface="ＭＳ ゴシック" panose="020B0609070205080204" pitchFamily="49" charset="-128"/>
                <a:ea typeface="ＭＳ ゴシック" panose="020B0609070205080204" pitchFamily="49" charset="-128"/>
              </a:rPr>
              <a:t>を行い、必要に応じて計画の変更を行うものとする。</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モニタリングに当たっては、利用者及びその家族等と</a:t>
            </a:r>
            <a:r>
              <a:rPr lang="ja-JP" altLang="en-US" sz="1400" dirty="0">
                <a:solidFill>
                  <a:prstClr val="black"/>
                </a:solidFill>
                <a:latin typeface="ＭＳ ゴシック" panose="020B0609070205080204" pitchFamily="49" charset="-128"/>
                <a:ea typeface="ＭＳ ゴシック" panose="020B0609070205080204" pitchFamily="49" charset="-128"/>
              </a:rPr>
              <a:t>連絡を</a:t>
            </a:r>
            <a:r>
              <a:rPr lang="ja-JP" altLang="en-US" sz="1400" dirty="0" smtClean="0">
                <a:solidFill>
                  <a:prstClr val="black"/>
                </a:solidFill>
                <a:latin typeface="ＭＳ ゴシック" panose="020B0609070205080204" pitchFamily="49" charset="-128"/>
                <a:ea typeface="ＭＳ ゴシック" panose="020B0609070205080204" pitchFamily="49" charset="-128"/>
              </a:rPr>
              <a:t>継続的に行うこととし、特段の事情のない限り、以下のことを行わなければならない。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803275" indent="-263525" defTabSz="803275">
              <a:buFont typeface="Arial" panose="020B0604020202020204" pitchFamily="34" charset="0"/>
              <a:buChar char="•"/>
            </a:pPr>
            <a:r>
              <a:rPr lang="ja-JP" altLang="en-US" sz="1400" b="1" u="sng" dirty="0">
                <a:solidFill>
                  <a:prstClr val="black"/>
                </a:solidFill>
                <a:latin typeface="ＭＳ ゴシック" panose="020B0609070205080204" pitchFamily="49" charset="-128"/>
                <a:ea typeface="ＭＳ ゴシック" panose="020B0609070205080204" pitchFamily="49" charset="-128"/>
              </a:rPr>
              <a:t>定期的</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に利用者に面接すること</a:t>
            </a:r>
            <a:r>
              <a:rPr lang="ja-JP" altLang="en-US" sz="14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803275" indent="-263525" defTabSz="803275">
              <a:buFont typeface="Arial" panose="020B0604020202020204" pitchFamily="34" charset="0"/>
              <a:buChar char="•"/>
            </a:pPr>
            <a:r>
              <a:rPr lang="ja-JP" altLang="en-US" sz="1400" b="1" u="sng" dirty="0">
                <a:solidFill>
                  <a:prstClr val="black"/>
                </a:solidFill>
                <a:latin typeface="ＭＳ ゴシック" panose="020B0609070205080204" pitchFamily="49" charset="-128"/>
                <a:ea typeface="ＭＳ ゴシック" panose="020B0609070205080204" pitchFamily="49" charset="-128"/>
              </a:rPr>
              <a:t>定期的</a:t>
            </a:r>
            <a:r>
              <a:rPr lang="ja-JP" altLang="en-US" sz="1400" b="1" u="sng" dirty="0" smtClean="0">
                <a:solidFill>
                  <a:prstClr val="black"/>
                </a:solidFill>
                <a:latin typeface="ＭＳ ゴシック" panose="020B0609070205080204" pitchFamily="49" charset="-128"/>
                <a:ea typeface="ＭＳ ゴシック" panose="020B0609070205080204" pitchFamily="49" charset="-128"/>
              </a:rPr>
              <a:t>にモニタリングの結果を記録すること</a:t>
            </a:r>
            <a:r>
              <a:rPr lang="ja-JP" altLang="en-US" sz="14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92138" indent="-342900">
              <a:buFont typeface="+mj-ea"/>
              <a:buAutoNum type="circleNumDbPlain" startAt="10"/>
            </a:pPr>
            <a:r>
              <a:rPr lang="ja-JP" altLang="en-US" sz="1400" dirty="0" smtClean="0">
                <a:solidFill>
                  <a:prstClr val="black"/>
                </a:solidFill>
                <a:latin typeface="ＭＳ ゴシック" panose="020B0609070205080204" pitchFamily="49" charset="-128"/>
                <a:ea typeface="ＭＳ ゴシック" panose="020B0609070205080204" pitchFamily="49" charset="-128"/>
              </a:rPr>
              <a:t>②から⑦については、療養介護計画の変更についても準用する。</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6209340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44624"/>
            <a:ext cx="8915400" cy="202033"/>
          </a:xfrm>
        </p:spPr>
        <p:txBody>
          <a:bodyPr/>
          <a:lstStyle/>
          <a:p>
            <a:r>
              <a:rPr kumimoji="1" lang="ja-JP" altLang="en-US" sz="1600" b="1" dirty="0" smtClean="0"/>
              <a:t>個別支援計画書（書式例）</a:t>
            </a:r>
            <a:endParaRPr kumimoji="1" lang="ja-JP" altLang="en-US" sz="1600" b="1" dirty="0"/>
          </a:p>
        </p:txBody>
      </p:sp>
      <p:sp>
        <p:nvSpPr>
          <p:cNvPr id="3" name="スライド番号プレースホルダー 2"/>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147</a:t>
            </a:fld>
            <a:endParaRPr lang="en-US" altLang="ja-JP" dirty="0">
              <a:solidFill>
                <a:prstClr val="black">
                  <a:tint val="75000"/>
                </a:prstClr>
              </a:solidFill>
            </a:endParaRPr>
          </a:p>
        </p:txBody>
      </p:sp>
      <p:graphicFrame>
        <p:nvGraphicFramePr>
          <p:cNvPr id="6" name="表 5"/>
          <p:cNvGraphicFramePr>
            <a:graphicFrameLocks noGrp="1"/>
          </p:cNvGraphicFramePr>
          <p:nvPr>
            <p:extLst/>
          </p:nvPr>
        </p:nvGraphicFramePr>
        <p:xfrm>
          <a:off x="200472" y="764704"/>
          <a:ext cx="9577064" cy="475104"/>
        </p:xfrm>
        <a:graphic>
          <a:graphicData uri="http://schemas.openxmlformats.org/drawingml/2006/table">
            <a:tbl>
              <a:tblPr firstRow="1" bandRow="1">
                <a:tableStyleId>{5940675A-B579-460E-94D1-54222C63F5DA}</a:tableStyleId>
              </a:tblPr>
              <a:tblGrid>
                <a:gridCol w="9577064">
                  <a:extLst>
                    <a:ext uri="{9D8B030D-6E8A-4147-A177-3AD203B41FA5}">
                      <a16:colId xmlns:a16="http://schemas.microsoft.com/office/drawing/2014/main" xmlns="" val="20000"/>
                    </a:ext>
                  </a:extLst>
                </a:gridCol>
              </a:tblGrid>
              <a:tr h="475104">
                <a:tc>
                  <a:txBody>
                    <a:bodyPr/>
                    <a:lstStyle/>
                    <a:p>
                      <a:r>
                        <a:rPr kumimoji="1" lang="en-US" altLang="ja-JP" sz="1100" dirty="0" smtClean="0"/>
                        <a:t>【</a:t>
                      </a:r>
                      <a:r>
                        <a:rPr kumimoji="1" lang="ja-JP" altLang="en-US" sz="1100" dirty="0" smtClean="0"/>
                        <a:t>総合的な援助の方針</a:t>
                      </a:r>
                      <a:r>
                        <a:rPr kumimoji="1" lang="en-US" altLang="ja-JP" sz="1100" dirty="0" smtClean="0"/>
                        <a:t>】</a:t>
                      </a:r>
                    </a:p>
                  </a:txBody>
                  <a:tcPr/>
                </a:tc>
                <a:extLst>
                  <a:ext uri="{0D108BD9-81ED-4DB2-BD59-A6C34878D82A}">
                    <a16:rowId xmlns:a16="http://schemas.microsoft.com/office/drawing/2014/main" xmlns="" val="10000"/>
                  </a:ext>
                </a:extLst>
              </a:tr>
            </a:tbl>
          </a:graphicData>
        </a:graphic>
      </p:graphicFrame>
      <p:graphicFrame>
        <p:nvGraphicFramePr>
          <p:cNvPr id="7" name="表 6"/>
          <p:cNvGraphicFramePr>
            <a:graphicFrameLocks noGrp="1"/>
          </p:cNvGraphicFramePr>
          <p:nvPr>
            <p:extLst/>
          </p:nvPr>
        </p:nvGraphicFramePr>
        <p:xfrm>
          <a:off x="200472" y="2740567"/>
          <a:ext cx="9505057" cy="4000801"/>
        </p:xfrm>
        <a:graphic>
          <a:graphicData uri="http://schemas.openxmlformats.org/drawingml/2006/table">
            <a:tbl>
              <a:tblPr firstRow="1" bandRow="1">
                <a:tableStyleId>{5940675A-B579-460E-94D1-54222C63F5DA}</a:tableStyleId>
              </a:tblPr>
              <a:tblGrid>
                <a:gridCol w="2117528">
                  <a:extLst>
                    <a:ext uri="{9D8B030D-6E8A-4147-A177-3AD203B41FA5}">
                      <a16:colId xmlns:a16="http://schemas.microsoft.com/office/drawing/2014/main" xmlns="" val="20000"/>
                    </a:ext>
                  </a:extLst>
                </a:gridCol>
                <a:gridCol w="2371632">
                  <a:extLst>
                    <a:ext uri="{9D8B030D-6E8A-4147-A177-3AD203B41FA5}">
                      <a16:colId xmlns:a16="http://schemas.microsoft.com/office/drawing/2014/main" xmlns="" val="20001"/>
                    </a:ext>
                  </a:extLst>
                </a:gridCol>
                <a:gridCol w="3215696">
                  <a:extLst>
                    <a:ext uri="{9D8B030D-6E8A-4147-A177-3AD203B41FA5}">
                      <a16:colId xmlns:a16="http://schemas.microsoft.com/office/drawing/2014/main" xmlns="" val="20002"/>
                    </a:ext>
                  </a:extLst>
                </a:gridCol>
                <a:gridCol w="1296144">
                  <a:extLst>
                    <a:ext uri="{9D8B030D-6E8A-4147-A177-3AD203B41FA5}">
                      <a16:colId xmlns:a16="http://schemas.microsoft.com/office/drawing/2014/main" xmlns="" val="20003"/>
                    </a:ext>
                  </a:extLst>
                </a:gridCol>
                <a:gridCol w="504057">
                  <a:extLst>
                    <a:ext uri="{9D8B030D-6E8A-4147-A177-3AD203B41FA5}">
                      <a16:colId xmlns:a16="http://schemas.microsoft.com/office/drawing/2014/main" xmlns="" val="20004"/>
                    </a:ext>
                  </a:extLst>
                </a:gridCol>
              </a:tblGrid>
              <a:tr h="263827">
                <a:tc>
                  <a:txBody>
                    <a:bodyPr/>
                    <a:lstStyle/>
                    <a:p>
                      <a:pPr algn="ctr"/>
                      <a:r>
                        <a:rPr kumimoji="1" lang="ja-JP" altLang="en-US" sz="1100" dirty="0" smtClean="0"/>
                        <a:t>具体的到達目標</a:t>
                      </a:r>
                      <a:endParaRPr kumimoji="1" lang="ja-JP" altLang="en-US" sz="1100" dirty="0"/>
                    </a:p>
                  </a:txBody>
                  <a:tcPr anchor="ctr"/>
                </a:tc>
                <a:tc>
                  <a:txBody>
                    <a:bodyPr/>
                    <a:lstStyle/>
                    <a:p>
                      <a:pPr algn="ctr"/>
                      <a:r>
                        <a:rPr kumimoji="1" lang="ja-JP" altLang="en-US" sz="1100" dirty="0" smtClean="0"/>
                        <a:t>本人の役割</a:t>
                      </a:r>
                      <a:endParaRPr kumimoji="1" lang="ja-JP" altLang="en-US" sz="1100" dirty="0"/>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1100" dirty="0" smtClean="0"/>
                        <a:t>支援内容</a:t>
                      </a:r>
                      <a:endParaRPr kumimoji="1" lang="en-US" altLang="ja-JP" sz="1100" dirty="0" smtClean="0"/>
                    </a:p>
                    <a:p>
                      <a:pPr algn="ctr"/>
                      <a:r>
                        <a:rPr kumimoji="1" lang="ja-JP" altLang="en-US" sz="1100" dirty="0" smtClean="0"/>
                        <a:t>（内容・留意点等）</a:t>
                      </a:r>
                      <a:endParaRPr kumimoji="1" lang="ja-JP" altLang="en-US" sz="110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100" dirty="0" smtClean="0"/>
                        <a:t>担当者</a:t>
                      </a:r>
                      <a:endParaRPr kumimoji="1" lang="ja-JP" altLang="en-US" sz="1100" dirty="0"/>
                    </a:p>
                  </a:txBody>
                  <a:tcPr anchor="ctr"/>
                </a:tc>
                <a:tc>
                  <a:txBody>
                    <a:bodyPr/>
                    <a:lstStyle/>
                    <a:p>
                      <a:pPr algn="ctr"/>
                      <a:r>
                        <a:rPr kumimoji="1" lang="ja-JP" altLang="en-US" sz="1100" dirty="0" smtClean="0"/>
                        <a:t>優先順位</a:t>
                      </a:r>
                      <a:endParaRPr kumimoji="1" lang="ja-JP" altLang="en-US" sz="1100" dirty="0"/>
                    </a:p>
                  </a:txBody>
                  <a:tcPr anchor="ctr"/>
                </a:tc>
                <a:extLst>
                  <a:ext uri="{0D108BD9-81ED-4DB2-BD59-A6C34878D82A}">
                    <a16:rowId xmlns:a16="http://schemas.microsoft.com/office/drawing/2014/main" xmlns="" val="10000"/>
                  </a:ext>
                </a:extLst>
              </a:tr>
              <a:tr h="770604">
                <a:tc>
                  <a:txBody>
                    <a:bodyPr/>
                    <a:lstStyle/>
                    <a:p>
                      <a:endParaRPr kumimoji="1" lang="ja-JP" altLang="en-US" sz="1100" dirty="0"/>
                    </a:p>
                  </a:txBody>
                  <a:tcPr anchor="ctr"/>
                </a:tc>
                <a:tc>
                  <a:txBody>
                    <a:bodyPr/>
                    <a:lstStyle/>
                    <a:p>
                      <a:endParaRPr kumimoji="1" lang="ja-JP" altLang="en-US" sz="1100" dirty="0"/>
                    </a:p>
                  </a:txBody>
                  <a:tcPr anchor="ctr">
                    <a:lnR w="12700" cap="flat" cmpd="sng" algn="ctr">
                      <a:solidFill>
                        <a:schemeClr val="tx1"/>
                      </a:solidFill>
                      <a:prstDash val="solid"/>
                      <a:round/>
                      <a:headEnd type="none" w="med" len="med"/>
                      <a:tailEnd type="none" w="med" len="med"/>
                    </a:lnR>
                  </a:tcPr>
                </a:tc>
                <a:tc>
                  <a:txBody>
                    <a:bodyPr/>
                    <a:lstStyle/>
                    <a:p>
                      <a:endParaRPr kumimoji="1" lang="ja-JP" altLang="en-US" sz="1100" dirty="0"/>
                    </a:p>
                  </a:txBody>
                  <a:tcPr anchor="ctr">
                    <a:lnL w="12700" cap="flat" cmpd="sng" algn="ctr">
                      <a:solidFill>
                        <a:schemeClr val="tx1"/>
                      </a:solidFill>
                      <a:prstDash val="solid"/>
                      <a:round/>
                      <a:headEnd type="none" w="med" len="med"/>
                      <a:tailEnd type="none" w="med" len="med"/>
                    </a:lnL>
                  </a:tcPr>
                </a:tc>
                <a:tc>
                  <a:txBody>
                    <a:bodyPr/>
                    <a:lstStyle/>
                    <a:p>
                      <a:endParaRPr kumimoji="1" lang="ja-JP" altLang="en-US" sz="1100" dirty="0"/>
                    </a:p>
                  </a:txBody>
                  <a:tcPr anchor="ctr"/>
                </a:tc>
                <a:tc>
                  <a:txBody>
                    <a:bodyPr/>
                    <a:lstStyle/>
                    <a:p>
                      <a:endParaRPr kumimoji="1" lang="ja-JP" altLang="en-US" sz="1100" dirty="0"/>
                    </a:p>
                  </a:txBody>
                  <a:tcPr anchor="ctr"/>
                </a:tc>
                <a:extLst>
                  <a:ext uri="{0D108BD9-81ED-4DB2-BD59-A6C34878D82A}">
                    <a16:rowId xmlns:a16="http://schemas.microsoft.com/office/drawing/2014/main" xmlns="" val="10001"/>
                  </a:ext>
                </a:extLst>
              </a:tr>
              <a:tr h="770604">
                <a:tc>
                  <a:txBody>
                    <a:bodyPr/>
                    <a:lstStyle/>
                    <a:p>
                      <a:endParaRPr kumimoji="1" lang="ja-JP" altLang="en-US" sz="1100" dirty="0"/>
                    </a:p>
                  </a:txBody>
                  <a:tcPr anchor="ctr"/>
                </a:tc>
                <a:tc>
                  <a:txBody>
                    <a:bodyPr/>
                    <a:lstStyle/>
                    <a:p>
                      <a:endParaRPr kumimoji="1" lang="ja-JP" altLang="en-US" sz="1100" dirty="0"/>
                    </a:p>
                  </a:txBody>
                  <a:tcPr anchor="ctr">
                    <a:lnR w="12700" cap="flat" cmpd="sng" algn="ctr">
                      <a:solidFill>
                        <a:schemeClr val="tx1"/>
                      </a:solidFill>
                      <a:prstDash val="solid"/>
                      <a:round/>
                      <a:headEnd type="none" w="med" len="med"/>
                      <a:tailEnd type="none" w="med" len="med"/>
                    </a:lnR>
                  </a:tcPr>
                </a:tc>
                <a:tc>
                  <a:txBody>
                    <a:bodyPr/>
                    <a:lstStyle/>
                    <a:p>
                      <a:endParaRPr kumimoji="1" lang="ja-JP" altLang="en-US" sz="1100" dirty="0"/>
                    </a:p>
                  </a:txBody>
                  <a:tcPr anchor="ctr">
                    <a:lnL w="12700" cap="flat" cmpd="sng" algn="ctr">
                      <a:solidFill>
                        <a:schemeClr val="tx1"/>
                      </a:solidFill>
                      <a:prstDash val="solid"/>
                      <a:round/>
                      <a:headEnd type="none" w="med" len="med"/>
                      <a:tailEnd type="none" w="med" len="med"/>
                    </a:lnL>
                  </a:tcPr>
                </a:tc>
                <a:tc>
                  <a:txBody>
                    <a:bodyPr/>
                    <a:lstStyle/>
                    <a:p>
                      <a:endParaRPr kumimoji="1" lang="ja-JP" altLang="en-US" sz="1100" dirty="0"/>
                    </a:p>
                  </a:txBody>
                  <a:tcPr anchor="ctr"/>
                </a:tc>
                <a:tc>
                  <a:txBody>
                    <a:bodyPr/>
                    <a:lstStyle/>
                    <a:p>
                      <a:endParaRPr kumimoji="1" lang="ja-JP" altLang="en-US" sz="1100" dirty="0"/>
                    </a:p>
                  </a:txBody>
                  <a:tcPr anchor="ctr"/>
                </a:tc>
                <a:extLst>
                  <a:ext uri="{0D108BD9-81ED-4DB2-BD59-A6C34878D82A}">
                    <a16:rowId xmlns:a16="http://schemas.microsoft.com/office/drawing/2014/main" xmlns="" val="10002"/>
                  </a:ext>
                </a:extLst>
              </a:tr>
              <a:tr h="770604">
                <a:tc>
                  <a:txBody>
                    <a:bodyPr/>
                    <a:lstStyle/>
                    <a:p>
                      <a:endParaRPr kumimoji="1" lang="ja-JP" altLang="en-US" sz="1100" dirty="0"/>
                    </a:p>
                  </a:txBody>
                  <a:tcPr anchor="ctr"/>
                </a:tc>
                <a:tc>
                  <a:txBody>
                    <a:bodyPr/>
                    <a:lstStyle/>
                    <a:p>
                      <a:endParaRPr kumimoji="1" lang="ja-JP" altLang="en-US" sz="1100" dirty="0"/>
                    </a:p>
                  </a:txBody>
                  <a:tcPr anchor="ctr">
                    <a:lnR w="12700" cap="flat" cmpd="sng" algn="ctr">
                      <a:solidFill>
                        <a:schemeClr val="tx1"/>
                      </a:solidFill>
                      <a:prstDash val="solid"/>
                      <a:round/>
                      <a:headEnd type="none" w="med" len="med"/>
                      <a:tailEnd type="none" w="med" len="med"/>
                    </a:lnR>
                  </a:tcPr>
                </a:tc>
                <a:tc>
                  <a:txBody>
                    <a:bodyPr/>
                    <a:lstStyle/>
                    <a:p>
                      <a:endParaRPr kumimoji="1" lang="ja-JP" altLang="en-US" sz="1100" dirty="0"/>
                    </a:p>
                  </a:txBody>
                  <a:tcPr anchor="ctr">
                    <a:lnL w="12700" cap="flat" cmpd="sng" algn="ctr">
                      <a:solidFill>
                        <a:schemeClr val="tx1"/>
                      </a:solidFill>
                      <a:prstDash val="solid"/>
                      <a:round/>
                      <a:headEnd type="none" w="med" len="med"/>
                      <a:tailEnd type="none" w="med" len="med"/>
                    </a:lnL>
                  </a:tcPr>
                </a:tc>
                <a:tc>
                  <a:txBody>
                    <a:bodyPr/>
                    <a:lstStyle/>
                    <a:p>
                      <a:endParaRPr kumimoji="1" lang="ja-JP" altLang="en-US" sz="1100" dirty="0"/>
                    </a:p>
                  </a:txBody>
                  <a:tcPr anchor="ctr"/>
                </a:tc>
                <a:tc>
                  <a:txBody>
                    <a:bodyPr/>
                    <a:lstStyle/>
                    <a:p>
                      <a:endParaRPr kumimoji="1" lang="ja-JP" altLang="en-US" sz="1100" dirty="0"/>
                    </a:p>
                  </a:txBody>
                  <a:tcPr anchor="ctr"/>
                </a:tc>
                <a:extLst>
                  <a:ext uri="{0D108BD9-81ED-4DB2-BD59-A6C34878D82A}">
                    <a16:rowId xmlns:a16="http://schemas.microsoft.com/office/drawing/2014/main" xmlns="" val="10003"/>
                  </a:ext>
                </a:extLst>
              </a:tr>
              <a:tr h="770604">
                <a:tc>
                  <a:txBody>
                    <a:bodyPr/>
                    <a:lstStyle/>
                    <a:p>
                      <a:endParaRPr kumimoji="1" lang="ja-JP" altLang="en-US" sz="1100" dirty="0"/>
                    </a:p>
                  </a:txBody>
                  <a:tcPr anchor="ctr"/>
                </a:tc>
                <a:tc>
                  <a:txBody>
                    <a:bodyPr/>
                    <a:lstStyle/>
                    <a:p>
                      <a:endParaRPr kumimoji="1" lang="ja-JP" altLang="en-US" sz="1100" dirty="0"/>
                    </a:p>
                  </a:txBody>
                  <a:tcPr anchor="ctr">
                    <a:lnR w="12700" cap="flat" cmpd="sng" algn="ctr">
                      <a:solidFill>
                        <a:schemeClr val="tx1"/>
                      </a:solidFill>
                      <a:prstDash val="solid"/>
                      <a:round/>
                      <a:headEnd type="none" w="med" len="med"/>
                      <a:tailEnd type="none" w="med" len="med"/>
                    </a:lnR>
                  </a:tcPr>
                </a:tc>
                <a:tc>
                  <a:txBody>
                    <a:bodyPr/>
                    <a:lstStyle/>
                    <a:p>
                      <a:endParaRPr kumimoji="1" lang="ja-JP" altLang="en-US" sz="1100" dirty="0"/>
                    </a:p>
                  </a:txBody>
                  <a:tcPr anchor="ctr">
                    <a:lnL w="12700" cap="flat" cmpd="sng" algn="ctr">
                      <a:solidFill>
                        <a:schemeClr val="tx1"/>
                      </a:solidFill>
                      <a:prstDash val="solid"/>
                      <a:round/>
                      <a:headEnd type="none" w="med" len="med"/>
                      <a:tailEnd type="none" w="med" len="med"/>
                    </a:lnL>
                  </a:tcPr>
                </a:tc>
                <a:tc>
                  <a:txBody>
                    <a:bodyPr/>
                    <a:lstStyle/>
                    <a:p>
                      <a:endParaRPr kumimoji="1" lang="ja-JP" altLang="en-US" sz="1100" dirty="0"/>
                    </a:p>
                  </a:txBody>
                  <a:tcPr anchor="ctr"/>
                </a:tc>
                <a:tc>
                  <a:txBody>
                    <a:bodyPr/>
                    <a:lstStyle/>
                    <a:p>
                      <a:endParaRPr kumimoji="1" lang="ja-JP" altLang="en-US" sz="1100" dirty="0"/>
                    </a:p>
                  </a:txBody>
                  <a:tcPr anchor="ctr"/>
                </a:tc>
                <a:extLst>
                  <a:ext uri="{0D108BD9-81ED-4DB2-BD59-A6C34878D82A}">
                    <a16:rowId xmlns:a16="http://schemas.microsoft.com/office/drawing/2014/main" xmlns="" val="10004"/>
                  </a:ext>
                </a:extLst>
              </a:tr>
              <a:tr h="491665">
                <a:tc gridSpan="5">
                  <a:txBody>
                    <a:bodyPr/>
                    <a:lstStyle/>
                    <a:p>
                      <a:r>
                        <a:rPr kumimoji="1" lang="ja-JP" altLang="en-US" sz="1100" dirty="0" smtClean="0"/>
                        <a:t>上記の計画書に基づきサービスの説明を受け、内容に同意しました。</a:t>
                      </a:r>
                      <a:endParaRPr kumimoji="1" lang="en-US" altLang="ja-JP" sz="1100" dirty="0" smtClean="0"/>
                    </a:p>
                    <a:p>
                      <a:r>
                        <a:rPr kumimoji="1" lang="ja-JP" altLang="en-US" sz="1100" u="sng" dirty="0" smtClean="0"/>
                        <a:t>同意年月日：　　　　　　　　年　　　　　月　　　　　日　　</a:t>
                      </a:r>
                      <a:r>
                        <a:rPr kumimoji="1" lang="ja-JP" altLang="en-US" sz="1100" dirty="0" smtClean="0"/>
                        <a:t>　</a:t>
                      </a:r>
                      <a:r>
                        <a:rPr kumimoji="1" lang="ja-JP" altLang="en-US" sz="1100" u="sng" dirty="0" smtClean="0"/>
                        <a:t>利用者氏名　　　　　　　　　　　　　　　　　印　</a:t>
                      </a:r>
                      <a:r>
                        <a:rPr kumimoji="1" lang="ja-JP" altLang="en-US" sz="1100" dirty="0" smtClean="0"/>
                        <a:t>　　　　</a:t>
                      </a:r>
                      <a:r>
                        <a:rPr kumimoji="1" lang="ja-JP" altLang="en-US" sz="1100" u="sng" dirty="0" smtClean="0"/>
                        <a:t>サービス管理責任者氏名　　　　　　　　　　　　　　　印</a:t>
                      </a:r>
                      <a:endParaRPr kumimoji="1" lang="ja-JP" altLang="en-US" sz="1100" u="sng"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1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1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1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1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graphicFrame>
        <p:nvGraphicFramePr>
          <p:cNvPr id="8" name="表 7"/>
          <p:cNvGraphicFramePr>
            <a:graphicFrameLocks noGrp="1"/>
          </p:cNvGraphicFramePr>
          <p:nvPr>
            <p:extLst/>
          </p:nvPr>
        </p:nvGraphicFramePr>
        <p:xfrm>
          <a:off x="200472" y="1340768"/>
          <a:ext cx="9577064" cy="936104"/>
        </p:xfrm>
        <a:graphic>
          <a:graphicData uri="http://schemas.openxmlformats.org/drawingml/2006/table">
            <a:tbl>
              <a:tblPr firstRow="1" bandRow="1">
                <a:tableStyleId>{5940675A-B579-460E-94D1-54222C63F5DA}</a:tableStyleId>
              </a:tblPr>
              <a:tblGrid>
                <a:gridCol w="4896544">
                  <a:extLst>
                    <a:ext uri="{9D8B030D-6E8A-4147-A177-3AD203B41FA5}">
                      <a16:colId xmlns:a16="http://schemas.microsoft.com/office/drawing/2014/main" xmlns="" val="20000"/>
                    </a:ext>
                  </a:extLst>
                </a:gridCol>
                <a:gridCol w="4680520">
                  <a:extLst>
                    <a:ext uri="{9D8B030D-6E8A-4147-A177-3AD203B41FA5}">
                      <a16:colId xmlns:a16="http://schemas.microsoft.com/office/drawing/2014/main" xmlns="" val="20001"/>
                    </a:ext>
                  </a:extLst>
                </a:gridCol>
              </a:tblGrid>
              <a:tr h="468052">
                <a:tc gridSpan="2">
                  <a:txBody>
                    <a:bodyPr/>
                    <a:lstStyle/>
                    <a:p>
                      <a:r>
                        <a:rPr kumimoji="1" lang="en-US" altLang="ja-JP" sz="1100" dirty="0" smtClean="0"/>
                        <a:t>【</a:t>
                      </a:r>
                      <a:r>
                        <a:rPr kumimoji="1" lang="ja-JP" altLang="en-US" sz="1100" dirty="0" smtClean="0"/>
                        <a:t>到達目標</a:t>
                      </a:r>
                      <a:r>
                        <a:rPr kumimoji="1" lang="en-US" altLang="ja-JP" sz="1100" dirty="0" smtClean="0"/>
                        <a:t>】</a:t>
                      </a:r>
                      <a:endParaRPr kumimoji="1" lang="ja-JP" altLang="en-US" sz="1100" dirty="0"/>
                    </a:p>
                  </a:txBody>
                  <a:tcPr/>
                </a:tc>
                <a:tc hMerge="1">
                  <a:txBody>
                    <a:bodyPr/>
                    <a:lstStyle/>
                    <a:p>
                      <a:endParaRPr kumimoji="1" lang="ja-JP" altLang="en-US" sz="1100" dirty="0"/>
                    </a:p>
                  </a:txBody>
                  <a:tcPr/>
                </a:tc>
                <a:extLst>
                  <a:ext uri="{0D108BD9-81ED-4DB2-BD59-A6C34878D82A}">
                    <a16:rowId xmlns:a16="http://schemas.microsoft.com/office/drawing/2014/main" xmlns="" val="10000"/>
                  </a:ext>
                </a:extLst>
              </a:tr>
              <a:tr h="468052">
                <a:tc>
                  <a:txBody>
                    <a:bodyPr/>
                    <a:lstStyle/>
                    <a:p>
                      <a:r>
                        <a:rPr kumimoji="1" lang="en-US" altLang="ja-JP" sz="1100" dirty="0" smtClean="0"/>
                        <a:t>【</a:t>
                      </a:r>
                      <a:r>
                        <a:rPr kumimoji="1" lang="ja-JP" altLang="en-US" sz="1100" dirty="0" smtClean="0"/>
                        <a:t>短期目標</a:t>
                      </a:r>
                      <a:r>
                        <a:rPr kumimoji="1" lang="en-US" altLang="ja-JP" sz="1100" dirty="0" smtClean="0"/>
                        <a:t>】</a:t>
                      </a:r>
                      <a:endParaRPr kumimoji="1" lang="ja-JP" altLang="en-US" sz="1100" dirty="0"/>
                    </a:p>
                  </a:txBody>
                  <a:tcPr/>
                </a:tc>
                <a:tc>
                  <a:txBody>
                    <a:bodyPr/>
                    <a:lstStyle/>
                    <a:p>
                      <a:r>
                        <a:rPr kumimoji="1" lang="en-US" altLang="ja-JP" sz="1100" dirty="0" smtClean="0"/>
                        <a:t>【</a:t>
                      </a:r>
                      <a:r>
                        <a:rPr kumimoji="1" lang="ja-JP" altLang="en-US" sz="1100" dirty="0" smtClean="0"/>
                        <a:t>長期目標</a:t>
                      </a:r>
                      <a:r>
                        <a:rPr kumimoji="1" lang="en-US" altLang="ja-JP" sz="1100" dirty="0" smtClean="0"/>
                        <a:t>】</a:t>
                      </a:r>
                      <a:endParaRPr kumimoji="1" lang="ja-JP" altLang="en-US" sz="1100" dirty="0"/>
                    </a:p>
                  </a:txBody>
                  <a:tcPr/>
                </a:tc>
                <a:extLst>
                  <a:ext uri="{0D108BD9-81ED-4DB2-BD59-A6C34878D82A}">
                    <a16:rowId xmlns:a16="http://schemas.microsoft.com/office/drawing/2014/main" xmlns="" val="10001"/>
                  </a:ext>
                </a:extLst>
              </a:tr>
            </a:tbl>
          </a:graphicData>
        </a:graphic>
      </p:graphicFrame>
      <p:graphicFrame>
        <p:nvGraphicFramePr>
          <p:cNvPr id="9" name="表 8"/>
          <p:cNvGraphicFramePr>
            <a:graphicFrameLocks noGrp="1"/>
          </p:cNvGraphicFramePr>
          <p:nvPr>
            <p:extLst/>
          </p:nvPr>
        </p:nvGraphicFramePr>
        <p:xfrm>
          <a:off x="200472" y="346369"/>
          <a:ext cx="9513980" cy="274320"/>
        </p:xfrm>
        <a:graphic>
          <a:graphicData uri="http://schemas.openxmlformats.org/drawingml/2006/table">
            <a:tbl>
              <a:tblPr firstRow="1" bandRow="1">
                <a:tableStyleId>{5940675A-B579-460E-94D1-54222C63F5DA}</a:tableStyleId>
              </a:tblPr>
              <a:tblGrid>
                <a:gridCol w="1127446">
                  <a:extLst>
                    <a:ext uri="{9D8B030D-6E8A-4147-A177-3AD203B41FA5}">
                      <a16:colId xmlns:a16="http://schemas.microsoft.com/office/drawing/2014/main" xmlns="" val="20000"/>
                    </a:ext>
                  </a:extLst>
                </a:gridCol>
                <a:gridCol w="1767541">
                  <a:extLst>
                    <a:ext uri="{9D8B030D-6E8A-4147-A177-3AD203B41FA5}">
                      <a16:colId xmlns:a16="http://schemas.microsoft.com/office/drawing/2014/main" xmlns="" val="20001"/>
                    </a:ext>
                  </a:extLst>
                </a:gridCol>
                <a:gridCol w="208280">
                  <a:extLst>
                    <a:ext uri="{9D8B030D-6E8A-4147-A177-3AD203B41FA5}">
                      <a16:colId xmlns:a16="http://schemas.microsoft.com/office/drawing/2014/main" xmlns="" val="20002"/>
                    </a:ext>
                  </a:extLst>
                </a:gridCol>
                <a:gridCol w="2642376">
                  <a:extLst>
                    <a:ext uri="{9D8B030D-6E8A-4147-A177-3AD203B41FA5}">
                      <a16:colId xmlns:a16="http://schemas.microsoft.com/office/drawing/2014/main" xmlns="" val="20003"/>
                    </a:ext>
                  </a:extLst>
                </a:gridCol>
                <a:gridCol w="208280">
                  <a:extLst>
                    <a:ext uri="{9D8B030D-6E8A-4147-A177-3AD203B41FA5}">
                      <a16:colId xmlns:a16="http://schemas.microsoft.com/office/drawing/2014/main" xmlns="" val="20004"/>
                    </a:ext>
                  </a:extLst>
                </a:gridCol>
                <a:gridCol w="1217083">
                  <a:extLst>
                    <a:ext uri="{9D8B030D-6E8A-4147-A177-3AD203B41FA5}">
                      <a16:colId xmlns:a16="http://schemas.microsoft.com/office/drawing/2014/main" xmlns="" val="20005"/>
                    </a:ext>
                  </a:extLst>
                </a:gridCol>
                <a:gridCol w="2342974">
                  <a:extLst>
                    <a:ext uri="{9D8B030D-6E8A-4147-A177-3AD203B41FA5}">
                      <a16:colId xmlns:a16="http://schemas.microsoft.com/office/drawing/2014/main" xmlns="" val="20006"/>
                    </a:ext>
                  </a:extLst>
                </a:gridCol>
              </a:tblGrid>
              <a:tr h="216024">
                <a:tc>
                  <a:txBody>
                    <a:bodyPr/>
                    <a:lstStyle/>
                    <a:p>
                      <a:r>
                        <a:rPr kumimoji="1" lang="ja-JP" altLang="en-US" sz="1200" dirty="0" smtClean="0"/>
                        <a:t>利用者氏名：</a:t>
                      </a: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kumimoji="1" lang="ja-JP" altLang="en-US" sz="1200" dirty="0" smtClean="0"/>
                        <a:t>作成年月日</a:t>
                      </a: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0"/>
                  </a:ext>
                </a:extLst>
              </a:tr>
            </a:tbl>
          </a:graphicData>
        </a:graphic>
      </p:graphicFrame>
      <p:sp>
        <p:nvSpPr>
          <p:cNvPr id="13" name="テキスト ボックス 12"/>
          <p:cNvSpPr txBox="1"/>
          <p:nvPr/>
        </p:nvSpPr>
        <p:spPr>
          <a:xfrm>
            <a:off x="200472" y="2420888"/>
            <a:ext cx="4104456" cy="276999"/>
          </a:xfrm>
          <a:prstGeom prst="rect">
            <a:avLst/>
          </a:prstGeom>
          <a:noFill/>
        </p:spPr>
        <p:txBody>
          <a:bodyPr wrap="square" rtlCol="0">
            <a:spAutoFit/>
          </a:bodyPr>
          <a:lstStyle/>
          <a:p>
            <a:r>
              <a:rPr lang="ja-JP" altLang="en-US" sz="1200" dirty="0" smtClean="0">
                <a:solidFill>
                  <a:prstClr val="black"/>
                </a:solidFill>
              </a:rPr>
              <a:t>具体的な到達目標及び支援計画等</a:t>
            </a:r>
            <a:endParaRPr lang="ja-JP" altLang="en-US" sz="1200" dirty="0">
              <a:solidFill>
                <a:prstClr val="black"/>
              </a:solidFill>
            </a:endParaRPr>
          </a:p>
        </p:txBody>
      </p:sp>
    </p:spTree>
    <p:extLst>
      <p:ext uri="{BB962C8B-B14F-4D97-AF65-F5344CB8AC3E}">
        <p14:creationId xmlns:p14="http://schemas.microsoft.com/office/powerpoint/2010/main" val="35147971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148</a:t>
            </a:fld>
            <a:endParaRPr lang="en-US" altLang="ja-JP" dirty="0">
              <a:solidFill>
                <a:prstClr val="black">
                  <a:tint val="75000"/>
                </a:prstClr>
              </a:solidFill>
            </a:endParaRPr>
          </a:p>
        </p:txBody>
      </p:sp>
      <p:sp>
        <p:nvSpPr>
          <p:cNvPr id="4" name="正方形/長方形 3"/>
          <p:cNvSpPr/>
          <p:nvPr/>
        </p:nvSpPr>
        <p:spPr>
          <a:xfrm>
            <a:off x="272480" y="260648"/>
            <a:ext cx="9361040" cy="6336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（サービス管理責任者の責務）</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基準第五九条</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pPr marL="536575" indent="-34290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サービス管理責任者は計画作成業務のほか、以下の業務を行うものとする。</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717550"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利用</a:t>
            </a:r>
            <a:r>
              <a:rPr lang="ja-JP" altLang="en-US" sz="1400" dirty="0">
                <a:solidFill>
                  <a:prstClr val="black"/>
                </a:solidFill>
                <a:latin typeface="ＭＳ ゴシック" panose="020B0609070205080204" pitchFamily="49" charset="-128"/>
                <a:ea typeface="ＭＳ ゴシック" panose="020B0609070205080204" pitchFamily="49" charset="-128"/>
              </a:rPr>
              <a:t>申込</a:t>
            </a:r>
            <a:r>
              <a:rPr lang="ja-JP" altLang="en-US" sz="1400" dirty="0" smtClean="0">
                <a:solidFill>
                  <a:prstClr val="black"/>
                </a:solidFill>
                <a:latin typeface="ＭＳ ゴシック" panose="020B0609070205080204" pitchFamily="49" charset="-128"/>
                <a:ea typeface="ＭＳ ゴシック" panose="020B0609070205080204" pitchFamily="49" charset="-128"/>
              </a:rPr>
              <a:t>者の利用に際し、その者に係る指定障害福祉サービス事業者等に対する照会等により、その者の心身の状況、当該事業所以外における指定障害福祉サービス等の利用状況等を把握すること。</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717550" indent="-3429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利用者</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心身の状況、その置かれている環境等に照らし、利用者が自立した日常生活を営むことが出来るよう定期的に検討するとともに、自立した日常生活を営むことができると認められる利用者に対し、必要な支援（地域生活への移行）を行うこと。</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717550"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他の従業者に対する技術指導及び助言を行うこと。</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endParaRPr lang="en-US" altLang="ja-JP" sz="1400" dirty="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（相談及び援助）</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基準第六〇条</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pPr marL="544513" indent="-365125">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事業者</a:t>
            </a:r>
            <a:r>
              <a:rPr lang="ja-JP" altLang="en-US" sz="1400" dirty="0" smtClean="0">
                <a:solidFill>
                  <a:prstClr val="black"/>
                </a:solidFill>
                <a:latin typeface="ＭＳ ゴシック" panose="020B0609070205080204" pitchFamily="49" charset="-128"/>
                <a:ea typeface="ＭＳ ゴシック" panose="020B0609070205080204" pitchFamily="49" charset="-128"/>
              </a:rPr>
              <a:t>は、常に利用者の心身の状況、その置かれている環境等の的確な把握に努め、利用者又はその家族に対し、その相談に適切に応じるとともに、必要な助言その他の援助を行わなければならない。</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marL="544513" indent="-365125">
              <a:buFont typeface="ＭＳ ゴシック" panose="020B0609070205080204" pitchFamily="49" charset="-128"/>
              <a:buChar char="○"/>
            </a:pPr>
            <a:endParaRPr lang="en-US" altLang="ja-JP" sz="1600" dirty="0">
              <a:solidFill>
                <a:prstClr val="black"/>
              </a:solidFill>
              <a:latin typeface="ＭＳ ゴシック" panose="020B0609070205080204" pitchFamily="49" charset="-128"/>
              <a:ea typeface="ＭＳ ゴシック" panose="020B0609070205080204" pitchFamily="49" charset="-128"/>
            </a:endParaRPr>
          </a:p>
          <a:p>
            <a:r>
              <a:rPr lang="ja-JP" altLang="en-US" sz="1600" dirty="0" smtClean="0">
                <a:solidFill>
                  <a:prstClr val="black"/>
                </a:solidFill>
                <a:latin typeface="ＭＳ ゴシック" panose="020B0609070205080204" pitchFamily="49" charset="-128"/>
                <a:ea typeface="ＭＳ ゴシック" panose="020B0609070205080204" pitchFamily="49" charset="-128"/>
              </a:rPr>
              <a:t>基準第六一条～六三条略</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dirty="0" smtClean="0">
                <a:solidFill>
                  <a:prstClr val="black"/>
                </a:solidFill>
                <a:latin typeface="ＭＳ ゴシック" panose="020B0609070205080204" pitchFamily="49" charset="-128"/>
                <a:ea typeface="ＭＳ ゴシック" panose="020B0609070205080204" pitchFamily="49" charset="-128"/>
              </a:rPr>
              <a:t>（機能訓練）（看護及び医学的管理の下における介護）（その他のサービスの提供）　　　　　　　（緊急時の対応）</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endParaRPr lang="en-US" altLang="ja-JP" sz="1600" dirty="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（支給決定障害者に関する市町村への通知）</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基準第六五条</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pPr marL="534988" indent="-35560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事業者</a:t>
            </a:r>
            <a:r>
              <a:rPr lang="ja-JP" altLang="en-US" sz="1400" dirty="0" smtClean="0">
                <a:solidFill>
                  <a:prstClr val="black"/>
                </a:solidFill>
                <a:latin typeface="ＭＳ ゴシック" panose="020B0609070205080204" pitchFamily="49" charset="-128"/>
                <a:ea typeface="ＭＳ ゴシック" panose="020B0609070205080204" pitchFamily="49" charset="-128"/>
              </a:rPr>
              <a:t>は支援を受けている利用者が以下の該当する場合は、遅滞なく、意見を付してその旨を市町村に報告しなければならない。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715963" indent="-3429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正当</a:t>
            </a:r>
            <a:r>
              <a:rPr lang="ja-JP" altLang="en-US" sz="1400" dirty="0" smtClean="0">
                <a:solidFill>
                  <a:prstClr val="black"/>
                </a:solidFill>
                <a:latin typeface="ＭＳ ゴシック" panose="020B0609070205080204" pitchFamily="49" charset="-128"/>
                <a:ea typeface="ＭＳ ゴシック" panose="020B0609070205080204" pitchFamily="49" charset="-128"/>
              </a:rPr>
              <a:t>な理由なしに指定療養介護の利用に関する指示に従わないことにより、障害の状態等を悪化させたと認めるとき。</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715963" indent="-342900">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偽りその他不正な行為によって介護給付費若しくは特例介護給付費又は療養介護医療費を受け又は受けようとしたとき。</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pPr marL="715963" indent="-342900">
              <a:buFont typeface="+mj-ea"/>
              <a:buAutoNum type="circleNumDbPlain"/>
            </a:pP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（管理者の責務）</a:t>
            </a:r>
            <a:r>
              <a:rPr lang="ja-JP" altLang="en-US" sz="1200" u="sng" dirty="0" smtClean="0">
                <a:solidFill>
                  <a:prstClr val="black"/>
                </a:solidFill>
                <a:latin typeface="ＭＳ ゴシック" panose="020B0609070205080204" pitchFamily="49" charset="-128"/>
                <a:ea typeface="ＭＳ ゴシック" panose="020B0609070205080204" pitchFamily="49" charset="-128"/>
              </a:rPr>
              <a:t>基準第六六条</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pPr marL="534988" indent="-35560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事業所の管理者は、従業者及び業務の管理その他の管理を一元的に行わなければならない。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34988" indent="-35560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事業所</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の管理者は、従業者に運営に関する基準を遵守させるため必要な指揮命令を行うものとする。</a:t>
            </a:r>
            <a:endParaRPr lang="en-US" altLang="ja-JP" sz="1100" dirty="0" smtClean="0">
              <a:solidFill>
                <a:prstClr val="black"/>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9991180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149</a:t>
            </a:fld>
            <a:endParaRPr lang="en-US" altLang="ja-JP" dirty="0">
              <a:solidFill>
                <a:prstClr val="black">
                  <a:tint val="75000"/>
                </a:prstClr>
              </a:solidFill>
            </a:endParaRPr>
          </a:p>
        </p:txBody>
      </p:sp>
      <p:sp>
        <p:nvSpPr>
          <p:cNvPr id="4" name="正方形/長方形 3"/>
          <p:cNvSpPr/>
          <p:nvPr/>
        </p:nvSpPr>
        <p:spPr>
          <a:xfrm>
            <a:off x="200472" y="260648"/>
            <a:ext cx="9505056" cy="6336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indent="1588"/>
            <a:r>
              <a:rPr lang="ja-JP" altLang="en-US" sz="1600" dirty="0" smtClean="0">
                <a:solidFill>
                  <a:prstClr val="black"/>
                </a:solidFill>
                <a:latin typeface="ＭＳ ゴシック" panose="020B0609070205080204" pitchFamily="49" charset="-128"/>
                <a:ea typeface="ＭＳ ゴシック" panose="020B0609070205080204" pitchFamily="49" charset="-128"/>
              </a:rPr>
              <a:t>基準第六七条～七二条略</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indent="1588"/>
            <a:r>
              <a:rPr lang="ja-JP" altLang="en-US" sz="1600" dirty="0" smtClean="0">
                <a:solidFill>
                  <a:prstClr val="black"/>
                </a:solidFill>
                <a:latin typeface="ＭＳ ゴシック" panose="020B0609070205080204" pitchFamily="49" charset="-128"/>
                <a:ea typeface="ＭＳ ゴシック" panose="020B0609070205080204" pitchFamily="49" charset="-128"/>
              </a:rPr>
              <a:t>（運営規程）（勤務態勢の確保等）（定員の遵守）（非常災害対策）（衛生管理等）（掲示）</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indent="1588"/>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indent="1588"/>
            <a:r>
              <a:rPr lang="ja-JP" altLang="en-US" sz="1600" u="sng" dirty="0" smtClean="0">
                <a:solidFill>
                  <a:prstClr val="black"/>
                </a:solidFill>
                <a:latin typeface="ＭＳ ゴシック" panose="020B0609070205080204" pitchFamily="49" charset="-128"/>
                <a:ea typeface="ＭＳ ゴシック" panose="020B0609070205080204" pitchFamily="49" charset="-128"/>
              </a:rPr>
              <a:t>（身体拘束等の禁止）</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基準七三条</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pPr marL="534988" indent="-28575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事業者は、支援の提供に当たっては、利用者又は</a:t>
            </a:r>
            <a:r>
              <a:rPr lang="ja-JP" altLang="en-US" sz="1400" dirty="0">
                <a:solidFill>
                  <a:prstClr val="black"/>
                </a:solidFill>
                <a:latin typeface="ＭＳ ゴシック" panose="020B0609070205080204" pitchFamily="49" charset="-128"/>
                <a:ea typeface="ＭＳ ゴシック" panose="020B0609070205080204" pitchFamily="49" charset="-128"/>
              </a:rPr>
              <a:t>他</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の利用者の生命又は身体を保護するため緊急やむを得ない場合を除き、身体的拘束その他利用者の行動を制限する行為（以下「身体拘束」という。）を行ってはならない。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34988" indent="-28575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事業者</a:t>
            </a:r>
            <a:r>
              <a:rPr lang="ja-JP" altLang="en-US" sz="1400" dirty="0" smtClean="0">
                <a:solidFill>
                  <a:prstClr val="black"/>
                </a:solidFill>
                <a:latin typeface="ＭＳ ゴシック" panose="020B0609070205080204" pitchFamily="49" charset="-128"/>
                <a:ea typeface="ＭＳ ゴシック" panose="020B0609070205080204" pitchFamily="49" charset="-128"/>
              </a:rPr>
              <a:t>は、やむを得ず身体拘束等を行う場合には、その態様及び時間、その他の利用者の心身の状況並びに緊急やむを得ない理由の他必要な事項を記録しなければならない。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（地域との連携）</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基準七四条</a:t>
            </a:r>
            <a:endParaRPr lang="en-US" altLang="ja-JP" sz="1600" u="sng" dirty="0" smtClean="0">
              <a:solidFill>
                <a:prstClr val="black"/>
              </a:solidFill>
              <a:latin typeface="ＭＳ ゴシック" panose="020B0609070205080204" pitchFamily="49" charset="-128"/>
              <a:ea typeface="ＭＳ ゴシック" panose="020B0609070205080204" pitchFamily="49" charset="-128"/>
            </a:endParaRPr>
          </a:p>
          <a:p>
            <a:pPr marL="539750" indent="-276225">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事業者は、その事業の運営に当たっては、地域の住民やボランティア団体等との連携及び協力を行う等の地域との交流に努めなければならない。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263525"/>
            <a:endParaRPr lang="en-US" altLang="ja-JP" sz="1400" dirty="0">
              <a:solidFill>
                <a:prstClr val="black"/>
              </a:solidFill>
              <a:latin typeface="ＭＳ ゴシック" panose="020B0609070205080204" pitchFamily="49" charset="-128"/>
              <a:ea typeface="ＭＳ ゴシック" panose="020B0609070205080204" pitchFamily="49" charset="-128"/>
            </a:endParaRPr>
          </a:p>
          <a:p>
            <a:r>
              <a:rPr lang="ja-JP" altLang="en-US" sz="1600" u="sng" dirty="0" smtClean="0">
                <a:solidFill>
                  <a:prstClr val="black"/>
                </a:solidFill>
                <a:latin typeface="ＭＳ ゴシック" panose="020B0609070205080204" pitchFamily="49" charset="-128"/>
                <a:ea typeface="ＭＳ ゴシック" panose="020B0609070205080204" pitchFamily="49" charset="-128"/>
              </a:rPr>
              <a:t>（記録の整備）</a:t>
            </a:r>
            <a:r>
              <a:rPr lang="ja-JP" altLang="en-US" sz="1100" u="sng" dirty="0" smtClean="0">
                <a:solidFill>
                  <a:prstClr val="black"/>
                </a:solidFill>
                <a:latin typeface="ＭＳ ゴシック" panose="020B0609070205080204" pitchFamily="49" charset="-128"/>
                <a:ea typeface="ＭＳ ゴシック" panose="020B0609070205080204" pitchFamily="49" charset="-128"/>
              </a:rPr>
              <a:t>基準七五条</a:t>
            </a:r>
            <a:endParaRPr lang="en-US" altLang="ja-JP" sz="1100" u="sng" dirty="0" smtClean="0">
              <a:solidFill>
                <a:prstClr val="black"/>
              </a:solidFill>
              <a:latin typeface="ＭＳ ゴシック" panose="020B0609070205080204" pitchFamily="49" charset="-128"/>
              <a:ea typeface="ＭＳ ゴシック" panose="020B0609070205080204" pitchFamily="49" charset="-128"/>
            </a:endParaRPr>
          </a:p>
          <a:p>
            <a:pPr marL="534988" indent="-285750">
              <a:buFont typeface="ＭＳ ゴシック" panose="020B0609070205080204" pitchFamily="49" charset="-128"/>
              <a:buChar char="○"/>
            </a:pPr>
            <a:r>
              <a:rPr lang="ja-JP" altLang="en-US" sz="1400" dirty="0" smtClean="0">
                <a:solidFill>
                  <a:prstClr val="black"/>
                </a:solidFill>
                <a:latin typeface="ＭＳ ゴシック" panose="020B0609070205080204" pitchFamily="49" charset="-128"/>
                <a:ea typeface="ＭＳ ゴシック" panose="020B0609070205080204" pitchFamily="49" charset="-128"/>
              </a:rPr>
              <a:t>事業者は、従業者、設備、備品及び会計に関する諸記録を整備しておかなければならない。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534988" indent="-285750">
              <a:buFont typeface="ＭＳ ゴシック" panose="020B0609070205080204" pitchFamily="49" charset="-128"/>
              <a:buChar char="○"/>
            </a:pPr>
            <a:r>
              <a:rPr lang="ja-JP" altLang="en-US" sz="1400" dirty="0">
                <a:solidFill>
                  <a:prstClr val="black"/>
                </a:solidFill>
                <a:latin typeface="ＭＳ ゴシック" panose="020B0609070205080204" pitchFamily="49" charset="-128"/>
                <a:ea typeface="ＭＳ ゴシック" panose="020B0609070205080204" pitchFamily="49" charset="-128"/>
              </a:rPr>
              <a:t>事業者</a:t>
            </a:r>
            <a:r>
              <a:rPr lang="ja-JP" altLang="en-US" sz="1400" dirty="0" smtClean="0">
                <a:solidFill>
                  <a:prstClr val="black"/>
                </a:solidFill>
                <a:latin typeface="ＭＳ ゴシック" panose="020B0609070205080204" pitchFamily="49" charset="-128"/>
                <a:ea typeface="ＭＳ ゴシック" panose="020B0609070205080204" pitchFamily="49" charset="-128"/>
              </a:rPr>
              <a:t>は、利用者に対する支援の提供に関する次の各号に掲げる記録を整備し、支援を提供した日から５年保存しなければならない。</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800100" indent="-3429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療養介護</a:t>
            </a:r>
            <a:r>
              <a:rPr lang="ja-JP" altLang="en-US" sz="1400" dirty="0" smtClean="0">
                <a:solidFill>
                  <a:prstClr val="black"/>
                </a:solidFill>
                <a:latin typeface="ＭＳ ゴシック" panose="020B0609070205080204" pitchFamily="49" charset="-128"/>
                <a:ea typeface="ＭＳ ゴシック" panose="020B0609070205080204" pitchFamily="49" charset="-128"/>
              </a:rPr>
              <a:t>計画</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800100" indent="-3429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サービス提供</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の記録</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800100" indent="-3429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市町村へ</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の通知に係る記録</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800100" indent="-3429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身体拘束等</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の記録</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800100" indent="-3429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苦情</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の内容等の記録</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800100" indent="-342900">
              <a:buFont typeface="+mj-ea"/>
              <a:buAutoNum type="circleNumDbPlain"/>
            </a:pPr>
            <a:r>
              <a:rPr lang="ja-JP" altLang="en-US" sz="1400" dirty="0">
                <a:solidFill>
                  <a:prstClr val="black"/>
                </a:solidFill>
                <a:latin typeface="ＭＳ ゴシック" panose="020B0609070205080204" pitchFamily="49" charset="-128"/>
                <a:ea typeface="ＭＳ ゴシック" panose="020B0609070205080204" pitchFamily="49" charset="-128"/>
              </a:rPr>
              <a:t>事故</a:t>
            </a:r>
            <a:r>
              <a:rPr lang="ja-JP" altLang="en-US" sz="1400" dirty="0" smtClean="0">
                <a:solidFill>
                  <a:prstClr val="black"/>
                </a:solidFill>
                <a:latin typeface="ＭＳ ゴシック" panose="020B0609070205080204" pitchFamily="49" charset="-128"/>
                <a:ea typeface="ＭＳ ゴシック" panose="020B0609070205080204" pitchFamily="49" charset="-128"/>
              </a:rPr>
              <a:t>の状況及び事故に際して採った処置についての記録</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457200"/>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r>
              <a:rPr lang="ja-JP" altLang="en-US" sz="1600" dirty="0" smtClean="0">
                <a:solidFill>
                  <a:prstClr val="black"/>
                </a:solidFill>
                <a:latin typeface="ＭＳ ゴシック" panose="020B0609070205080204" pitchFamily="49" charset="-128"/>
                <a:ea typeface="ＭＳ ゴシック" panose="020B0609070205080204" pitchFamily="49" charset="-128"/>
              </a:rPr>
              <a:t>基準七六条略（準用</a:t>
            </a:r>
            <a:r>
              <a:rPr lang="ja-JP" altLang="en-US" sz="14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927926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731797" y="4230848"/>
            <a:ext cx="4392000" cy="900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rtlCol="0" anchor="ctr"/>
          <a:lstStyle/>
          <a:p>
            <a:pPr algn="ctr"/>
            <a:r>
              <a:rPr lang="en-US" altLang="ja-JP" dirty="0" smtClean="0">
                <a:solidFill>
                  <a:schemeClr val="tx1"/>
                </a:solidFill>
                <a:latin typeface="ＭＳ Ｐゴシック"/>
              </a:rPr>
              <a:t>【</a:t>
            </a:r>
            <a:r>
              <a:rPr lang="ja-JP" altLang="en-US" dirty="0">
                <a:solidFill>
                  <a:schemeClr val="tx1"/>
                </a:solidFill>
                <a:latin typeface="ＭＳ Ｐゴシック"/>
              </a:rPr>
              <a:t>平成</a:t>
            </a:r>
            <a:r>
              <a:rPr lang="en-US" altLang="ja-JP" dirty="0" smtClean="0">
                <a:solidFill>
                  <a:schemeClr val="tx1"/>
                </a:solidFill>
                <a:latin typeface="ＭＳ Ｐゴシック"/>
              </a:rPr>
              <a:t>27</a:t>
            </a:r>
            <a:r>
              <a:rPr lang="ja-JP" altLang="en-US" dirty="0" smtClean="0">
                <a:solidFill>
                  <a:schemeClr val="tx1"/>
                </a:solidFill>
                <a:latin typeface="ＭＳ Ｐゴシック"/>
              </a:rPr>
              <a:t>年度から</a:t>
            </a:r>
            <a:r>
              <a:rPr lang="en-US" altLang="ja-JP" dirty="0" smtClean="0">
                <a:solidFill>
                  <a:schemeClr val="tx1"/>
                </a:solidFill>
                <a:latin typeface="ＭＳ Ｐゴシック"/>
              </a:rPr>
              <a:t>】</a:t>
            </a:r>
          </a:p>
          <a:p>
            <a:pPr algn="ctr"/>
            <a:r>
              <a:rPr lang="ja-JP" altLang="en-US" sz="1400" dirty="0">
                <a:solidFill>
                  <a:schemeClr val="tx1"/>
                </a:solidFill>
                <a:latin typeface="ＭＳ Ｐゴシック"/>
              </a:rPr>
              <a:t>（福祉・介護職員１人当たり月額平均１万２千円相当）</a:t>
            </a:r>
            <a:endParaRPr lang="en-US" altLang="ja-JP" sz="1400" dirty="0">
              <a:solidFill>
                <a:schemeClr val="tx1"/>
              </a:solidFill>
              <a:latin typeface="ＭＳ Ｐゴシック"/>
            </a:endParaRPr>
          </a:p>
        </p:txBody>
      </p:sp>
      <p:sp>
        <p:nvSpPr>
          <p:cNvPr id="5" name="正方形/長方形 4"/>
          <p:cNvSpPr/>
          <p:nvPr/>
        </p:nvSpPr>
        <p:spPr>
          <a:xfrm>
            <a:off x="200273" y="744326"/>
            <a:ext cx="9504000" cy="648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99" tIns="45550" rIns="91099" bIns="45550" rtlCol="0" anchor="ctr" anchorCtr="0">
            <a:noAutofit/>
          </a:bodyPr>
          <a:lstStyle/>
          <a:p>
            <a:pPr marL="177158" indent="-177158"/>
            <a:endParaRPr lang="en-US" altLang="ja-JP" sz="300" dirty="0">
              <a:solidFill>
                <a:prstClr val="black"/>
              </a:solidFill>
              <a:latin typeface="ＭＳ Ｐゴシック"/>
            </a:endParaRPr>
          </a:p>
          <a:p>
            <a:pPr marL="143847" indent="-143847"/>
            <a:r>
              <a:rPr lang="ja-JP" altLang="en-US" sz="1600" dirty="0">
                <a:solidFill>
                  <a:prstClr val="black"/>
                </a:solidFill>
                <a:latin typeface="ＭＳ Ｐゴシック"/>
              </a:rPr>
              <a:t>○　福祉・</a:t>
            </a:r>
            <a:r>
              <a:rPr lang="ja-JP" altLang="en-US" sz="1600" dirty="0">
                <a:solidFill>
                  <a:srgbClr val="000000"/>
                </a:solidFill>
                <a:latin typeface="ＭＳ Ｐゴシック"/>
              </a:rPr>
              <a:t>介護職員処遇改善加算について、平成</a:t>
            </a:r>
            <a:r>
              <a:rPr lang="en-US" altLang="ja-JP" sz="1600" dirty="0">
                <a:solidFill>
                  <a:srgbClr val="000000"/>
                </a:solidFill>
                <a:latin typeface="ＭＳ Ｐゴシック"/>
              </a:rPr>
              <a:t>29</a:t>
            </a:r>
            <a:r>
              <a:rPr lang="ja-JP" altLang="en-US" sz="1600" dirty="0">
                <a:solidFill>
                  <a:srgbClr val="000000"/>
                </a:solidFill>
                <a:latin typeface="ＭＳ Ｐゴシック"/>
              </a:rPr>
              <a:t>年度から、</a:t>
            </a:r>
            <a:r>
              <a:rPr lang="ja-JP" altLang="en-US" sz="1600" b="1" u="sng" dirty="0">
                <a:solidFill>
                  <a:srgbClr val="000000"/>
                </a:solidFill>
                <a:latin typeface="ＭＳ Ｐゴシック"/>
              </a:rPr>
              <a:t>福祉・</a:t>
            </a:r>
            <a:r>
              <a:rPr lang="ja-JP" altLang="en-US" sz="1600" b="1" u="sng" dirty="0">
                <a:solidFill>
                  <a:srgbClr val="000000"/>
                </a:solidFill>
                <a:latin typeface="ＭＳ ゴシック" panose="020B0609070205080204" pitchFamily="49" charset="-128"/>
                <a:ea typeface="ＭＳ ゴシック" panose="020B0609070205080204" pitchFamily="49" charset="-128"/>
              </a:rPr>
              <a:t>介護職員の技能・経験等に応じた昇給の仕組み</a:t>
            </a:r>
            <a:r>
              <a:rPr lang="ja-JP" altLang="en-US" sz="1600" dirty="0">
                <a:solidFill>
                  <a:srgbClr val="000000"/>
                </a:solidFill>
                <a:latin typeface="ＭＳ ゴシック" panose="020B0609070205080204" pitchFamily="49" charset="-128"/>
                <a:ea typeface="ＭＳ ゴシック" panose="020B0609070205080204" pitchFamily="49" charset="-128"/>
              </a:rPr>
              <a:t>を構築した事業者に対して、新たな上乗せ評価を行う加算を創設。</a:t>
            </a:r>
            <a:r>
              <a:rPr lang="en-US" altLang="ja-JP" sz="1600" dirty="0">
                <a:solidFill>
                  <a:srgbClr val="000000"/>
                </a:solidFill>
                <a:latin typeface="ＭＳ ゴシック" panose="020B0609070205080204" pitchFamily="49" charset="-128"/>
                <a:ea typeface="ＭＳ ゴシック" panose="020B0609070205080204" pitchFamily="49" charset="-128"/>
              </a:rPr>
              <a:t>(</a:t>
            </a:r>
            <a:r>
              <a:rPr lang="ja-JP" altLang="en-US" sz="1600" dirty="0">
                <a:solidFill>
                  <a:srgbClr val="000000"/>
                </a:solidFill>
                <a:latin typeface="ＭＳ ゴシック" panose="020B0609070205080204" pitchFamily="49" charset="-128"/>
                <a:ea typeface="ＭＳ ゴシック" panose="020B0609070205080204" pitchFamily="49" charset="-128"/>
              </a:rPr>
              <a:t>報酬改定</a:t>
            </a:r>
            <a:r>
              <a:rPr lang="en-US" altLang="ja-JP" sz="1600" dirty="0">
                <a:solidFill>
                  <a:srgbClr val="000000"/>
                </a:solidFill>
                <a:latin typeface="ＭＳ ゴシック" panose="020B0609070205080204" pitchFamily="49" charset="-128"/>
                <a:ea typeface="ＭＳ ゴシック" panose="020B0609070205080204" pitchFamily="49" charset="-128"/>
              </a:rPr>
              <a:t>)</a:t>
            </a:r>
            <a:endParaRPr lang="en-US" altLang="ja-JP" sz="1600" dirty="0">
              <a:solidFill>
                <a:prstClr val="black"/>
              </a:solidFill>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731798" y="5123746"/>
            <a:ext cx="4392000" cy="90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23" tIns="45653" rIns="71923" bIns="45653" rtlCol="0" anchor="ctr"/>
          <a:lstStyle/>
          <a:p>
            <a:pPr algn="ctr"/>
            <a:r>
              <a:rPr lang="en-US" altLang="ja-JP" dirty="0" smtClean="0">
                <a:solidFill>
                  <a:prstClr val="black"/>
                </a:solidFill>
              </a:rPr>
              <a:t>【</a:t>
            </a:r>
            <a:r>
              <a:rPr lang="ja-JP" altLang="en-US" dirty="0" smtClean="0">
                <a:solidFill>
                  <a:prstClr val="black"/>
                </a:solidFill>
              </a:rPr>
              <a:t>平成</a:t>
            </a:r>
            <a:r>
              <a:rPr lang="en-US" altLang="ja-JP" dirty="0" smtClean="0">
                <a:solidFill>
                  <a:prstClr val="black"/>
                </a:solidFill>
                <a:latin typeface="ＭＳ ゴシック" panose="020B0609070205080204" pitchFamily="49" charset="-128"/>
                <a:ea typeface="ＭＳ ゴシック" panose="020B0609070205080204" pitchFamily="49" charset="-128"/>
              </a:rPr>
              <a:t>24</a:t>
            </a:r>
            <a:r>
              <a:rPr lang="ja-JP" altLang="en-US" dirty="0" smtClean="0">
                <a:solidFill>
                  <a:prstClr val="black"/>
                </a:solidFill>
              </a:rPr>
              <a:t>年度から</a:t>
            </a:r>
            <a:r>
              <a:rPr lang="en-US" altLang="ja-JP" dirty="0" smtClean="0">
                <a:solidFill>
                  <a:prstClr val="black"/>
                </a:solidFill>
              </a:rPr>
              <a:t>】</a:t>
            </a:r>
          </a:p>
          <a:p>
            <a:pPr algn="ctr"/>
            <a:r>
              <a:rPr lang="ja-JP" altLang="en-US" sz="1400" dirty="0">
                <a:solidFill>
                  <a:prstClr val="black"/>
                </a:solidFill>
              </a:rPr>
              <a:t>（福祉・介護職員１人当たり月額平均１万５千円相当）</a:t>
            </a:r>
          </a:p>
        </p:txBody>
      </p:sp>
      <p:sp>
        <p:nvSpPr>
          <p:cNvPr id="24" name="テキスト ボックス 23"/>
          <p:cNvSpPr txBox="1"/>
          <p:nvPr/>
        </p:nvSpPr>
        <p:spPr>
          <a:xfrm>
            <a:off x="347860" y="1947093"/>
            <a:ext cx="9216000" cy="1015626"/>
          </a:xfrm>
          <a:prstGeom prst="rect">
            <a:avLst/>
          </a:prstGeom>
          <a:noFill/>
          <a:ln w="9525">
            <a:solidFill>
              <a:schemeClr val="tx1"/>
            </a:solidFill>
            <a:prstDash val="dash"/>
          </a:ln>
        </p:spPr>
        <p:txBody>
          <a:bodyPr wrap="square" lIns="91307" tIns="45653" rIns="91307" bIns="45653" rtlCol="0">
            <a:spAutoFit/>
          </a:bodyPr>
          <a:lstStyle/>
          <a:p>
            <a:r>
              <a:rPr lang="ja-JP" altLang="en-US" sz="1500" dirty="0">
                <a:solidFill>
                  <a:prstClr val="black"/>
                </a:solidFill>
                <a:latin typeface="ＭＳ ゴシック" panose="020B0609070205080204" pitchFamily="49" charset="-128"/>
                <a:ea typeface="ＭＳ ゴシック" panose="020B0609070205080204" pitchFamily="49" charset="-128"/>
              </a:rPr>
              <a:t>①職位・職責・職務内容等に応じた任用要件と賃金体系を整備すること</a:t>
            </a:r>
            <a:endParaRPr lang="en-US" altLang="ja-JP" sz="1500" dirty="0">
              <a:solidFill>
                <a:prstClr val="black"/>
              </a:solidFill>
              <a:latin typeface="ＭＳ ゴシック" panose="020B0609070205080204" pitchFamily="49" charset="-128"/>
              <a:ea typeface="ＭＳ ゴシック" panose="020B0609070205080204" pitchFamily="49" charset="-128"/>
            </a:endParaRPr>
          </a:p>
          <a:p>
            <a:r>
              <a:rPr lang="ja-JP" altLang="en-US" sz="1500" dirty="0">
                <a:solidFill>
                  <a:prstClr val="black"/>
                </a:solidFill>
                <a:latin typeface="ＭＳ ゴシック" panose="020B0609070205080204" pitchFamily="49" charset="-128"/>
                <a:ea typeface="ＭＳ ゴシック" panose="020B0609070205080204" pitchFamily="49" charset="-128"/>
              </a:rPr>
              <a:t>②資質向上のための計画を策定して研修の実施又は研修の機会を確保すること</a:t>
            </a:r>
            <a:endParaRPr lang="en-US" altLang="ja-JP" sz="1500" dirty="0">
              <a:solidFill>
                <a:prstClr val="black"/>
              </a:solidFill>
              <a:latin typeface="ＭＳ ゴシック" panose="020B0609070205080204" pitchFamily="49" charset="-128"/>
              <a:ea typeface="ＭＳ ゴシック" panose="020B0609070205080204" pitchFamily="49" charset="-128"/>
            </a:endParaRPr>
          </a:p>
          <a:p>
            <a:pPr marL="179810" indent="-179810"/>
            <a:r>
              <a:rPr lang="ja-JP" altLang="en-US" sz="1500" b="1" dirty="0">
                <a:solidFill>
                  <a:srgbClr val="FF0000"/>
                </a:solidFill>
                <a:latin typeface="ＭＳ ゴシック" panose="020B0609070205080204" pitchFamily="49" charset="-128"/>
                <a:ea typeface="ＭＳ ゴシック" panose="020B0609070205080204" pitchFamily="49" charset="-128"/>
              </a:rPr>
              <a:t>③経験若しくは資格等に応じて昇給する仕組み又は一定の基準に基づき定期に昇給を判定する仕組みを設けること</a:t>
            </a:r>
            <a:r>
              <a:rPr lang="en-US" altLang="ja-JP" sz="1500" b="1" dirty="0">
                <a:solidFill>
                  <a:srgbClr val="FF0000"/>
                </a:solidFill>
                <a:latin typeface="ＭＳ ゴシック" panose="020B0609070205080204" pitchFamily="49" charset="-128"/>
                <a:ea typeface="ＭＳ ゴシック" panose="020B0609070205080204" pitchFamily="49" charset="-128"/>
              </a:rPr>
              <a:t>(</a:t>
            </a:r>
            <a:r>
              <a:rPr lang="ja-JP" altLang="en-US" sz="1500" b="1" dirty="0">
                <a:solidFill>
                  <a:srgbClr val="FF0000"/>
                </a:solidFill>
                <a:latin typeface="ＭＳ ゴシック" panose="020B0609070205080204" pitchFamily="49" charset="-128"/>
                <a:ea typeface="ＭＳ ゴシック" panose="020B0609070205080204" pitchFamily="49" charset="-128"/>
              </a:rPr>
              <a:t>新設</a:t>
            </a:r>
            <a:r>
              <a:rPr lang="en-US" altLang="ja-JP" sz="1500" b="1" dirty="0">
                <a:solidFill>
                  <a:srgbClr val="FF0000"/>
                </a:solidFill>
                <a:latin typeface="ＭＳ ゴシック" panose="020B0609070205080204" pitchFamily="49" charset="-128"/>
                <a:ea typeface="ＭＳ ゴシック" panose="020B0609070205080204" pitchFamily="49" charset="-128"/>
              </a:rPr>
              <a:t>)</a:t>
            </a:r>
            <a:endParaRPr lang="ja-JP" altLang="en-US" sz="1500" b="1" dirty="0">
              <a:solidFill>
                <a:srgbClr val="FF0000"/>
              </a:solidFill>
              <a:latin typeface="ＭＳ ゴシック" panose="020B0609070205080204" pitchFamily="49" charset="-128"/>
              <a:ea typeface="ＭＳ ゴシック" panose="020B0609070205080204" pitchFamily="49" charset="-128"/>
            </a:endParaRPr>
          </a:p>
        </p:txBody>
      </p:sp>
      <p:sp>
        <p:nvSpPr>
          <p:cNvPr id="2" name="右矢印 1"/>
          <p:cNvSpPr/>
          <p:nvPr/>
        </p:nvSpPr>
        <p:spPr>
          <a:xfrm>
            <a:off x="5587752" y="4401142"/>
            <a:ext cx="644236" cy="576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9" name="テキスト ボックス 8"/>
          <p:cNvSpPr txBox="1"/>
          <p:nvPr/>
        </p:nvSpPr>
        <p:spPr>
          <a:xfrm>
            <a:off x="6400798" y="5418491"/>
            <a:ext cx="2078184" cy="400110"/>
          </a:xfrm>
          <a:prstGeom prst="rect">
            <a:avLst/>
          </a:prstGeom>
          <a:noFill/>
          <a:ln>
            <a:solidFill>
              <a:schemeClr val="tx1"/>
            </a:solidFill>
          </a:ln>
        </p:spPr>
        <p:txBody>
          <a:bodyPr wrap="square" lIns="91341" tIns="45673" rIns="91341" bIns="45673" rtlCol="0" anchor="ctr" anchorCtr="0">
            <a:spAutoFit/>
          </a:bodyPr>
          <a:lstStyle/>
          <a:p>
            <a:pPr algn="ctr"/>
            <a:r>
              <a:rPr lang="ja-JP" altLang="en-US" sz="2000" dirty="0">
                <a:solidFill>
                  <a:prstClr val="black"/>
                </a:solidFill>
                <a:latin typeface="ＭＳ ゴシック" panose="020B0609070205080204" pitchFamily="49" charset="-128"/>
                <a:ea typeface="ＭＳ ゴシック" panose="020B0609070205080204" pitchFamily="49" charset="-128"/>
              </a:rPr>
              <a:t>①</a:t>
            </a:r>
            <a:r>
              <a:rPr lang="ja-JP" altLang="en-US" sz="2000" b="1" u="sng" dirty="0">
                <a:solidFill>
                  <a:prstClr val="black"/>
                </a:solidFill>
                <a:latin typeface="ＭＳ ゴシック" panose="020B0609070205080204" pitchFamily="49" charset="-128"/>
                <a:ea typeface="ＭＳ ゴシック" panose="020B0609070205080204" pitchFamily="49" charset="-128"/>
              </a:rPr>
              <a:t>又は</a:t>
            </a:r>
            <a:r>
              <a:rPr lang="ja-JP" altLang="en-US" sz="2000" dirty="0">
                <a:solidFill>
                  <a:prstClr val="black"/>
                </a:solidFill>
                <a:latin typeface="ＭＳ ゴシック" panose="020B0609070205080204" pitchFamily="49" charset="-128"/>
                <a:ea typeface="ＭＳ ゴシック" panose="020B0609070205080204" pitchFamily="49" charset="-128"/>
              </a:rPr>
              <a:t>②</a:t>
            </a:r>
          </a:p>
        </p:txBody>
      </p:sp>
      <p:sp>
        <p:nvSpPr>
          <p:cNvPr id="11" name="テキスト ボックス 10"/>
          <p:cNvSpPr txBox="1"/>
          <p:nvPr/>
        </p:nvSpPr>
        <p:spPr>
          <a:xfrm>
            <a:off x="574356" y="6051803"/>
            <a:ext cx="9531711" cy="307777"/>
          </a:xfrm>
          <a:prstGeom prst="rect">
            <a:avLst/>
          </a:prstGeom>
          <a:noFill/>
        </p:spPr>
        <p:txBody>
          <a:bodyPr wrap="square" lIns="91341" tIns="45673" rIns="91341" bIns="45673" rtlCol="0">
            <a:spAutoFit/>
          </a:bodyPr>
          <a:lstStyle/>
          <a:p>
            <a:pPr marL="177607" indent="-177607"/>
            <a:r>
              <a:rPr lang="en-US" altLang="ja-JP" sz="1400" dirty="0">
                <a:solidFill>
                  <a:prstClr val="black"/>
                </a:solidFill>
                <a:latin typeface="ＭＳ Ｐゴシック"/>
              </a:rPr>
              <a:t>※</a:t>
            </a:r>
            <a:r>
              <a:rPr lang="ja-JP" altLang="en-US" sz="1400" dirty="0">
                <a:solidFill>
                  <a:prstClr val="black"/>
                </a:solidFill>
                <a:latin typeface="ＭＳ Ｐゴシック"/>
              </a:rPr>
              <a:t> 障害福祉サービス事業者は、加算として得た額以上の賃金改善を実施することが求められる。</a:t>
            </a:r>
          </a:p>
        </p:txBody>
      </p:sp>
      <p:sp>
        <p:nvSpPr>
          <p:cNvPr id="14" name="正方形/長方形 13"/>
          <p:cNvSpPr/>
          <p:nvPr/>
        </p:nvSpPr>
        <p:spPr>
          <a:xfrm>
            <a:off x="0" y="0"/>
            <a:ext cx="9906000" cy="68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543" tIns="41273" rIns="82543" bIns="41273" rtlCol="0" anchor="ctr"/>
          <a:lstStyle/>
          <a:p>
            <a:pPr algn="ctr"/>
            <a:r>
              <a:rPr lang="ja-JP" altLang="en-US" dirty="0" smtClean="0">
                <a:solidFill>
                  <a:prstClr val="black"/>
                </a:solidFill>
                <a:latin typeface="ＤＨＰ特太ゴシック体" panose="020B0500000000000000" pitchFamily="50" charset="-128"/>
                <a:ea typeface="ＤＨＰ特太ゴシック体" panose="020B0500000000000000" pitchFamily="50" charset="-128"/>
              </a:rPr>
              <a:t>障害福祉サービス等における福祉・介護職員の処遇改善</a:t>
            </a:r>
            <a:endParaRPr lang="en-US" altLang="ja-JP" dirty="0" smtClean="0">
              <a:solidFill>
                <a:prstClr val="black"/>
              </a:solidFill>
              <a:latin typeface="ＤＨＰ特太ゴシック体" panose="020B0500000000000000" pitchFamily="50" charset="-128"/>
              <a:ea typeface="ＤＨＰ特太ゴシック体" panose="020B0500000000000000" pitchFamily="50" charset="-128"/>
            </a:endParaRPr>
          </a:p>
          <a:p>
            <a:pPr lvl="0" algn="ctr"/>
            <a:r>
              <a:rPr lang="ja-JP" altLang="en-US" dirty="0" smtClean="0">
                <a:solidFill>
                  <a:prstClr val="black"/>
                </a:solidFill>
                <a:latin typeface="ＤＨＰ特太ゴシック体" panose="020B0500000000000000" pitchFamily="50" charset="-128"/>
                <a:ea typeface="ＤＨＰ特太ゴシック体" panose="020B0500000000000000" pitchFamily="50" charset="-128"/>
              </a:rPr>
              <a:t>（福祉・介護</a:t>
            </a:r>
            <a:r>
              <a:rPr lang="ja-JP" altLang="en-US" dirty="0">
                <a:solidFill>
                  <a:prstClr val="black"/>
                </a:solidFill>
                <a:latin typeface="ＤＨＰ特太ゴシック体" panose="020B0500000000000000" pitchFamily="50" charset="-128"/>
                <a:ea typeface="ＤＨＰ特太ゴシック体" panose="020B0500000000000000" pitchFamily="50" charset="-128"/>
              </a:rPr>
              <a:t>職員処遇改善加算の</a:t>
            </a:r>
            <a:r>
              <a:rPr lang="ja-JP" altLang="en-US" dirty="0" smtClean="0">
                <a:solidFill>
                  <a:prstClr val="black"/>
                </a:solidFill>
                <a:latin typeface="ＤＨＰ特太ゴシック体" panose="020B0500000000000000" pitchFamily="50" charset="-128"/>
                <a:ea typeface="ＤＨＰ特太ゴシック体" panose="020B0500000000000000" pitchFamily="50" charset="-128"/>
              </a:rPr>
              <a:t>拡充</a:t>
            </a:r>
            <a:r>
              <a:rPr lang="ja-JP" altLang="en-US" dirty="0">
                <a:solidFill>
                  <a:prstClr val="black"/>
                </a:solidFill>
                <a:latin typeface="ＤＨＰ特太ゴシック体" panose="020B0500000000000000" pitchFamily="50" charset="-128"/>
                <a:ea typeface="ＤＨＰ特太ゴシック体" panose="020B0500000000000000" pitchFamily="50" charset="-128"/>
              </a:rPr>
              <a:t>）</a:t>
            </a:r>
          </a:p>
        </p:txBody>
      </p:sp>
      <p:cxnSp>
        <p:nvCxnSpPr>
          <p:cNvPr id="3" name="直線コネクタ 2"/>
          <p:cNvCxnSpPr/>
          <p:nvPr/>
        </p:nvCxnSpPr>
        <p:spPr>
          <a:xfrm>
            <a:off x="484911" y="6028317"/>
            <a:ext cx="4894156" cy="4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p:cNvSpPr txBox="1">
            <a:spLocks/>
          </p:cNvSpPr>
          <p:nvPr/>
        </p:nvSpPr>
        <p:spPr>
          <a:xfrm>
            <a:off x="361753" y="1602201"/>
            <a:ext cx="1993559" cy="338554"/>
          </a:xfrm>
          <a:prstGeom prst="rect">
            <a:avLst/>
          </a:prstGeom>
          <a:solidFill>
            <a:schemeClr val="accent1">
              <a:lumMod val="20000"/>
              <a:lumOff val="80000"/>
            </a:schemeClr>
          </a:solidFill>
          <a:ln w="22225">
            <a:solidFill>
              <a:schemeClr val="tx1"/>
            </a:solidFill>
          </a:ln>
        </p:spPr>
        <p:txBody>
          <a:bodyPr vert="horz" wrap="square" lIns="91341" tIns="45673" rIns="91341" bIns="45673" rtlCol="0" anchor="ctr" anchorCtr="0">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fontAlgn="auto">
              <a:spcBef>
                <a:spcPts val="0"/>
              </a:spcBef>
              <a:spcAft>
                <a:spcPts val="0"/>
              </a:spcAft>
            </a:pPr>
            <a:r>
              <a:rPr lang="ja-JP" altLang="en-US" sz="1600" b="1" dirty="0">
                <a:solidFill>
                  <a:schemeClr val="tx1"/>
                </a:solidFill>
                <a:latin typeface="ＭＳ ゴシック" panose="020B0609070205080204" pitchFamily="49" charset="-128"/>
                <a:ea typeface="ＭＳ ゴシック" panose="020B0609070205080204" pitchFamily="49" charset="-128"/>
              </a:rPr>
              <a:t>キャリアパス要件</a:t>
            </a:r>
            <a:endParaRPr lang="en-US" altLang="ja-JP" sz="1600" b="1" dirty="0">
              <a:solidFill>
                <a:schemeClr val="tx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8933957" y="3343787"/>
            <a:ext cx="676909" cy="2736000"/>
          </a:xfrm>
          <a:prstGeom prst="rect">
            <a:avLst/>
          </a:prstGeom>
          <a:noFill/>
        </p:spPr>
        <p:txBody>
          <a:bodyPr vert="eaVert" wrap="square" lIns="91341" tIns="45673" rIns="91341" bIns="45673" rtlCol="0">
            <a:spAutoFit/>
          </a:bodyPr>
          <a:lstStyle/>
          <a:p>
            <a:r>
              <a:rPr lang="ja-JP" altLang="en-US" sz="1600" dirty="0">
                <a:latin typeface="ＭＳ ゴシック" panose="020B0609070205080204" pitchFamily="49" charset="-128"/>
                <a:ea typeface="ＭＳ ゴシック" panose="020B0609070205080204" pitchFamily="49" charset="-128"/>
              </a:rPr>
              <a:t>左記の要件を満たせば、原則として、加算を取得可能</a:t>
            </a:r>
          </a:p>
        </p:txBody>
      </p:sp>
      <p:sp>
        <p:nvSpPr>
          <p:cNvPr id="15" name="正方形/長方形 14"/>
          <p:cNvSpPr/>
          <p:nvPr/>
        </p:nvSpPr>
        <p:spPr>
          <a:xfrm>
            <a:off x="731792" y="3316413"/>
            <a:ext cx="4392000" cy="900000"/>
          </a:xfrm>
          <a:prstGeom prst="rect">
            <a:avLst/>
          </a:prstGeom>
          <a:solidFill>
            <a:srgbClr val="B8DEEA"/>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rtlCol="0" anchor="ctr"/>
          <a:lstStyle/>
          <a:p>
            <a:pPr algn="ctr"/>
            <a:r>
              <a:rPr lang="en-US" altLang="ja-JP" b="1" dirty="0" smtClean="0">
                <a:solidFill>
                  <a:srgbClr val="FF0000"/>
                </a:solidFill>
                <a:latin typeface="ＭＳ Ｐゴシック"/>
              </a:rPr>
              <a:t>【</a:t>
            </a:r>
            <a:r>
              <a:rPr lang="ja-JP" altLang="en-US" b="1" dirty="0" smtClean="0">
                <a:solidFill>
                  <a:srgbClr val="FF0000"/>
                </a:solidFill>
                <a:latin typeface="ＭＳ Ｐゴシック"/>
              </a:rPr>
              <a:t>平成</a:t>
            </a:r>
            <a:r>
              <a:rPr lang="en-US" altLang="ja-JP" b="1" dirty="0" smtClean="0">
                <a:solidFill>
                  <a:srgbClr val="FF0000"/>
                </a:solidFill>
                <a:latin typeface="ＭＳ Ｐゴシック"/>
              </a:rPr>
              <a:t>29</a:t>
            </a:r>
            <a:r>
              <a:rPr lang="ja-JP" altLang="en-US" b="1" dirty="0" smtClean="0">
                <a:solidFill>
                  <a:srgbClr val="FF0000"/>
                </a:solidFill>
                <a:latin typeface="ＭＳ Ｐゴシック"/>
              </a:rPr>
              <a:t>年度から</a:t>
            </a:r>
            <a:r>
              <a:rPr lang="en-US" altLang="ja-JP" b="1" dirty="0" smtClean="0">
                <a:solidFill>
                  <a:srgbClr val="FF0000"/>
                </a:solidFill>
                <a:latin typeface="ＭＳ Ｐゴシック"/>
              </a:rPr>
              <a:t>】</a:t>
            </a:r>
          </a:p>
          <a:p>
            <a:pPr algn="ctr"/>
            <a:r>
              <a:rPr lang="ja-JP" altLang="en-US" sz="1400" b="1" dirty="0">
                <a:solidFill>
                  <a:srgbClr val="FF0000"/>
                </a:solidFill>
                <a:latin typeface="ＭＳ Ｐゴシック"/>
              </a:rPr>
              <a:t>（福祉・介護職員１人当たり月額平均１万円相当）</a:t>
            </a:r>
            <a:endParaRPr lang="en-US" altLang="ja-JP" sz="1400" b="1" dirty="0">
              <a:solidFill>
                <a:srgbClr val="FF0000"/>
              </a:solidFill>
              <a:latin typeface="ＭＳ Ｐゴシック"/>
            </a:endParaRPr>
          </a:p>
        </p:txBody>
      </p:sp>
      <p:sp>
        <p:nvSpPr>
          <p:cNvPr id="16" name="テキスト ボックス 15"/>
          <p:cNvSpPr txBox="1"/>
          <p:nvPr/>
        </p:nvSpPr>
        <p:spPr>
          <a:xfrm>
            <a:off x="6400798" y="4502108"/>
            <a:ext cx="2078184" cy="400110"/>
          </a:xfrm>
          <a:prstGeom prst="rect">
            <a:avLst/>
          </a:prstGeom>
          <a:noFill/>
          <a:ln>
            <a:solidFill>
              <a:schemeClr val="tx1"/>
            </a:solidFill>
          </a:ln>
        </p:spPr>
        <p:txBody>
          <a:bodyPr wrap="square" lIns="91341" tIns="45673" rIns="91341" bIns="45673" rtlCol="0" anchor="ctr" anchorCtr="0">
            <a:spAutoFit/>
          </a:bodyPr>
          <a:lstStyle/>
          <a:p>
            <a:pPr algn="ctr"/>
            <a:r>
              <a:rPr lang="ja-JP" altLang="en-US" sz="2000" dirty="0">
                <a:solidFill>
                  <a:prstClr val="black"/>
                </a:solidFill>
                <a:latin typeface="ＭＳ ゴシック" panose="020B0609070205080204" pitchFamily="49" charset="-128"/>
                <a:ea typeface="ＭＳ ゴシック" panose="020B0609070205080204" pitchFamily="49" charset="-128"/>
              </a:rPr>
              <a:t>①</a:t>
            </a:r>
            <a:r>
              <a:rPr lang="ja-JP" altLang="en-US" sz="2000" b="1" u="sng" dirty="0">
                <a:solidFill>
                  <a:prstClr val="black"/>
                </a:solidFill>
                <a:latin typeface="ＭＳ ゴシック" panose="020B0609070205080204" pitchFamily="49" charset="-128"/>
                <a:ea typeface="ＭＳ ゴシック" panose="020B0609070205080204" pitchFamily="49" charset="-128"/>
              </a:rPr>
              <a:t>及び</a:t>
            </a:r>
            <a:r>
              <a:rPr lang="ja-JP" altLang="en-US" sz="2000" dirty="0">
                <a:solidFill>
                  <a:prstClr val="black"/>
                </a:solidFill>
                <a:latin typeface="ＭＳ ゴシック" panose="020B0609070205080204" pitchFamily="49" charset="-128"/>
                <a:ea typeface="ＭＳ ゴシック" panose="020B0609070205080204" pitchFamily="49" charset="-128"/>
              </a:rPr>
              <a:t>②</a:t>
            </a:r>
          </a:p>
        </p:txBody>
      </p:sp>
      <p:sp>
        <p:nvSpPr>
          <p:cNvPr id="17" name="右矢印 16"/>
          <p:cNvSpPr/>
          <p:nvPr/>
        </p:nvSpPr>
        <p:spPr>
          <a:xfrm>
            <a:off x="5595955" y="5359292"/>
            <a:ext cx="644236" cy="576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18" name="テキスト ボックス 17"/>
          <p:cNvSpPr txBox="1"/>
          <p:nvPr/>
        </p:nvSpPr>
        <p:spPr>
          <a:xfrm>
            <a:off x="6400798" y="3540600"/>
            <a:ext cx="2078184" cy="400015"/>
          </a:xfrm>
          <a:prstGeom prst="rect">
            <a:avLst/>
          </a:prstGeom>
          <a:noFill/>
          <a:ln w="22225">
            <a:solidFill>
              <a:schemeClr val="tx1"/>
            </a:solidFill>
          </a:ln>
        </p:spPr>
        <p:txBody>
          <a:bodyPr wrap="square" lIns="91341" tIns="45673" rIns="91341" bIns="45673" rtlCol="0" anchor="ctr" anchorCtr="0">
            <a:spAutoFit/>
          </a:bodyPr>
          <a:lstStyle/>
          <a:p>
            <a:pPr algn="ctr"/>
            <a:r>
              <a:rPr lang="ja-JP" altLang="en-US" sz="2000" dirty="0">
                <a:solidFill>
                  <a:prstClr val="black"/>
                </a:solidFill>
                <a:latin typeface="ＭＳ ゴシック" panose="020B0609070205080204" pitchFamily="49" charset="-128"/>
                <a:ea typeface="ＭＳ ゴシック" panose="020B0609070205080204" pitchFamily="49" charset="-128"/>
              </a:rPr>
              <a:t>①及び②</a:t>
            </a:r>
            <a:r>
              <a:rPr lang="ja-JP" altLang="en-US" sz="2000" b="1" u="sng" dirty="0">
                <a:solidFill>
                  <a:srgbClr val="FF0000"/>
                </a:solidFill>
                <a:latin typeface="ＭＳ ゴシック" panose="020B0609070205080204" pitchFamily="49" charset="-128"/>
                <a:ea typeface="ＭＳ ゴシック" panose="020B0609070205080204" pitchFamily="49" charset="-128"/>
              </a:rPr>
              <a:t>及び③</a:t>
            </a:r>
          </a:p>
        </p:txBody>
      </p:sp>
      <p:sp>
        <p:nvSpPr>
          <p:cNvPr id="10" name="右矢印 9"/>
          <p:cNvSpPr/>
          <p:nvPr/>
        </p:nvSpPr>
        <p:spPr>
          <a:xfrm>
            <a:off x="5587752" y="3463825"/>
            <a:ext cx="644236" cy="57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kumimoji="1" lang="ja-JP" altLang="en-US"/>
          </a:p>
        </p:txBody>
      </p:sp>
      <p:sp>
        <p:nvSpPr>
          <p:cNvPr id="13" name="右中かっこ 12"/>
          <p:cNvSpPr/>
          <p:nvPr/>
        </p:nvSpPr>
        <p:spPr>
          <a:xfrm>
            <a:off x="8659086" y="3330271"/>
            <a:ext cx="193964" cy="2772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a:endParaRPr kumimoji="1" lang="ja-JP" altLang="en-US"/>
          </a:p>
        </p:txBody>
      </p:sp>
      <p:sp>
        <p:nvSpPr>
          <p:cNvPr id="4" name="テキスト ボックス 3"/>
          <p:cNvSpPr txBox="1"/>
          <p:nvPr/>
        </p:nvSpPr>
        <p:spPr>
          <a:xfrm>
            <a:off x="2355272" y="1652070"/>
            <a:ext cx="9216000" cy="307777"/>
          </a:xfrm>
          <a:prstGeom prst="rect">
            <a:avLst/>
          </a:prstGeom>
          <a:noFill/>
        </p:spPr>
        <p:txBody>
          <a:bodyPr wrap="square" lIns="91341" tIns="45673" rIns="91341" bIns="45673" rtlCol="0">
            <a:spAutoFit/>
          </a:bodyPr>
          <a:lstStyle/>
          <a:p>
            <a:r>
              <a:rPr lang="en-US" altLang="ja-JP" sz="1400" dirty="0"/>
              <a:t>※</a:t>
            </a:r>
            <a:r>
              <a:rPr lang="ja-JP" altLang="en-US" sz="1400" dirty="0"/>
              <a:t>就業規則等の明確な書面での整備・全ての福祉・介護職員への周知を含む。</a:t>
            </a:r>
          </a:p>
        </p:txBody>
      </p:sp>
      <p:sp>
        <p:nvSpPr>
          <p:cNvPr id="20" name="スライド番号プレースホルダー 1"/>
          <p:cNvSpPr>
            <a:spLocks noGrp="1"/>
          </p:cNvSpPr>
          <p:nvPr>
            <p:ph type="sldNum" sz="quarter" idx="12"/>
          </p:nvPr>
        </p:nvSpPr>
        <p:spPr>
          <a:xfrm>
            <a:off x="7545307" y="6524645"/>
            <a:ext cx="2311400" cy="476250"/>
          </a:xfrm>
        </p:spPr>
        <p:txBody>
          <a:bodyPr/>
          <a:lstStyle/>
          <a:p>
            <a:pPr>
              <a:defRPr/>
            </a:pPr>
            <a:fld id="{F2A1C1E8-9361-4557-9EFC-000E05CD7A25}" type="slidenum">
              <a:rPr lang="en-US" altLang="ja-JP" smtClean="0">
                <a:solidFill>
                  <a:srgbClr val="000000"/>
                </a:solidFill>
              </a:rPr>
              <a:pPr>
                <a:defRPr/>
              </a:pPr>
              <a:t>15</a:t>
            </a:fld>
            <a:endParaRPr lang="en-US" altLang="ja-JP" dirty="0">
              <a:solidFill>
                <a:srgbClr val="000000"/>
              </a:solidFill>
            </a:endParaRPr>
          </a:p>
        </p:txBody>
      </p:sp>
    </p:spTree>
    <p:extLst>
      <p:ext uri="{BB962C8B-B14F-4D97-AF65-F5344CB8AC3E}">
        <p14:creationId xmlns:p14="http://schemas.microsoft.com/office/powerpoint/2010/main" val="172099235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88504" y="836712"/>
            <a:ext cx="8915400" cy="5530626"/>
          </a:xfrm>
        </p:spPr>
        <p:txBody>
          <a:bodyPr/>
          <a:lstStyle/>
          <a:p>
            <a:pPr algn="l"/>
            <a:r>
              <a:rPr lang="ja-JP" altLang="en-US" sz="3600" dirty="0">
                <a:solidFill>
                  <a:schemeClr val="tx1"/>
                </a:solidFill>
                <a:latin typeface="ＭＳ ゴシック" panose="020B0609070205080204" pitchFamily="49" charset="-128"/>
                <a:ea typeface="ＭＳ ゴシック" panose="020B0609070205080204" pitchFamily="49" charset="-128"/>
              </a:rPr>
              <a:t>２</a:t>
            </a:r>
            <a:r>
              <a:rPr lang="ja-JP" altLang="en-US" sz="3600" dirty="0" smtClean="0">
                <a:solidFill>
                  <a:schemeClr val="tx1"/>
                </a:solidFill>
                <a:latin typeface="ＭＳ ゴシック" panose="020B0609070205080204" pitchFamily="49" charset="-128"/>
                <a:ea typeface="ＭＳ ゴシック" panose="020B0609070205080204" pitchFamily="49" charset="-128"/>
              </a:rPr>
              <a:t>　サービス管理責任者及び</a:t>
            </a:r>
            <a:r>
              <a:rPr lang="en-US" altLang="ja-JP" sz="3600" dirty="0" smtClean="0">
                <a:solidFill>
                  <a:schemeClr val="tx1"/>
                </a:solidFill>
                <a:latin typeface="ＭＳ ゴシック" panose="020B0609070205080204" pitchFamily="49" charset="-128"/>
                <a:ea typeface="ＭＳ ゴシック" panose="020B0609070205080204" pitchFamily="49" charset="-128"/>
              </a:rPr>
              <a:t/>
            </a:r>
            <a:br>
              <a:rPr lang="en-US" altLang="ja-JP" sz="3600" dirty="0" smtClean="0">
                <a:solidFill>
                  <a:schemeClr val="tx1"/>
                </a:solidFill>
                <a:latin typeface="ＭＳ ゴシック" panose="020B0609070205080204" pitchFamily="49" charset="-128"/>
                <a:ea typeface="ＭＳ ゴシック" panose="020B0609070205080204" pitchFamily="49" charset="-128"/>
              </a:rPr>
            </a:br>
            <a:r>
              <a:rPr lang="ja-JP" altLang="en-US" sz="3600" dirty="0" smtClean="0">
                <a:solidFill>
                  <a:schemeClr val="tx1"/>
                </a:solidFill>
                <a:latin typeface="ＭＳ ゴシック" panose="020B0609070205080204" pitchFamily="49" charset="-128"/>
                <a:ea typeface="ＭＳ ゴシック" panose="020B0609070205080204" pitchFamily="49" charset="-128"/>
              </a:rPr>
              <a:t>　　　　児童発達支援管理責任者について</a:t>
            </a: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150</a:t>
            </a:fld>
            <a:endParaRPr lang="en-US" altLang="ja-JP" dirty="0">
              <a:solidFill>
                <a:prstClr val="black">
                  <a:tint val="75000"/>
                </a:prstClr>
              </a:solidFill>
            </a:endParaRPr>
          </a:p>
        </p:txBody>
      </p:sp>
    </p:spTree>
    <p:extLst>
      <p:ext uri="{BB962C8B-B14F-4D97-AF65-F5344CB8AC3E}">
        <p14:creationId xmlns:p14="http://schemas.microsoft.com/office/powerpoint/2010/main" val="83099921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ChangeArrowheads="1"/>
          </p:cNvSpPr>
          <p:nvPr/>
        </p:nvSpPr>
        <p:spPr bwMode="auto">
          <a:xfrm>
            <a:off x="3081867" y="5243715"/>
            <a:ext cx="4523052" cy="1359017"/>
          </a:xfrm>
          <a:prstGeom prst="rect">
            <a:avLst/>
          </a:prstGeom>
          <a:noFill/>
          <a:ln w="15875" algn="ctr">
            <a:solidFill>
              <a:schemeClr val="tx1"/>
            </a:solidFill>
            <a:miter lim="800000"/>
            <a:headEnd/>
            <a:tailEnd/>
          </a:ln>
        </p:spPr>
        <p:txBody>
          <a:bodyPr wrap="none" lIns="91422" tIns="45712" rIns="91422" bIns="45712"/>
          <a:lstStyle/>
          <a:p>
            <a:pPr algn="ctr"/>
            <a:r>
              <a:rPr lang="ja-JP" altLang="en-US" sz="1400" b="1" dirty="0">
                <a:solidFill>
                  <a:srgbClr val="000000"/>
                </a:solidFill>
              </a:rPr>
              <a:t>研 修 の 修 了</a:t>
            </a:r>
          </a:p>
        </p:txBody>
      </p:sp>
      <p:sp>
        <p:nvSpPr>
          <p:cNvPr id="51205" name="AutoShape 4"/>
          <p:cNvSpPr>
            <a:spLocks noChangeArrowheads="1"/>
          </p:cNvSpPr>
          <p:nvPr/>
        </p:nvSpPr>
        <p:spPr bwMode="auto">
          <a:xfrm>
            <a:off x="5022926" y="5852846"/>
            <a:ext cx="390392" cy="360363"/>
          </a:xfrm>
          <a:prstGeom prst="plus">
            <a:avLst>
              <a:gd name="adj" fmla="val 34907"/>
            </a:avLst>
          </a:prstGeom>
          <a:solidFill>
            <a:srgbClr val="99CCFF"/>
          </a:solidFill>
          <a:ln w="9525" algn="ctr">
            <a:solidFill>
              <a:srgbClr val="3366FF"/>
            </a:solidFill>
            <a:miter lim="800000"/>
            <a:headEnd/>
            <a:tailEnd/>
          </a:ln>
        </p:spPr>
        <p:txBody>
          <a:bodyPr wrap="none" lIns="91422" tIns="45712" rIns="91422" bIns="45712" anchor="ctr"/>
          <a:lstStyle/>
          <a:p>
            <a:endParaRPr lang="ja-JP" altLang="en-US" sz="2400" dirty="0">
              <a:solidFill>
                <a:srgbClr val="000000"/>
              </a:solidFill>
            </a:endParaRPr>
          </a:p>
        </p:txBody>
      </p:sp>
      <p:sp>
        <p:nvSpPr>
          <p:cNvPr id="51206" name="AutoShape 5"/>
          <p:cNvSpPr>
            <a:spLocks noChangeArrowheads="1"/>
          </p:cNvSpPr>
          <p:nvPr/>
        </p:nvSpPr>
        <p:spPr bwMode="auto">
          <a:xfrm>
            <a:off x="2540401" y="5849673"/>
            <a:ext cx="390393" cy="360363"/>
          </a:xfrm>
          <a:prstGeom prst="plus">
            <a:avLst>
              <a:gd name="adj" fmla="val 34907"/>
            </a:avLst>
          </a:prstGeom>
          <a:solidFill>
            <a:srgbClr val="99CCFF"/>
          </a:solidFill>
          <a:ln w="9525" algn="ctr">
            <a:solidFill>
              <a:srgbClr val="3366FF"/>
            </a:solidFill>
            <a:miter lim="800000"/>
            <a:headEnd/>
            <a:tailEnd/>
          </a:ln>
        </p:spPr>
        <p:txBody>
          <a:bodyPr wrap="none" lIns="91422" tIns="45712" rIns="91422" bIns="45712" anchor="ctr"/>
          <a:lstStyle/>
          <a:p>
            <a:endParaRPr lang="ja-JP" altLang="en-US" sz="2400" dirty="0">
              <a:solidFill>
                <a:srgbClr val="000000"/>
              </a:solidFill>
            </a:endParaRPr>
          </a:p>
        </p:txBody>
      </p:sp>
      <p:sp>
        <p:nvSpPr>
          <p:cNvPr id="51207" name="Rectangle 6"/>
          <p:cNvSpPr>
            <a:spLocks noChangeArrowheads="1"/>
          </p:cNvSpPr>
          <p:nvPr/>
        </p:nvSpPr>
        <p:spPr bwMode="auto">
          <a:xfrm>
            <a:off x="5475829" y="5521975"/>
            <a:ext cx="1993267" cy="1017992"/>
          </a:xfrm>
          <a:prstGeom prst="rect">
            <a:avLst/>
          </a:prstGeom>
          <a:noFill/>
          <a:ln w="9525">
            <a:solidFill>
              <a:schemeClr val="tx1"/>
            </a:solidFill>
            <a:miter lim="800000"/>
            <a:headEnd/>
            <a:tailEnd/>
          </a:ln>
        </p:spPr>
        <p:txBody>
          <a:bodyPr lIns="91422" tIns="45712" rIns="91422" bIns="45712" anchor="ctr"/>
          <a:lstStyle/>
          <a:p>
            <a:pPr>
              <a:lnSpc>
                <a:spcPct val="110000"/>
              </a:lnSpc>
            </a:pPr>
            <a:r>
              <a:rPr lang="ja-JP" altLang="en-US" sz="1200" dirty="0">
                <a:solidFill>
                  <a:srgbClr val="000000"/>
                </a:solidFill>
              </a:rPr>
              <a:t>「サービス管理</a:t>
            </a:r>
            <a:r>
              <a:rPr lang="ja-JP" altLang="en-US" sz="1200" dirty="0" smtClean="0">
                <a:solidFill>
                  <a:srgbClr val="000000"/>
                </a:solidFill>
              </a:rPr>
              <a:t>責任者</a:t>
            </a:r>
            <a:endParaRPr lang="en-US" altLang="ja-JP" sz="1200" dirty="0" smtClean="0">
              <a:solidFill>
                <a:srgbClr val="000000"/>
              </a:solidFill>
            </a:endParaRPr>
          </a:p>
          <a:p>
            <a:pPr>
              <a:lnSpc>
                <a:spcPct val="110000"/>
              </a:lnSpc>
            </a:pPr>
            <a:r>
              <a:rPr lang="ja-JP" altLang="en-US" sz="1200" dirty="0" smtClean="0">
                <a:solidFill>
                  <a:srgbClr val="000000"/>
                </a:solidFill>
              </a:rPr>
              <a:t>研修</a:t>
            </a:r>
            <a:r>
              <a:rPr lang="ja-JP" altLang="en-US" sz="1200" dirty="0">
                <a:solidFill>
                  <a:srgbClr val="000000"/>
                </a:solidFill>
              </a:rPr>
              <a:t>」「児童発達</a:t>
            </a:r>
            <a:r>
              <a:rPr lang="ja-JP" altLang="en-US" sz="1200" dirty="0" smtClean="0">
                <a:solidFill>
                  <a:srgbClr val="000000"/>
                </a:solidFill>
              </a:rPr>
              <a:t>支援</a:t>
            </a:r>
            <a:endParaRPr lang="en-US" altLang="ja-JP" sz="1200" dirty="0" smtClean="0">
              <a:solidFill>
                <a:srgbClr val="000000"/>
              </a:solidFill>
            </a:endParaRPr>
          </a:p>
          <a:p>
            <a:pPr>
              <a:lnSpc>
                <a:spcPct val="110000"/>
              </a:lnSpc>
            </a:pPr>
            <a:r>
              <a:rPr lang="ja-JP" altLang="en-US" sz="1200" dirty="0" smtClean="0">
                <a:solidFill>
                  <a:srgbClr val="000000"/>
                </a:solidFill>
              </a:rPr>
              <a:t>管理</a:t>
            </a:r>
            <a:r>
              <a:rPr lang="ja-JP" altLang="en-US" sz="1200" dirty="0">
                <a:solidFill>
                  <a:srgbClr val="000000"/>
                </a:solidFill>
              </a:rPr>
              <a:t>責任者研修」</a:t>
            </a:r>
            <a:r>
              <a:rPr lang="ja-JP" altLang="en-US" sz="1200" dirty="0" smtClean="0">
                <a:solidFill>
                  <a:srgbClr val="000000"/>
                </a:solidFill>
              </a:rPr>
              <a:t>を受講</a:t>
            </a:r>
            <a:endParaRPr lang="en-US" altLang="ja-JP" sz="1200" dirty="0" smtClean="0">
              <a:solidFill>
                <a:srgbClr val="000000"/>
              </a:solidFill>
            </a:endParaRPr>
          </a:p>
          <a:p>
            <a:pPr>
              <a:lnSpc>
                <a:spcPct val="110000"/>
              </a:lnSpc>
            </a:pPr>
            <a:r>
              <a:rPr lang="ja-JP" altLang="en-US" sz="1200" dirty="0" smtClean="0">
                <a:solidFill>
                  <a:prstClr val="black"/>
                </a:solidFill>
              </a:rPr>
              <a:t>（</a:t>
            </a:r>
            <a:r>
              <a:rPr lang="ja-JP" altLang="en-US" sz="1200" dirty="0">
                <a:solidFill>
                  <a:prstClr val="black"/>
                </a:solidFill>
              </a:rPr>
              <a:t>１９ｈ</a:t>
            </a:r>
            <a:r>
              <a:rPr lang="ja-JP" altLang="en-US" sz="1200" dirty="0" smtClean="0">
                <a:solidFill>
                  <a:prstClr val="black"/>
                </a:solidFill>
              </a:rPr>
              <a:t>）</a:t>
            </a:r>
            <a:endParaRPr lang="ja-JP" altLang="en-US" sz="1200" dirty="0">
              <a:solidFill>
                <a:prstClr val="black"/>
              </a:solidFill>
            </a:endParaRPr>
          </a:p>
        </p:txBody>
      </p:sp>
      <p:sp>
        <p:nvSpPr>
          <p:cNvPr id="51208" name="Rectangle 7"/>
          <p:cNvSpPr>
            <a:spLocks noChangeArrowheads="1"/>
          </p:cNvSpPr>
          <p:nvPr/>
        </p:nvSpPr>
        <p:spPr bwMode="auto">
          <a:xfrm>
            <a:off x="8027604" y="5283121"/>
            <a:ext cx="1761450" cy="1319611"/>
          </a:xfrm>
          <a:prstGeom prst="rect">
            <a:avLst/>
          </a:prstGeom>
          <a:noFill/>
          <a:ln w="12700">
            <a:solidFill>
              <a:schemeClr val="tx1"/>
            </a:solidFill>
            <a:miter lim="800000"/>
            <a:headEnd/>
            <a:tailEnd/>
          </a:ln>
        </p:spPr>
        <p:txBody>
          <a:bodyPr lIns="91422" tIns="45712" rIns="91422" bIns="45712" anchor="ctr"/>
          <a:lstStyle/>
          <a:p>
            <a:r>
              <a:rPr lang="ja-JP" altLang="en-US" sz="1200" dirty="0">
                <a:solidFill>
                  <a:srgbClr val="000000"/>
                </a:solidFill>
              </a:rPr>
              <a:t>サービス管理責任者・児童発達支援管理責任者として配置</a:t>
            </a:r>
          </a:p>
        </p:txBody>
      </p:sp>
      <p:sp>
        <p:nvSpPr>
          <p:cNvPr id="51209" name="Rectangle 8"/>
          <p:cNvSpPr>
            <a:spLocks noChangeArrowheads="1"/>
          </p:cNvSpPr>
          <p:nvPr/>
        </p:nvSpPr>
        <p:spPr bwMode="auto">
          <a:xfrm>
            <a:off x="273478" y="5211839"/>
            <a:ext cx="2184135" cy="1430298"/>
          </a:xfrm>
          <a:prstGeom prst="rect">
            <a:avLst/>
          </a:prstGeom>
          <a:noFill/>
          <a:ln w="12700">
            <a:solidFill>
              <a:schemeClr val="tx1"/>
            </a:solidFill>
            <a:miter lim="800000"/>
            <a:headEnd/>
            <a:tailEnd/>
          </a:ln>
        </p:spPr>
        <p:txBody>
          <a:bodyPr lIns="91422" tIns="45712" rIns="91422" bIns="45712" anchor="ctr"/>
          <a:lstStyle/>
          <a:p>
            <a:pPr algn="ctr"/>
            <a:r>
              <a:rPr lang="ja-JP" altLang="en-US" sz="1200" b="1" dirty="0">
                <a:solidFill>
                  <a:srgbClr val="000000"/>
                </a:solidFill>
                <a:latin typeface="ＭＳ Ｐゴシック"/>
              </a:rPr>
              <a:t>実 務 経 験</a:t>
            </a:r>
          </a:p>
          <a:p>
            <a:endParaRPr lang="ja-JP" altLang="en-US" sz="1200" dirty="0">
              <a:solidFill>
                <a:srgbClr val="000000"/>
              </a:solidFill>
              <a:latin typeface="ＭＳ Ｐゴシック"/>
            </a:endParaRPr>
          </a:p>
          <a:p>
            <a:r>
              <a:rPr lang="ja-JP" altLang="en-US" sz="1200" dirty="0">
                <a:solidFill>
                  <a:srgbClr val="000000"/>
                </a:solidFill>
                <a:latin typeface="ＭＳ Ｐゴシック"/>
              </a:rPr>
              <a:t>障害児者の保健・医療・福祉・就労・教育の分野における直接支援・相談支援などの業務における実務経験（３</a:t>
            </a:r>
            <a:r>
              <a:rPr lang="ja-JP" altLang="en-US" sz="1200" dirty="0" smtClean="0">
                <a:solidFill>
                  <a:srgbClr val="000000"/>
                </a:solidFill>
                <a:latin typeface="ＭＳ Ｐゴシック"/>
              </a:rPr>
              <a:t>～</a:t>
            </a:r>
            <a:r>
              <a:rPr lang="en-US" altLang="ja-JP" sz="1200" dirty="0" smtClean="0">
                <a:solidFill>
                  <a:srgbClr val="000000"/>
                </a:solidFill>
                <a:latin typeface="ＭＳ Ｐゴシック"/>
              </a:rPr>
              <a:t>10</a:t>
            </a:r>
            <a:r>
              <a:rPr lang="ja-JP" altLang="en-US" sz="1200" dirty="0" smtClean="0">
                <a:solidFill>
                  <a:srgbClr val="000000"/>
                </a:solidFill>
                <a:latin typeface="ＭＳ Ｐゴシック"/>
              </a:rPr>
              <a:t>年</a:t>
            </a:r>
            <a:r>
              <a:rPr lang="ja-JP" altLang="en-US" sz="1200" dirty="0">
                <a:solidFill>
                  <a:srgbClr val="000000"/>
                </a:solidFill>
                <a:latin typeface="ＭＳ Ｐゴシック"/>
              </a:rPr>
              <a:t>）。</a:t>
            </a:r>
          </a:p>
        </p:txBody>
      </p:sp>
      <p:sp>
        <p:nvSpPr>
          <p:cNvPr id="51211" name="AutoShape 10"/>
          <p:cNvSpPr>
            <a:spLocks noChangeArrowheads="1"/>
          </p:cNvSpPr>
          <p:nvPr/>
        </p:nvSpPr>
        <p:spPr bwMode="auto">
          <a:xfrm rot="5400000">
            <a:off x="7544813" y="5880079"/>
            <a:ext cx="503238" cy="299551"/>
          </a:xfrm>
          <a:prstGeom prst="upArrow">
            <a:avLst>
              <a:gd name="adj1" fmla="val 48352"/>
              <a:gd name="adj2" fmla="val 45699"/>
            </a:avLst>
          </a:prstGeom>
          <a:solidFill>
            <a:srgbClr val="99CCFF"/>
          </a:solidFill>
          <a:ln w="9525">
            <a:solidFill>
              <a:srgbClr val="0000FF"/>
            </a:solidFill>
            <a:miter lim="800000"/>
            <a:headEnd/>
            <a:tailEnd/>
          </a:ln>
        </p:spPr>
        <p:txBody>
          <a:bodyPr vert="eaVert" wrap="none" lIns="91422" tIns="45712" rIns="91422" bIns="45712" anchor="ctr"/>
          <a:lstStyle/>
          <a:p>
            <a:endParaRPr lang="ja-JP" altLang="en-US" sz="2400" dirty="0">
              <a:solidFill>
                <a:srgbClr val="000000"/>
              </a:solidFill>
            </a:endParaRPr>
          </a:p>
        </p:txBody>
      </p:sp>
      <p:sp>
        <p:nvSpPr>
          <p:cNvPr id="51213" name="Rectangle 12"/>
          <p:cNvSpPr>
            <a:spLocks noChangeArrowheads="1"/>
          </p:cNvSpPr>
          <p:nvPr/>
        </p:nvSpPr>
        <p:spPr bwMode="auto">
          <a:xfrm>
            <a:off x="3238401" y="5532387"/>
            <a:ext cx="1714604" cy="1017991"/>
          </a:xfrm>
          <a:prstGeom prst="rect">
            <a:avLst/>
          </a:prstGeom>
          <a:noFill/>
          <a:ln w="9525">
            <a:solidFill>
              <a:schemeClr val="tx1"/>
            </a:solidFill>
            <a:miter lim="800000"/>
            <a:headEnd/>
            <a:tailEnd/>
          </a:ln>
        </p:spPr>
        <p:txBody>
          <a:bodyPr lIns="91422" tIns="45712" rIns="91422" bIns="45712" anchor="ctr"/>
          <a:lstStyle/>
          <a:p>
            <a:pPr>
              <a:lnSpc>
                <a:spcPct val="110000"/>
              </a:lnSpc>
            </a:pPr>
            <a:r>
              <a:rPr lang="ja-JP" altLang="en-US" sz="1200" dirty="0">
                <a:solidFill>
                  <a:srgbClr val="000000"/>
                </a:solidFill>
              </a:rPr>
              <a:t>「相談支援従事者初任者研修（講義部分）</a:t>
            </a:r>
            <a:r>
              <a:rPr lang="ja-JP" altLang="en-US" sz="1200" dirty="0" smtClean="0">
                <a:solidFill>
                  <a:srgbClr val="000000"/>
                </a:solidFill>
              </a:rPr>
              <a:t>」の一部を受講</a:t>
            </a:r>
            <a:endParaRPr lang="en-US" altLang="ja-JP" sz="1200" dirty="0" smtClean="0">
              <a:solidFill>
                <a:srgbClr val="000000"/>
              </a:solidFill>
            </a:endParaRPr>
          </a:p>
          <a:p>
            <a:pPr>
              <a:lnSpc>
                <a:spcPct val="110000"/>
              </a:lnSpc>
            </a:pPr>
            <a:r>
              <a:rPr lang="ja-JP" altLang="en-US" sz="1200" dirty="0" smtClean="0">
                <a:solidFill>
                  <a:prstClr val="black"/>
                </a:solidFill>
              </a:rPr>
              <a:t>（１１．５</a:t>
            </a:r>
            <a:r>
              <a:rPr lang="ja-JP" altLang="en-US" sz="1200" dirty="0">
                <a:solidFill>
                  <a:prstClr val="black"/>
                </a:solidFill>
              </a:rPr>
              <a:t>ｈ</a:t>
            </a:r>
            <a:r>
              <a:rPr lang="ja-JP" altLang="en-US" sz="1200" dirty="0" smtClean="0">
                <a:solidFill>
                  <a:prstClr val="black"/>
                </a:solidFill>
              </a:rPr>
              <a:t>）</a:t>
            </a:r>
            <a:endParaRPr lang="en-US" altLang="ja-JP" sz="1200" dirty="0">
              <a:solidFill>
                <a:prstClr val="black"/>
              </a:solidFill>
            </a:endParaRPr>
          </a:p>
        </p:txBody>
      </p:sp>
      <p:sp>
        <p:nvSpPr>
          <p:cNvPr id="18" name="正方形/長方形 17"/>
          <p:cNvSpPr/>
          <p:nvPr/>
        </p:nvSpPr>
        <p:spPr bwMode="auto">
          <a:xfrm>
            <a:off x="128464" y="692696"/>
            <a:ext cx="9563367" cy="364395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lIns="36804" tIns="7359" rIns="36804" bIns="7359" anchor="ctr"/>
          <a:lstStyle/>
          <a:p>
            <a:pPr marL="355600" indent="-355600">
              <a:lnSpc>
                <a:spcPct val="90000"/>
              </a:lnSpc>
              <a:defRPr/>
            </a:pPr>
            <a:r>
              <a:rPr lang="ja-JP" altLang="en-US" sz="1400" dirty="0">
                <a:solidFill>
                  <a:prstClr val="black"/>
                </a:solidFill>
                <a:latin typeface="ＭＳ Ｐゴシック"/>
                <a:cs typeface="ＭＳ ゴシック"/>
              </a:rPr>
              <a:t>（基準）</a:t>
            </a:r>
          </a:p>
          <a:p>
            <a:pPr>
              <a:lnSpc>
                <a:spcPct val="90000"/>
              </a:lnSpc>
            </a:pPr>
            <a:r>
              <a:rPr lang="ja-JP" altLang="en-US" sz="1400" dirty="0">
                <a:solidFill>
                  <a:prstClr val="black"/>
                </a:solidFill>
                <a:latin typeface="ＭＳ Ｐゴシック"/>
                <a:cs typeface="ＭＳ ゴシック"/>
              </a:rPr>
              <a:t>　</a:t>
            </a:r>
            <a:r>
              <a:rPr lang="ja-JP" altLang="en-US" sz="1400" dirty="0" smtClean="0">
                <a:solidFill>
                  <a:prstClr val="black"/>
                </a:solidFill>
                <a:latin typeface="ＭＳ Ｐゴシック"/>
                <a:cs typeface="ＭＳ ゴシック"/>
              </a:rPr>
              <a:t>○</a:t>
            </a:r>
            <a:r>
              <a:rPr lang="ja-JP" altLang="en-US" sz="1400" dirty="0">
                <a:solidFill>
                  <a:prstClr val="black"/>
                </a:solidFill>
                <a:latin typeface="ＭＳ Ｐゴシック"/>
                <a:cs typeface="ＭＳ ゴシック"/>
              </a:rPr>
              <a:t>　</a:t>
            </a:r>
            <a:r>
              <a:rPr lang="ja-JP" altLang="en-US" sz="1400" dirty="0" smtClean="0">
                <a:solidFill>
                  <a:prstClr val="black"/>
                </a:solidFill>
                <a:latin typeface="ＭＳ Ｐゴシック"/>
              </a:rPr>
              <a:t>サービス管理</a:t>
            </a:r>
            <a:r>
              <a:rPr lang="ja-JP" altLang="en-US" sz="1400" dirty="0">
                <a:solidFill>
                  <a:prstClr val="black"/>
                </a:solidFill>
                <a:latin typeface="ＭＳ Ｐゴシック"/>
              </a:rPr>
              <a:t>責任者については、</a:t>
            </a:r>
            <a:r>
              <a:rPr lang="ja-JP" altLang="en-US" sz="1400" dirty="0" smtClean="0">
                <a:solidFill>
                  <a:prstClr val="black"/>
                </a:solidFill>
                <a:latin typeface="ＭＳ Ｐゴシック"/>
              </a:rPr>
              <a:t>障害福祉</a:t>
            </a:r>
            <a:r>
              <a:rPr lang="ja-JP" altLang="en-US" sz="1400" dirty="0">
                <a:solidFill>
                  <a:prstClr val="black"/>
                </a:solidFill>
                <a:latin typeface="ＭＳ Ｐゴシック"/>
              </a:rPr>
              <a:t>サービス事業所</a:t>
            </a:r>
            <a:r>
              <a:rPr lang="ja-JP" altLang="en-US" sz="1400" dirty="0" smtClean="0">
                <a:solidFill>
                  <a:prstClr val="black"/>
                </a:solidFill>
                <a:latin typeface="ＭＳ Ｐゴシック"/>
              </a:rPr>
              <a:t>ごとに以下の人数を配置</a:t>
            </a:r>
            <a:endParaRPr lang="en-US" altLang="ja-JP" sz="1400" dirty="0" smtClean="0">
              <a:solidFill>
                <a:prstClr val="black"/>
              </a:solidFill>
              <a:latin typeface="ＭＳ Ｐゴシック"/>
            </a:endParaRPr>
          </a:p>
          <a:p>
            <a:pPr marL="363538">
              <a:lnSpc>
                <a:spcPct val="90000"/>
              </a:lnSpc>
              <a:tabLst>
                <a:tab pos="363538" algn="l"/>
              </a:tabLst>
            </a:pPr>
            <a:r>
              <a:rPr lang="ja-JP" altLang="en-US" sz="1400" dirty="0" smtClean="0">
                <a:solidFill>
                  <a:prstClr val="black"/>
                </a:solidFill>
                <a:latin typeface="ＭＳ Ｐゴシック"/>
              </a:rPr>
              <a:t>・ </a:t>
            </a:r>
            <a:r>
              <a:rPr lang="ja-JP" altLang="en-US" sz="1400" dirty="0">
                <a:solidFill>
                  <a:prstClr val="black"/>
                </a:solidFill>
                <a:latin typeface="ＭＳ Ｐゴシック"/>
              </a:rPr>
              <a:t>療養介護、生活介護、自立訓練、就労移行支援、就労</a:t>
            </a:r>
            <a:r>
              <a:rPr lang="ja-JP" altLang="en-US" sz="1400" dirty="0" smtClean="0">
                <a:solidFill>
                  <a:prstClr val="black"/>
                </a:solidFill>
                <a:latin typeface="ＭＳ Ｐゴシック"/>
              </a:rPr>
              <a:t>継続支援・・・利用者</a:t>
            </a:r>
            <a:r>
              <a:rPr lang="en-US" altLang="ja-JP" sz="1400" dirty="0">
                <a:solidFill>
                  <a:prstClr val="black"/>
                </a:solidFill>
                <a:latin typeface="ＭＳ Ｐゴシック"/>
              </a:rPr>
              <a:t>60</a:t>
            </a:r>
            <a:r>
              <a:rPr lang="ja-JP" altLang="en-US" sz="1400" dirty="0" smtClean="0">
                <a:solidFill>
                  <a:prstClr val="black"/>
                </a:solidFill>
                <a:latin typeface="ＭＳ Ｐゴシック"/>
              </a:rPr>
              <a:t>人</a:t>
            </a:r>
            <a:r>
              <a:rPr lang="en-US" altLang="ja-JP" sz="1400" dirty="0">
                <a:solidFill>
                  <a:prstClr val="black"/>
                </a:solidFill>
                <a:latin typeface="ＭＳ Ｐゴシック"/>
              </a:rPr>
              <a:t>:1</a:t>
            </a:r>
            <a:r>
              <a:rPr lang="ja-JP" altLang="en-US" sz="1400" dirty="0" smtClean="0">
                <a:solidFill>
                  <a:prstClr val="black"/>
                </a:solidFill>
                <a:latin typeface="ＭＳ Ｐゴシック"/>
              </a:rPr>
              <a:t>人</a:t>
            </a:r>
            <a:endParaRPr lang="en-US" altLang="ja-JP" sz="1400" dirty="0" smtClean="0">
              <a:solidFill>
                <a:prstClr val="black"/>
              </a:solidFill>
              <a:latin typeface="ＭＳ Ｐゴシック"/>
            </a:endParaRPr>
          </a:p>
          <a:p>
            <a:pPr marL="363538">
              <a:lnSpc>
                <a:spcPct val="90000"/>
              </a:lnSpc>
              <a:tabLst>
                <a:tab pos="363538" algn="l"/>
              </a:tabLst>
            </a:pPr>
            <a:r>
              <a:rPr lang="ja-JP" altLang="en-US" sz="1200" dirty="0" smtClean="0">
                <a:solidFill>
                  <a:prstClr val="black"/>
                </a:solidFill>
                <a:latin typeface="ＭＳ Ｐゴシック"/>
              </a:rPr>
              <a:t>　　</a:t>
            </a:r>
            <a:r>
              <a:rPr lang="en-US" altLang="ja-JP" sz="1200" dirty="0" smtClean="0">
                <a:solidFill>
                  <a:prstClr val="black"/>
                </a:solidFill>
                <a:latin typeface="ＭＳ Ｐゴシック"/>
              </a:rPr>
              <a:t>※</a:t>
            </a:r>
            <a:r>
              <a:rPr lang="ja-JP" altLang="en-US" sz="1200" dirty="0" smtClean="0">
                <a:solidFill>
                  <a:prstClr val="black"/>
                </a:solidFill>
                <a:latin typeface="ＭＳ Ｐゴシック"/>
              </a:rPr>
              <a:t>利用者数</a:t>
            </a:r>
            <a:r>
              <a:rPr lang="en-US" altLang="ja-JP" sz="1200" dirty="0" smtClean="0">
                <a:solidFill>
                  <a:prstClr val="black"/>
                </a:solidFill>
                <a:latin typeface="ＭＳ Ｐゴシック"/>
              </a:rPr>
              <a:t>61</a:t>
            </a:r>
            <a:r>
              <a:rPr lang="ja-JP" altLang="en-US" sz="1200" dirty="0" smtClean="0">
                <a:solidFill>
                  <a:prstClr val="black"/>
                </a:solidFill>
                <a:latin typeface="ＭＳ Ｐゴシック"/>
              </a:rPr>
              <a:t>以上：</a:t>
            </a:r>
            <a:r>
              <a:rPr lang="ja-JP" altLang="en-US" sz="1200" dirty="0">
                <a:solidFill>
                  <a:prstClr val="black"/>
                </a:solidFill>
                <a:latin typeface="ＭＳ Ｐゴシック"/>
              </a:rPr>
              <a:t>１</a:t>
            </a:r>
            <a:r>
              <a:rPr lang="ja-JP" altLang="en-US" sz="1200" dirty="0" smtClean="0">
                <a:solidFill>
                  <a:prstClr val="black"/>
                </a:solidFill>
                <a:latin typeface="ＭＳ Ｐゴシック"/>
              </a:rPr>
              <a:t>人</a:t>
            </a:r>
            <a:r>
              <a:rPr lang="ja-JP" altLang="en-US" sz="1200" dirty="0">
                <a:solidFill>
                  <a:prstClr val="black"/>
                </a:solidFill>
                <a:latin typeface="ＭＳ Ｐゴシック"/>
              </a:rPr>
              <a:t>に、利用者数</a:t>
            </a:r>
            <a:r>
              <a:rPr lang="ja-JP" altLang="en-US" sz="1200" dirty="0" smtClean="0">
                <a:solidFill>
                  <a:prstClr val="black"/>
                </a:solidFill>
                <a:latin typeface="ＭＳ Ｐゴシック"/>
              </a:rPr>
              <a:t>が</a:t>
            </a:r>
            <a:r>
              <a:rPr lang="en-US" altLang="ja-JP" sz="1200" dirty="0" smtClean="0">
                <a:solidFill>
                  <a:prstClr val="black"/>
                </a:solidFill>
                <a:latin typeface="ＭＳ Ｐゴシック"/>
              </a:rPr>
              <a:t>60</a:t>
            </a:r>
            <a:r>
              <a:rPr lang="ja-JP" altLang="en-US" sz="1200" dirty="0" smtClean="0">
                <a:solidFill>
                  <a:prstClr val="black"/>
                </a:solidFill>
                <a:latin typeface="ＭＳ Ｐゴシック"/>
              </a:rPr>
              <a:t>人</a:t>
            </a:r>
            <a:r>
              <a:rPr lang="ja-JP" altLang="en-US" sz="1200" dirty="0">
                <a:solidFill>
                  <a:prstClr val="black"/>
                </a:solidFill>
                <a:latin typeface="ＭＳ Ｐゴシック"/>
              </a:rPr>
              <a:t>を</a:t>
            </a:r>
            <a:r>
              <a:rPr lang="ja-JP" altLang="en-US" sz="1200" dirty="0" smtClean="0">
                <a:solidFill>
                  <a:prstClr val="black"/>
                </a:solidFill>
                <a:latin typeface="ＭＳ Ｐゴシック"/>
              </a:rPr>
              <a:t>越えて</a:t>
            </a:r>
            <a:r>
              <a:rPr lang="en-US" altLang="ja-JP" sz="1200" dirty="0" smtClean="0">
                <a:solidFill>
                  <a:prstClr val="black"/>
                </a:solidFill>
                <a:latin typeface="ＭＳ Ｐゴシック"/>
              </a:rPr>
              <a:t>40</a:t>
            </a:r>
            <a:r>
              <a:rPr lang="ja-JP" altLang="en-US" sz="1200" dirty="0" smtClean="0">
                <a:solidFill>
                  <a:prstClr val="black"/>
                </a:solidFill>
                <a:latin typeface="ＭＳ Ｐゴシック"/>
              </a:rPr>
              <a:t>又</a:t>
            </a:r>
            <a:r>
              <a:rPr lang="ja-JP" altLang="en-US" sz="1200" dirty="0">
                <a:solidFill>
                  <a:prstClr val="black"/>
                </a:solidFill>
                <a:latin typeface="ＭＳ Ｐゴシック"/>
              </a:rPr>
              <a:t>はその端数を増すごとに</a:t>
            </a:r>
            <a:r>
              <a:rPr lang="en-US" altLang="ja-JP" sz="1200" dirty="0">
                <a:solidFill>
                  <a:prstClr val="black"/>
                </a:solidFill>
                <a:latin typeface="ＭＳ Ｐゴシック"/>
              </a:rPr>
              <a:t>1</a:t>
            </a:r>
            <a:r>
              <a:rPr lang="ja-JP" altLang="en-US" sz="1200" dirty="0">
                <a:solidFill>
                  <a:prstClr val="black"/>
                </a:solidFill>
                <a:latin typeface="ＭＳ Ｐゴシック"/>
              </a:rPr>
              <a:t>人を加えて得た数以上</a:t>
            </a:r>
            <a:r>
              <a:rPr lang="ja-JP" altLang="en-US" sz="1400" dirty="0">
                <a:solidFill>
                  <a:prstClr val="black"/>
                </a:solidFill>
                <a:latin typeface="ＭＳ Ｐゴシック"/>
              </a:rPr>
              <a:t>　</a:t>
            </a:r>
            <a:endParaRPr lang="en-US" altLang="ja-JP" sz="1400" dirty="0">
              <a:solidFill>
                <a:prstClr val="black"/>
              </a:solidFill>
              <a:latin typeface="ＭＳ Ｐゴシック"/>
            </a:endParaRPr>
          </a:p>
          <a:p>
            <a:pPr marL="363538">
              <a:lnSpc>
                <a:spcPct val="90000"/>
              </a:lnSpc>
              <a:tabLst>
                <a:tab pos="363538" algn="l"/>
              </a:tabLst>
            </a:pPr>
            <a:r>
              <a:rPr lang="ja-JP" altLang="en-US" sz="1400" dirty="0" smtClean="0">
                <a:solidFill>
                  <a:prstClr val="black"/>
                </a:solidFill>
                <a:latin typeface="ＭＳ Ｐゴシック"/>
              </a:rPr>
              <a:t>・ </a:t>
            </a:r>
            <a:r>
              <a:rPr lang="ja-JP" altLang="en-US" sz="1400" dirty="0">
                <a:solidFill>
                  <a:prstClr val="black"/>
                </a:solidFill>
                <a:latin typeface="ＭＳ Ｐゴシック"/>
              </a:rPr>
              <a:t>グループホーム </a:t>
            </a:r>
            <a:r>
              <a:rPr lang="ja-JP" altLang="en-US" sz="1400" dirty="0" smtClean="0">
                <a:solidFill>
                  <a:prstClr val="black"/>
                </a:solidFill>
                <a:latin typeface="ＭＳ Ｐゴシック"/>
              </a:rPr>
              <a:t>・</a:t>
            </a:r>
            <a:r>
              <a:rPr lang="ja-JP" altLang="en-US" sz="1400" dirty="0">
                <a:solidFill>
                  <a:prstClr val="black"/>
                </a:solidFill>
                <a:latin typeface="ＭＳ Ｐゴシック"/>
              </a:rPr>
              <a:t>・・ </a:t>
            </a:r>
            <a:r>
              <a:rPr lang="ja-JP" altLang="en-US" sz="1400" dirty="0" smtClean="0">
                <a:solidFill>
                  <a:prstClr val="black"/>
                </a:solidFill>
                <a:latin typeface="ＭＳ Ｐゴシック"/>
              </a:rPr>
              <a:t>利用者</a:t>
            </a:r>
            <a:r>
              <a:rPr lang="en-US" altLang="ja-JP" sz="1400" dirty="0" smtClean="0">
                <a:solidFill>
                  <a:prstClr val="black"/>
                </a:solidFill>
                <a:latin typeface="ＭＳ Ｐゴシック"/>
              </a:rPr>
              <a:t>30</a:t>
            </a:r>
            <a:r>
              <a:rPr lang="ja-JP" altLang="en-US" sz="1400" dirty="0" smtClean="0">
                <a:solidFill>
                  <a:prstClr val="black"/>
                </a:solidFill>
                <a:latin typeface="ＭＳ Ｐゴシック"/>
              </a:rPr>
              <a:t>人</a:t>
            </a:r>
            <a:r>
              <a:rPr lang="en-US" altLang="ja-JP" sz="1400" dirty="0" smtClean="0">
                <a:solidFill>
                  <a:prstClr val="black"/>
                </a:solidFill>
                <a:latin typeface="ＭＳ Ｐゴシック"/>
              </a:rPr>
              <a:t>:</a:t>
            </a:r>
            <a:r>
              <a:rPr lang="ja-JP" altLang="en-US" sz="1400" dirty="0" smtClean="0">
                <a:solidFill>
                  <a:prstClr val="black"/>
                </a:solidFill>
                <a:latin typeface="ＭＳ Ｐゴシック"/>
              </a:rPr>
              <a:t>１人</a:t>
            </a:r>
            <a:endParaRPr lang="en-US" altLang="ja-JP" sz="1400" dirty="0" smtClean="0">
              <a:solidFill>
                <a:prstClr val="black"/>
              </a:solidFill>
              <a:latin typeface="ＭＳ Ｐゴシック"/>
            </a:endParaRPr>
          </a:p>
          <a:p>
            <a:pPr marL="363538">
              <a:lnSpc>
                <a:spcPct val="90000"/>
              </a:lnSpc>
              <a:tabLst>
                <a:tab pos="363538" algn="l"/>
              </a:tabLst>
            </a:pPr>
            <a:r>
              <a:rPr lang="ja-JP" altLang="en-US" sz="1200" dirty="0" smtClean="0">
                <a:solidFill>
                  <a:prstClr val="black"/>
                </a:solidFill>
                <a:latin typeface="ＭＳ Ｐゴシック"/>
              </a:rPr>
              <a:t>　　</a:t>
            </a:r>
            <a:r>
              <a:rPr lang="en-US" altLang="ja-JP" sz="1200" dirty="0" smtClean="0">
                <a:solidFill>
                  <a:prstClr val="black"/>
                </a:solidFill>
                <a:latin typeface="ＭＳ Ｐゴシック"/>
              </a:rPr>
              <a:t>※</a:t>
            </a:r>
            <a:r>
              <a:rPr lang="ja-JP" altLang="en-US" sz="1200" dirty="0">
                <a:solidFill>
                  <a:prstClr val="black"/>
                </a:solidFill>
                <a:latin typeface="ＭＳ Ｐゴシック"/>
              </a:rPr>
              <a:t>利用者数</a:t>
            </a:r>
            <a:r>
              <a:rPr lang="en-US" altLang="ja-JP" sz="1200" dirty="0">
                <a:solidFill>
                  <a:prstClr val="black"/>
                </a:solidFill>
                <a:latin typeface="ＭＳ Ｐゴシック"/>
              </a:rPr>
              <a:t>31</a:t>
            </a:r>
            <a:r>
              <a:rPr lang="ja-JP" altLang="en-US" sz="1200" dirty="0">
                <a:solidFill>
                  <a:prstClr val="black"/>
                </a:solidFill>
                <a:latin typeface="ＭＳ Ｐゴシック"/>
              </a:rPr>
              <a:t>以上：</a:t>
            </a:r>
            <a:r>
              <a:rPr lang="en-US" altLang="ja-JP" sz="1200" dirty="0">
                <a:solidFill>
                  <a:prstClr val="black"/>
                </a:solidFill>
                <a:latin typeface="ＭＳ Ｐゴシック"/>
              </a:rPr>
              <a:t>1</a:t>
            </a:r>
            <a:r>
              <a:rPr lang="ja-JP" altLang="en-US" sz="1200" dirty="0">
                <a:solidFill>
                  <a:prstClr val="black"/>
                </a:solidFill>
                <a:latin typeface="ＭＳ Ｐゴシック"/>
              </a:rPr>
              <a:t>人に、利用者数</a:t>
            </a:r>
            <a:r>
              <a:rPr lang="ja-JP" altLang="en-US" sz="1200" dirty="0" smtClean="0">
                <a:solidFill>
                  <a:prstClr val="black"/>
                </a:solidFill>
                <a:latin typeface="ＭＳ Ｐゴシック"/>
              </a:rPr>
              <a:t>が</a:t>
            </a:r>
            <a:r>
              <a:rPr lang="en-US" altLang="ja-JP" sz="1200" dirty="0" smtClean="0">
                <a:solidFill>
                  <a:prstClr val="black"/>
                </a:solidFill>
                <a:latin typeface="ＭＳ Ｐゴシック"/>
              </a:rPr>
              <a:t>30</a:t>
            </a:r>
            <a:r>
              <a:rPr lang="ja-JP" altLang="en-US" sz="1200" dirty="0" smtClean="0">
                <a:solidFill>
                  <a:prstClr val="black"/>
                </a:solidFill>
                <a:latin typeface="ＭＳ Ｐゴシック"/>
              </a:rPr>
              <a:t>人</a:t>
            </a:r>
            <a:r>
              <a:rPr lang="ja-JP" altLang="en-US" sz="1200" dirty="0">
                <a:solidFill>
                  <a:prstClr val="black"/>
                </a:solidFill>
                <a:latin typeface="ＭＳ Ｐゴシック"/>
              </a:rPr>
              <a:t>を</a:t>
            </a:r>
            <a:r>
              <a:rPr lang="ja-JP" altLang="en-US" sz="1200" dirty="0" smtClean="0">
                <a:solidFill>
                  <a:prstClr val="black"/>
                </a:solidFill>
                <a:latin typeface="ＭＳ Ｐゴシック"/>
              </a:rPr>
              <a:t>越えて</a:t>
            </a:r>
            <a:r>
              <a:rPr lang="en-US" altLang="ja-JP" sz="1200" dirty="0" smtClean="0">
                <a:solidFill>
                  <a:prstClr val="black"/>
                </a:solidFill>
                <a:latin typeface="ＭＳ Ｐゴシック"/>
              </a:rPr>
              <a:t>30</a:t>
            </a:r>
            <a:r>
              <a:rPr lang="ja-JP" altLang="en-US" sz="1200" dirty="0" smtClean="0">
                <a:solidFill>
                  <a:prstClr val="black"/>
                </a:solidFill>
                <a:latin typeface="ＭＳ Ｐゴシック"/>
              </a:rPr>
              <a:t>又</a:t>
            </a:r>
            <a:r>
              <a:rPr lang="ja-JP" altLang="en-US" sz="1200" dirty="0">
                <a:solidFill>
                  <a:prstClr val="black"/>
                </a:solidFill>
                <a:latin typeface="ＭＳ Ｐゴシック"/>
              </a:rPr>
              <a:t>はその端数を増すごと</a:t>
            </a:r>
            <a:r>
              <a:rPr lang="ja-JP" altLang="en-US" sz="1200" dirty="0" smtClean="0">
                <a:solidFill>
                  <a:prstClr val="black"/>
                </a:solidFill>
                <a:latin typeface="ＭＳ Ｐゴシック"/>
              </a:rPr>
              <a:t>に</a:t>
            </a:r>
            <a:r>
              <a:rPr lang="ja-JP" altLang="en-US" sz="1200" dirty="0">
                <a:solidFill>
                  <a:prstClr val="black"/>
                </a:solidFill>
                <a:latin typeface="ＭＳ Ｐゴシック"/>
              </a:rPr>
              <a:t>１</a:t>
            </a:r>
            <a:r>
              <a:rPr lang="ja-JP" altLang="en-US" sz="1200" dirty="0" smtClean="0">
                <a:solidFill>
                  <a:prstClr val="black"/>
                </a:solidFill>
                <a:latin typeface="ＭＳ Ｐゴシック"/>
              </a:rPr>
              <a:t>人</a:t>
            </a:r>
            <a:r>
              <a:rPr lang="ja-JP" altLang="en-US" sz="1200" dirty="0">
                <a:solidFill>
                  <a:prstClr val="black"/>
                </a:solidFill>
                <a:latin typeface="ＭＳ Ｐゴシック"/>
              </a:rPr>
              <a:t>を加えて得た</a:t>
            </a:r>
            <a:r>
              <a:rPr lang="ja-JP" altLang="en-US" sz="1200" dirty="0" smtClean="0">
                <a:solidFill>
                  <a:prstClr val="black"/>
                </a:solidFill>
                <a:latin typeface="ＭＳ Ｐゴシック"/>
              </a:rPr>
              <a:t>数以上</a:t>
            </a:r>
            <a:endParaRPr lang="ja-JP" altLang="en-US" sz="1400" dirty="0">
              <a:solidFill>
                <a:prstClr val="black"/>
              </a:solidFill>
              <a:latin typeface="ＭＳ Ｐゴシック"/>
            </a:endParaRPr>
          </a:p>
          <a:p>
            <a:pPr marL="355600" indent="-355600">
              <a:lnSpc>
                <a:spcPct val="90000"/>
              </a:lnSpc>
              <a:defRPr/>
            </a:pPr>
            <a:r>
              <a:rPr lang="ja-JP" altLang="en-US" sz="1400" kern="0" dirty="0" smtClean="0">
                <a:solidFill>
                  <a:prstClr val="black"/>
                </a:solidFill>
                <a:latin typeface="ＭＳ Ｐゴシック"/>
                <a:cs typeface="ＭＳ ゴシック"/>
              </a:rPr>
              <a:t>　○</a:t>
            </a:r>
            <a:r>
              <a:rPr lang="ja-JP" altLang="en-US" sz="1400" kern="0" dirty="0">
                <a:solidFill>
                  <a:prstClr val="black"/>
                </a:solidFill>
                <a:latin typeface="ＭＳ Ｐゴシック"/>
                <a:cs typeface="ＭＳ ゴシック"/>
              </a:rPr>
              <a:t>　児童発達支援管理責任者につい</a:t>
            </a:r>
            <a:r>
              <a:rPr lang="ja-JP" altLang="en-US" sz="1400" kern="0" dirty="0">
                <a:solidFill>
                  <a:prstClr val="black"/>
                </a:solidFill>
                <a:latin typeface="ＭＳ Ｐゴシック"/>
              </a:rPr>
              <a:t>ては、障害児通所支援事業所等ごとに１名を</a:t>
            </a:r>
            <a:r>
              <a:rPr lang="ja-JP" altLang="en-US" sz="1400" kern="0" dirty="0" smtClean="0">
                <a:solidFill>
                  <a:prstClr val="black"/>
                </a:solidFill>
                <a:latin typeface="ＭＳ Ｐゴシック"/>
              </a:rPr>
              <a:t>配置</a:t>
            </a:r>
            <a:endParaRPr lang="en-US" altLang="ja-JP" sz="1400" kern="0" dirty="0" smtClean="0">
              <a:solidFill>
                <a:prstClr val="black"/>
              </a:solidFill>
              <a:latin typeface="ＭＳ Ｐゴシック"/>
            </a:endParaRPr>
          </a:p>
          <a:p>
            <a:pPr marL="355600" indent="-355600">
              <a:lnSpc>
                <a:spcPct val="90000"/>
              </a:lnSpc>
              <a:defRPr/>
            </a:pPr>
            <a:endParaRPr lang="en-US" altLang="ja-JP" sz="1400" dirty="0" smtClean="0">
              <a:solidFill>
                <a:prstClr val="black"/>
              </a:solidFill>
              <a:latin typeface="ＭＳ Ｐゴシック"/>
              <a:cs typeface="ＭＳ ゴシック"/>
            </a:endParaRPr>
          </a:p>
          <a:p>
            <a:pPr marL="355600" indent="-355600">
              <a:lnSpc>
                <a:spcPct val="90000"/>
              </a:lnSpc>
              <a:defRPr/>
            </a:pPr>
            <a:r>
              <a:rPr lang="ja-JP" altLang="en-US" sz="1400" dirty="0" smtClean="0">
                <a:solidFill>
                  <a:prstClr val="black"/>
                </a:solidFill>
                <a:latin typeface="ＭＳ Ｐゴシック"/>
                <a:cs typeface="ＭＳ ゴシック"/>
              </a:rPr>
              <a:t>（</a:t>
            </a:r>
            <a:r>
              <a:rPr lang="ja-JP" altLang="en-US" sz="1400" dirty="0">
                <a:solidFill>
                  <a:prstClr val="black"/>
                </a:solidFill>
                <a:latin typeface="ＭＳ Ｐゴシック"/>
                <a:cs typeface="ＭＳ ゴシック"/>
              </a:rPr>
              <a:t>経緯）</a:t>
            </a:r>
          </a:p>
          <a:p>
            <a:pPr marL="271463" indent="-271463">
              <a:lnSpc>
                <a:spcPct val="90000"/>
              </a:lnSpc>
              <a:defRPr/>
            </a:pPr>
            <a:r>
              <a:rPr lang="ja-JP" altLang="en-US" sz="1400" dirty="0" smtClean="0">
                <a:solidFill>
                  <a:prstClr val="black"/>
                </a:solidFill>
                <a:latin typeface="ＭＳ Ｐゴシック"/>
                <a:cs typeface="ＭＳ ゴシック"/>
              </a:rPr>
              <a:t>　○</a:t>
            </a:r>
            <a:r>
              <a:rPr lang="ja-JP" altLang="en-US" sz="1400" dirty="0">
                <a:solidFill>
                  <a:prstClr val="black"/>
                </a:solidFill>
                <a:latin typeface="ＭＳ Ｐゴシック"/>
                <a:cs typeface="ＭＳ ゴシック"/>
              </a:rPr>
              <a:t>　</a:t>
            </a:r>
            <a:r>
              <a:rPr lang="ja-JP" altLang="en-US" sz="1400" dirty="0" smtClean="0">
                <a:solidFill>
                  <a:prstClr val="black"/>
                </a:solidFill>
                <a:latin typeface="ＭＳ Ｐゴシック"/>
                <a:cs typeface="ＭＳ ゴシック"/>
              </a:rPr>
              <a:t>サービス管理責任者については、平成</a:t>
            </a:r>
            <a:r>
              <a:rPr lang="en-US" altLang="ja-JP" sz="1400" dirty="0" smtClean="0">
                <a:solidFill>
                  <a:prstClr val="black"/>
                </a:solidFill>
                <a:latin typeface="ＭＳ Ｐゴシック"/>
                <a:cs typeface="ＭＳ ゴシック"/>
              </a:rPr>
              <a:t>18</a:t>
            </a:r>
            <a:r>
              <a:rPr lang="ja-JP" altLang="en-US" sz="1400" dirty="0" smtClean="0">
                <a:solidFill>
                  <a:prstClr val="black"/>
                </a:solidFill>
                <a:latin typeface="ＭＳ Ｐゴシック"/>
                <a:cs typeface="ＭＳ ゴシック"/>
              </a:rPr>
              <a:t>年</a:t>
            </a:r>
            <a:r>
              <a:rPr lang="ja-JP" altLang="en-US" sz="1400" dirty="0">
                <a:solidFill>
                  <a:prstClr val="black"/>
                </a:solidFill>
                <a:latin typeface="ＭＳ Ｐゴシック"/>
                <a:cs typeface="ＭＳ ゴシック"/>
              </a:rPr>
              <a:t>に障害者自立支援法施行に</a:t>
            </a:r>
            <a:r>
              <a:rPr lang="ja-JP" altLang="en-US" sz="1400" dirty="0" smtClean="0">
                <a:solidFill>
                  <a:prstClr val="black"/>
                </a:solidFill>
                <a:latin typeface="ＭＳ Ｐゴシック"/>
                <a:cs typeface="ＭＳ ゴシック"/>
              </a:rPr>
              <a:t>より、サービスの質の向上を図る観点から個別支援計画の作成と従業者への指導・助言を行うものとして位置付けられ</a:t>
            </a:r>
            <a:r>
              <a:rPr lang="ja-JP" altLang="en-US" sz="1400" dirty="0">
                <a:solidFill>
                  <a:prstClr val="black"/>
                </a:solidFill>
                <a:latin typeface="ＭＳ Ｐゴシック"/>
                <a:cs typeface="ＭＳ ゴシック"/>
              </a:rPr>
              <a:t>、その養成研修と</a:t>
            </a:r>
            <a:r>
              <a:rPr lang="ja-JP" altLang="en-US" sz="1400" dirty="0" smtClean="0">
                <a:solidFill>
                  <a:prstClr val="black"/>
                </a:solidFill>
                <a:latin typeface="ＭＳ Ｐゴシック"/>
                <a:cs typeface="ＭＳ ゴシック"/>
              </a:rPr>
              <a:t>してサービス管理責任者研修が</a:t>
            </a:r>
            <a:r>
              <a:rPr lang="ja-JP" altLang="en-US" sz="1400" dirty="0">
                <a:solidFill>
                  <a:prstClr val="black"/>
                </a:solidFill>
                <a:latin typeface="ＭＳ Ｐゴシック"/>
                <a:cs typeface="ＭＳ ゴシック"/>
              </a:rPr>
              <a:t>実施</a:t>
            </a:r>
            <a:r>
              <a:rPr lang="ja-JP" altLang="en-US" sz="1400" dirty="0" smtClean="0">
                <a:solidFill>
                  <a:prstClr val="black"/>
                </a:solidFill>
                <a:latin typeface="ＭＳ Ｐゴシック"/>
                <a:cs typeface="ＭＳ ゴシック"/>
              </a:rPr>
              <a:t>されている。</a:t>
            </a:r>
            <a:endParaRPr lang="en-US" altLang="ja-JP" sz="1400" dirty="0">
              <a:solidFill>
                <a:prstClr val="black"/>
              </a:solidFill>
              <a:latin typeface="ＭＳ Ｐゴシック"/>
              <a:cs typeface="ＭＳ ゴシック"/>
            </a:endParaRPr>
          </a:p>
          <a:p>
            <a:pPr marL="271463" indent="-271463">
              <a:lnSpc>
                <a:spcPct val="90000"/>
              </a:lnSpc>
              <a:defRPr/>
            </a:pPr>
            <a:r>
              <a:rPr lang="ja-JP" altLang="en-US" sz="1400" dirty="0" smtClean="0">
                <a:solidFill>
                  <a:prstClr val="black"/>
                </a:solidFill>
                <a:latin typeface="ＭＳ Ｐゴシック"/>
                <a:cs typeface="ＭＳ ゴシック"/>
              </a:rPr>
              <a:t>　○　児童発達支援管理責任者については、平成</a:t>
            </a:r>
            <a:r>
              <a:rPr lang="en-US" altLang="ja-JP" sz="1400" dirty="0" smtClean="0">
                <a:solidFill>
                  <a:prstClr val="black"/>
                </a:solidFill>
                <a:latin typeface="ＭＳ Ｐゴシック"/>
                <a:cs typeface="ＭＳ ゴシック"/>
              </a:rPr>
              <a:t>24</a:t>
            </a:r>
            <a:r>
              <a:rPr lang="ja-JP" altLang="en-US" sz="1400" dirty="0" smtClean="0">
                <a:solidFill>
                  <a:prstClr val="black"/>
                </a:solidFill>
                <a:latin typeface="ＭＳ Ｐゴシック"/>
                <a:cs typeface="ＭＳ ゴシック"/>
              </a:rPr>
              <a:t>年に児童福祉法の改正により、サービス管理責任者と同様の者として位置付けられ、その養成研修として児童発達支援管理責任者研修が実施されている。</a:t>
            </a:r>
            <a:endParaRPr lang="en-US" altLang="ja-JP" sz="1400" dirty="0" smtClean="0">
              <a:solidFill>
                <a:prstClr val="black"/>
              </a:solidFill>
              <a:latin typeface="ＭＳ Ｐゴシック"/>
              <a:cs typeface="ＭＳ ゴシック"/>
            </a:endParaRPr>
          </a:p>
          <a:p>
            <a:pPr marL="271463" indent="-271463">
              <a:lnSpc>
                <a:spcPct val="90000"/>
              </a:lnSpc>
              <a:defRPr/>
            </a:pPr>
            <a:endParaRPr lang="en-US" altLang="ja-JP" sz="1400" dirty="0" smtClean="0">
              <a:solidFill>
                <a:prstClr val="black"/>
              </a:solidFill>
              <a:latin typeface="ＭＳ Ｐゴシック"/>
              <a:cs typeface="ＭＳ ゴシック"/>
            </a:endParaRPr>
          </a:p>
          <a:p>
            <a:pPr marL="355600" indent="-355600">
              <a:lnSpc>
                <a:spcPct val="90000"/>
              </a:lnSpc>
              <a:defRPr/>
            </a:pPr>
            <a:r>
              <a:rPr lang="ja-JP" altLang="en-US" sz="1400" dirty="0" smtClean="0">
                <a:solidFill>
                  <a:prstClr val="black"/>
                </a:solidFill>
                <a:latin typeface="ＭＳ Ｐゴシック"/>
                <a:cs typeface="ＭＳ ゴシック"/>
              </a:rPr>
              <a:t>（</a:t>
            </a:r>
            <a:r>
              <a:rPr lang="ja-JP" altLang="en-US" sz="1400" dirty="0">
                <a:solidFill>
                  <a:prstClr val="black"/>
                </a:solidFill>
                <a:latin typeface="ＭＳ Ｐゴシック"/>
                <a:cs typeface="ＭＳ ゴシック"/>
              </a:rPr>
              <a:t>現状）</a:t>
            </a:r>
            <a:endParaRPr lang="en-US" altLang="ja-JP" sz="1400" dirty="0">
              <a:solidFill>
                <a:prstClr val="black"/>
              </a:solidFill>
              <a:latin typeface="ＭＳ Ｐゴシック"/>
              <a:cs typeface="ＭＳ ゴシック"/>
            </a:endParaRPr>
          </a:p>
          <a:p>
            <a:pPr>
              <a:lnSpc>
                <a:spcPct val="90000"/>
              </a:lnSpc>
            </a:pPr>
            <a:r>
              <a:rPr lang="ja-JP" altLang="en-US" sz="1400" dirty="0">
                <a:solidFill>
                  <a:prstClr val="black"/>
                </a:solidFill>
                <a:latin typeface="ＭＳ Ｐゴシック"/>
              </a:rPr>
              <a:t>　</a:t>
            </a:r>
            <a:r>
              <a:rPr lang="ja-JP" altLang="ja-JP" sz="1400" dirty="0" smtClean="0">
                <a:solidFill>
                  <a:prstClr val="black"/>
                </a:solidFill>
                <a:latin typeface="ＭＳ Ｐゴシック"/>
              </a:rPr>
              <a:t>○</a:t>
            </a:r>
            <a:r>
              <a:rPr lang="ja-JP" altLang="en-US" sz="1400" dirty="0">
                <a:solidFill>
                  <a:prstClr val="black"/>
                </a:solidFill>
                <a:latin typeface="ＭＳ Ｐゴシック"/>
              </a:rPr>
              <a:t>　</a:t>
            </a:r>
            <a:r>
              <a:rPr lang="ja-JP" altLang="ja-JP" sz="1400" dirty="0" smtClean="0">
                <a:solidFill>
                  <a:prstClr val="black"/>
                </a:solidFill>
                <a:latin typeface="ＭＳ Ｐゴシック"/>
              </a:rPr>
              <a:t>平成</a:t>
            </a:r>
            <a:r>
              <a:rPr lang="en-US" altLang="ja-JP" sz="1400" dirty="0" smtClean="0">
                <a:solidFill>
                  <a:prstClr val="black"/>
                </a:solidFill>
                <a:latin typeface="ＭＳ Ｐゴシック"/>
              </a:rPr>
              <a:t>18</a:t>
            </a:r>
            <a:r>
              <a:rPr lang="ja-JP" altLang="ja-JP" sz="1400" dirty="0" smtClean="0">
                <a:solidFill>
                  <a:prstClr val="black"/>
                </a:solidFill>
                <a:latin typeface="ＭＳ Ｐゴシック"/>
              </a:rPr>
              <a:t>年度</a:t>
            </a:r>
            <a:r>
              <a:rPr lang="ja-JP" altLang="ja-JP" sz="1400" dirty="0">
                <a:solidFill>
                  <a:prstClr val="black"/>
                </a:solidFill>
                <a:latin typeface="ＭＳ Ｐゴシック"/>
              </a:rPr>
              <a:t>から</a:t>
            </a:r>
            <a:r>
              <a:rPr lang="ja-JP" altLang="ja-JP" sz="1400" dirty="0" smtClean="0">
                <a:solidFill>
                  <a:prstClr val="black"/>
                </a:solidFill>
                <a:latin typeface="ＭＳ Ｐゴシック"/>
              </a:rPr>
              <a:t>平成</a:t>
            </a:r>
            <a:r>
              <a:rPr lang="en-US" altLang="ja-JP" sz="1400" dirty="0" smtClean="0">
                <a:solidFill>
                  <a:prstClr val="black"/>
                </a:solidFill>
                <a:latin typeface="ＭＳ Ｐゴシック"/>
              </a:rPr>
              <a:t>28</a:t>
            </a:r>
            <a:r>
              <a:rPr lang="ja-JP" altLang="ja-JP" sz="1400" dirty="0" smtClean="0">
                <a:solidFill>
                  <a:prstClr val="black"/>
                </a:solidFill>
                <a:latin typeface="ＭＳ Ｐゴシック"/>
              </a:rPr>
              <a:t>年度</a:t>
            </a:r>
            <a:r>
              <a:rPr lang="ja-JP" altLang="ja-JP" sz="1400" dirty="0">
                <a:solidFill>
                  <a:prstClr val="black"/>
                </a:solidFill>
                <a:latin typeface="ＭＳ Ｐゴシック"/>
              </a:rPr>
              <a:t>までの間の研修修了者の合計は、サービス管理責任者研修</a:t>
            </a:r>
            <a:r>
              <a:rPr lang="ja-JP" altLang="ja-JP" sz="1400" dirty="0" smtClean="0">
                <a:solidFill>
                  <a:prstClr val="black"/>
                </a:solidFill>
                <a:latin typeface="ＭＳ Ｐゴシック"/>
              </a:rPr>
              <a:t>が</a:t>
            </a:r>
            <a:r>
              <a:rPr lang="en-US" altLang="ja-JP" sz="1400" dirty="0">
                <a:solidFill>
                  <a:prstClr val="black"/>
                </a:solidFill>
                <a:latin typeface="ＭＳ Ｐゴシック"/>
              </a:rPr>
              <a:t>148,347</a:t>
            </a:r>
            <a:r>
              <a:rPr lang="ja-JP" altLang="ja-JP" sz="1400" dirty="0" smtClean="0">
                <a:solidFill>
                  <a:prstClr val="black"/>
                </a:solidFill>
                <a:latin typeface="ＭＳ Ｐゴシック"/>
              </a:rPr>
              <a:t>人、</a:t>
            </a:r>
            <a:endParaRPr lang="en-US" altLang="ja-JP" sz="1400" dirty="0" smtClean="0">
              <a:solidFill>
                <a:prstClr val="black"/>
              </a:solidFill>
              <a:latin typeface="ＭＳ Ｐゴシック"/>
            </a:endParaRPr>
          </a:p>
          <a:p>
            <a:pPr>
              <a:lnSpc>
                <a:spcPct val="90000"/>
              </a:lnSpc>
            </a:pPr>
            <a:r>
              <a:rPr lang="en-US" altLang="ja-JP" sz="1400" dirty="0">
                <a:solidFill>
                  <a:prstClr val="black"/>
                </a:solidFill>
                <a:latin typeface="ＭＳ Ｐゴシック"/>
              </a:rPr>
              <a:t> </a:t>
            </a:r>
            <a:r>
              <a:rPr lang="en-US" altLang="ja-JP" sz="1400" dirty="0" smtClean="0">
                <a:solidFill>
                  <a:prstClr val="black"/>
                </a:solidFill>
                <a:latin typeface="ＭＳ Ｐゴシック"/>
              </a:rPr>
              <a:t>    </a:t>
            </a:r>
            <a:r>
              <a:rPr lang="ja-JP" altLang="ja-JP" sz="1400" dirty="0" smtClean="0">
                <a:solidFill>
                  <a:prstClr val="black"/>
                </a:solidFill>
                <a:latin typeface="ＭＳ Ｐゴシック"/>
              </a:rPr>
              <a:t>児童</a:t>
            </a:r>
            <a:r>
              <a:rPr lang="ja-JP" altLang="ja-JP" sz="1400" dirty="0">
                <a:solidFill>
                  <a:prstClr val="black"/>
                </a:solidFill>
                <a:latin typeface="ＭＳ Ｐゴシック"/>
              </a:rPr>
              <a:t>発達支援管理責任者研修</a:t>
            </a:r>
            <a:r>
              <a:rPr lang="ja-JP" altLang="ja-JP" sz="1400" dirty="0" smtClean="0">
                <a:solidFill>
                  <a:prstClr val="black"/>
                </a:solidFill>
                <a:latin typeface="ＭＳ Ｐゴシック"/>
              </a:rPr>
              <a:t>が</a:t>
            </a:r>
            <a:r>
              <a:rPr lang="en-US" altLang="ja-JP" sz="1400" dirty="0">
                <a:solidFill>
                  <a:prstClr val="black"/>
                </a:solidFill>
                <a:latin typeface="ＭＳ Ｐゴシック"/>
              </a:rPr>
              <a:t>32,624</a:t>
            </a:r>
            <a:r>
              <a:rPr lang="ja-JP" altLang="ja-JP" sz="1400" dirty="0" smtClean="0">
                <a:solidFill>
                  <a:prstClr val="black"/>
                </a:solidFill>
                <a:latin typeface="ＭＳ Ｐゴシック"/>
              </a:rPr>
              <a:t>人</a:t>
            </a:r>
            <a:r>
              <a:rPr lang="ja-JP" altLang="ja-JP" sz="1400" dirty="0">
                <a:solidFill>
                  <a:prstClr val="black"/>
                </a:solidFill>
                <a:latin typeface="ＭＳ Ｐゴシック"/>
              </a:rPr>
              <a:t>。</a:t>
            </a:r>
            <a:endParaRPr lang="ja-JP" altLang="en-US" sz="1400" dirty="0">
              <a:solidFill>
                <a:prstClr val="black"/>
              </a:solidFill>
              <a:latin typeface="ＭＳ Ｐゴシック"/>
            </a:endParaRPr>
          </a:p>
        </p:txBody>
      </p:sp>
      <p:sp>
        <p:nvSpPr>
          <p:cNvPr id="23" name="正方形/長方形 15"/>
          <p:cNvSpPr>
            <a:spLocks noChangeArrowheads="1"/>
          </p:cNvSpPr>
          <p:nvPr/>
        </p:nvSpPr>
        <p:spPr bwMode="auto">
          <a:xfrm>
            <a:off x="116946" y="4747179"/>
            <a:ext cx="7861407" cy="360363"/>
          </a:xfrm>
          <a:prstGeom prst="rect">
            <a:avLst/>
          </a:prstGeom>
          <a:solidFill>
            <a:schemeClr val="bg1"/>
          </a:solidFill>
          <a:ln w="9525" algn="ctr">
            <a:noFill/>
            <a:round/>
            <a:headEnd/>
            <a:tailEnd/>
          </a:ln>
        </p:spPr>
        <p:txBody>
          <a:bodyPr lIns="36804" tIns="7359" rIns="36804" bIns="7359"/>
          <a:lstStyle/>
          <a:p>
            <a:pPr marL="119063" indent="-119063" defTabSz="873125"/>
            <a:r>
              <a:rPr lang="en-US" altLang="ja-JP" dirty="0" smtClean="0">
                <a:solidFill>
                  <a:srgbClr val="000000"/>
                </a:solidFill>
              </a:rPr>
              <a:t>【</a:t>
            </a:r>
            <a:r>
              <a:rPr lang="ja-JP" altLang="en-US" dirty="0" smtClean="0">
                <a:solidFill>
                  <a:srgbClr val="000000"/>
                </a:solidFill>
              </a:rPr>
              <a:t>サービス管理責任者及び児童発達支援管理責任者の要件</a:t>
            </a:r>
            <a:r>
              <a:rPr lang="en-US" altLang="ja-JP" dirty="0" smtClean="0">
                <a:solidFill>
                  <a:srgbClr val="000000"/>
                </a:solidFill>
              </a:rPr>
              <a:t>】</a:t>
            </a:r>
            <a:endParaRPr lang="ja-JP" altLang="en-US" dirty="0">
              <a:solidFill>
                <a:srgbClr val="000000"/>
              </a:solidFill>
            </a:endParaRPr>
          </a:p>
        </p:txBody>
      </p:sp>
      <p:sp>
        <p:nvSpPr>
          <p:cNvPr id="3" name="角丸四角形吹き出し 2"/>
          <p:cNvSpPr/>
          <p:nvPr/>
        </p:nvSpPr>
        <p:spPr>
          <a:xfrm>
            <a:off x="7083198" y="4797152"/>
            <a:ext cx="2558006" cy="368108"/>
          </a:xfrm>
          <a:prstGeom prst="wedgeRoundRectCallout">
            <a:avLst>
              <a:gd name="adj1" fmla="val -45066"/>
              <a:gd name="adj2" fmla="val 214456"/>
              <a:gd name="adj3" fmla="val 16667"/>
            </a:avLst>
          </a:prstGeom>
          <a:ln w="9525" cmpd="sng"/>
        </p:spPr>
        <p:style>
          <a:lnRef idx="2">
            <a:schemeClr val="dk1"/>
          </a:lnRef>
          <a:fillRef idx="1">
            <a:schemeClr val="lt1"/>
          </a:fillRef>
          <a:effectRef idx="0">
            <a:schemeClr val="dk1"/>
          </a:effectRef>
          <a:fontRef idx="minor">
            <a:schemeClr val="dk1"/>
          </a:fontRef>
        </p:style>
        <p:txBody>
          <a:bodyPr rtlCol="0" anchor="ctr"/>
          <a:lstStyle/>
          <a:p>
            <a:r>
              <a:rPr lang="ja-JP" altLang="en-US" sz="1050" dirty="0" smtClean="0">
                <a:solidFill>
                  <a:prstClr val="black"/>
                </a:solidFill>
              </a:rPr>
              <a:t>一部講義及び演習は分野別に実施</a:t>
            </a:r>
            <a:endParaRPr lang="ja-JP" altLang="en-US" sz="1050" dirty="0">
              <a:solidFill>
                <a:prstClr val="black"/>
              </a:solidFill>
            </a:endParaRPr>
          </a:p>
        </p:txBody>
      </p:sp>
      <p:sp>
        <p:nvSpPr>
          <p:cNvPr id="4" name="スライド番号プレースホルダー 3"/>
          <p:cNvSpPr>
            <a:spLocks noGrp="1"/>
          </p:cNvSpPr>
          <p:nvPr>
            <p:ph type="sldNum" sz="quarter" idx="12"/>
          </p:nvPr>
        </p:nvSpPr>
        <p:spPr>
          <a:xfrm>
            <a:off x="7477654" y="6492876"/>
            <a:ext cx="2311400" cy="365125"/>
          </a:xfrm>
        </p:spPr>
        <p:txBody>
          <a:bodyPr/>
          <a:lstStyle/>
          <a:p>
            <a:fld id="{BF650902-BC30-4882-9DB1-CF188FB606CB}" type="slidenum">
              <a:rPr lang="ja-JP" altLang="en-US" smtClean="0">
                <a:solidFill>
                  <a:prstClr val="black">
                    <a:tint val="75000"/>
                  </a:prstClr>
                </a:solidFill>
              </a:rPr>
              <a:pPr/>
              <a:t>151</a:t>
            </a:fld>
            <a:endParaRPr lang="ja-JP" altLang="en-US" dirty="0">
              <a:solidFill>
                <a:prstClr val="black">
                  <a:tint val="75000"/>
                </a:prstClr>
              </a:solidFill>
            </a:endParaRPr>
          </a:p>
        </p:txBody>
      </p:sp>
      <p:sp>
        <p:nvSpPr>
          <p:cNvPr id="24" name="Rectangle 3"/>
          <p:cNvSpPr>
            <a:spLocks noChangeArrowheads="1"/>
          </p:cNvSpPr>
          <p:nvPr/>
        </p:nvSpPr>
        <p:spPr bwMode="auto">
          <a:xfrm>
            <a:off x="0" y="7519"/>
            <a:ext cx="9906000" cy="523194"/>
          </a:xfrm>
          <a:prstGeom prst="rect">
            <a:avLst/>
          </a:prstGeom>
          <a:noFill/>
          <a:ln w="9525" algn="ctr">
            <a:noFill/>
            <a:miter lim="800000"/>
            <a:headEnd/>
            <a:tailEnd/>
          </a:ln>
          <a:effectLst/>
        </p:spPr>
        <p:txBody>
          <a:bodyPr wrap="square" lIns="91414" tIns="45707" rIns="91414" bIns="45707">
            <a:spAutoFit/>
          </a:bodyPr>
          <a:lstStyle/>
          <a:p>
            <a:pPr algn="ctr">
              <a:defRPr/>
            </a:pPr>
            <a:r>
              <a:rPr lang="ja-JP" altLang="en-US" sz="2800" b="1" dirty="0" smtClean="0">
                <a:solidFill>
                  <a:prstClr val="black"/>
                </a:solidFill>
                <a:latin typeface="ＭＳ ゴシック" panose="020B0609070205080204" pitchFamily="49" charset="-128"/>
                <a:ea typeface="ＭＳ ゴシック" panose="020B0609070205080204" pitchFamily="49" charset="-128"/>
              </a:rPr>
              <a:t>サービス</a:t>
            </a:r>
            <a:r>
              <a:rPr lang="ja-JP" altLang="en-US" sz="2800" b="1" dirty="0">
                <a:solidFill>
                  <a:prstClr val="black"/>
                </a:solidFill>
                <a:latin typeface="ＭＳ ゴシック" panose="020B0609070205080204" pitchFamily="49" charset="-128"/>
                <a:ea typeface="ＭＳ ゴシック" panose="020B0609070205080204" pitchFamily="49" charset="-128"/>
              </a:rPr>
              <a:t>管理責任者及び児童発達支援管理責任者の要件</a:t>
            </a:r>
          </a:p>
        </p:txBody>
      </p:sp>
    </p:spTree>
    <p:extLst>
      <p:ext uri="{BB962C8B-B14F-4D97-AF65-F5344CB8AC3E}">
        <p14:creationId xmlns:p14="http://schemas.microsoft.com/office/powerpoint/2010/main" val="348103785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5"/>
          <p:cNvGrpSpPr/>
          <p:nvPr/>
        </p:nvGrpSpPr>
        <p:grpSpPr>
          <a:xfrm>
            <a:off x="179322" y="565133"/>
            <a:ext cx="9454379" cy="2071789"/>
            <a:chOff x="142844" y="1142984"/>
            <a:chExt cx="8858312" cy="2089561"/>
          </a:xfrm>
        </p:grpSpPr>
        <p:sp>
          <p:nvSpPr>
            <p:cNvPr id="5" name="角丸四角形 4"/>
            <p:cNvSpPr/>
            <p:nvPr/>
          </p:nvSpPr>
          <p:spPr>
            <a:xfrm>
              <a:off x="142844" y="1285858"/>
              <a:ext cx="8858312" cy="194668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44000" indent="-457200">
                <a:spcBef>
                  <a:spcPts val="600"/>
                </a:spcBef>
              </a:pPr>
              <a:r>
                <a:rPr lang="ja-JP" altLang="en-US" sz="1600" dirty="0" smtClean="0">
                  <a:solidFill>
                    <a:prstClr val="black"/>
                  </a:solidFill>
                  <a:latin typeface="ＭＳ Ｐゴシック"/>
                </a:rPr>
                <a:t>○　障害者</a:t>
              </a:r>
              <a:r>
                <a:rPr lang="ja-JP" altLang="en-US" sz="1600" dirty="0">
                  <a:solidFill>
                    <a:prstClr val="black"/>
                  </a:solidFill>
                  <a:latin typeface="ＭＳ Ｐゴシック"/>
                </a:rPr>
                <a:t>総合</a:t>
              </a:r>
              <a:r>
                <a:rPr lang="ja-JP" altLang="en-US" sz="1600" dirty="0" smtClean="0">
                  <a:solidFill>
                    <a:prstClr val="black"/>
                  </a:solidFill>
                  <a:latin typeface="ＭＳ Ｐゴシック"/>
                </a:rPr>
                <a:t>支援法においては、サービスの質の向上を図る観点から、新たにサービス事業所ごとに、</a:t>
              </a:r>
              <a:r>
                <a:rPr lang="ja-JP" altLang="en-US" sz="1600" u="sng" dirty="0" smtClean="0">
                  <a:solidFill>
                    <a:prstClr val="black"/>
                  </a:solidFill>
                  <a:latin typeface="ＭＳ Ｐゴシック"/>
                </a:rPr>
                <a:t>サービス管理責任者の配置を義務付け</a:t>
              </a:r>
              <a:r>
                <a:rPr lang="ja-JP" altLang="en-US" sz="1600" dirty="0" smtClean="0">
                  <a:solidFill>
                    <a:prstClr val="black"/>
                  </a:solidFill>
                  <a:latin typeface="ＭＳ Ｐゴシック"/>
                </a:rPr>
                <a:t>。</a:t>
              </a:r>
              <a:r>
                <a:rPr lang="ja-JP" altLang="en-US" sz="1400" dirty="0">
                  <a:solidFill>
                    <a:prstClr val="black"/>
                  </a:solidFill>
                  <a:latin typeface="ＭＳ Ｐゴシック"/>
                </a:rPr>
                <a:t>　</a:t>
              </a:r>
              <a:r>
                <a:rPr lang="ja-JP" altLang="en-US" sz="1400" dirty="0" smtClean="0">
                  <a:solidFill>
                    <a:prstClr val="black"/>
                  </a:solidFill>
                  <a:latin typeface="ＭＳ Ｐゴシック"/>
                </a:rPr>
                <a:t>　</a:t>
              </a:r>
              <a:r>
                <a:rPr lang="en-US" altLang="ja-JP" sz="1200" dirty="0" smtClean="0">
                  <a:solidFill>
                    <a:prstClr val="black"/>
                  </a:solidFill>
                  <a:latin typeface="ＭＳ Ｐゴシック"/>
                </a:rPr>
                <a:t>※</a:t>
              </a:r>
              <a:r>
                <a:rPr lang="ja-JP" altLang="en-US" sz="1200" dirty="0" smtClean="0">
                  <a:solidFill>
                    <a:prstClr val="black"/>
                  </a:solidFill>
                  <a:latin typeface="ＭＳ Ｐゴシック"/>
                </a:rPr>
                <a:t>　旧体系サービスは、サービス管理責任者の配置は義務付けられていない。</a:t>
              </a:r>
              <a:endParaRPr lang="en-US" altLang="ja-JP" sz="1200" dirty="0" smtClean="0">
                <a:solidFill>
                  <a:prstClr val="black"/>
                </a:solidFill>
                <a:latin typeface="ＭＳ Ｐゴシック"/>
              </a:endParaRPr>
            </a:p>
            <a:p>
              <a:pPr>
                <a:spcBef>
                  <a:spcPts val="600"/>
                </a:spcBef>
              </a:pPr>
              <a:r>
                <a:rPr lang="ja-JP" altLang="en-US" sz="1600" dirty="0" smtClean="0">
                  <a:solidFill>
                    <a:prstClr val="black"/>
                  </a:solidFill>
                  <a:latin typeface="ＭＳ Ｐゴシック"/>
                </a:rPr>
                <a:t>○　サービス管理責任者は、以下の役割を担う。</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①　個々</a:t>
              </a:r>
              <a:r>
                <a:rPr lang="ja-JP" altLang="en-US" sz="1600" dirty="0">
                  <a:solidFill>
                    <a:prstClr val="black"/>
                  </a:solidFill>
                  <a:latin typeface="ＭＳ Ｐゴシック"/>
                </a:rPr>
                <a:t>の</a:t>
              </a:r>
              <a:r>
                <a:rPr lang="ja-JP" altLang="en-US" sz="1600" dirty="0" smtClean="0">
                  <a:solidFill>
                    <a:prstClr val="black"/>
                  </a:solidFill>
                  <a:latin typeface="ＭＳ Ｐゴシック"/>
                </a:rPr>
                <a:t>サービス利用者のアセスメントや</a:t>
              </a:r>
              <a:r>
                <a:rPr lang="ja-JP" altLang="en-US" sz="1600" dirty="0">
                  <a:solidFill>
                    <a:prstClr val="black"/>
                  </a:solidFill>
                  <a:latin typeface="ＭＳ Ｐゴシック"/>
                </a:rPr>
                <a:t>個別支援計画の作成、定期的な</a:t>
              </a:r>
              <a:r>
                <a:rPr lang="ja-JP" altLang="en-US" sz="1600" dirty="0" smtClean="0">
                  <a:solidFill>
                    <a:prstClr val="black"/>
                  </a:solidFill>
                  <a:latin typeface="ＭＳ Ｐゴシック"/>
                </a:rPr>
                <a:t>評価などの</a:t>
              </a:r>
              <a:r>
                <a:rPr lang="ja-JP" altLang="en-US" sz="1600" u="sng" dirty="0" smtClean="0">
                  <a:solidFill>
                    <a:prstClr val="black"/>
                  </a:solidFill>
                  <a:latin typeface="ＭＳ Ｐゴシック"/>
                </a:rPr>
                <a:t>一連のサービス提供プロセス全般に関する責任</a:t>
              </a:r>
              <a:endParaRPr lang="en-US" altLang="ja-JP" sz="1600" u="sng"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②　</a:t>
              </a:r>
              <a:r>
                <a:rPr lang="ja-JP" altLang="en-US" sz="1600" u="sng" dirty="0" smtClean="0">
                  <a:solidFill>
                    <a:prstClr val="black"/>
                  </a:solidFill>
                  <a:latin typeface="ＭＳ Ｐゴシック"/>
                </a:rPr>
                <a:t>他のサービス提供職員に対する指導的役割</a:t>
              </a:r>
              <a:endParaRPr lang="en-US" altLang="ja-JP" sz="1600" u="sng" dirty="0" smtClean="0">
                <a:solidFill>
                  <a:prstClr val="black"/>
                </a:solidFill>
                <a:latin typeface="ＭＳ Ｐゴシック"/>
              </a:endParaRPr>
            </a:p>
          </p:txBody>
        </p:sp>
        <p:sp>
          <p:nvSpPr>
            <p:cNvPr id="6" name="テキスト ボックス 5"/>
            <p:cNvSpPr txBox="1"/>
            <p:nvPr/>
          </p:nvSpPr>
          <p:spPr>
            <a:xfrm>
              <a:off x="214283" y="1142984"/>
              <a:ext cx="3456501" cy="341458"/>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600" dirty="0" smtClean="0">
                  <a:solidFill>
                    <a:prstClr val="black"/>
                  </a:solidFill>
                  <a:latin typeface="ＭＳ Ｐゴシック"/>
                </a:rPr>
                <a:t>サービス管理責任者の概要</a:t>
              </a:r>
              <a:endParaRPr lang="ja-JP" altLang="en-US" sz="1600" dirty="0">
                <a:solidFill>
                  <a:prstClr val="black"/>
                </a:solidFill>
                <a:latin typeface="ＭＳ Ｐゴシック"/>
              </a:endParaRPr>
            </a:p>
          </p:txBody>
        </p:sp>
      </p:grpSp>
      <p:sp>
        <p:nvSpPr>
          <p:cNvPr id="8" name="角丸四角形 7"/>
          <p:cNvSpPr/>
          <p:nvPr/>
        </p:nvSpPr>
        <p:spPr>
          <a:xfrm>
            <a:off x="201010" y="5633878"/>
            <a:ext cx="9454379" cy="103548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44000" indent="-457200"/>
            <a:r>
              <a:rPr lang="ja-JP" altLang="en-US" sz="1600" dirty="0" smtClean="0">
                <a:solidFill>
                  <a:prstClr val="black"/>
                </a:solidFill>
                <a:latin typeface="ＭＳ Ｐゴシック"/>
              </a:rPr>
              <a:t>○　サービス管理責任者については、障害者福祉サービス事業所ごとに、</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　療養介護、生活介護、自立訓練、就労移行支援、就労継続支援　・・・　利用者６０人：１人</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　グループホーム　・・・　利用者３０人：１人</a:t>
            </a:r>
            <a:endParaRPr lang="en-US" altLang="ja-JP" sz="1600" dirty="0" smtClean="0">
              <a:solidFill>
                <a:prstClr val="black"/>
              </a:solidFill>
              <a:latin typeface="ＭＳ Ｐゴシック"/>
            </a:endParaRPr>
          </a:p>
        </p:txBody>
      </p:sp>
      <p:sp>
        <p:nvSpPr>
          <p:cNvPr id="9" name="テキスト ボックス 8"/>
          <p:cNvSpPr txBox="1"/>
          <p:nvPr/>
        </p:nvSpPr>
        <p:spPr>
          <a:xfrm>
            <a:off x="272483" y="5373216"/>
            <a:ext cx="4273062" cy="338554"/>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600" dirty="0" smtClean="0">
                <a:solidFill>
                  <a:prstClr val="black"/>
                </a:solidFill>
                <a:latin typeface="ＭＳ Ｐゴシック"/>
              </a:rPr>
              <a:t>サービス管理責任者の配置基準</a:t>
            </a:r>
            <a:endParaRPr lang="ja-JP" altLang="en-US" sz="1600" dirty="0">
              <a:solidFill>
                <a:prstClr val="black"/>
              </a:solidFill>
              <a:latin typeface="ＭＳ Ｐゴシック"/>
            </a:endParaRPr>
          </a:p>
        </p:txBody>
      </p:sp>
      <p:grpSp>
        <p:nvGrpSpPr>
          <p:cNvPr id="3" name="グループ化 9"/>
          <p:cNvGrpSpPr/>
          <p:nvPr/>
        </p:nvGrpSpPr>
        <p:grpSpPr>
          <a:xfrm>
            <a:off x="200486" y="2780928"/>
            <a:ext cx="9505056" cy="2448272"/>
            <a:chOff x="142844" y="1142984"/>
            <a:chExt cx="8858312" cy="1728190"/>
          </a:xfrm>
        </p:grpSpPr>
        <p:sp>
          <p:nvSpPr>
            <p:cNvPr id="11" name="角丸四角形 10"/>
            <p:cNvSpPr/>
            <p:nvPr/>
          </p:nvSpPr>
          <p:spPr>
            <a:xfrm>
              <a:off x="142844" y="1285860"/>
              <a:ext cx="8858312" cy="158531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prstClr val="black"/>
                  </a:solidFill>
                  <a:latin typeface="ＭＳ Ｐゴシック"/>
                </a:rPr>
                <a:t>○　サービス管理責任者の要件については、</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a:t>
              </a:r>
              <a:r>
                <a:rPr lang="ja-JP" altLang="en-US" sz="1600" u="sng" dirty="0" smtClean="0">
                  <a:solidFill>
                    <a:prstClr val="black"/>
                  </a:solidFill>
                  <a:latin typeface="ＭＳ Ｐゴシック"/>
                </a:rPr>
                <a:t>①　実務経験</a:t>
              </a:r>
              <a:r>
                <a:rPr lang="ja-JP" altLang="en-US" sz="1600" dirty="0" smtClean="0">
                  <a:solidFill>
                    <a:prstClr val="black"/>
                  </a:solidFill>
                  <a:latin typeface="ＭＳ Ｐゴシック"/>
                </a:rPr>
                <a:t>（障害者の保健・医療・福祉・就労・教育の分野における直接支援・相談支援などの業務における実務経験（３～１０年））</a:t>
              </a:r>
              <a:endParaRPr lang="en-US" altLang="ja-JP" sz="1600" dirty="0">
                <a:solidFill>
                  <a:prstClr val="black"/>
                </a:solidFill>
                <a:latin typeface="ＭＳ Ｐゴシック"/>
              </a:endParaRPr>
            </a:p>
            <a:p>
              <a:pPr marL="252000" indent="-457200"/>
              <a:r>
                <a:rPr lang="ja-JP" altLang="en-US" sz="1600" dirty="0" smtClean="0">
                  <a:solidFill>
                    <a:prstClr val="black"/>
                  </a:solidFill>
                  <a:latin typeface="ＭＳ Ｐゴシック"/>
                </a:rPr>
                <a:t>　</a:t>
              </a:r>
              <a:r>
                <a:rPr lang="ja-JP" altLang="en-US" sz="1600" u="sng" dirty="0" smtClean="0">
                  <a:solidFill>
                    <a:prstClr val="black"/>
                  </a:solidFill>
                  <a:latin typeface="ＭＳ Ｐゴシック"/>
                </a:rPr>
                <a:t>②　研修修了</a:t>
              </a:r>
              <a:endParaRPr lang="en-US" altLang="ja-JP" sz="1600" u="sng"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　相談支援従事者初任者研修（講義）（１１．５時間）</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a:t>
              </a:r>
              <a:r>
                <a:rPr lang="ja-JP" altLang="en-US" sz="1600" dirty="0">
                  <a:solidFill>
                    <a:prstClr val="black"/>
                  </a:solidFill>
                  <a:latin typeface="ＭＳ Ｐゴシック"/>
                </a:rPr>
                <a:t>　</a:t>
              </a:r>
              <a:r>
                <a:rPr lang="ja-JP" altLang="en-US" sz="1600" dirty="0" smtClean="0">
                  <a:solidFill>
                    <a:prstClr val="black"/>
                  </a:solidFill>
                  <a:latin typeface="ＭＳ Ｐゴシック"/>
                </a:rPr>
                <a:t>・　サービス管理責任者研修（講義及び演習）（１９時間）　サービス分野ごとの研修も実施　</a:t>
              </a:r>
              <a:endParaRPr lang="en-US" altLang="ja-JP" sz="1600" dirty="0" smtClean="0">
                <a:solidFill>
                  <a:prstClr val="black"/>
                </a:solidFill>
                <a:latin typeface="ＭＳ Ｐゴシック"/>
              </a:endParaRPr>
            </a:p>
            <a:p>
              <a:pPr marL="252000" indent="-457200">
                <a:spcBef>
                  <a:spcPts val="600"/>
                </a:spcBef>
              </a:pPr>
              <a:r>
                <a:rPr lang="ja-JP" altLang="en-US" sz="1600" dirty="0" smtClean="0">
                  <a:solidFill>
                    <a:prstClr val="black"/>
                  </a:solidFill>
                  <a:latin typeface="ＭＳ Ｐゴシック"/>
                </a:rPr>
                <a:t>　　</a:t>
              </a:r>
              <a:r>
                <a:rPr lang="en-US" altLang="ja-JP" sz="1600" dirty="0" smtClean="0">
                  <a:solidFill>
                    <a:prstClr val="black"/>
                  </a:solidFill>
                  <a:latin typeface="ＭＳ Ｐゴシック"/>
                </a:rPr>
                <a:t>※</a:t>
              </a:r>
              <a:r>
                <a:rPr lang="ja-JP" altLang="en-US" sz="1600" dirty="0" smtClean="0">
                  <a:solidFill>
                    <a:prstClr val="black"/>
                  </a:solidFill>
                  <a:latin typeface="ＭＳ Ｐゴシック"/>
                </a:rPr>
                <a:t>　研修終了者数（平成１８年度～平成２７年度）　１３３，４２８人</a:t>
              </a:r>
              <a:endParaRPr lang="en-US" altLang="ja-JP" sz="1600" dirty="0" smtClean="0">
                <a:solidFill>
                  <a:prstClr val="black"/>
                </a:solidFill>
                <a:latin typeface="ＭＳ Ｐゴシック"/>
              </a:endParaRPr>
            </a:p>
          </p:txBody>
        </p:sp>
        <p:sp>
          <p:nvSpPr>
            <p:cNvPr id="12" name="テキスト ボックス 11"/>
            <p:cNvSpPr txBox="1"/>
            <p:nvPr/>
          </p:nvSpPr>
          <p:spPr>
            <a:xfrm>
              <a:off x="214283" y="1142984"/>
              <a:ext cx="2415985" cy="238979"/>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dirty="0" smtClean="0">
                  <a:solidFill>
                    <a:prstClr val="black"/>
                  </a:solidFill>
                  <a:latin typeface="ＭＳ Ｐゴシック"/>
                </a:rPr>
                <a:t>サービス管理責任者の要件</a:t>
              </a:r>
              <a:endParaRPr lang="ja-JP" altLang="en-US" sz="1600" dirty="0">
                <a:solidFill>
                  <a:prstClr val="black"/>
                </a:solidFill>
                <a:latin typeface="ＭＳ Ｐゴシック"/>
              </a:endParaRPr>
            </a:p>
          </p:txBody>
        </p:sp>
      </p:grpSp>
      <p:sp>
        <p:nvSpPr>
          <p:cNvPr id="13" name="AutoShape 14"/>
          <p:cNvSpPr>
            <a:spLocks noChangeArrowheads="1"/>
          </p:cNvSpPr>
          <p:nvPr/>
        </p:nvSpPr>
        <p:spPr bwMode="auto">
          <a:xfrm>
            <a:off x="200497" y="0"/>
            <a:ext cx="9517327" cy="360362"/>
          </a:xfrm>
          <a:prstGeom prst="roundRect">
            <a:avLst>
              <a:gd name="adj" fmla="val 26537"/>
            </a:avLst>
          </a:prstGeom>
          <a:solidFill>
            <a:srgbClr val="FFFFFF"/>
          </a:solidFill>
          <a:ln w="38100" cmpd="thickThin">
            <a:noFill/>
            <a:round/>
            <a:headEnd/>
            <a:tailEnd/>
          </a:ln>
          <a:effectLst>
            <a:outerShdw dist="107763" dir="2700000" algn="ctr" rotWithShape="0">
              <a:schemeClr val="bg2">
                <a:alpha val="50000"/>
              </a:schemeClr>
            </a:outerShdw>
          </a:effectLst>
        </p:spPr>
        <p:txBody>
          <a:bodyPr lIns="91407" tIns="45704" rIns="91407" bIns="45704" anchor="ctr"/>
          <a:lstStyle/>
          <a:p>
            <a:pPr algn="ctr">
              <a:defRPr/>
            </a:pPr>
            <a:r>
              <a:rPr lang="ja-JP" altLang="en-US" sz="2400" b="1" dirty="0">
                <a:solidFill>
                  <a:prstClr val="black"/>
                </a:solidFill>
              </a:rPr>
              <a:t>「サービス管理責任者</a:t>
            </a:r>
            <a:r>
              <a:rPr lang="ja-JP" altLang="en-US" sz="2400" b="1" dirty="0" smtClean="0">
                <a:solidFill>
                  <a:prstClr val="black"/>
                </a:solidFill>
              </a:rPr>
              <a:t>」について</a:t>
            </a:r>
            <a:endParaRPr lang="ja-JP" altLang="en-US" sz="2400" dirty="0">
              <a:solidFill>
                <a:prstClr val="black"/>
              </a:solidFill>
            </a:endParaRPr>
          </a:p>
        </p:txBody>
      </p:sp>
      <p:sp>
        <p:nvSpPr>
          <p:cNvPr id="4" name="スライド番号プレースホルダー 3"/>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152</a:t>
            </a:fld>
            <a:endParaRPr lang="en-US" altLang="ja-JP" dirty="0">
              <a:solidFill>
                <a:prstClr val="black">
                  <a:tint val="75000"/>
                </a:prstClr>
              </a:solidFill>
            </a:endParaRPr>
          </a:p>
        </p:txBody>
      </p:sp>
    </p:spTree>
    <p:extLst>
      <p:ext uri="{BB962C8B-B14F-4D97-AF65-F5344CB8AC3E}">
        <p14:creationId xmlns:p14="http://schemas.microsoft.com/office/powerpoint/2010/main" val="9829575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F2A1C1E8-9361-4557-9EFC-000E05CD7A25}" type="slidenum">
              <a:rPr lang="en-US" altLang="ja-JP" smtClean="0">
                <a:solidFill>
                  <a:prstClr val="black">
                    <a:tint val="75000"/>
                  </a:prstClr>
                </a:solidFill>
              </a:rPr>
              <a:pPr>
                <a:defRPr/>
              </a:pPr>
              <a:t>153</a:t>
            </a:fld>
            <a:endParaRPr lang="en-US" altLang="ja-JP" dirty="0">
              <a:solidFill>
                <a:prstClr val="black">
                  <a:tint val="75000"/>
                </a:prstClr>
              </a:solidFill>
            </a:endParaRPr>
          </a:p>
        </p:txBody>
      </p:sp>
      <p:graphicFrame>
        <p:nvGraphicFramePr>
          <p:cNvPr id="5" name="表 4"/>
          <p:cNvGraphicFramePr>
            <a:graphicFrameLocks noGrp="1"/>
          </p:cNvGraphicFramePr>
          <p:nvPr>
            <p:extLst/>
          </p:nvPr>
        </p:nvGraphicFramePr>
        <p:xfrm>
          <a:off x="128464" y="404664"/>
          <a:ext cx="9649073" cy="6330188"/>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6192688">
                  <a:extLst>
                    <a:ext uri="{9D8B030D-6E8A-4147-A177-3AD203B41FA5}">
                      <a16:colId xmlns:a16="http://schemas.microsoft.com/office/drawing/2014/main" xmlns="" val="20002"/>
                    </a:ext>
                  </a:extLst>
                </a:gridCol>
                <a:gridCol w="864096">
                  <a:extLst>
                    <a:ext uri="{9D8B030D-6E8A-4147-A177-3AD203B41FA5}">
                      <a16:colId xmlns:a16="http://schemas.microsoft.com/office/drawing/2014/main" xmlns="" val="20003"/>
                    </a:ext>
                  </a:extLst>
                </a:gridCol>
                <a:gridCol w="720081">
                  <a:extLst>
                    <a:ext uri="{9D8B030D-6E8A-4147-A177-3AD203B41FA5}">
                      <a16:colId xmlns:a16="http://schemas.microsoft.com/office/drawing/2014/main" xmlns="" val="20004"/>
                    </a:ext>
                  </a:extLst>
                </a:gridCol>
              </a:tblGrid>
              <a:tr h="281428">
                <a:tc gridSpan="2">
                  <a:txBody>
                    <a:bodyPr/>
                    <a:lstStyle/>
                    <a:p>
                      <a:pPr algn="ctr"/>
                      <a:r>
                        <a:rPr kumimoji="1" lang="ja-JP" altLang="en-US" sz="1200" b="1" dirty="0" smtClean="0">
                          <a:latin typeface="ＭＳ ゴシック" panose="020B0609070205080204" pitchFamily="49" charset="-128"/>
                          <a:ea typeface="ＭＳ ゴシック" panose="020B0609070205080204" pitchFamily="49" charset="-128"/>
                        </a:rPr>
                        <a:t>業務の範囲</a:t>
                      </a:r>
                      <a:endParaRPr kumimoji="1" lang="ja-JP" altLang="en-US" sz="1200" b="1" dirty="0">
                        <a:latin typeface="ＭＳ ゴシック" panose="020B0609070205080204" pitchFamily="49" charset="-128"/>
                        <a:ea typeface="ＭＳ ゴシック" panose="020B0609070205080204" pitchFamily="49" charset="-128"/>
                      </a:endParaRPr>
                    </a:p>
                  </a:txBody>
                  <a:tcPr anchor="ctr"/>
                </a:tc>
                <a:tc hMerge="1">
                  <a:txBody>
                    <a:bodyPr/>
                    <a:lstStyle/>
                    <a:p>
                      <a:endParaRPr kumimoji="1" lang="ja-JP" altLang="en-US" sz="1200" dirty="0"/>
                    </a:p>
                  </a:txBody>
                  <a:tcPr/>
                </a:tc>
                <a:tc>
                  <a:txBody>
                    <a:bodyPr/>
                    <a:lstStyle/>
                    <a:p>
                      <a:pPr algn="ctr"/>
                      <a:r>
                        <a:rPr kumimoji="1" lang="ja-JP" altLang="en-US" sz="1050" b="1" dirty="0" smtClean="0">
                          <a:latin typeface="ＭＳ ゴシック" panose="020B0609070205080204" pitchFamily="49" charset="-128"/>
                          <a:ea typeface="ＭＳ ゴシック" panose="020B0609070205080204" pitchFamily="49" charset="-128"/>
                        </a:rPr>
                        <a:t>業 務 内 容</a:t>
                      </a:r>
                      <a:endParaRPr kumimoji="1" lang="ja-JP" altLang="en-US" sz="1050" b="1" dirty="0">
                        <a:latin typeface="ＭＳ ゴシック" panose="020B0609070205080204" pitchFamily="49" charset="-128"/>
                        <a:ea typeface="ＭＳ ゴシック" panose="020B0609070205080204" pitchFamily="49" charset="-128"/>
                      </a:endParaRPr>
                    </a:p>
                  </a:txBody>
                  <a:tcPr anchor="ctr"/>
                </a:tc>
                <a:tc>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実務経験</a:t>
                      </a:r>
                      <a:endParaRPr kumimoji="1" lang="en-US" altLang="ja-JP" sz="1000" dirty="0" smtClean="0">
                        <a:latin typeface="ＭＳ ゴシック" panose="020B0609070205080204" pitchFamily="49" charset="-128"/>
                        <a:ea typeface="ＭＳ ゴシック" panose="020B0609070205080204" pitchFamily="49" charset="-128"/>
                      </a:endParaRPr>
                    </a:p>
                    <a:p>
                      <a:pPr algn="ctr"/>
                      <a:r>
                        <a:rPr kumimoji="1" lang="ja-JP" altLang="en-US" sz="1000" dirty="0" smtClean="0">
                          <a:latin typeface="ＭＳ ゴシック" panose="020B0609070205080204" pitchFamily="49" charset="-128"/>
                          <a:ea typeface="ＭＳ ゴシック" panose="020B0609070205080204" pitchFamily="49" charset="-128"/>
                        </a:rPr>
                        <a:t>年数</a:t>
                      </a:r>
                      <a:endParaRPr kumimoji="1" lang="ja-JP" altLang="en-US" sz="1000" dirty="0">
                        <a:latin typeface="ＭＳ ゴシック" panose="020B0609070205080204" pitchFamily="49" charset="-128"/>
                        <a:ea typeface="ＭＳ ゴシック" panose="020B0609070205080204" pitchFamily="49" charset="-128"/>
                      </a:endParaRPr>
                    </a:p>
                  </a:txBody>
                  <a:tcPr/>
                </a:tc>
                <a:tc>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特区</a:t>
                      </a:r>
                      <a:endParaRPr kumimoji="1" lang="en-US" altLang="ja-JP" sz="1000" dirty="0" smtClean="0">
                        <a:latin typeface="ＭＳ ゴシック" panose="020B0609070205080204" pitchFamily="49" charset="-128"/>
                        <a:ea typeface="ＭＳ ゴシック" panose="020B0609070205080204" pitchFamily="49" charset="-128"/>
                      </a:endParaRPr>
                    </a:p>
                    <a:p>
                      <a:pPr algn="ctr"/>
                      <a:r>
                        <a:rPr kumimoji="1" lang="ja-JP" altLang="en-US" sz="800" dirty="0" smtClean="0">
                          <a:latin typeface="ＭＳ ゴシック" panose="020B0609070205080204" pitchFamily="49" charset="-128"/>
                          <a:ea typeface="ＭＳ ゴシック" panose="020B0609070205080204" pitchFamily="49" charset="-128"/>
                        </a:rPr>
                        <a:t>大阪・埼玉</a:t>
                      </a:r>
                      <a:endParaRPr kumimoji="1" lang="en-US" altLang="ja-JP" sz="800" dirty="0" smtClean="0">
                        <a:latin typeface="ＭＳ ゴシック" panose="020B0609070205080204" pitchFamily="49" charset="-128"/>
                        <a:ea typeface="ＭＳ ゴシック" panose="020B0609070205080204" pitchFamily="49" charset="-128"/>
                      </a:endParaRPr>
                    </a:p>
                  </a:txBody>
                  <a:tcPr/>
                </a:tc>
                <a:extLst>
                  <a:ext uri="{0D108BD9-81ED-4DB2-BD59-A6C34878D82A}">
                    <a16:rowId xmlns:a16="http://schemas.microsoft.com/office/drawing/2014/main" xmlns="" val="10000"/>
                  </a:ext>
                </a:extLst>
              </a:tr>
              <a:tr h="315643">
                <a:tc rowSpan="11">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障害者の保健、医療、福祉、就労、教育の分野における支援業務</a:t>
                      </a:r>
                      <a:endParaRPr kumimoji="1" lang="ja-JP" altLang="en-US" sz="1000" dirty="0">
                        <a:latin typeface="ＭＳ ゴシック" panose="020B0609070205080204" pitchFamily="49" charset="-128"/>
                        <a:ea typeface="ＭＳ ゴシック" panose="020B0609070205080204" pitchFamily="49" charset="-128"/>
                      </a:endParaRPr>
                    </a:p>
                  </a:txBody>
                  <a:tcPr vert="eaVert" anchor="ctr"/>
                </a:tc>
                <a:tc rowSpan="5">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①相談支援業務</a:t>
                      </a:r>
                    </a:p>
                    <a:p>
                      <a:pPr algn="ctr"/>
                      <a:endParaRPr kumimoji="1" lang="ja-JP" altLang="en-US" sz="1000" dirty="0" smtClean="0">
                        <a:latin typeface="ＭＳ ゴシック" panose="020B0609070205080204" pitchFamily="49" charset="-128"/>
                        <a:ea typeface="ＭＳ ゴシック" panose="020B0609070205080204" pitchFamily="49" charset="-128"/>
                      </a:endParaRPr>
                    </a:p>
                    <a:p>
                      <a:pPr algn="l"/>
                      <a:r>
                        <a:rPr kumimoji="1" lang="ja-JP" altLang="en-US" sz="900" dirty="0" smtClean="0">
                          <a:latin typeface="ＭＳ ゴシック" panose="020B0609070205080204" pitchFamily="49" charset="-128"/>
                          <a:ea typeface="ＭＳ ゴシック" panose="020B0609070205080204" pitchFamily="49" charset="-128"/>
                        </a:rPr>
                        <a:t>自立に関する相談に応じ、助言、指導その他の支援を行う業務、その他これに準ずる業務</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施設等において相談支援業務に従事する者（包括支援センター含む）</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rowSpan="5">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５年以上</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rowSpan="5">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３年以上</a:t>
                      </a:r>
                      <a:endParaRPr kumimoji="1" lang="ja-JP" altLang="en-US" sz="1000" dirty="0">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xmlns="" val="10001"/>
                  </a:ext>
                </a:extLst>
              </a:tr>
              <a:tr h="1031901">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医療機関において相談支援業務に従事する者で、次のいずれかに該当する者</a:t>
                      </a:r>
                    </a:p>
                    <a:p>
                      <a:r>
                        <a:rPr kumimoji="1" lang="ja-JP" altLang="en-US" sz="1000" dirty="0" smtClean="0">
                          <a:latin typeface="ＭＳ ゴシック" panose="020B0609070205080204" pitchFamily="49" charset="-128"/>
                          <a:ea typeface="ＭＳ ゴシック" panose="020B0609070205080204" pitchFamily="49" charset="-128"/>
                        </a:rPr>
                        <a:t>（１）社会福祉主事任用資格を有する者（介護福祉士、精神保健福祉士、研修・講習受講者等）</a:t>
                      </a:r>
                    </a:p>
                    <a:p>
                      <a:r>
                        <a:rPr kumimoji="1" lang="ja-JP" altLang="en-US" sz="1000" dirty="0" smtClean="0">
                          <a:latin typeface="ＭＳ ゴシック" panose="020B0609070205080204" pitchFamily="49" charset="-128"/>
                          <a:ea typeface="ＭＳ ゴシック" panose="020B0609070205080204" pitchFamily="49" charset="-128"/>
                        </a:rPr>
                        <a:t>（２）訪問介護員（ホームヘルパー）２級以上（現：介護職員初任者研修）に相当する研修を修了した者</a:t>
                      </a:r>
                    </a:p>
                    <a:p>
                      <a:r>
                        <a:rPr kumimoji="1" lang="ja-JP" altLang="en-US" sz="1000" dirty="0" smtClean="0">
                          <a:latin typeface="ＭＳ ゴシック" panose="020B0609070205080204" pitchFamily="49" charset="-128"/>
                          <a:ea typeface="ＭＳ ゴシック" panose="020B0609070205080204" pitchFamily="49" charset="-128"/>
                        </a:rPr>
                        <a:t>（３）国家資格等</a:t>
                      </a:r>
                      <a:r>
                        <a:rPr kumimoji="1" lang="en-US" altLang="ja-JP" sz="1000" dirty="0" smtClean="0">
                          <a:latin typeface="ＭＳ ゴシック" panose="020B0609070205080204" pitchFamily="49" charset="-128"/>
                          <a:ea typeface="ＭＳ ゴシック" panose="020B0609070205080204" pitchFamily="49" charset="-128"/>
                        </a:rPr>
                        <a:t>※</a:t>
                      </a:r>
                      <a:r>
                        <a:rPr kumimoji="1" lang="ja-JP" altLang="en-US" sz="1000" dirty="0" smtClean="0">
                          <a:latin typeface="ＭＳ ゴシック" panose="020B0609070205080204" pitchFamily="49" charset="-128"/>
                          <a:ea typeface="ＭＳ ゴシック" panose="020B0609070205080204" pitchFamily="49" charset="-128"/>
                        </a:rPr>
                        <a:t>１を有する者</a:t>
                      </a:r>
                    </a:p>
                    <a:p>
                      <a:r>
                        <a:rPr kumimoji="1" lang="ja-JP" altLang="en-US" sz="1000" dirty="0" smtClean="0">
                          <a:latin typeface="ＭＳ ゴシック" panose="020B0609070205080204" pitchFamily="49" charset="-128"/>
                          <a:ea typeface="ＭＳ ゴシック" panose="020B0609070205080204" pitchFamily="49" charset="-128"/>
                        </a:rPr>
                        <a:t>（４）施設等における相談支援業務、就労支援における相談支援業務、特別支援教育における進路相談・教育相談の業務に従事した期間が１年以上である者</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sz="1400" dirty="0"/>
                    </a:p>
                  </a:txBody>
                  <a:tcPr/>
                </a:tc>
                <a:tc vMerge="1">
                  <a:txBody>
                    <a:bodyPr/>
                    <a:lstStyle/>
                    <a:p>
                      <a:endParaRPr kumimoji="1" lang="ja-JP" altLang="en-US"/>
                    </a:p>
                  </a:txBody>
                  <a:tcPr/>
                </a:tc>
                <a:extLst>
                  <a:ext uri="{0D108BD9-81ED-4DB2-BD59-A6C34878D82A}">
                    <a16:rowId xmlns:a16="http://schemas.microsoft.com/office/drawing/2014/main" xmlns="" val="10002"/>
                  </a:ext>
                </a:extLst>
              </a:tr>
              <a:tr h="365831">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就労支援に関する相談支援の業務に従事する者</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sz="1400" dirty="0"/>
                    </a:p>
                  </a:txBody>
                  <a:tcPr/>
                </a:tc>
                <a:tc vMerge="1">
                  <a:txBody>
                    <a:bodyPr/>
                    <a:lstStyle/>
                    <a:p>
                      <a:endParaRPr kumimoji="1" lang="ja-JP" altLang="en-US"/>
                    </a:p>
                  </a:txBody>
                  <a:tcPr/>
                </a:tc>
                <a:extLst>
                  <a:ext uri="{0D108BD9-81ED-4DB2-BD59-A6C34878D82A}">
                    <a16:rowId xmlns:a16="http://schemas.microsoft.com/office/drawing/2014/main" xmlns="" val="10003"/>
                  </a:ext>
                </a:extLst>
              </a:tr>
              <a:tr h="281428">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特別支援教育（盲学校・聾学校等）における進路相談・教育相談の業務に従事する者</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sz="1400" dirty="0"/>
                    </a:p>
                  </a:txBody>
                  <a:tcPr/>
                </a:tc>
                <a:tc vMerge="1">
                  <a:txBody>
                    <a:bodyPr/>
                    <a:lstStyle/>
                    <a:p>
                      <a:endParaRPr kumimoji="1" lang="ja-JP" altLang="en-US"/>
                    </a:p>
                  </a:txBody>
                  <a:tcPr/>
                </a:tc>
                <a:extLst>
                  <a:ext uri="{0D108BD9-81ED-4DB2-BD59-A6C34878D82A}">
                    <a16:rowId xmlns:a16="http://schemas.microsoft.com/office/drawing/2014/main" xmlns="" val="10004"/>
                  </a:ext>
                </a:extLst>
              </a:tr>
              <a:tr h="281428">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その他これらの業務に準ずると都道府県知事が認めた業務に従事する者</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sz="1400" dirty="0"/>
                    </a:p>
                  </a:txBody>
                  <a:tcPr/>
                </a:tc>
                <a:tc vMerge="1">
                  <a:txBody>
                    <a:bodyPr/>
                    <a:lstStyle/>
                    <a:p>
                      <a:endParaRPr kumimoji="1" lang="ja-JP" altLang="en-US"/>
                    </a:p>
                  </a:txBody>
                  <a:tcPr/>
                </a:tc>
                <a:extLst>
                  <a:ext uri="{0D108BD9-81ED-4DB2-BD59-A6C34878D82A}">
                    <a16:rowId xmlns:a16="http://schemas.microsoft.com/office/drawing/2014/main" xmlns="" val="10005"/>
                  </a:ext>
                </a:extLst>
              </a:tr>
              <a:tr h="497505">
                <a:tc vMerge="1">
                  <a:txBody>
                    <a:bodyPr/>
                    <a:lstStyle/>
                    <a:p>
                      <a:endParaRPr kumimoji="1" lang="ja-JP" altLang="en-US" dirty="0"/>
                    </a:p>
                  </a:txBody>
                  <a:tcPr/>
                </a:tc>
                <a:tc rowSpan="4">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②直接支援業務</a:t>
                      </a:r>
                    </a:p>
                    <a:p>
                      <a:pPr algn="ctr"/>
                      <a:endParaRPr kumimoji="1" lang="ja-JP" altLang="en-US" sz="700" dirty="0" smtClean="0">
                        <a:latin typeface="ＭＳ ゴシック" panose="020B0609070205080204" pitchFamily="49" charset="-128"/>
                        <a:ea typeface="ＭＳ ゴシック" panose="020B0609070205080204" pitchFamily="49" charset="-128"/>
                      </a:endParaRPr>
                    </a:p>
                    <a:p>
                      <a:pPr algn="l"/>
                      <a:r>
                        <a:rPr kumimoji="1" lang="ja-JP" altLang="en-US" sz="900" dirty="0" smtClean="0">
                          <a:latin typeface="ＭＳ ゴシック" panose="020B0609070205080204" pitchFamily="49" charset="-128"/>
                          <a:ea typeface="ＭＳ ゴシック" panose="020B0609070205080204" pitchFamily="49" charset="-128"/>
                        </a:rPr>
                        <a:t>入浴、排せつ、食事その他の介護を行い、並びに介護に関する指導を行う業務、その他職業訓練、職業教育に係る業務、動作の指導・知識技能の付与・生活訓練・訓練等に係る指導務</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施設及び医療機関等において介護業務に従事する者</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rowSpan="4">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１０年以上</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rowSpan="4">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５年以上</a:t>
                      </a:r>
                      <a:endParaRPr kumimoji="1" lang="ja-JP" altLang="en-US" sz="1000" dirty="0">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xmlns="" val="10006"/>
                  </a:ext>
                </a:extLst>
              </a:tr>
              <a:tr h="363710">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障害者雇用事業所において就業支援の業務に従事する者</a:t>
                      </a:r>
                      <a:endParaRPr kumimoji="1" lang="ja-JP" altLang="en-US" sz="1000" dirty="0">
                        <a:latin typeface="ＭＳ ゴシック" panose="020B0609070205080204" pitchFamily="49" charset="-128"/>
                        <a:ea typeface="ＭＳ ゴシック" panose="020B0609070205080204" pitchFamily="49" charset="-128"/>
                      </a:endParaRPr>
                    </a:p>
                  </a:txBody>
                  <a:tcPr anchor="ctr">
                    <a:lnB w="12700" cap="flat" cmpd="sng" algn="ctr">
                      <a:solidFill>
                        <a:schemeClr val="tx1"/>
                      </a:solidFill>
                      <a:prstDash val="solid"/>
                      <a:round/>
                      <a:headEnd type="none" w="med" len="med"/>
                      <a:tailEnd type="none" w="med" len="med"/>
                    </a:lnB>
                  </a:tcPr>
                </a:tc>
                <a:tc vMerge="1">
                  <a:txBody>
                    <a:bodyPr/>
                    <a:lstStyle/>
                    <a:p>
                      <a:endParaRPr kumimoji="1" lang="ja-JP" altLang="en-US" sz="1400" dirty="0"/>
                    </a:p>
                  </a:txBody>
                  <a:tcPr/>
                </a:tc>
                <a:tc vMerge="1">
                  <a:txBody>
                    <a:bodyPr/>
                    <a:lstStyle/>
                    <a:p>
                      <a:endParaRPr kumimoji="1" lang="ja-JP" altLang="en-US"/>
                    </a:p>
                  </a:txBody>
                  <a:tcPr/>
                </a:tc>
                <a:extLst>
                  <a:ext uri="{0D108BD9-81ED-4DB2-BD59-A6C34878D82A}">
                    <a16:rowId xmlns:a16="http://schemas.microsoft.com/office/drawing/2014/main" xmlns="" val="10007"/>
                  </a:ext>
                </a:extLst>
              </a:tr>
              <a:tr h="363710">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盲学校・聾学校・養護学校における職業教育の業務に従事する者</a:t>
                      </a:r>
                      <a:endParaRPr kumimoji="1" lang="ja-JP" altLang="en-US" sz="1000" dirty="0">
                        <a:latin typeface="ＭＳ ゴシック" panose="020B0609070205080204" pitchFamily="49" charset="-128"/>
                        <a:ea typeface="ＭＳ ゴシック" panose="020B0609070205080204" pitchFamily="49"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xmlns="" val="10008"/>
                  </a:ext>
                </a:extLst>
              </a:tr>
              <a:tr h="376191">
                <a:tc vMerge="1">
                  <a:txBody>
                    <a:bodyPr/>
                    <a:lstStyle/>
                    <a:p>
                      <a:endParaRPr kumimoji="1" lang="ja-JP" altLang="en-US"/>
                    </a:p>
                  </a:txBody>
                  <a:tcPr/>
                </a:tc>
                <a:tc vMerge="1">
                  <a:txBody>
                    <a:bodyPr/>
                    <a:lstStyle/>
                    <a:p>
                      <a:endParaRPr kumimoji="1" lang="ja-JP" altLang="en-US"/>
                    </a:p>
                  </a:txBody>
                  <a:tcPr/>
                </a:tc>
                <a:tc>
                  <a: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kumimoji="1" lang="ja-JP" altLang="en-US" sz="1000" dirty="0" smtClean="0">
                          <a:latin typeface="ＭＳ ゴシック" panose="020B0609070205080204" pitchFamily="49" charset="-128"/>
                          <a:ea typeface="ＭＳ ゴシック" panose="020B0609070205080204" pitchFamily="49" charset="-128"/>
                        </a:rPr>
                        <a:t>その他これらの業務に準ずると都道府県知事が認めた業務に従事する者</a:t>
                      </a:r>
                    </a:p>
                  </a:txBody>
                  <a:tcPr anchor="ct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xmlns="" val="10009"/>
                  </a:ext>
                </a:extLst>
              </a:tr>
              <a:tr h="1031901">
                <a:tc vMerge="1">
                  <a:txBody>
                    <a:bodyPr/>
                    <a:lstStyle/>
                    <a:p>
                      <a:endParaRPr kumimoji="1" lang="ja-JP" altLang="en-US" dirty="0"/>
                    </a:p>
                  </a:txBody>
                  <a:tcPr/>
                </a:tc>
                <a:tc rowSpan="2">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③有資格者等</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上記②の直接支援業務に従事する者で、次のいずれかに該当する者（資格取得以前も年数に含めて可）</a:t>
                      </a:r>
                    </a:p>
                    <a:p>
                      <a:r>
                        <a:rPr kumimoji="1" lang="ja-JP" altLang="en-US" sz="1000" dirty="0" smtClean="0">
                          <a:latin typeface="ＭＳ ゴシック" panose="020B0609070205080204" pitchFamily="49" charset="-128"/>
                          <a:ea typeface="ＭＳ ゴシック" panose="020B0609070205080204" pitchFamily="49" charset="-128"/>
                        </a:rPr>
                        <a:t>（１）社会福祉主事任用資格を有する者（介護福祉士、精神保健福祉士、研修・講習受講者等）</a:t>
                      </a:r>
                    </a:p>
                    <a:p>
                      <a:r>
                        <a:rPr kumimoji="1" lang="ja-JP" altLang="en-US" sz="1000" dirty="0" smtClean="0">
                          <a:latin typeface="ＭＳ ゴシック" panose="020B0609070205080204" pitchFamily="49" charset="-128"/>
                          <a:ea typeface="ＭＳ ゴシック" panose="020B0609070205080204" pitchFamily="49" charset="-128"/>
                        </a:rPr>
                        <a:t>（２）訪問介護員（ホームヘルパー）２級以上（現：介護職員初任者研修）に相当する研修を修了した者</a:t>
                      </a:r>
                    </a:p>
                    <a:p>
                      <a:r>
                        <a:rPr kumimoji="1" lang="ja-JP" altLang="en-US" sz="1000" dirty="0" smtClean="0">
                          <a:latin typeface="ＭＳ ゴシック" panose="020B0609070205080204" pitchFamily="49" charset="-128"/>
                          <a:ea typeface="ＭＳ ゴシック" panose="020B0609070205080204" pitchFamily="49" charset="-128"/>
                        </a:rPr>
                        <a:t>（３）保育士</a:t>
                      </a:r>
                    </a:p>
                    <a:p>
                      <a:r>
                        <a:rPr kumimoji="1" lang="ja-JP" altLang="en-US" sz="1000" dirty="0" smtClean="0">
                          <a:latin typeface="ＭＳ ゴシック" panose="020B0609070205080204" pitchFamily="49" charset="-128"/>
                          <a:ea typeface="ＭＳ ゴシック" panose="020B0609070205080204" pitchFamily="49" charset="-128"/>
                        </a:rPr>
                        <a:t>（４）児童指導員任用資格者</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５年以上</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３年以上</a:t>
                      </a:r>
                      <a:endParaRPr kumimoji="1" lang="ja-JP" altLang="en-US" sz="1000" dirty="0">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xmlns="" val="10010"/>
                  </a:ext>
                </a:extLst>
              </a:tr>
              <a:tr h="570842">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1000" dirty="0" smtClean="0">
                          <a:latin typeface="ＭＳ ゴシック" panose="020B0609070205080204" pitchFamily="49" charset="-128"/>
                          <a:ea typeface="ＭＳ ゴシック" panose="020B0609070205080204" pitchFamily="49" charset="-128"/>
                        </a:rPr>
                        <a:t>上記①の相談支援業務及び上記②の介護等業務に従事する者で、国家資格等</a:t>
                      </a:r>
                      <a:r>
                        <a:rPr kumimoji="1" lang="en-US" altLang="ja-JP" sz="1000" dirty="0" smtClean="0">
                          <a:latin typeface="ＭＳ ゴシック" panose="020B0609070205080204" pitchFamily="49" charset="-128"/>
                          <a:ea typeface="ＭＳ ゴシック" panose="020B0609070205080204" pitchFamily="49" charset="-128"/>
                        </a:rPr>
                        <a:t>※</a:t>
                      </a:r>
                      <a:r>
                        <a:rPr kumimoji="1" lang="ja-JP" altLang="en-US" sz="1000" dirty="0" smtClean="0">
                          <a:latin typeface="ＭＳ ゴシック" panose="020B0609070205080204" pitchFamily="49" charset="-128"/>
                          <a:ea typeface="ＭＳ ゴシック" panose="020B0609070205080204" pitchFamily="49" charset="-128"/>
                        </a:rPr>
                        <a:t>１による業務に３年以上従事している者（国家資格の期間と相談・介護業務の期間が同時期でも可）</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３年以上</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３年以上</a:t>
                      </a:r>
                      <a:endParaRPr kumimoji="1" lang="ja-JP" altLang="en-US" sz="1000" dirty="0">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xmlns="" val="10011"/>
                  </a:ext>
                </a:extLst>
              </a:tr>
              <a:tr h="453858">
                <a:tc gridSpan="4">
                  <a:txBody>
                    <a:bodyPr/>
                    <a:lstStyle/>
                    <a:p>
                      <a:r>
                        <a:rPr kumimoji="1" lang="en-US" altLang="ja-JP" sz="900" dirty="0" smtClean="0">
                          <a:latin typeface="ＭＳ ゴシック" panose="020B0609070205080204" pitchFamily="49" charset="-128"/>
                          <a:ea typeface="ＭＳ ゴシック" panose="020B0609070205080204" pitchFamily="49" charset="-128"/>
                        </a:rPr>
                        <a:t>※</a:t>
                      </a:r>
                      <a:r>
                        <a:rPr kumimoji="1" lang="ja-JP" altLang="en-US" sz="900" dirty="0" smtClean="0">
                          <a:latin typeface="ＭＳ ゴシック" panose="020B0609070205080204" pitchFamily="49" charset="-128"/>
                          <a:ea typeface="ＭＳ ゴシック" panose="020B0609070205080204" pitchFamily="49" charset="-128"/>
                        </a:rPr>
                        <a:t>１国家資格等とは、医師、歯科医師、薬剤師、保健師、助産師、看護師、准看護師、理学療法士、作業療法士、社会福祉士、介護福祉士、視能訓練士、義肢装具士、歯科衛生士、言語聴覚士、あん摩マッサージ指圧師、はり師、きゅう師、柔道整復師、栄養士（管理栄養士を含む。）、精神保健福祉士のことを言う。</a:t>
                      </a:r>
                      <a:endParaRPr kumimoji="1" lang="ja-JP" altLang="en-US" sz="900" dirty="0">
                        <a:latin typeface="ＭＳ ゴシック" panose="020B0609070205080204" pitchFamily="49" charset="-128"/>
                        <a:ea typeface="ＭＳ ゴシック" panose="020B0609070205080204"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endParaRPr kumimoji="1" lang="ja-JP" altLang="en-US" sz="900" dirty="0">
                        <a:latin typeface="ＭＳ ゴシック" panose="020B0609070205080204" pitchFamily="49" charset="-128"/>
                        <a:ea typeface="ＭＳ ゴシック" panose="020B0609070205080204"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
        <p:nvSpPr>
          <p:cNvPr id="8" name="テキスト ボックス 7"/>
          <p:cNvSpPr txBox="1"/>
          <p:nvPr/>
        </p:nvSpPr>
        <p:spPr>
          <a:xfrm>
            <a:off x="632520" y="35332"/>
            <a:ext cx="8712968" cy="369332"/>
          </a:xfrm>
          <a:prstGeom prst="rect">
            <a:avLst/>
          </a:prstGeom>
          <a:noFill/>
        </p:spPr>
        <p:txBody>
          <a:bodyPr wrap="square" rtlCol="0">
            <a:spAutoFit/>
          </a:bodyPr>
          <a:lstStyle/>
          <a:p>
            <a:pPr algn="ctr"/>
            <a:r>
              <a:rPr lang="ja-JP" altLang="en-US" b="1" dirty="0" smtClean="0">
                <a:solidFill>
                  <a:prstClr val="black"/>
                </a:solidFill>
              </a:rPr>
              <a:t>サービス管理責任者の実務経験</a:t>
            </a:r>
            <a:endParaRPr lang="ja-JP" altLang="en-US" b="1" dirty="0">
              <a:solidFill>
                <a:prstClr val="black"/>
              </a:solidFill>
            </a:endParaRPr>
          </a:p>
        </p:txBody>
      </p:sp>
    </p:spTree>
    <p:extLst>
      <p:ext uri="{BB962C8B-B14F-4D97-AF65-F5344CB8AC3E}">
        <p14:creationId xmlns:p14="http://schemas.microsoft.com/office/powerpoint/2010/main" val="328852539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5"/>
          <p:cNvGrpSpPr/>
          <p:nvPr/>
        </p:nvGrpSpPr>
        <p:grpSpPr>
          <a:xfrm>
            <a:off x="179322" y="565133"/>
            <a:ext cx="9454379" cy="2071789"/>
            <a:chOff x="142844" y="1142984"/>
            <a:chExt cx="8858312" cy="2089561"/>
          </a:xfrm>
        </p:grpSpPr>
        <p:sp>
          <p:nvSpPr>
            <p:cNvPr id="5" name="角丸四角形 4"/>
            <p:cNvSpPr/>
            <p:nvPr/>
          </p:nvSpPr>
          <p:spPr>
            <a:xfrm>
              <a:off x="142844" y="1285858"/>
              <a:ext cx="8858312" cy="194668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44000" indent="-457200">
                <a:spcBef>
                  <a:spcPts val="600"/>
                </a:spcBef>
              </a:pPr>
              <a:r>
                <a:rPr lang="ja-JP" altLang="en-US" sz="1600" dirty="0" smtClean="0">
                  <a:solidFill>
                    <a:prstClr val="black"/>
                  </a:solidFill>
                  <a:latin typeface="ＭＳ Ｐゴシック"/>
                </a:rPr>
                <a:t>○　</a:t>
              </a:r>
              <a:r>
                <a:rPr lang="ja-JP" altLang="en-US" sz="1600" dirty="0">
                  <a:solidFill>
                    <a:prstClr val="black"/>
                  </a:solidFill>
                  <a:latin typeface="ＭＳ Ｐゴシック"/>
                </a:rPr>
                <a:t>児童福祉</a:t>
              </a:r>
              <a:r>
                <a:rPr lang="ja-JP" altLang="en-US" sz="1600" dirty="0" smtClean="0">
                  <a:solidFill>
                    <a:prstClr val="black"/>
                  </a:solidFill>
                  <a:latin typeface="ＭＳ Ｐゴシック"/>
                </a:rPr>
                <a:t>法においては、サービスの質の向上を図る観点から、新たにサービス事業所ごとに、児童発達支援管理責任者の配置を義務付け。</a:t>
              </a:r>
              <a:r>
                <a:rPr lang="ja-JP" altLang="en-US" sz="1400" dirty="0">
                  <a:solidFill>
                    <a:prstClr val="black"/>
                  </a:solidFill>
                  <a:latin typeface="ＭＳ Ｐゴシック"/>
                </a:rPr>
                <a:t>　</a:t>
              </a:r>
              <a:r>
                <a:rPr lang="ja-JP" altLang="en-US" sz="1400" dirty="0" smtClean="0">
                  <a:solidFill>
                    <a:prstClr val="black"/>
                  </a:solidFill>
                  <a:latin typeface="ＭＳ Ｐゴシック"/>
                </a:rPr>
                <a:t>　</a:t>
              </a:r>
              <a:endParaRPr lang="en-US" altLang="ja-JP" sz="1200" dirty="0" smtClean="0">
                <a:solidFill>
                  <a:prstClr val="black"/>
                </a:solidFill>
                <a:latin typeface="ＭＳ Ｐゴシック"/>
              </a:endParaRPr>
            </a:p>
            <a:p>
              <a:pPr>
                <a:spcBef>
                  <a:spcPts val="600"/>
                </a:spcBef>
              </a:pPr>
              <a:r>
                <a:rPr lang="ja-JP" altLang="en-US" sz="1600" dirty="0" smtClean="0">
                  <a:solidFill>
                    <a:prstClr val="black"/>
                  </a:solidFill>
                  <a:latin typeface="ＭＳ Ｐゴシック"/>
                </a:rPr>
                <a:t>○　</a:t>
              </a:r>
              <a:r>
                <a:rPr lang="ja-JP" altLang="en-US" sz="1600" dirty="0">
                  <a:solidFill>
                    <a:prstClr val="black"/>
                  </a:solidFill>
                  <a:latin typeface="ＭＳ Ｐゴシック"/>
                </a:rPr>
                <a:t>児童発達支援</a:t>
              </a:r>
              <a:r>
                <a:rPr lang="ja-JP" altLang="en-US" sz="1600" dirty="0" smtClean="0">
                  <a:solidFill>
                    <a:prstClr val="black"/>
                  </a:solidFill>
                  <a:latin typeface="ＭＳ Ｐゴシック"/>
                </a:rPr>
                <a:t>管理責任者は、以下の役割を担う。</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①　個々</a:t>
              </a:r>
              <a:r>
                <a:rPr lang="ja-JP" altLang="en-US" sz="1600" dirty="0">
                  <a:solidFill>
                    <a:prstClr val="black"/>
                  </a:solidFill>
                  <a:latin typeface="ＭＳ Ｐゴシック"/>
                </a:rPr>
                <a:t>の</a:t>
              </a:r>
              <a:r>
                <a:rPr lang="ja-JP" altLang="en-US" sz="1600" dirty="0" smtClean="0">
                  <a:solidFill>
                    <a:prstClr val="black"/>
                  </a:solidFill>
                  <a:latin typeface="ＭＳ Ｐゴシック"/>
                </a:rPr>
                <a:t>サービス利用者のアセスメントや</a:t>
              </a:r>
              <a:r>
                <a:rPr lang="ja-JP" altLang="en-US" sz="1600" dirty="0">
                  <a:solidFill>
                    <a:prstClr val="black"/>
                  </a:solidFill>
                  <a:latin typeface="ＭＳ Ｐゴシック"/>
                </a:rPr>
                <a:t>個別支援計画の作成、定期的な</a:t>
              </a:r>
              <a:r>
                <a:rPr lang="ja-JP" altLang="en-US" sz="1600" dirty="0" smtClean="0">
                  <a:solidFill>
                    <a:prstClr val="black"/>
                  </a:solidFill>
                  <a:latin typeface="ＭＳ Ｐゴシック"/>
                </a:rPr>
                <a:t>評価などの</a:t>
              </a:r>
              <a:r>
                <a:rPr lang="ja-JP" altLang="en-US" sz="1600" u="sng" dirty="0" smtClean="0">
                  <a:solidFill>
                    <a:prstClr val="black"/>
                  </a:solidFill>
                  <a:latin typeface="ＭＳ Ｐゴシック"/>
                </a:rPr>
                <a:t>一連のサービス提供プロセス全般に関する責任</a:t>
              </a:r>
              <a:endParaRPr lang="en-US" altLang="ja-JP" sz="1600" u="sng"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②　</a:t>
              </a:r>
              <a:r>
                <a:rPr lang="ja-JP" altLang="en-US" sz="1600" u="sng" dirty="0" smtClean="0">
                  <a:solidFill>
                    <a:prstClr val="black"/>
                  </a:solidFill>
                  <a:latin typeface="ＭＳ Ｐゴシック"/>
                </a:rPr>
                <a:t>他のサービス提供職員に対する指導的役割</a:t>
              </a:r>
              <a:endParaRPr lang="en-US" altLang="ja-JP" sz="1600" u="sng" dirty="0" smtClean="0">
                <a:solidFill>
                  <a:prstClr val="black"/>
                </a:solidFill>
                <a:latin typeface="ＭＳ Ｐゴシック"/>
              </a:endParaRPr>
            </a:p>
          </p:txBody>
        </p:sp>
        <p:sp>
          <p:nvSpPr>
            <p:cNvPr id="6" name="テキスト ボックス 5"/>
            <p:cNvSpPr txBox="1"/>
            <p:nvPr/>
          </p:nvSpPr>
          <p:spPr>
            <a:xfrm>
              <a:off x="214283" y="1142984"/>
              <a:ext cx="3456501" cy="341458"/>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600" dirty="0">
                  <a:solidFill>
                    <a:prstClr val="black"/>
                  </a:solidFill>
                  <a:latin typeface="ＭＳ Ｐゴシック"/>
                </a:rPr>
                <a:t>児童発達支援</a:t>
              </a:r>
              <a:r>
                <a:rPr lang="ja-JP" altLang="en-US" sz="1600" dirty="0" smtClean="0">
                  <a:solidFill>
                    <a:prstClr val="black"/>
                  </a:solidFill>
                  <a:latin typeface="ＭＳ Ｐゴシック"/>
                </a:rPr>
                <a:t>管理責任者の概要</a:t>
              </a:r>
              <a:endParaRPr lang="ja-JP" altLang="en-US" sz="1600" dirty="0">
                <a:solidFill>
                  <a:prstClr val="black"/>
                </a:solidFill>
                <a:latin typeface="ＭＳ Ｐゴシック"/>
              </a:endParaRPr>
            </a:p>
          </p:txBody>
        </p:sp>
      </p:grpSp>
      <p:sp>
        <p:nvSpPr>
          <p:cNvPr id="8" name="角丸四角形 7"/>
          <p:cNvSpPr/>
          <p:nvPr/>
        </p:nvSpPr>
        <p:spPr>
          <a:xfrm>
            <a:off x="200993" y="5633878"/>
            <a:ext cx="9454379" cy="103548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44000" indent="-457200"/>
            <a:r>
              <a:rPr lang="ja-JP" altLang="en-US" sz="1600" dirty="0" smtClean="0">
                <a:solidFill>
                  <a:prstClr val="black"/>
                </a:solidFill>
                <a:latin typeface="ＭＳ Ｐゴシック"/>
              </a:rPr>
              <a:t>○　</a:t>
            </a:r>
            <a:r>
              <a:rPr lang="ja-JP" altLang="en-US" sz="1600" dirty="0">
                <a:solidFill>
                  <a:prstClr val="black"/>
                </a:solidFill>
                <a:latin typeface="ＭＳ Ｐゴシック"/>
              </a:rPr>
              <a:t>児童発達支援</a:t>
            </a:r>
            <a:r>
              <a:rPr lang="ja-JP" altLang="en-US" sz="1600" dirty="0" smtClean="0">
                <a:solidFill>
                  <a:prstClr val="black"/>
                </a:solidFill>
                <a:latin typeface="ＭＳ Ｐゴシック"/>
              </a:rPr>
              <a:t>管理責任者については、障害児通所支援事業所ごとに、</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　児童発達支援、医療型児童発達支援、放課後等デイサービス、保育所等訪問支援：１人以上</a:t>
            </a:r>
            <a:endParaRPr lang="en-US" altLang="ja-JP" sz="1600" dirty="0" smtClean="0">
              <a:solidFill>
                <a:prstClr val="black"/>
              </a:solidFill>
              <a:latin typeface="ＭＳ Ｐゴシック"/>
            </a:endParaRPr>
          </a:p>
        </p:txBody>
      </p:sp>
      <p:sp>
        <p:nvSpPr>
          <p:cNvPr id="9" name="テキスト ボックス 8"/>
          <p:cNvSpPr txBox="1"/>
          <p:nvPr/>
        </p:nvSpPr>
        <p:spPr>
          <a:xfrm>
            <a:off x="272483" y="5373216"/>
            <a:ext cx="4273062" cy="338554"/>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600" dirty="0">
                <a:solidFill>
                  <a:prstClr val="black"/>
                </a:solidFill>
                <a:latin typeface="ＭＳ Ｐゴシック"/>
              </a:rPr>
              <a:t>児童発達支援</a:t>
            </a:r>
            <a:r>
              <a:rPr lang="ja-JP" altLang="en-US" sz="1600" dirty="0" smtClean="0">
                <a:solidFill>
                  <a:prstClr val="black"/>
                </a:solidFill>
                <a:latin typeface="ＭＳ Ｐゴシック"/>
              </a:rPr>
              <a:t>管理責任者の配置基準</a:t>
            </a:r>
            <a:endParaRPr lang="ja-JP" altLang="en-US" sz="1600" dirty="0">
              <a:solidFill>
                <a:prstClr val="black"/>
              </a:solidFill>
              <a:latin typeface="ＭＳ Ｐゴシック"/>
            </a:endParaRPr>
          </a:p>
        </p:txBody>
      </p:sp>
      <p:grpSp>
        <p:nvGrpSpPr>
          <p:cNvPr id="3" name="グループ化 9"/>
          <p:cNvGrpSpPr/>
          <p:nvPr/>
        </p:nvGrpSpPr>
        <p:grpSpPr>
          <a:xfrm>
            <a:off x="200486" y="2708920"/>
            <a:ext cx="9505056" cy="2520280"/>
            <a:chOff x="142844" y="1092155"/>
            <a:chExt cx="8858312" cy="1779019"/>
          </a:xfrm>
        </p:grpSpPr>
        <p:sp>
          <p:nvSpPr>
            <p:cNvPr id="11" name="角丸四角形 10"/>
            <p:cNvSpPr/>
            <p:nvPr/>
          </p:nvSpPr>
          <p:spPr>
            <a:xfrm>
              <a:off x="142844" y="1285860"/>
              <a:ext cx="8858312" cy="158531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prstClr val="black"/>
                  </a:solidFill>
                  <a:latin typeface="ＭＳ Ｐゴシック"/>
                </a:rPr>
                <a:t>○　</a:t>
              </a:r>
              <a:r>
                <a:rPr lang="ja-JP" altLang="en-US" sz="1600" dirty="0">
                  <a:solidFill>
                    <a:prstClr val="black"/>
                  </a:solidFill>
                  <a:latin typeface="ＭＳ Ｐゴシック"/>
                </a:rPr>
                <a:t>児童発達支援</a:t>
              </a:r>
              <a:r>
                <a:rPr lang="ja-JP" altLang="en-US" sz="1600" dirty="0" smtClean="0">
                  <a:solidFill>
                    <a:prstClr val="black"/>
                  </a:solidFill>
                  <a:latin typeface="ＭＳ Ｐゴシック"/>
                </a:rPr>
                <a:t>管理責任者の要件については、</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a:t>
              </a:r>
              <a:r>
                <a:rPr lang="ja-JP" altLang="en-US" sz="1600" u="sng" dirty="0" smtClean="0">
                  <a:solidFill>
                    <a:prstClr val="black"/>
                  </a:solidFill>
                  <a:latin typeface="ＭＳ Ｐゴシック"/>
                </a:rPr>
                <a:t>①　実務経験</a:t>
              </a:r>
              <a:r>
                <a:rPr lang="ja-JP" altLang="en-US" sz="1600" dirty="0" smtClean="0">
                  <a:solidFill>
                    <a:prstClr val="black"/>
                  </a:solidFill>
                  <a:latin typeface="ＭＳ Ｐゴシック"/>
                </a:rPr>
                <a:t>（障害児者の保健・医療・福祉・就労・教育の分野における直接支援・相談支援などの業務における実務経験（３～１０年））　</a:t>
              </a:r>
              <a:endParaRPr lang="en-US" altLang="ja-JP" sz="1600" dirty="0" smtClean="0">
                <a:solidFill>
                  <a:prstClr val="black"/>
                </a:solidFill>
                <a:latin typeface="ＭＳ Ｐゴシック"/>
              </a:endParaRPr>
            </a:p>
            <a:p>
              <a:pPr marL="252000" indent="-457200"/>
              <a:r>
                <a:rPr lang="ja-JP" altLang="en-US" sz="1600" dirty="0">
                  <a:solidFill>
                    <a:srgbClr val="FF0000"/>
                  </a:solidFill>
                  <a:latin typeface="ＭＳ Ｐゴシック"/>
                </a:rPr>
                <a:t>　</a:t>
              </a:r>
              <a:r>
                <a:rPr lang="ja-JP" altLang="en-US" sz="1600" dirty="0" smtClean="0">
                  <a:solidFill>
                    <a:srgbClr val="FF0000"/>
                  </a:solidFill>
                  <a:latin typeface="ＭＳ Ｐゴシック"/>
                </a:rPr>
                <a:t>　</a:t>
              </a:r>
              <a:r>
                <a:rPr lang="en-US" altLang="ja-JP" sz="1600" dirty="0" smtClean="0">
                  <a:solidFill>
                    <a:srgbClr val="FF0000"/>
                  </a:solidFill>
                  <a:latin typeface="ＭＳ Ｐゴシック"/>
                </a:rPr>
                <a:t>※</a:t>
              </a:r>
              <a:r>
                <a:rPr lang="ja-JP" altLang="en-US" sz="1600" dirty="0" smtClean="0">
                  <a:solidFill>
                    <a:srgbClr val="FF0000"/>
                  </a:solidFill>
                  <a:latin typeface="ＭＳ Ｐゴシック"/>
                </a:rPr>
                <a:t>　</a:t>
              </a:r>
              <a:r>
                <a:rPr lang="ja-JP" altLang="en-US" sz="1600" u="sng" dirty="0" smtClean="0">
                  <a:solidFill>
                    <a:srgbClr val="FF0000"/>
                  </a:solidFill>
                  <a:latin typeface="ＭＳ Ｐゴシック"/>
                </a:rPr>
                <a:t>うち３年以上は障害者・障害児に対する実務が必要（平成２９年４月１日以降）</a:t>
              </a:r>
              <a:endParaRPr lang="en-US" altLang="ja-JP" sz="1600" u="sng" dirty="0">
                <a:solidFill>
                  <a:srgbClr val="FF0000"/>
                </a:solidFill>
                <a:latin typeface="ＭＳ Ｐゴシック"/>
              </a:endParaRPr>
            </a:p>
            <a:p>
              <a:pPr marL="252000" indent="-457200"/>
              <a:r>
                <a:rPr lang="ja-JP" altLang="en-US" sz="1600" dirty="0" smtClean="0">
                  <a:solidFill>
                    <a:prstClr val="black"/>
                  </a:solidFill>
                  <a:latin typeface="ＭＳ Ｐゴシック"/>
                </a:rPr>
                <a:t>　</a:t>
              </a:r>
              <a:r>
                <a:rPr lang="ja-JP" altLang="en-US" sz="1600" u="sng" dirty="0" smtClean="0">
                  <a:solidFill>
                    <a:prstClr val="black"/>
                  </a:solidFill>
                  <a:latin typeface="ＭＳ Ｐゴシック"/>
                </a:rPr>
                <a:t>②　研修修了</a:t>
              </a:r>
              <a:endParaRPr lang="en-US" altLang="ja-JP" sz="1600" u="sng"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　相談支援従事者初任者研修（講義）（１１．５時間）</a:t>
              </a:r>
              <a:endParaRPr lang="en-US" altLang="ja-JP" sz="1600" dirty="0" smtClean="0">
                <a:solidFill>
                  <a:prstClr val="black"/>
                </a:solidFill>
                <a:latin typeface="ＭＳ Ｐゴシック"/>
              </a:endParaRPr>
            </a:p>
            <a:p>
              <a:pPr marL="252000" indent="-457200"/>
              <a:r>
                <a:rPr lang="ja-JP" altLang="en-US" sz="1600" dirty="0" smtClean="0">
                  <a:solidFill>
                    <a:prstClr val="black"/>
                  </a:solidFill>
                  <a:latin typeface="ＭＳ Ｐゴシック"/>
                </a:rPr>
                <a:t>　</a:t>
              </a:r>
              <a:r>
                <a:rPr lang="ja-JP" altLang="en-US" sz="1600" dirty="0">
                  <a:solidFill>
                    <a:prstClr val="black"/>
                  </a:solidFill>
                  <a:latin typeface="ＭＳ Ｐゴシック"/>
                </a:rPr>
                <a:t>　</a:t>
              </a:r>
              <a:r>
                <a:rPr lang="ja-JP" altLang="en-US" sz="1600" dirty="0" smtClean="0">
                  <a:solidFill>
                    <a:prstClr val="black"/>
                  </a:solidFill>
                  <a:latin typeface="ＭＳ Ｐゴシック"/>
                </a:rPr>
                <a:t>・　児童発達支援管理責任者研修（講義及び演習）（１９時間）　　</a:t>
              </a:r>
              <a:endParaRPr lang="en-US" altLang="ja-JP" sz="1600" dirty="0" smtClean="0">
                <a:solidFill>
                  <a:prstClr val="black"/>
                </a:solidFill>
                <a:latin typeface="ＭＳ Ｐゴシック"/>
              </a:endParaRPr>
            </a:p>
            <a:p>
              <a:pPr marL="252000" indent="-457200">
                <a:spcBef>
                  <a:spcPts val="600"/>
                </a:spcBef>
              </a:pPr>
              <a:r>
                <a:rPr lang="ja-JP" altLang="en-US" sz="1600" dirty="0" smtClean="0">
                  <a:solidFill>
                    <a:prstClr val="black"/>
                  </a:solidFill>
                  <a:latin typeface="ＭＳ Ｐゴシック"/>
                </a:rPr>
                <a:t>　　</a:t>
              </a:r>
              <a:r>
                <a:rPr lang="en-US" altLang="ja-JP" sz="1600" dirty="0" smtClean="0">
                  <a:solidFill>
                    <a:prstClr val="black"/>
                  </a:solidFill>
                  <a:latin typeface="ＭＳ Ｐゴシック"/>
                </a:rPr>
                <a:t>※</a:t>
              </a:r>
              <a:r>
                <a:rPr lang="ja-JP" altLang="en-US" sz="1600" dirty="0" smtClean="0">
                  <a:solidFill>
                    <a:prstClr val="black"/>
                  </a:solidFill>
                  <a:latin typeface="ＭＳ Ｐゴシック"/>
                </a:rPr>
                <a:t>　研修終了者数（平成１８年度～平成２７年度）　２６，２８４人</a:t>
              </a:r>
              <a:endParaRPr lang="en-US" altLang="ja-JP" sz="1600" dirty="0" smtClean="0">
                <a:solidFill>
                  <a:prstClr val="black"/>
                </a:solidFill>
                <a:latin typeface="ＭＳ Ｐゴシック"/>
              </a:endParaRPr>
            </a:p>
          </p:txBody>
        </p:sp>
        <p:sp>
          <p:nvSpPr>
            <p:cNvPr id="12" name="テキスト ボックス 11"/>
            <p:cNvSpPr txBox="1"/>
            <p:nvPr/>
          </p:nvSpPr>
          <p:spPr>
            <a:xfrm>
              <a:off x="214283" y="1092155"/>
              <a:ext cx="2849225" cy="238979"/>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dirty="0">
                  <a:solidFill>
                    <a:prstClr val="black"/>
                  </a:solidFill>
                  <a:latin typeface="ＭＳ Ｐゴシック"/>
                </a:rPr>
                <a:t>児童発達支援</a:t>
              </a:r>
              <a:r>
                <a:rPr lang="ja-JP" altLang="en-US" sz="1600" dirty="0" smtClean="0">
                  <a:solidFill>
                    <a:prstClr val="black"/>
                  </a:solidFill>
                  <a:latin typeface="ＭＳ Ｐゴシック"/>
                </a:rPr>
                <a:t>管理責任者の要件</a:t>
              </a:r>
              <a:endParaRPr lang="ja-JP" altLang="en-US" sz="1600" dirty="0">
                <a:solidFill>
                  <a:prstClr val="black"/>
                </a:solidFill>
                <a:latin typeface="ＭＳ Ｐゴシック"/>
              </a:endParaRPr>
            </a:p>
          </p:txBody>
        </p:sp>
      </p:grpSp>
      <p:sp>
        <p:nvSpPr>
          <p:cNvPr id="13" name="AutoShape 14"/>
          <p:cNvSpPr>
            <a:spLocks noChangeArrowheads="1"/>
          </p:cNvSpPr>
          <p:nvPr/>
        </p:nvSpPr>
        <p:spPr bwMode="auto">
          <a:xfrm>
            <a:off x="200497" y="116310"/>
            <a:ext cx="9517327" cy="360362"/>
          </a:xfrm>
          <a:prstGeom prst="roundRect">
            <a:avLst>
              <a:gd name="adj" fmla="val 26537"/>
            </a:avLst>
          </a:prstGeom>
          <a:solidFill>
            <a:srgbClr val="FFFFFF"/>
          </a:solidFill>
          <a:ln w="38100" cmpd="thickThin">
            <a:noFill/>
            <a:round/>
            <a:headEnd/>
            <a:tailEnd/>
          </a:ln>
          <a:effectLst>
            <a:outerShdw dist="107763" dir="2700000" algn="ctr" rotWithShape="0">
              <a:schemeClr val="bg2">
                <a:alpha val="50000"/>
              </a:schemeClr>
            </a:outerShdw>
          </a:effectLst>
        </p:spPr>
        <p:txBody>
          <a:bodyPr lIns="91407" tIns="45704" rIns="91407" bIns="45704" anchor="ctr"/>
          <a:lstStyle/>
          <a:p>
            <a:pPr algn="ctr">
              <a:defRPr/>
            </a:pPr>
            <a:r>
              <a:rPr lang="ja-JP" altLang="en-US" sz="2400" b="1" dirty="0" smtClean="0">
                <a:solidFill>
                  <a:prstClr val="black"/>
                </a:solidFill>
              </a:rPr>
              <a:t>「</a:t>
            </a:r>
            <a:r>
              <a:rPr lang="ja-JP" altLang="en-US" sz="2400" b="1" dirty="0">
                <a:solidFill>
                  <a:prstClr val="black"/>
                </a:solidFill>
              </a:rPr>
              <a:t>児童発達</a:t>
            </a:r>
            <a:r>
              <a:rPr lang="ja-JP" altLang="en-US" sz="2400" b="1" dirty="0" smtClean="0">
                <a:solidFill>
                  <a:prstClr val="black"/>
                </a:solidFill>
              </a:rPr>
              <a:t>支援管理責任者」について</a:t>
            </a:r>
            <a:endParaRPr lang="ja-JP" altLang="en-US" sz="2400" dirty="0">
              <a:solidFill>
                <a:prstClr val="black"/>
              </a:solidFill>
            </a:endParaRPr>
          </a:p>
        </p:txBody>
      </p:sp>
      <p:sp>
        <p:nvSpPr>
          <p:cNvPr id="4" name="スライド番号プレースホルダー 3"/>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154</a:t>
            </a:fld>
            <a:endParaRPr lang="en-US" altLang="ja-JP" dirty="0">
              <a:solidFill>
                <a:prstClr val="black">
                  <a:tint val="75000"/>
                </a:prstClr>
              </a:solidFill>
            </a:endParaRPr>
          </a:p>
        </p:txBody>
      </p:sp>
    </p:spTree>
    <p:extLst>
      <p:ext uri="{BB962C8B-B14F-4D97-AF65-F5344CB8AC3E}">
        <p14:creationId xmlns:p14="http://schemas.microsoft.com/office/powerpoint/2010/main" val="396354511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F2A1C1E8-9361-4557-9EFC-000E05CD7A25}" type="slidenum">
              <a:rPr lang="en-US" altLang="ja-JP" smtClean="0">
                <a:solidFill>
                  <a:prstClr val="black">
                    <a:tint val="75000"/>
                  </a:prstClr>
                </a:solidFill>
              </a:rPr>
              <a:pPr>
                <a:defRPr/>
              </a:pPr>
              <a:t>155</a:t>
            </a:fld>
            <a:endParaRPr lang="en-US" altLang="ja-JP" dirty="0">
              <a:solidFill>
                <a:prstClr val="black">
                  <a:tint val="75000"/>
                </a:prstClr>
              </a:solidFill>
            </a:endParaRPr>
          </a:p>
        </p:txBody>
      </p:sp>
      <p:graphicFrame>
        <p:nvGraphicFramePr>
          <p:cNvPr id="5" name="表 4"/>
          <p:cNvGraphicFramePr>
            <a:graphicFrameLocks noGrp="1"/>
          </p:cNvGraphicFramePr>
          <p:nvPr>
            <p:extLst/>
          </p:nvPr>
        </p:nvGraphicFramePr>
        <p:xfrm>
          <a:off x="128464" y="404664"/>
          <a:ext cx="9649072" cy="6429375"/>
        </p:xfrm>
        <a:graphic>
          <a:graphicData uri="http://schemas.openxmlformats.org/drawingml/2006/table">
            <a:tbl>
              <a:tblPr firstRow="1" bandRow="1">
                <a:tableStyleId>{5940675A-B579-460E-94D1-54222C63F5DA}</a:tableStyleId>
              </a:tblPr>
              <a:tblGrid>
                <a:gridCol w="1152128">
                  <a:extLst>
                    <a:ext uri="{9D8B030D-6E8A-4147-A177-3AD203B41FA5}">
                      <a16:colId xmlns:a16="http://schemas.microsoft.com/office/drawing/2014/main" xmlns="" val="20000"/>
                    </a:ext>
                  </a:extLst>
                </a:gridCol>
                <a:gridCol w="1080120">
                  <a:extLst>
                    <a:ext uri="{9D8B030D-6E8A-4147-A177-3AD203B41FA5}">
                      <a16:colId xmlns:a16="http://schemas.microsoft.com/office/drawing/2014/main" xmlns="" val="20001"/>
                    </a:ext>
                  </a:extLst>
                </a:gridCol>
                <a:gridCol w="6120680">
                  <a:extLst>
                    <a:ext uri="{9D8B030D-6E8A-4147-A177-3AD203B41FA5}">
                      <a16:colId xmlns:a16="http://schemas.microsoft.com/office/drawing/2014/main" xmlns="" val="20002"/>
                    </a:ext>
                  </a:extLst>
                </a:gridCol>
                <a:gridCol w="1296144">
                  <a:extLst>
                    <a:ext uri="{9D8B030D-6E8A-4147-A177-3AD203B41FA5}">
                      <a16:colId xmlns:a16="http://schemas.microsoft.com/office/drawing/2014/main" xmlns="" val="20003"/>
                    </a:ext>
                  </a:extLst>
                </a:gridCol>
              </a:tblGrid>
              <a:tr h="281428">
                <a:tc gridSpan="2">
                  <a:txBody>
                    <a:bodyPr/>
                    <a:lstStyle/>
                    <a:p>
                      <a:pPr algn="ctr"/>
                      <a:r>
                        <a:rPr kumimoji="1" lang="ja-JP" altLang="en-US" sz="1100" b="1" dirty="0" smtClean="0">
                          <a:latin typeface="ＭＳ ゴシック" panose="020B0609070205080204" pitchFamily="49" charset="-128"/>
                          <a:ea typeface="ＭＳ ゴシック" panose="020B0609070205080204" pitchFamily="49" charset="-128"/>
                        </a:rPr>
                        <a:t>業務の範囲</a:t>
                      </a:r>
                      <a:endParaRPr kumimoji="1" lang="ja-JP" altLang="en-US" sz="1100" b="1" dirty="0">
                        <a:latin typeface="ＭＳ ゴシック" panose="020B0609070205080204" pitchFamily="49" charset="-128"/>
                        <a:ea typeface="ＭＳ ゴシック" panose="020B0609070205080204" pitchFamily="49" charset="-128"/>
                      </a:endParaRPr>
                    </a:p>
                  </a:txBody>
                  <a:tcPr anchor="ctr"/>
                </a:tc>
                <a:tc hMerge="1">
                  <a:txBody>
                    <a:bodyPr/>
                    <a:lstStyle/>
                    <a:p>
                      <a:endParaRPr kumimoji="1" lang="ja-JP" altLang="en-US" sz="1200" dirty="0"/>
                    </a:p>
                  </a:txBody>
                  <a:tcPr/>
                </a:tc>
                <a:tc>
                  <a:txBody>
                    <a:bodyPr/>
                    <a:lstStyle/>
                    <a:p>
                      <a:pPr algn="ctr"/>
                      <a:r>
                        <a:rPr kumimoji="1" lang="ja-JP" altLang="en-US" sz="1000" b="1" dirty="0" smtClean="0">
                          <a:latin typeface="ＭＳ ゴシック" panose="020B0609070205080204" pitchFamily="49" charset="-128"/>
                          <a:ea typeface="ＭＳ ゴシック" panose="020B0609070205080204" pitchFamily="49" charset="-128"/>
                        </a:rPr>
                        <a:t>業 務 内 容</a:t>
                      </a:r>
                      <a:endParaRPr kumimoji="1" lang="ja-JP" altLang="en-US" sz="1000" b="1" dirty="0">
                        <a:latin typeface="ＭＳ ゴシック" panose="020B0609070205080204" pitchFamily="49" charset="-128"/>
                        <a:ea typeface="ＭＳ ゴシック" panose="020B0609070205080204" pitchFamily="49" charset="-128"/>
                      </a:endParaRPr>
                    </a:p>
                  </a:txBody>
                  <a:tcPr anchor="ctr"/>
                </a:tc>
                <a:tc>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実務経験年数</a:t>
                      </a:r>
                      <a:endParaRPr kumimoji="1" lang="ja-JP" altLang="en-US" sz="1000" dirty="0">
                        <a:latin typeface="ＭＳ ゴシック" panose="020B0609070205080204" pitchFamily="49" charset="-128"/>
                        <a:ea typeface="ＭＳ ゴシック" panose="020B0609070205080204" pitchFamily="49" charset="-128"/>
                      </a:endParaRPr>
                    </a:p>
                  </a:txBody>
                  <a:tcPr/>
                </a:tc>
                <a:extLst>
                  <a:ext uri="{0D108BD9-81ED-4DB2-BD59-A6C34878D82A}">
                    <a16:rowId xmlns:a16="http://schemas.microsoft.com/office/drawing/2014/main" xmlns="" val="10000"/>
                  </a:ext>
                </a:extLst>
              </a:tr>
              <a:tr h="315643">
                <a:tc rowSpan="13">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障害者（身体上若しくは精神上の障害があること又は環境上の理由により日常生活を営むのに支障がある者）又は障害児（児童福祉法第</a:t>
                      </a:r>
                      <a:r>
                        <a:rPr kumimoji="1" lang="en-US" altLang="ja-JP" sz="900" dirty="0" smtClean="0">
                          <a:latin typeface="ＭＳ ゴシック" panose="020B0609070205080204" pitchFamily="49" charset="-128"/>
                          <a:ea typeface="ＭＳ ゴシック" panose="020B0609070205080204" pitchFamily="49" charset="-128"/>
                        </a:rPr>
                        <a:t>4</a:t>
                      </a:r>
                      <a:r>
                        <a:rPr kumimoji="1" lang="ja-JP" altLang="en-US" sz="900" dirty="0" smtClean="0">
                          <a:latin typeface="ＭＳ ゴシック" panose="020B0609070205080204" pitchFamily="49" charset="-128"/>
                          <a:ea typeface="ＭＳ ゴシック" panose="020B0609070205080204" pitchFamily="49" charset="-128"/>
                        </a:rPr>
                        <a:t>条第</a:t>
                      </a:r>
                      <a:r>
                        <a:rPr kumimoji="1" lang="en-US" altLang="ja-JP" sz="900" dirty="0" smtClean="0">
                          <a:latin typeface="ＭＳ ゴシック" panose="020B0609070205080204" pitchFamily="49" charset="-128"/>
                          <a:ea typeface="ＭＳ ゴシック" panose="020B0609070205080204" pitchFamily="49" charset="-128"/>
                        </a:rPr>
                        <a:t>1</a:t>
                      </a:r>
                      <a:r>
                        <a:rPr kumimoji="1" lang="ja-JP" altLang="en-US" sz="900" dirty="0" smtClean="0">
                          <a:latin typeface="ＭＳ ゴシック" panose="020B0609070205080204" pitchFamily="49" charset="-128"/>
                          <a:ea typeface="ＭＳ ゴシック" panose="020B0609070205080204" pitchFamily="49" charset="-128"/>
                        </a:rPr>
                        <a:t>項に規定する児童）の保健、医療、福祉、就労、教育の分野における支援業務</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rowSpan="6">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①相談支援業務</a:t>
                      </a:r>
                    </a:p>
                    <a:p>
                      <a:pPr algn="ctr"/>
                      <a:endParaRPr kumimoji="1" lang="ja-JP" altLang="en-US" sz="900" dirty="0" smtClean="0">
                        <a:latin typeface="ＭＳ ゴシック" panose="020B0609070205080204" pitchFamily="49" charset="-128"/>
                        <a:ea typeface="ＭＳ ゴシック" panose="020B0609070205080204" pitchFamily="49" charset="-128"/>
                      </a:endParaRPr>
                    </a:p>
                    <a:p>
                      <a:pPr algn="l"/>
                      <a:r>
                        <a:rPr kumimoji="1" lang="ja-JP" altLang="en-US" sz="800" dirty="0" smtClean="0">
                          <a:latin typeface="ＭＳ ゴシック" panose="020B0609070205080204" pitchFamily="49" charset="-128"/>
                          <a:ea typeface="ＭＳ ゴシック" panose="020B0609070205080204" pitchFamily="49" charset="-128"/>
                        </a:rPr>
                        <a:t>自立に関する相談に応じ、助言、指導その他の支援を行う業務、その他これに準ずる業務</a:t>
                      </a:r>
                      <a:endParaRPr kumimoji="1" lang="ja-JP" altLang="en-US" sz="800" dirty="0">
                        <a:latin typeface="ＭＳ ゴシック" panose="020B0609070205080204" pitchFamily="49" charset="-128"/>
                        <a:ea typeface="ＭＳ ゴシック" panose="020B0609070205080204" pitchFamily="49" charset="-128"/>
                      </a:endParaRPr>
                    </a:p>
                  </a:txBody>
                  <a:tcPr anchor="ctr"/>
                </a:tc>
                <a:tc>
                  <a:txBody>
                    <a:bodyPr/>
                    <a:lstStyle/>
                    <a:p>
                      <a:r>
                        <a:rPr kumimoji="1" lang="ja-JP" altLang="en-US" sz="900" dirty="0" smtClean="0">
                          <a:latin typeface="ＭＳ ゴシック" panose="020B0609070205080204" pitchFamily="49" charset="-128"/>
                          <a:ea typeface="ＭＳ ゴシック" panose="020B0609070205080204" pitchFamily="49" charset="-128"/>
                        </a:rPr>
                        <a:t>施設等において相談支援業務に従事する者（包括支援センター含む）</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rowSpan="6">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５年以上</a:t>
                      </a:r>
                    </a:p>
                    <a:p>
                      <a:pPr algn="ctr"/>
                      <a:r>
                        <a:rPr kumimoji="1" lang="ja-JP" altLang="en-US" sz="900" dirty="0" smtClean="0">
                          <a:latin typeface="ＭＳ ゴシック" panose="020B0609070205080204" pitchFamily="49" charset="-128"/>
                          <a:ea typeface="ＭＳ ゴシック" panose="020B0609070205080204" pitchFamily="49" charset="-128"/>
                        </a:rPr>
                        <a:t>（かつ老人福祉施設・医療機関等以外での実務経験が３年以上）</a:t>
                      </a:r>
                      <a:endParaRPr kumimoji="1" lang="ja-JP" altLang="en-US" sz="900" dirty="0">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xmlns="" val="10001"/>
                  </a:ext>
                </a:extLst>
              </a:tr>
              <a:tr h="1031901">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医療機関において相談支援業務に従事する者で、次のいずれかに該当する者</a:t>
                      </a:r>
                    </a:p>
                    <a:p>
                      <a:r>
                        <a:rPr kumimoji="1" lang="ja-JP" altLang="en-US" sz="900" dirty="0" smtClean="0">
                          <a:latin typeface="ＭＳ ゴシック" panose="020B0609070205080204" pitchFamily="49" charset="-128"/>
                          <a:ea typeface="ＭＳ ゴシック" panose="020B0609070205080204" pitchFamily="49" charset="-128"/>
                        </a:rPr>
                        <a:t>（１）社会福祉主事任用資格を有する者（介護福祉士、精神保健福祉士、研修・講習受講者等）</a:t>
                      </a:r>
                    </a:p>
                    <a:p>
                      <a:r>
                        <a:rPr kumimoji="1" lang="ja-JP" altLang="en-US" sz="900" dirty="0" smtClean="0">
                          <a:latin typeface="ＭＳ ゴシック" panose="020B0609070205080204" pitchFamily="49" charset="-128"/>
                          <a:ea typeface="ＭＳ ゴシック" panose="020B0609070205080204" pitchFamily="49" charset="-128"/>
                        </a:rPr>
                        <a:t>（２）訪問介護員（ホームヘルパー）２級以上（現：介護職員初任者研修）に相当する研修を修了した者</a:t>
                      </a:r>
                    </a:p>
                    <a:p>
                      <a:r>
                        <a:rPr kumimoji="1" lang="ja-JP" altLang="en-US" sz="900" dirty="0" smtClean="0">
                          <a:latin typeface="ＭＳ ゴシック" panose="020B0609070205080204" pitchFamily="49" charset="-128"/>
                          <a:ea typeface="ＭＳ ゴシック" panose="020B0609070205080204" pitchFamily="49" charset="-128"/>
                        </a:rPr>
                        <a:t>（３）国家資格等</a:t>
                      </a:r>
                      <a:r>
                        <a:rPr kumimoji="1" lang="en-US" altLang="ja-JP" sz="900" dirty="0" smtClean="0">
                          <a:latin typeface="ＭＳ ゴシック" panose="020B0609070205080204" pitchFamily="49" charset="-128"/>
                          <a:ea typeface="ＭＳ ゴシック" panose="020B0609070205080204" pitchFamily="49" charset="-128"/>
                        </a:rPr>
                        <a:t>※</a:t>
                      </a:r>
                      <a:r>
                        <a:rPr kumimoji="1" lang="ja-JP" altLang="en-US" sz="900" dirty="0" smtClean="0">
                          <a:latin typeface="ＭＳ ゴシック" panose="020B0609070205080204" pitchFamily="49" charset="-128"/>
                          <a:ea typeface="ＭＳ ゴシック" panose="020B0609070205080204" pitchFamily="49" charset="-128"/>
                        </a:rPr>
                        <a:t>１を有する者</a:t>
                      </a:r>
                    </a:p>
                    <a:p>
                      <a:r>
                        <a:rPr kumimoji="1" lang="ja-JP" altLang="en-US" sz="900" dirty="0" smtClean="0">
                          <a:latin typeface="ＭＳ ゴシック" panose="020B0609070205080204" pitchFamily="49" charset="-128"/>
                          <a:ea typeface="ＭＳ ゴシック" panose="020B0609070205080204" pitchFamily="49" charset="-128"/>
                        </a:rPr>
                        <a:t>（４）施設等における相談支援業務、就労支援における相談支援業務、特別支援教育における進路相談・教育相談の業務に従事した期間が１年以上である者</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sz="1400" dirty="0"/>
                    </a:p>
                  </a:txBody>
                  <a:tcPr/>
                </a:tc>
                <a:extLst>
                  <a:ext uri="{0D108BD9-81ED-4DB2-BD59-A6C34878D82A}">
                    <a16:rowId xmlns:a16="http://schemas.microsoft.com/office/drawing/2014/main" xmlns="" val="10002"/>
                  </a:ext>
                </a:extLst>
              </a:tr>
              <a:tr h="365831">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就労支援に関する相談支援の業務に従事する者</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sz="1400" dirty="0"/>
                    </a:p>
                  </a:txBody>
                  <a:tcPr/>
                </a:tc>
                <a:extLst>
                  <a:ext uri="{0D108BD9-81ED-4DB2-BD59-A6C34878D82A}">
                    <a16:rowId xmlns:a16="http://schemas.microsoft.com/office/drawing/2014/main" xmlns="" val="10003"/>
                  </a:ext>
                </a:extLst>
              </a:tr>
              <a:tr h="281428">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学校における進路相談・教育相談の業務に従事する者</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sz="1400" dirty="0"/>
                    </a:p>
                  </a:txBody>
                  <a:tcPr/>
                </a:tc>
                <a:extLst>
                  <a:ext uri="{0D108BD9-81ED-4DB2-BD59-A6C34878D82A}">
                    <a16:rowId xmlns:a16="http://schemas.microsoft.com/office/drawing/2014/main" xmlns="" val="10004"/>
                  </a:ext>
                </a:extLst>
              </a:tr>
              <a:tr h="281428">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乳児院、児童養護施設、児童心理治療施設、児童自立支援施設で従事する者</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a:p>
                  </a:txBody>
                  <a:tcPr/>
                </a:tc>
                <a:extLst>
                  <a:ext uri="{0D108BD9-81ED-4DB2-BD59-A6C34878D82A}">
                    <a16:rowId xmlns:a16="http://schemas.microsoft.com/office/drawing/2014/main" xmlns="" val="10005"/>
                  </a:ext>
                </a:extLst>
              </a:tr>
              <a:tr h="281428">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その他これらの業務に準ずると都道府県知事が認めた業務に従事する者</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vMerge="1">
                  <a:txBody>
                    <a:bodyPr/>
                    <a:lstStyle/>
                    <a:p>
                      <a:endParaRPr kumimoji="1" lang="ja-JP" altLang="en-US" sz="1400" dirty="0"/>
                    </a:p>
                  </a:txBody>
                  <a:tcPr/>
                </a:tc>
                <a:extLst>
                  <a:ext uri="{0D108BD9-81ED-4DB2-BD59-A6C34878D82A}">
                    <a16:rowId xmlns:a16="http://schemas.microsoft.com/office/drawing/2014/main" xmlns="" val="10006"/>
                  </a:ext>
                </a:extLst>
              </a:tr>
              <a:tr h="388949">
                <a:tc vMerge="1">
                  <a:txBody>
                    <a:bodyPr/>
                    <a:lstStyle/>
                    <a:p>
                      <a:endParaRPr kumimoji="1" lang="ja-JP" altLang="en-US" dirty="0"/>
                    </a:p>
                  </a:txBody>
                  <a:tcPr/>
                </a:tc>
                <a:tc rowSpan="5">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②直接支援業務</a:t>
                      </a:r>
                    </a:p>
                    <a:p>
                      <a:pPr algn="ctr"/>
                      <a:endParaRPr kumimoji="1" lang="ja-JP" altLang="en-US" sz="600" dirty="0" smtClean="0">
                        <a:latin typeface="ＭＳ ゴシック" panose="020B0609070205080204" pitchFamily="49" charset="-128"/>
                        <a:ea typeface="ＭＳ ゴシック" panose="020B0609070205080204" pitchFamily="49" charset="-128"/>
                      </a:endParaRPr>
                    </a:p>
                    <a:p>
                      <a:pPr algn="l"/>
                      <a:r>
                        <a:rPr kumimoji="1" lang="ja-JP" altLang="en-US" sz="800" dirty="0" smtClean="0">
                          <a:latin typeface="ＭＳ ゴシック" panose="020B0609070205080204" pitchFamily="49" charset="-128"/>
                          <a:ea typeface="ＭＳ ゴシック" panose="020B0609070205080204" pitchFamily="49" charset="-128"/>
                        </a:rPr>
                        <a:t>入浴、排せつ、食事その他の介護を行い、並びに介護に関する指導を行う業務、その他職業訓練、職業教育に係る業務、動作の指導・知識技能の付与・生活訓練・訓練等に係る指導務</a:t>
                      </a:r>
                      <a:endParaRPr kumimoji="1" lang="ja-JP" altLang="en-US" sz="800" dirty="0">
                        <a:latin typeface="ＭＳ ゴシック" panose="020B0609070205080204" pitchFamily="49" charset="-128"/>
                        <a:ea typeface="ＭＳ ゴシック" panose="020B0609070205080204" pitchFamily="49" charset="-128"/>
                      </a:endParaRPr>
                    </a:p>
                  </a:txBody>
                  <a:tcPr anchor="ctr"/>
                </a:tc>
                <a:tc>
                  <a:txBody>
                    <a:bodyPr/>
                    <a:lstStyle/>
                    <a:p>
                      <a:r>
                        <a:rPr kumimoji="1" lang="ja-JP" altLang="en-US" sz="900" dirty="0" smtClean="0">
                          <a:latin typeface="ＭＳ ゴシック" panose="020B0609070205080204" pitchFamily="49" charset="-128"/>
                          <a:ea typeface="ＭＳ ゴシック" panose="020B0609070205080204" pitchFamily="49" charset="-128"/>
                        </a:rPr>
                        <a:t>施設及び医療機関等において介護業務に従事する者</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rowSpan="5">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１０年以上</a:t>
                      </a:r>
                    </a:p>
                    <a:p>
                      <a:pPr algn="ctr"/>
                      <a:r>
                        <a:rPr kumimoji="1" lang="ja-JP" altLang="en-US" sz="900" dirty="0" smtClean="0">
                          <a:latin typeface="ＭＳ ゴシック" panose="020B0609070205080204" pitchFamily="49" charset="-128"/>
                          <a:ea typeface="ＭＳ ゴシック" panose="020B0609070205080204" pitchFamily="49" charset="-128"/>
                        </a:rPr>
                        <a:t>（かつ老人福祉施設・医療機関等以外での実務経験が３年以上）</a:t>
                      </a:r>
                      <a:endParaRPr kumimoji="1" lang="ja-JP" altLang="en-US" sz="900" dirty="0">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xmlns="" val="10007"/>
                  </a:ext>
                </a:extLst>
              </a:tr>
              <a:tr h="363710">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障害者雇用事業所において就業支援の業務に従事する者</a:t>
                      </a:r>
                      <a:endParaRPr kumimoji="1" lang="ja-JP" altLang="en-US" sz="900" dirty="0">
                        <a:latin typeface="ＭＳ ゴシック" panose="020B0609070205080204" pitchFamily="49" charset="-128"/>
                        <a:ea typeface="ＭＳ ゴシック" panose="020B0609070205080204" pitchFamily="49" charset="-128"/>
                      </a:endParaRPr>
                    </a:p>
                  </a:txBody>
                  <a:tcPr anchor="ctr">
                    <a:lnB w="12700" cap="flat" cmpd="sng" algn="ctr">
                      <a:solidFill>
                        <a:schemeClr val="tx1"/>
                      </a:solidFill>
                      <a:prstDash val="solid"/>
                      <a:round/>
                      <a:headEnd type="none" w="med" len="med"/>
                      <a:tailEnd type="none" w="med" len="med"/>
                    </a:lnB>
                  </a:tcPr>
                </a:tc>
                <a:tc vMerge="1">
                  <a:txBody>
                    <a:bodyPr/>
                    <a:lstStyle/>
                    <a:p>
                      <a:endParaRPr kumimoji="1" lang="ja-JP" altLang="en-US" sz="1400" dirty="0"/>
                    </a:p>
                  </a:txBody>
                  <a:tcPr/>
                </a:tc>
                <a:extLst>
                  <a:ext uri="{0D108BD9-81ED-4DB2-BD59-A6C34878D82A}">
                    <a16:rowId xmlns:a16="http://schemas.microsoft.com/office/drawing/2014/main" xmlns="" val="10008"/>
                  </a:ext>
                </a:extLst>
              </a:tr>
              <a:tr h="363710">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学校に従事する者</a:t>
                      </a:r>
                      <a:endParaRPr kumimoji="1" lang="ja-JP" altLang="en-US" sz="900" dirty="0">
                        <a:latin typeface="ＭＳ ゴシック" panose="020B0609070205080204" pitchFamily="49" charset="-128"/>
                        <a:ea typeface="ＭＳ ゴシック" panose="020B0609070205080204" pitchFamily="49"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xmlns="" val="10009"/>
                  </a:ext>
                </a:extLst>
              </a:tr>
              <a:tr h="363710">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児童福祉等に関する施設、事業に従事する者</a:t>
                      </a:r>
                      <a:endParaRPr kumimoji="1" lang="ja-JP" altLang="en-US" sz="900" dirty="0">
                        <a:latin typeface="ＭＳ ゴシック" panose="020B0609070205080204" pitchFamily="49" charset="-128"/>
                        <a:ea typeface="ＭＳ ゴシック" panose="020B0609070205080204" pitchFamily="49"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xmlns="" val="10010"/>
                  </a:ext>
                </a:extLst>
              </a:tr>
              <a:tr h="376191">
                <a:tc vMerge="1">
                  <a:txBody>
                    <a:bodyPr/>
                    <a:lstStyle/>
                    <a:p>
                      <a:endParaRPr kumimoji="1" lang="ja-JP" altLang="en-US"/>
                    </a:p>
                  </a:txBody>
                  <a:tcPr/>
                </a:tc>
                <a:tc vMerge="1">
                  <a:txBody>
                    <a:bodyPr/>
                    <a:lstStyle/>
                    <a:p>
                      <a:endParaRPr kumimoji="1" lang="ja-JP" altLang="en-US"/>
                    </a:p>
                  </a:txBody>
                  <a:tcPr/>
                </a:tc>
                <a:tc>
                  <a: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kumimoji="1" lang="ja-JP" altLang="en-US" sz="900" dirty="0" smtClean="0">
                          <a:latin typeface="ＭＳ ゴシック" panose="020B0609070205080204" pitchFamily="49" charset="-128"/>
                          <a:ea typeface="ＭＳ ゴシック" panose="020B0609070205080204" pitchFamily="49" charset="-128"/>
                        </a:rPr>
                        <a:t>その他これらの業務に準ずると都道府県知事が認めた業務に従事する者</a:t>
                      </a:r>
                    </a:p>
                  </a:txBody>
                  <a:tcPr anchor="ct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tc>
                <a:extLst>
                  <a:ext uri="{0D108BD9-81ED-4DB2-BD59-A6C34878D82A}">
                    <a16:rowId xmlns:a16="http://schemas.microsoft.com/office/drawing/2014/main" xmlns="" val="10011"/>
                  </a:ext>
                </a:extLst>
              </a:tr>
              <a:tr h="620911">
                <a:tc vMerge="1">
                  <a:txBody>
                    <a:bodyPr/>
                    <a:lstStyle/>
                    <a:p>
                      <a:endParaRPr kumimoji="1" lang="ja-JP" altLang="en-US" dirty="0"/>
                    </a:p>
                  </a:txBody>
                  <a:tcPr/>
                </a:tc>
                <a:tc rowSpan="2">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③有資格者等</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a:txBody>
                    <a:bodyPr/>
                    <a:lstStyle/>
                    <a:p>
                      <a:r>
                        <a:rPr kumimoji="1" lang="ja-JP" altLang="en-US" sz="900" dirty="0" smtClean="0">
                          <a:latin typeface="ＭＳ ゴシック" panose="020B0609070205080204" pitchFamily="49" charset="-128"/>
                          <a:ea typeface="ＭＳ ゴシック" panose="020B0609070205080204" pitchFamily="49" charset="-128"/>
                        </a:rPr>
                        <a:t>上記②の直接支援業務に従事する者で、次のいずれかに該当する者（資格取得以前も年数に含めて可）</a:t>
                      </a:r>
                    </a:p>
                    <a:p>
                      <a:r>
                        <a:rPr kumimoji="1" lang="ja-JP" altLang="en-US" sz="900" dirty="0" smtClean="0">
                          <a:latin typeface="ＭＳ ゴシック" panose="020B0609070205080204" pitchFamily="49" charset="-128"/>
                          <a:ea typeface="ＭＳ ゴシック" panose="020B0609070205080204" pitchFamily="49" charset="-128"/>
                        </a:rPr>
                        <a:t>（１）社会福祉主事任用資格を有する者（介護福祉士、精神保健福祉士、研修・講習受講者等）</a:t>
                      </a:r>
                    </a:p>
                    <a:p>
                      <a:r>
                        <a:rPr kumimoji="1" lang="ja-JP" altLang="en-US" sz="900" dirty="0" smtClean="0">
                          <a:latin typeface="ＭＳ ゴシック" panose="020B0609070205080204" pitchFamily="49" charset="-128"/>
                          <a:ea typeface="ＭＳ ゴシック" panose="020B0609070205080204" pitchFamily="49" charset="-128"/>
                        </a:rPr>
                        <a:t>（２）訪問介護員（ホームヘルパー）２級以上（現：介護職員初任者研修）に相当する研修を修了した者</a:t>
                      </a:r>
                    </a:p>
                    <a:p>
                      <a:r>
                        <a:rPr kumimoji="1" lang="ja-JP" altLang="en-US" sz="900" dirty="0" smtClean="0">
                          <a:latin typeface="ＭＳ ゴシック" panose="020B0609070205080204" pitchFamily="49" charset="-128"/>
                          <a:ea typeface="ＭＳ ゴシック" panose="020B0609070205080204" pitchFamily="49" charset="-128"/>
                        </a:rPr>
                        <a:t>（３）保育士</a:t>
                      </a:r>
                    </a:p>
                    <a:p>
                      <a:r>
                        <a:rPr kumimoji="1" lang="ja-JP" altLang="en-US" sz="900" dirty="0" smtClean="0">
                          <a:latin typeface="ＭＳ ゴシック" panose="020B0609070205080204" pitchFamily="49" charset="-128"/>
                          <a:ea typeface="ＭＳ ゴシック" panose="020B0609070205080204" pitchFamily="49" charset="-128"/>
                        </a:rPr>
                        <a:t>（４）児童指導員任用資格者</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５年以上</a:t>
                      </a:r>
                    </a:p>
                    <a:p>
                      <a:pPr algn="ctr"/>
                      <a:r>
                        <a:rPr kumimoji="1" lang="ja-JP" altLang="en-US" sz="900" dirty="0" smtClean="0">
                          <a:latin typeface="ＭＳ ゴシック" panose="020B0609070205080204" pitchFamily="49" charset="-128"/>
                          <a:ea typeface="ＭＳ ゴシック" panose="020B0609070205080204" pitchFamily="49" charset="-128"/>
                        </a:rPr>
                        <a:t>（かつ老人福祉施設・医療機関等以外での実務経験が３年以上）</a:t>
                      </a:r>
                      <a:endParaRPr kumimoji="1" lang="ja-JP" altLang="en-US" sz="900" dirty="0">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xmlns="" val="10012"/>
                  </a:ext>
                </a:extLst>
              </a:tr>
              <a:tr h="275719">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900" dirty="0" smtClean="0">
                          <a:latin typeface="ＭＳ ゴシック" panose="020B0609070205080204" pitchFamily="49" charset="-128"/>
                          <a:ea typeface="ＭＳ ゴシック" panose="020B0609070205080204" pitchFamily="49" charset="-128"/>
                        </a:rPr>
                        <a:t>上記①の相談支援業務及び上記②の介護等業務に従事する者で、国家資格等</a:t>
                      </a:r>
                      <a:r>
                        <a:rPr kumimoji="1" lang="en-US" altLang="ja-JP" sz="900" dirty="0" smtClean="0">
                          <a:latin typeface="ＭＳ ゴシック" panose="020B0609070205080204" pitchFamily="49" charset="-128"/>
                          <a:ea typeface="ＭＳ ゴシック" panose="020B0609070205080204" pitchFamily="49" charset="-128"/>
                        </a:rPr>
                        <a:t>※</a:t>
                      </a:r>
                      <a:r>
                        <a:rPr kumimoji="1" lang="ja-JP" altLang="en-US" sz="900" dirty="0" smtClean="0">
                          <a:latin typeface="ＭＳ ゴシック" panose="020B0609070205080204" pitchFamily="49" charset="-128"/>
                          <a:ea typeface="ＭＳ ゴシック" panose="020B0609070205080204" pitchFamily="49" charset="-128"/>
                        </a:rPr>
                        <a:t>１による業務に</a:t>
                      </a:r>
                      <a:r>
                        <a:rPr kumimoji="1" lang="ja-JP" altLang="en-US" sz="900" dirty="0" smtClean="0">
                          <a:solidFill>
                            <a:srgbClr val="FF0000"/>
                          </a:solidFill>
                          <a:latin typeface="ＭＳ ゴシック" panose="020B0609070205080204" pitchFamily="49" charset="-128"/>
                          <a:ea typeface="ＭＳ ゴシック" panose="020B0609070205080204" pitchFamily="49" charset="-128"/>
                        </a:rPr>
                        <a:t>５</a:t>
                      </a:r>
                      <a:r>
                        <a:rPr kumimoji="1" lang="ja-JP" altLang="en-US" sz="900" dirty="0" smtClean="0">
                          <a:latin typeface="ＭＳ ゴシック" panose="020B0609070205080204" pitchFamily="49" charset="-128"/>
                          <a:ea typeface="ＭＳ ゴシック" panose="020B0609070205080204" pitchFamily="49" charset="-128"/>
                        </a:rPr>
                        <a:t>年以上従事している者（国家資格の期間と相談・介護業務の期間が同時期でも可）</a:t>
                      </a:r>
                      <a:endParaRPr kumimoji="1" lang="ja-JP" altLang="en-US" sz="900" dirty="0">
                        <a:latin typeface="ＭＳ ゴシック" panose="020B0609070205080204" pitchFamily="49" charset="-128"/>
                        <a:ea typeface="ＭＳ ゴシック" panose="020B0609070205080204" pitchFamily="49" charset="-128"/>
                      </a:endParaRPr>
                    </a:p>
                  </a:txBody>
                  <a:tcPr anchor="ctr"/>
                </a:tc>
                <a:tc>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老人福祉施設・医療機関等以外での実務経験が３年以上</a:t>
                      </a:r>
                      <a:endParaRPr kumimoji="1" lang="ja-JP" altLang="en-US" sz="900" dirty="0">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xmlns="" val="10013"/>
                  </a:ext>
                </a:extLst>
              </a:tr>
              <a:tr h="453858">
                <a:tc gridSpan="4">
                  <a:txBody>
                    <a:bodyPr/>
                    <a:lstStyle/>
                    <a:p>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１国家資格等とは、医師、歯科医師、薬剤師、保健師、助産師、看護師、准看護師、理学療法士、作業療法士、社会福祉士、介護福祉士、視能訓練士、義肢装具士、歯科衛生士、言語聴覚士、あん摩マッサージ指圧師、はり師、きゅう師、柔道整復師、栄養士（管理栄養士を含む。）、精神保健福祉士のことを言う。</a:t>
                      </a:r>
                      <a:endParaRPr kumimoji="1" lang="ja-JP" altLang="en-US" sz="800" dirty="0">
                        <a:latin typeface="ＭＳ ゴシック" panose="020B0609070205080204" pitchFamily="49" charset="-128"/>
                        <a:ea typeface="ＭＳ ゴシック" panose="020B0609070205080204"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14"/>
                  </a:ext>
                </a:extLst>
              </a:tr>
            </a:tbl>
          </a:graphicData>
        </a:graphic>
      </p:graphicFrame>
      <p:sp>
        <p:nvSpPr>
          <p:cNvPr id="8" name="テキスト ボックス 7"/>
          <p:cNvSpPr txBox="1"/>
          <p:nvPr/>
        </p:nvSpPr>
        <p:spPr>
          <a:xfrm>
            <a:off x="632520" y="35332"/>
            <a:ext cx="8712968" cy="369332"/>
          </a:xfrm>
          <a:prstGeom prst="rect">
            <a:avLst/>
          </a:prstGeom>
          <a:noFill/>
        </p:spPr>
        <p:txBody>
          <a:bodyPr wrap="square" rtlCol="0">
            <a:spAutoFit/>
          </a:bodyPr>
          <a:lstStyle/>
          <a:p>
            <a:pPr algn="ctr"/>
            <a:r>
              <a:rPr lang="ja-JP" altLang="en-US" b="1" dirty="0" smtClean="0">
                <a:solidFill>
                  <a:prstClr val="black"/>
                </a:solidFill>
              </a:rPr>
              <a:t>児童発達支援管理責任者の実務経験</a:t>
            </a:r>
            <a:endParaRPr lang="ja-JP" altLang="en-US" b="1" dirty="0">
              <a:solidFill>
                <a:prstClr val="black"/>
              </a:solidFill>
            </a:endParaRPr>
          </a:p>
        </p:txBody>
      </p:sp>
    </p:spTree>
    <p:extLst>
      <p:ext uri="{BB962C8B-B14F-4D97-AF65-F5344CB8AC3E}">
        <p14:creationId xmlns:p14="http://schemas.microsoft.com/office/powerpoint/2010/main" val="240888180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89546" y="1"/>
            <a:ext cx="9118362" cy="47667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2000" dirty="0">
                <a:solidFill>
                  <a:srgbClr val="000000"/>
                </a:solidFill>
              </a:rPr>
              <a:t>　　サービス管理責任者・児童発達支援管理責任者研修の見直しについて</a:t>
            </a:r>
          </a:p>
        </p:txBody>
      </p:sp>
      <p:sp>
        <p:nvSpPr>
          <p:cNvPr id="6" name="正方形/長方形 5"/>
          <p:cNvSpPr/>
          <p:nvPr/>
        </p:nvSpPr>
        <p:spPr>
          <a:xfrm>
            <a:off x="461208" y="534823"/>
            <a:ext cx="8957592" cy="2016000"/>
          </a:xfrm>
          <a:prstGeom prst="rect">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180975" fontAlgn="auto">
              <a:spcBef>
                <a:spcPts val="0"/>
              </a:spcBef>
              <a:spcAft>
                <a:spcPts val="0"/>
              </a:spcAft>
            </a:pPr>
            <a:r>
              <a:rPr lang="ja-JP" altLang="en-US" sz="1200" dirty="0">
                <a:solidFill>
                  <a:prstClr val="black"/>
                </a:solidFill>
                <a:latin typeface="ＭＳ Ｐゴシック" panose="020B0600070205080204" pitchFamily="50" charset="-128"/>
              </a:rPr>
              <a:t>○　一定期間毎の知識や技術の更新を図るとともに、実践の積み重ねを行いながら段階的なスキルアップを図ることができるよう、研修　</a:t>
            </a:r>
            <a:endParaRPr lang="en-US" altLang="ja-JP" sz="1200" dirty="0">
              <a:solidFill>
                <a:prstClr val="black"/>
              </a:solidFill>
              <a:latin typeface="ＭＳ Ｐゴシック" panose="020B0600070205080204" pitchFamily="50" charset="-128"/>
            </a:endParaRPr>
          </a:p>
          <a:p>
            <a:pPr marL="265113" indent="-180975" fontAlgn="auto">
              <a:spcBef>
                <a:spcPts val="0"/>
              </a:spcBef>
              <a:spcAft>
                <a:spcPts val="0"/>
              </a:spcAft>
            </a:pPr>
            <a:r>
              <a:rPr lang="ja-JP" altLang="en-US" sz="1200" dirty="0">
                <a:solidFill>
                  <a:prstClr val="black"/>
                </a:solidFill>
                <a:latin typeface="ＭＳ Ｐゴシック" panose="020B0600070205080204" pitchFamily="50" charset="-128"/>
              </a:rPr>
              <a:t>　　を</a:t>
            </a:r>
            <a:r>
              <a:rPr lang="ja-JP" altLang="en-US" sz="1200" b="1" u="sng" dirty="0">
                <a:solidFill>
                  <a:prstClr val="black"/>
                </a:solidFill>
                <a:latin typeface="ＭＳ Ｐゴシック" panose="020B0600070205080204" pitchFamily="50" charset="-128"/>
              </a:rPr>
              <a:t>基礎研修、実践研修、更新研修</a:t>
            </a:r>
            <a:r>
              <a:rPr lang="ja-JP" altLang="en-US" sz="1200" dirty="0">
                <a:solidFill>
                  <a:prstClr val="black"/>
                </a:solidFill>
                <a:latin typeface="ＭＳ Ｐゴシック" panose="020B0600070205080204" pitchFamily="50" charset="-128"/>
              </a:rPr>
              <a:t>と分け、実践研修・更新研修の受講に当たっては、</a:t>
            </a:r>
            <a:r>
              <a:rPr lang="ja-JP" altLang="en-US" sz="1200" b="1" u="sng" dirty="0">
                <a:solidFill>
                  <a:prstClr val="black"/>
                </a:solidFill>
                <a:latin typeface="ＭＳ Ｐゴシック" panose="020B0600070205080204" pitchFamily="50" charset="-128"/>
              </a:rPr>
              <a:t>一定の実務経験の要件</a:t>
            </a:r>
            <a:r>
              <a:rPr lang="en-US" altLang="ja-JP" sz="1200" b="1" u="sng" dirty="0">
                <a:solidFill>
                  <a:prstClr val="black"/>
                </a:solidFill>
                <a:latin typeface="ＭＳ Ｐゴシック" panose="020B0600070205080204" pitchFamily="50" charset="-128"/>
              </a:rPr>
              <a:t>(</a:t>
            </a:r>
            <a:r>
              <a:rPr lang="ja-JP" altLang="en-US" sz="1200" b="1" u="sng" dirty="0">
                <a:solidFill>
                  <a:prstClr val="black"/>
                </a:solidFill>
                <a:latin typeface="ＭＳ Ｐゴシック" panose="020B0600070205080204" pitchFamily="50" charset="-128"/>
              </a:rPr>
              <a:t>注</a:t>
            </a:r>
            <a:r>
              <a:rPr lang="en-US" altLang="ja-JP" sz="1200" b="1" u="sng" dirty="0">
                <a:solidFill>
                  <a:prstClr val="black"/>
                </a:solidFill>
                <a:latin typeface="ＭＳ Ｐゴシック" panose="020B0600070205080204" pitchFamily="50" charset="-128"/>
              </a:rPr>
              <a:t>)</a:t>
            </a:r>
            <a:r>
              <a:rPr lang="ja-JP" altLang="en-US" sz="1200" dirty="0">
                <a:solidFill>
                  <a:prstClr val="black"/>
                </a:solidFill>
                <a:latin typeface="ＭＳ Ｐゴシック" panose="020B0600070205080204" pitchFamily="50" charset="-128"/>
              </a:rPr>
              <a:t>を設定。</a:t>
            </a:r>
            <a:endParaRPr lang="en-US" altLang="ja-JP" sz="1200" dirty="0">
              <a:solidFill>
                <a:prstClr val="black"/>
              </a:solidFill>
              <a:latin typeface="ＭＳ Ｐゴシック" panose="020B0600070205080204" pitchFamily="50" charset="-128"/>
            </a:endParaRPr>
          </a:p>
          <a:p>
            <a:pPr marL="265113" indent="-180975" fontAlgn="auto">
              <a:spcBef>
                <a:spcPts val="0"/>
              </a:spcBef>
              <a:spcAft>
                <a:spcPts val="0"/>
              </a:spcAft>
            </a:pPr>
            <a:r>
              <a:rPr lang="ja-JP" altLang="en-US" sz="1200" dirty="0">
                <a:solidFill>
                  <a:prstClr val="black"/>
                </a:solidFill>
                <a:latin typeface="ＭＳ Ｐゴシック" panose="020B0600070205080204" pitchFamily="50" charset="-128"/>
              </a:rPr>
              <a:t>　　</a:t>
            </a:r>
            <a:r>
              <a:rPr lang="en-US" altLang="ja-JP" sz="1050" dirty="0">
                <a:solidFill>
                  <a:prstClr val="black"/>
                </a:solidFill>
                <a:latin typeface="ＭＳ Ｐゴシック" panose="020B0600070205080204" pitchFamily="50" charset="-128"/>
              </a:rPr>
              <a:t>※</a:t>
            </a:r>
            <a:r>
              <a:rPr lang="ja-JP" altLang="en-US" sz="1050" dirty="0">
                <a:solidFill>
                  <a:prstClr val="black"/>
                </a:solidFill>
                <a:latin typeface="ＭＳ Ｐゴシック" panose="020B0600070205080204" pitchFamily="50" charset="-128"/>
              </a:rPr>
              <a:t>　</a:t>
            </a:r>
            <a:r>
              <a:rPr lang="ja-JP" altLang="en-US" sz="1050" u="sng" dirty="0">
                <a:solidFill>
                  <a:prstClr val="black"/>
                </a:solidFill>
                <a:latin typeface="ＭＳ Ｐゴシック" panose="020B0600070205080204" pitchFamily="50" charset="-128"/>
              </a:rPr>
              <a:t>平成</a:t>
            </a:r>
            <a:r>
              <a:rPr lang="en-US" altLang="ja-JP" sz="1050" u="sng" dirty="0">
                <a:solidFill>
                  <a:prstClr val="black"/>
                </a:solidFill>
                <a:latin typeface="ＭＳ Ｐゴシック" panose="020B0600070205080204" pitchFamily="50" charset="-128"/>
              </a:rPr>
              <a:t>31</a:t>
            </a:r>
            <a:r>
              <a:rPr lang="ja-JP" altLang="en-US" sz="1050" u="sng" dirty="0">
                <a:solidFill>
                  <a:prstClr val="black"/>
                </a:solidFill>
                <a:latin typeface="ＭＳ Ｐゴシック" panose="020B0600070205080204" pitchFamily="50" charset="-128"/>
              </a:rPr>
              <a:t>年度から新体系による研修開始</a:t>
            </a:r>
            <a:r>
              <a:rPr lang="ja-JP" altLang="en-US" sz="1050" dirty="0">
                <a:solidFill>
                  <a:prstClr val="black"/>
                </a:solidFill>
                <a:latin typeface="ＭＳ Ｐゴシック" panose="020B0600070205080204" pitchFamily="50" charset="-128"/>
              </a:rPr>
              <a:t>。旧体系研修受講者は平成</a:t>
            </a:r>
            <a:r>
              <a:rPr lang="en-US" altLang="ja-JP" sz="1050" dirty="0">
                <a:solidFill>
                  <a:prstClr val="black"/>
                </a:solidFill>
                <a:latin typeface="ＭＳ Ｐゴシック" panose="020B0600070205080204" pitchFamily="50" charset="-128"/>
              </a:rPr>
              <a:t>35</a:t>
            </a:r>
            <a:r>
              <a:rPr lang="ja-JP" altLang="en-US" sz="1050" dirty="0">
                <a:solidFill>
                  <a:prstClr val="black"/>
                </a:solidFill>
                <a:latin typeface="ＭＳ Ｐゴシック" panose="020B0600070205080204" pitchFamily="50" charset="-128"/>
              </a:rPr>
              <a:t>年度末までに更新研修の受講が必要</a:t>
            </a:r>
            <a:r>
              <a:rPr lang="ja-JP" altLang="en-US" sz="1050" b="1" dirty="0">
                <a:solidFill>
                  <a:prstClr val="black"/>
                </a:solidFill>
                <a:latin typeface="ＭＳ Ｐゴシック" panose="020B0600070205080204" pitchFamily="50" charset="-128"/>
              </a:rPr>
              <a:t>。</a:t>
            </a:r>
            <a:endParaRPr lang="en-US" altLang="ja-JP" sz="1050" b="1" dirty="0">
              <a:solidFill>
                <a:prstClr val="black"/>
              </a:solidFill>
              <a:latin typeface="ＭＳ Ｐゴシック" panose="020B0600070205080204" pitchFamily="50" charset="-128"/>
            </a:endParaRPr>
          </a:p>
          <a:p>
            <a:pPr marL="265113" indent="-180975" fontAlgn="auto">
              <a:spcBef>
                <a:spcPts val="0"/>
              </a:spcBef>
              <a:spcAft>
                <a:spcPts val="0"/>
              </a:spcAft>
            </a:pPr>
            <a:endParaRPr lang="en-US" altLang="ja-JP" sz="800" b="1" dirty="0">
              <a:solidFill>
                <a:prstClr val="black"/>
              </a:solidFill>
              <a:latin typeface="ＭＳ Ｐゴシック" panose="020B0600070205080204" pitchFamily="50" charset="-128"/>
            </a:endParaRPr>
          </a:p>
          <a:p>
            <a:pPr marL="265113" indent="-180975" fontAlgn="auto">
              <a:spcBef>
                <a:spcPts val="0"/>
              </a:spcBef>
              <a:spcAft>
                <a:spcPts val="0"/>
              </a:spcAft>
            </a:pPr>
            <a:r>
              <a:rPr lang="ja-JP" altLang="en-US" sz="1200" dirty="0">
                <a:solidFill>
                  <a:prstClr val="black"/>
                </a:solidFill>
                <a:latin typeface="ＭＳ Ｐゴシック" panose="020B0600070205080204" pitchFamily="50" charset="-128"/>
              </a:rPr>
              <a:t>○　分野を超えた連携を図るための共通基盤を構築する等の観点から、サービス管理責任者研修の全分野及び児童発達支援管理責任者研修の</a:t>
            </a:r>
            <a:r>
              <a:rPr lang="ja-JP" altLang="en-US" sz="1200" b="1" u="sng" dirty="0">
                <a:solidFill>
                  <a:prstClr val="black"/>
                </a:solidFill>
                <a:latin typeface="ＭＳ Ｐゴシック" panose="020B0600070205080204" pitchFamily="50" charset="-128"/>
              </a:rPr>
              <a:t>カリキュラムを統一し、共通で実施</a:t>
            </a:r>
            <a:r>
              <a:rPr lang="ja-JP" altLang="en-US" sz="1200" dirty="0">
                <a:solidFill>
                  <a:prstClr val="black"/>
                </a:solidFill>
                <a:latin typeface="ＭＳ Ｐゴシック" panose="020B0600070205080204" pitchFamily="50" charset="-128"/>
              </a:rPr>
              <a:t>する。</a:t>
            </a:r>
            <a:endParaRPr lang="en-US" altLang="ja-JP" sz="1200" dirty="0">
              <a:solidFill>
                <a:prstClr val="black"/>
              </a:solidFill>
              <a:latin typeface="ＭＳ Ｐゴシック" panose="020B0600070205080204" pitchFamily="50" charset="-128"/>
            </a:endParaRPr>
          </a:p>
          <a:p>
            <a:pPr marL="265113" indent="-180975" fontAlgn="auto">
              <a:spcBef>
                <a:spcPts val="0"/>
              </a:spcBef>
              <a:spcAft>
                <a:spcPts val="0"/>
              </a:spcAft>
            </a:pPr>
            <a:r>
              <a:rPr lang="ja-JP" altLang="en-US" sz="1200" dirty="0">
                <a:solidFill>
                  <a:prstClr val="black"/>
                </a:solidFill>
                <a:latin typeface="ＭＳ Ｐゴシック" panose="020B0600070205080204" pitchFamily="50" charset="-128"/>
              </a:rPr>
              <a:t>　　</a:t>
            </a:r>
            <a:r>
              <a:rPr lang="en-US" altLang="ja-JP" sz="1050" dirty="0">
                <a:solidFill>
                  <a:prstClr val="black"/>
                </a:solidFill>
                <a:latin typeface="ＭＳ Ｐゴシック" panose="020B0600070205080204" pitchFamily="50" charset="-128"/>
              </a:rPr>
              <a:t>※</a:t>
            </a:r>
            <a:r>
              <a:rPr lang="ja-JP" altLang="en-US" sz="1050" dirty="0">
                <a:solidFill>
                  <a:prstClr val="black"/>
                </a:solidFill>
                <a:latin typeface="ＭＳ Ｐゴシック" panose="020B0600070205080204" pitchFamily="50" charset="-128"/>
              </a:rPr>
              <a:t>　共通の知識及び技術に加えて各分野等において必要な知識や技術については、新たに専門コース別研修を創設して補完。</a:t>
            </a:r>
            <a:endParaRPr lang="en-US" altLang="ja-JP" sz="1050" dirty="0">
              <a:solidFill>
                <a:prstClr val="black"/>
              </a:solidFill>
              <a:latin typeface="ＭＳ Ｐゴシック" panose="020B0600070205080204" pitchFamily="50" charset="-128"/>
            </a:endParaRPr>
          </a:p>
          <a:p>
            <a:pPr marL="265113" indent="-180975" fontAlgn="auto">
              <a:spcBef>
                <a:spcPts val="0"/>
              </a:spcBef>
              <a:spcAft>
                <a:spcPts val="0"/>
              </a:spcAft>
            </a:pPr>
            <a:endParaRPr lang="en-US" altLang="ja-JP" sz="800" dirty="0">
              <a:solidFill>
                <a:prstClr val="black"/>
              </a:solidFill>
              <a:latin typeface="ＭＳ Ｐゴシック" panose="020B0600070205080204" pitchFamily="50" charset="-128"/>
            </a:endParaRPr>
          </a:p>
          <a:p>
            <a:pPr marL="265113" indent="-180975" fontAlgn="auto">
              <a:spcBef>
                <a:spcPts val="0"/>
              </a:spcBef>
              <a:spcAft>
                <a:spcPts val="0"/>
              </a:spcAft>
            </a:pPr>
            <a:r>
              <a:rPr lang="ja-JP" altLang="en-US" sz="1200" dirty="0">
                <a:solidFill>
                  <a:prstClr val="black"/>
                </a:solidFill>
                <a:latin typeface="ＭＳ Ｐゴシック" panose="020B0600070205080204" pitchFamily="50" charset="-128"/>
              </a:rPr>
              <a:t>○　このほか、</a:t>
            </a:r>
            <a:r>
              <a:rPr lang="ja-JP" altLang="en-US" sz="1200" b="1" u="sng" dirty="0">
                <a:solidFill>
                  <a:prstClr val="black"/>
                </a:solidFill>
                <a:latin typeface="ＭＳ Ｐゴシック" panose="020B0600070205080204" pitchFamily="50" charset="-128"/>
              </a:rPr>
              <a:t>直接支援業務による実務要件を</a:t>
            </a:r>
            <a:r>
              <a:rPr lang="en-US" altLang="ja-JP" sz="1200" b="1" u="sng" dirty="0">
                <a:solidFill>
                  <a:prstClr val="black"/>
                </a:solidFill>
                <a:latin typeface="ＭＳ Ｐゴシック" panose="020B0600070205080204" pitchFamily="50" charset="-128"/>
              </a:rPr>
              <a:t>10</a:t>
            </a:r>
            <a:r>
              <a:rPr lang="ja-JP" altLang="en-US" sz="1200" b="1" u="sng" dirty="0">
                <a:solidFill>
                  <a:prstClr val="black"/>
                </a:solidFill>
                <a:latin typeface="ＭＳ Ｐゴシック" panose="020B0600070205080204" pitchFamily="50" charset="-128"/>
              </a:rPr>
              <a:t>年⇒８年に緩和</a:t>
            </a:r>
            <a:r>
              <a:rPr lang="ja-JP" altLang="en-US" sz="1200" dirty="0">
                <a:solidFill>
                  <a:prstClr val="black"/>
                </a:solidFill>
                <a:latin typeface="ＭＳ Ｐゴシック" panose="020B0600070205080204" pitchFamily="50" charset="-128"/>
              </a:rPr>
              <a:t>するとともに、基礎研修受講時点において、サービス管理責任者等の一部業務を可能とする等の見直しを行う。</a:t>
            </a:r>
            <a:endParaRPr lang="en-US" altLang="ja-JP" sz="1200" dirty="0">
              <a:solidFill>
                <a:prstClr val="black"/>
              </a:solidFill>
              <a:latin typeface="ＭＳ Ｐゴシック" panose="020B0600070205080204" pitchFamily="50" charset="-128"/>
            </a:endParaRPr>
          </a:p>
          <a:p>
            <a:pPr marL="265113" indent="-180975" fontAlgn="auto">
              <a:spcBef>
                <a:spcPts val="0"/>
              </a:spcBef>
              <a:spcAft>
                <a:spcPts val="0"/>
              </a:spcAft>
            </a:pPr>
            <a:r>
              <a:rPr lang="ja-JP" altLang="en-US" sz="1200" dirty="0">
                <a:solidFill>
                  <a:prstClr val="black"/>
                </a:solidFill>
                <a:latin typeface="ＭＳ Ｐゴシック" panose="020B0600070205080204" pitchFamily="50" charset="-128"/>
              </a:rPr>
              <a:t>　</a:t>
            </a:r>
            <a:r>
              <a:rPr lang="ja-JP" altLang="en-US" sz="1050" dirty="0">
                <a:solidFill>
                  <a:prstClr val="black"/>
                </a:solidFill>
                <a:latin typeface="ＭＳ Ｐゴシック" panose="020B0600070205080204" pitchFamily="50" charset="-128"/>
              </a:rPr>
              <a:t>　</a:t>
            </a:r>
            <a:r>
              <a:rPr lang="en-US" altLang="ja-JP" sz="1050" dirty="0">
                <a:solidFill>
                  <a:prstClr val="black"/>
                </a:solidFill>
                <a:latin typeface="ＭＳ Ｐゴシック" panose="020B0600070205080204" pitchFamily="50" charset="-128"/>
              </a:rPr>
              <a:t>※</a:t>
            </a:r>
            <a:r>
              <a:rPr lang="ja-JP" altLang="en-US" sz="1050" dirty="0">
                <a:solidFill>
                  <a:prstClr val="black"/>
                </a:solidFill>
                <a:latin typeface="ＭＳ Ｐゴシック" panose="020B0600070205080204" pitchFamily="50" charset="-128"/>
              </a:rPr>
              <a:t>　新体系移行時に実務要件を満たす者等について、一定期間、基礎研修受講後にサービス管理責任者等としての配置を認める経過措置を予定。</a:t>
            </a:r>
            <a:endParaRPr lang="en-US" altLang="ja-JP" sz="1050" dirty="0">
              <a:solidFill>
                <a:prstClr val="black"/>
              </a:solidFill>
              <a:latin typeface="ＭＳ Ｐゴシック" panose="020B0600070205080204" pitchFamily="50" charset="-128"/>
            </a:endParaRPr>
          </a:p>
        </p:txBody>
      </p:sp>
      <p:grpSp>
        <p:nvGrpSpPr>
          <p:cNvPr id="7" name="グループ化 1">
            <a:extLst>
              <a:ext uri="{FF2B5EF4-FFF2-40B4-BE49-F238E27FC236}">
                <a16:creationId xmlns:a16="http://schemas.microsoft.com/office/drawing/2014/main" xmlns="" id="{FCB529C2-D725-5A40-9D74-C5AD1EFD2573}"/>
              </a:ext>
            </a:extLst>
          </p:cNvPr>
          <p:cNvGrpSpPr/>
          <p:nvPr/>
        </p:nvGrpSpPr>
        <p:grpSpPr>
          <a:xfrm>
            <a:off x="381000" y="407397"/>
            <a:ext cx="9144000" cy="72008"/>
            <a:chOff x="0" y="188640"/>
            <a:chExt cx="9144000" cy="72008"/>
          </a:xfrm>
        </p:grpSpPr>
        <p:cxnSp>
          <p:nvCxnSpPr>
            <p:cNvPr id="8" name="直線コネクタ 7">
              <a:extLst>
                <a:ext uri="{FF2B5EF4-FFF2-40B4-BE49-F238E27FC236}">
                  <a16:creationId xmlns:a16="http://schemas.microsoft.com/office/drawing/2014/main" xmlns="" id="{64BC0377-F8C9-564D-8AD6-7C2D9C540683}"/>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xmlns="" id="{572D32AB-802A-B94C-9AE5-A76E9E352F91}"/>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2" name="正方形/長方形 11"/>
          <p:cNvSpPr/>
          <p:nvPr/>
        </p:nvSpPr>
        <p:spPr>
          <a:xfrm>
            <a:off x="479645" y="2923895"/>
            <a:ext cx="1589480" cy="1001363"/>
          </a:xfrm>
          <a:prstGeom prst="rect">
            <a:avLst/>
          </a:prstGeom>
          <a:ln w="19050"/>
        </p:spPr>
        <p:style>
          <a:lnRef idx="2">
            <a:schemeClr val="dk1"/>
          </a:lnRef>
          <a:fillRef idx="1">
            <a:schemeClr val="lt1"/>
          </a:fillRef>
          <a:effectRef idx="0">
            <a:schemeClr val="dk1"/>
          </a:effectRef>
          <a:fontRef idx="minor">
            <a:schemeClr val="dk1"/>
          </a:fontRef>
        </p:style>
        <p:txBody>
          <a:bodyPr vert="horz" rtlCol="0" anchor="ctr"/>
          <a:lstStyle/>
          <a:p>
            <a:pPr algn="ctr" fontAlgn="auto">
              <a:spcBef>
                <a:spcPts val="0"/>
              </a:spcBef>
              <a:spcAft>
                <a:spcPts val="0"/>
              </a:spcAft>
            </a:pPr>
            <a:r>
              <a:rPr lang="ja-JP" altLang="en-US" sz="1100" dirty="0">
                <a:solidFill>
                  <a:prstClr val="black"/>
                </a:solidFill>
              </a:rPr>
              <a:t>サービス管理責任者</a:t>
            </a:r>
            <a:endParaRPr lang="en-US" altLang="ja-JP" sz="1100" dirty="0">
              <a:solidFill>
                <a:prstClr val="black"/>
              </a:solidFill>
            </a:endParaRPr>
          </a:p>
          <a:p>
            <a:pPr algn="ctr" fontAlgn="auto">
              <a:spcBef>
                <a:spcPts val="0"/>
              </a:spcBef>
              <a:spcAft>
                <a:spcPts val="0"/>
              </a:spcAft>
            </a:pPr>
            <a:r>
              <a:rPr lang="ja-JP" altLang="en-US" sz="1100" dirty="0">
                <a:solidFill>
                  <a:prstClr val="black"/>
                </a:solidFill>
              </a:rPr>
              <a:t>実務要件</a:t>
            </a:r>
            <a:endParaRPr lang="en-US" altLang="ja-JP" sz="1100" dirty="0">
              <a:solidFill>
                <a:prstClr val="black"/>
              </a:solidFill>
            </a:endParaRPr>
          </a:p>
          <a:p>
            <a:pPr algn="ctr" fontAlgn="auto">
              <a:spcBef>
                <a:spcPts val="0"/>
              </a:spcBef>
              <a:spcAft>
                <a:spcPts val="0"/>
              </a:spcAft>
            </a:pPr>
            <a:endParaRPr lang="en-US" altLang="ja-JP" sz="800" dirty="0">
              <a:solidFill>
                <a:prstClr val="black"/>
              </a:solidFill>
            </a:endParaRPr>
          </a:p>
          <a:p>
            <a:pPr algn="ctr" fontAlgn="auto">
              <a:spcBef>
                <a:spcPts val="0"/>
              </a:spcBef>
              <a:spcAft>
                <a:spcPts val="0"/>
              </a:spcAft>
            </a:pPr>
            <a:r>
              <a:rPr lang="ja-JP" altLang="en-US" sz="1100" dirty="0">
                <a:solidFill>
                  <a:prstClr val="black"/>
                </a:solidFill>
              </a:rPr>
              <a:t>児童発達支援管理</a:t>
            </a:r>
            <a:endParaRPr lang="en-US" altLang="ja-JP" sz="1100" dirty="0">
              <a:solidFill>
                <a:prstClr val="black"/>
              </a:solidFill>
            </a:endParaRPr>
          </a:p>
          <a:p>
            <a:pPr algn="ctr" fontAlgn="auto">
              <a:spcBef>
                <a:spcPts val="0"/>
              </a:spcBef>
              <a:spcAft>
                <a:spcPts val="0"/>
              </a:spcAft>
            </a:pPr>
            <a:r>
              <a:rPr lang="ja-JP" altLang="en-US" sz="1100" dirty="0">
                <a:solidFill>
                  <a:prstClr val="black"/>
                </a:solidFill>
              </a:rPr>
              <a:t>責任者実務要件</a:t>
            </a:r>
            <a:endParaRPr lang="en-US" altLang="ja-JP" sz="1100" dirty="0">
              <a:solidFill>
                <a:prstClr val="black"/>
              </a:solidFill>
            </a:endParaRPr>
          </a:p>
        </p:txBody>
      </p:sp>
      <p:sp>
        <p:nvSpPr>
          <p:cNvPr id="13" name="加算記号 12"/>
          <p:cNvSpPr/>
          <p:nvPr/>
        </p:nvSpPr>
        <p:spPr>
          <a:xfrm>
            <a:off x="2069125" y="3119458"/>
            <a:ext cx="471035" cy="445255"/>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sz="1600">
              <a:solidFill>
                <a:prstClr val="black"/>
              </a:solidFill>
            </a:endParaRPr>
          </a:p>
        </p:txBody>
      </p:sp>
      <p:sp>
        <p:nvSpPr>
          <p:cNvPr id="15" name="AutoShape 10"/>
          <p:cNvSpPr>
            <a:spLocks noChangeArrowheads="1"/>
          </p:cNvSpPr>
          <p:nvPr/>
        </p:nvSpPr>
        <p:spPr bwMode="auto">
          <a:xfrm rot="5400000">
            <a:off x="5665116" y="2471986"/>
            <a:ext cx="403076" cy="1827310"/>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91422" tIns="45712" rIns="91422" bIns="45712" anchor="ctr"/>
          <a:lstStyle/>
          <a:p>
            <a:endParaRPr lang="ja-JP" altLang="en-US" sz="2000" dirty="0">
              <a:solidFill>
                <a:srgbClr val="000000"/>
              </a:solidFill>
            </a:endParaRPr>
          </a:p>
        </p:txBody>
      </p:sp>
      <p:sp>
        <p:nvSpPr>
          <p:cNvPr id="17" name="Rectangle 7"/>
          <p:cNvSpPr>
            <a:spLocks noChangeArrowheads="1"/>
          </p:cNvSpPr>
          <p:nvPr/>
        </p:nvSpPr>
        <p:spPr bwMode="auto">
          <a:xfrm>
            <a:off x="6964681" y="2878880"/>
            <a:ext cx="1164228" cy="1066449"/>
          </a:xfrm>
          <a:prstGeom prst="rect">
            <a:avLst/>
          </a:prstGeom>
          <a:ln>
            <a:headEnd/>
            <a:tailEnd/>
          </a:ln>
        </p:spPr>
        <p:style>
          <a:lnRef idx="2">
            <a:schemeClr val="dk1"/>
          </a:lnRef>
          <a:fillRef idx="1">
            <a:schemeClr val="lt1"/>
          </a:fillRef>
          <a:effectRef idx="0">
            <a:schemeClr val="dk1"/>
          </a:effectRef>
          <a:fontRef idx="minor">
            <a:schemeClr val="dk1"/>
          </a:fontRef>
        </p:style>
        <p:txBody>
          <a:bodyPr lIns="91422" tIns="45712" rIns="91422" bIns="45712" anchor="ctr"/>
          <a:lstStyle/>
          <a:p>
            <a:pPr algn="ctr"/>
            <a:r>
              <a:rPr lang="ja-JP" altLang="en-US" sz="1200" dirty="0">
                <a:solidFill>
                  <a:srgbClr val="000000"/>
                </a:solidFill>
                <a:latin typeface="ＭＳ Ｐゴシック" panose="020B0600070205080204" pitchFamily="50" charset="-128"/>
              </a:rPr>
              <a:t>サービス管理責任者</a:t>
            </a:r>
            <a:endParaRPr lang="en-US" altLang="ja-JP" sz="1200" dirty="0">
              <a:solidFill>
                <a:srgbClr val="000000"/>
              </a:solidFill>
              <a:latin typeface="ＭＳ Ｐゴシック" panose="020B0600070205080204" pitchFamily="50" charset="-128"/>
            </a:endParaRPr>
          </a:p>
          <a:p>
            <a:pPr algn="ctr"/>
            <a:r>
              <a:rPr lang="ja-JP" altLang="en-US" sz="1200" dirty="0">
                <a:solidFill>
                  <a:srgbClr val="000000"/>
                </a:solidFill>
                <a:latin typeface="ＭＳ Ｐゴシック" panose="020B0600070205080204" pitchFamily="50" charset="-128"/>
              </a:rPr>
              <a:t>児童発達支援</a:t>
            </a:r>
            <a:endParaRPr lang="en-US" altLang="ja-JP" sz="1200" dirty="0">
              <a:solidFill>
                <a:srgbClr val="000000"/>
              </a:solidFill>
              <a:latin typeface="ＭＳ Ｐゴシック" panose="020B0600070205080204" pitchFamily="50" charset="-128"/>
            </a:endParaRPr>
          </a:p>
          <a:p>
            <a:pPr algn="ctr"/>
            <a:r>
              <a:rPr lang="ja-JP" altLang="en-US" sz="1200" dirty="0">
                <a:solidFill>
                  <a:srgbClr val="000000"/>
                </a:solidFill>
                <a:latin typeface="ＭＳ Ｐゴシック" panose="020B0600070205080204" pitchFamily="50" charset="-128"/>
              </a:rPr>
              <a:t>管理責任者</a:t>
            </a:r>
            <a:endParaRPr lang="en-US" altLang="ja-JP" sz="1200" dirty="0">
              <a:solidFill>
                <a:srgbClr val="000000"/>
              </a:solidFill>
              <a:latin typeface="ＭＳ Ｐゴシック" panose="020B0600070205080204" pitchFamily="50" charset="-128"/>
            </a:endParaRPr>
          </a:p>
          <a:p>
            <a:pPr algn="ctr"/>
            <a:r>
              <a:rPr lang="ja-JP" altLang="en-US" sz="1200" dirty="0">
                <a:solidFill>
                  <a:srgbClr val="000000"/>
                </a:solidFill>
                <a:latin typeface="ＭＳ Ｐゴシック" panose="020B0600070205080204" pitchFamily="50" charset="-128"/>
              </a:rPr>
              <a:t>として配置</a:t>
            </a:r>
          </a:p>
        </p:txBody>
      </p:sp>
      <p:sp>
        <p:nvSpPr>
          <p:cNvPr id="18" name="角丸四角形 17"/>
          <p:cNvSpPr/>
          <p:nvPr/>
        </p:nvSpPr>
        <p:spPr>
          <a:xfrm>
            <a:off x="450521" y="2598222"/>
            <a:ext cx="1397549" cy="26058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ja-JP" altLang="en-US" sz="1400" dirty="0">
                <a:solidFill>
                  <a:prstClr val="black"/>
                </a:solidFill>
              </a:rPr>
              <a:t>現行</a:t>
            </a:r>
          </a:p>
        </p:txBody>
      </p:sp>
      <p:sp>
        <p:nvSpPr>
          <p:cNvPr id="19" name="正方形/長方形 18"/>
          <p:cNvSpPr/>
          <p:nvPr/>
        </p:nvSpPr>
        <p:spPr>
          <a:xfrm>
            <a:off x="2528186" y="4531303"/>
            <a:ext cx="2244178" cy="1328533"/>
          </a:xfrm>
          <a:prstGeom prst="rect">
            <a:avLst/>
          </a:prstGeom>
          <a:ln w="19050"/>
        </p:spPr>
        <p:style>
          <a:lnRef idx="2">
            <a:schemeClr val="dk1"/>
          </a:lnRef>
          <a:fillRef idx="1">
            <a:schemeClr val="lt1"/>
          </a:fillRef>
          <a:effectRef idx="0">
            <a:schemeClr val="dk1"/>
          </a:effectRef>
          <a:fontRef idx="minor">
            <a:schemeClr val="dk1"/>
          </a:fontRef>
        </p:style>
        <p:txBody>
          <a:bodyPr rtlCol="0" anchor="t"/>
          <a:lstStyle/>
          <a:p>
            <a:pPr fontAlgn="auto">
              <a:spcBef>
                <a:spcPts val="0"/>
              </a:spcBef>
              <a:spcAft>
                <a:spcPts val="0"/>
              </a:spcAft>
            </a:pPr>
            <a:r>
              <a:rPr lang="en-US" altLang="ja-JP" sz="1100" b="1" dirty="0">
                <a:solidFill>
                  <a:srgbClr val="FF0000"/>
                </a:solidFill>
              </a:rPr>
              <a:t>【</a:t>
            </a:r>
            <a:r>
              <a:rPr lang="ja-JP" altLang="en-US" sz="1100" b="1" dirty="0">
                <a:solidFill>
                  <a:srgbClr val="FF0000"/>
                </a:solidFill>
              </a:rPr>
              <a:t>改定</a:t>
            </a:r>
            <a:r>
              <a:rPr lang="en-US" altLang="ja-JP" sz="1100" b="1" dirty="0">
                <a:solidFill>
                  <a:srgbClr val="FF0000"/>
                </a:solidFill>
              </a:rPr>
              <a:t>】</a:t>
            </a:r>
            <a:r>
              <a:rPr lang="ja-JP" altLang="en-US" sz="1100" b="1" dirty="0">
                <a:solidFill>
                  <a:srgbClr val="FF0000"/>
                </a:solidFill>
              </a:rPr>
              <a:t>基礎研修</a:t>
            </a:r>
            <a:endParaRPr lang="en-US" altLang="ja-JP" sz="1100" b="1" dirty="0">
              <a:solidFill>
                <a:srgbClr val="FF0000"/>
              </a:solidFill>
            </a:endParaRPr>
          </a:p>
          <a:p>
            <a:pPr fontAlgn="auto">
              <a:spcBef>
                <a:spcPts val="0"/>
              </a:spcBef>
              <a:spcAft>
                <a:spcPts val="0"/>
              </a:spcAft>
            </a:pPr>
            <a:r>
              <a:rPr lang="ja-JP" altLang="en-US" sz="1100" dirty="0">
                <a:solidFill>
                  <a:prstClr val="black"/>
                </a:solidFill>
              </a:rPr>
              <a:t>相談支援従事者初任者研修</a:t>
            </a:r>
            <a:endParaRPr lang="en-US" altLang="ja-JP" sz="1100" dirty="0">
              <a:solidFill>
                <a:prstClr val="black"/>
              </a:solidFill>
            </a:endParaRPr>
          </a:p>
          <a:p>
            <a:pPr fontAlgn="auto">
              <a:spcBef>
                <a:spcPts val="0"/>
              </a:spcBef>
              <a:spcAft>
                <a:spcPts val="0"/>
              </a:spcAft>
            </a:pPr>
            <a:r>
              <a:rPr lang="ja-JP" altLang="en-US" sz="1100" dirty="0">
                <a:solidFill>
                  <a:prstClr val="black"/>
                </a:solidFill>
              </a:rPr>
              <a:t>講義部分の一部を受講</a:t>
            </a:r>
            <a:r>
              <a:rPr lang="ja-JP" altLang="en-US" sz="1100" dirty="0">
                <a:solidFill>
                  <a:srgbClr val="FF0000"/>
                </a:solidFill>
              </a:rPr>
              <a:t>（</a:t>
            </a:r>
            <a:r>
              <a:rPr lang="ja-JP" altLang="en-US" sz="1100" b="1" dirty="0">
                <a:solidFill>
                  <a:srgbClr val="FF0000"/>
                </a:solidFill>
              </a:rPr>
              <a:t>１１ｈ</a:t>
            </a:r>
            <a:r>
              <a:rPr lang="ja-JP" altLang="en-US" sz="1100" dirty="0">
                <a:solidFill>
                  <a:srgbClr val="FF0000"/>
                </a:solidFill>
              </a:rPr>
              <a:t>）</a:t>
            </a:r>
            <a:endParaRPr lang="en-US" altLang="ja-JP" sz="1100" dirty="0">
              <a:solidFill>
                <a:srgbClr val="FF0000"/>
              </a:solidFill>
            </a:endParaRPr>
          </a:p>
          <a:p>
            <a:pPr fontAlgn="auto">
              <a:spcBef>
                <a:spcPts val="0"/>
              </a:spcBef>
              <a:spcAft>
                <a:spcPts val="0"/>
              </a:spcAft>
            </a:pPr>
            <a:endParaRPr lang="en-US" altLang="ja-JP" sz="1100" dirty="0">
              <a:solidFill>
                <a:srgbClr val="FF0000"/>
              </a:solidFill>
            </a:endParaRPr>
          </a:p>
          <a:p>
            <a:pPr fontAlgn="auto">
              <a:spcBef>
                <a:spcPts val="0"/>
              </a:spcBef>
              <a:spcAft>
                <a:spcPts val="0"/>
              </a:spcAft>
            </a:pPr>
            <a:endParaRPr lang="en-US" altLang="ja-JP" sz="1100" dirty="0">
              <a:solidFill>
                <a:srgbClr val="FF0000"/>
              </a:solidFill>
            </a:endParaRPr>
          </a:p>
          <a:p>
            <a:pPr fontAlgn="auto">
              <a:spcBef>
                <a:spcPts val="0"/>
              </a:spcBef>
              <a:spcAft>
                <a:spcPts val="0"/>
              </a:spcAft>
            </a:pPr>
            <a:r>
              <a:rPr lang="ja-JP" altLang="en-US" sz="1100" dirty="0">
                <a:solidFill>
                  <a:prstClr val="black"/>
                </a:solidFill>
              </a:rPr>
              <a:t>サービス管理責任者等研修</a:t>
            </a:r>
            <a:r>
              <a:rPr lang="ja-JP" altLang="en-US" sz="1100" b="1" u="sng" dirty="0">
                <a:solidFill>
                  <a:srgbClr val="FF0000"/>
                </a:solidFill>
              </a:rPr>
              <a:t>（統一）</a:t>
            </a:r>
            <a:r>
              <a:rPr lang="ja-JP" altLang="en-US" sz="1100" dirty="0">
                <a:solidFill>
                  <a:prstClr val="black"/>
                </a:solidFill>
              </a:rPr>
              <a:t>研修講義・演習を受講</a:t>
            </a:r>
            <a:r>
              <a:rPr lang="ja-JP" altLang="en-US" sz="1100" dirty="0">
                <a:solidFill>
                  <a:srgbClr val="FF0000"/>
                </a:solidFill>
              </a:rPr>
              <a:t>（</a:t>
            </a:r>
            <a:r>
              <a:rPr lang="ja-JP" altLang="en-US" sz="1100" b="1" dirty="0">
                <a:solidFill>
                  <a:srgbClr val="FF0000"/>
                </a:solidFill>
              </a:rPr>
              <a:t>１５ ｈ）　</a:t>
            </a:r>
            <a:endParaRPr lang="en-US" altLang="ja-JP" sz="1100" b="1" dirty="0">
              <a:solidFill>
                <a:srgbClr val="FF0000"/>
              </a:solidFill>
            </a:endParaRPr>
          </a:p>
          <a:p>
            <a:pPr fontAlgn="auto">
              <a:spcBef>
                <a:spcPts val="0"/>
              </a:spcBef>
              <a:spcAft>
                <a:spcPts val="0"/>
              </a:spcAft>
            </a:pPr>
            <a:endParaRPr lang="ja-JP" altLang="en-US" sz="1100" dirty="0">
              <a:solidFill>
                <a:srgbClr val="FF0000"/>
              </a:solidFill>
            </a:endParaRPr>
          </a:p>
        </p:txBody>
      </p:sp>
      <p:sp>
        <p:nvSpPr>
          <p:cNvPr id="20" name="正方形/長方形 19"/>
          <p:cNvSpPr/>
          <p:nvPr/>
        </p:nvSpPr>
        <p:spPr>
          <a:xfrm>
            <a:off x="5548104" y="4513309"/>
            <a:ext cx="1030264" cy="1280879"/>
          </a:xfrm>
          <a:prstGeom prst="rect">
            <a:avLst/>
          </a:prstGeom>
          <a:ln w="19050"/>
        </p:spPr>
        <p:style>
          <a:lnRef idx="2">
            <a:schemeClr val="dk1"/>
          </a:lnRef>
          <a:fillRef idx="1">
            <a:schemeClr val="lt1"/>
          </a:fillRef>
          <a:effectRef idx="0">
            <a:schemeClr val="dk1"/>
          </a:effectRef>
          <a:fontRef idx="minor">
            <a:schemeClr val="dk1"/>
          </a:fontRef>
        </p:style>
        <p:txBody>
          <a:bodyPr rtlCol="0" anchor="t"/>
          <a:lstStyle/>
          <a:p>
            <a:pPr algn="ctr" fontAlgn="auto">
              <a:spcBef>
                <a:spcPts val="0"/>
              </a:spcBef>
              <a:spcAft>
                <a:spcPts val="0"/>
              </a:spcAft>
            </a:pPr>
            <a:r>
              <a:rPr lang="en-US" altLang="ja-JP" sz="1100" b="1" dirty="0">
                <a:solidFill>
                  <a:srgbClr val="FF0000"/>
                </a:solidFill>
              </a:rPr>
              <a:t>【</a:t>
            </a:r>
            <a:r>
              <a:rPr lang="ja-JP" altLang="en-US" sz="1100" b="1" dirty="0">
                <a:solidFill>
                  <a:srgbClr val="FF0000"/>
                </a:solidFill>
              </a:rPr>
              <a:t>新規創設</a:t>
            </a:r>
            <a:r>
              <a:rPr lang="en-US" altLang="ja-JP" sz="1100" b="1" dirty="0">
                <a:solidFill>
                  <a:srgbClr val="FF0000"/>
                </a:solidFill>
              </a:rPr>
              <a:t>】</a:t>
            </a:r>
          </a:p>
          <a:p>
            <a:pPr algn="ctr" fontAlgn="auto">
              <a:spcBef>
                <a:spcPts val="0"/>
              </a:spcBef>
              <a:spcAft>
                <a:spcPts val="0"/>
              </a:spcAft>
            </a:pPr>
            <a:endParaRPr lang="en-US" altLang="ja-JP" sz="1100" dirty="0">
              <a:solidFill>
                <a:prstClr val="black"/>
              </a:solidFill>
            </a:endParaRPr>
          </a:p>
          <a:p>
            <a:pPr algn="ctr" fontAlgn="auto">
              <a:spcBef>
                <a:spcPts val="0"/>
              </a:spcBef>
              <a:spcAft>
                <a:spcPts val="0"/>
              </a:spcAft>
            </a:pPr>
            <a:r>
              <a:rPr lang="ja-JP" altLang="en-US" sz="1100" b="1" dirty="0">
                <a:solidFill>
                  <a:srgbClr val="FF0000"/>
                </a:solidFill>
              </a:rPr>
              <a:t>サービス</a:t>
            </a:r>
            <a:endParaRPr lang="en-US" altLang="ja-JP" sz="1100" b="1" dirty="0">
              <a:solidFill>
                <a:srgbClr val="FF0000"/>
              </a:solidFill>
            </a:endParaRPr>
          </a:p>
          <a:p>
            <a:pPr algn="ctr" fontAlgn="auto">
              <a:spcBef>
                <a:spcPts val="0"/>
              </a:spcBef>
              <a:spcAft>
                <a:spcPts val="0"/>
              </a:spcAft>
            </a:pPr>
            <a:r>
              <a:rPr lang="ja-JP" altLang="en-US" sz="1100" b="1" dirty="0">
                <a:solidFill>
                  <a:srgbClr val="FF0000"/>
                </a:solidFill>
              </a:rPr>
              <a:t>管理責任者等</a:t>
            </a:r>
            <a:endParaRPr lang="en-US" altLang="ja-JP" sz="1100" b="1" dirty="0">
              <a:solidFill>
                <a:srgbClr val="FF0000"/>
              </a:solidFill>
            </a:endParaRPr>
          </a:p>
          <a:p>
            <a:pPr algn="ctr" fontAlgn="auto">
              <a:spcBef>
                <a:spcPts val="0"/>
              </a:spcBef>
              <a:spcAft>
                <a:spcPts val="0"/>
              </a:spcAft>
            </a:pPr>
            <a:r>
              <a:rPr lang="ja-JP" altLang="en-US" sz="1100" b="1" dirty="0">
                <a:solidFill>
                  <a:srgbClr val="FF0000"/>
                </a:solidFill>
              </a:rPr>
              <a:t>実践研修</a:t>
            </a:r>
            <a:endParaRPr lang="en-US" altLang="ja-JP" sz="1100" b="1" dirty="0">
              <a:solidFill>
                <a:srgbClr val="FF0000"/>
              </a:solidFill>
            </a:endParaRPr>
          </a:p>
          <a:p>
            <a:pPr algn="ctr" fontAlgn="auto">
              <a:spcBef>
                <a:spcPts val="0"/>
              </a:spcBef>
              <a:spcAft>
                <a:spcPts val="0"/>
              </a:spcAft>
            </a:pPr>
            <a:r>
              <a:rPr lang="ja-JP" altLang="en-US" sz="1100" b="1" dirty="0">
                <a:solidFill>
                  <a:srgbClr val="FF0000"/>
                </a:solidFill>
              </a:rPr>
              <a:t>（１４．５ ｈ）</a:t>
            </a:r>
          </a:p>
        </p:txBody>
      </p:sp>
      <p:sp>
        <p:nvSpPr>
          <p:cNvPr id="21" name="正方形/長方形 20"/>
          <p:cNvSpPr/>
          <p:nvPr/>
        </p:nvSpPr>
        <p:spPr>
          <a:xfrm>
            <a:off x="2467483" y="4439026"/>
            <a:ext cx="4165855" cy="1465125"/>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ja-JP" altLang="en-US" sz="1000" dirty="0">
              <a:solidFill>
                <a:prstClr val="black"/>
              </a:solidFill>
            </a:endParaRPr>
          </a:p>
        </p:txBody>
      </p:sp>
      <p:sp>
        <p:nvSpPr>
          <p:cNvPr id="23" name="正方形/長方形 22"/>
          <p:cNvSpPr/>
          <p:nvPr/>
        </p:nvSpPr>
        <p:spPr>
          <a:xfrm>
            <a:off x="425583" y="4474683"/>
            <a:ext cx="1692000" cy="1373493"/>
          </a:xfrm>
          <a:prstGeom prst="rect">
            <a:avLst/>
          </a:prstGeom>
          <a:ln w="19050"/>
        </p:spPr>
        <p:style>
          <a:lnRef idx="2">
            <a:schemeClr val="dk1"/>
          </a:lnRef>
          <a:fillRef idx="1">
            <a:schemeClr val="lt1"/>
          </a:fillRef>
          <a:effectRef idx="0">
            <a:schemeClr val="dk1"/>
          </a:effectRef>
          <a:fontRef idx="minor">
            <a:schemeClr val="dk1"/>
          </a:fontRef>
        </p:style>
        <p:txBody>
          <a:bodyPr vert="horz" rtlCol="0" anchor="ctr"/>
          <a:lstStyle/>
          <a:p>
            <a:pPr algn="ctr" fontAlgn="auto">
              <a:spcBef>
                <a:spcPts val="0"/>
              </a:spcBef>
              <a:spcAft>
                <a:spcPts val="0"/>
              </a:spcAft>
            </a:pPr>
            <a:r>
              <a:rPr lang="en-US" altLang="ja-JP" sz="1100" b="1" dirty="0">
                <a:solidFill>
                  <a:srgbClr val="FF0000"/>
                </a:solidFill>
              </a:rPr>
              <a:t>【</a:t>
            </a:r>
            <a:r>
              <a:rPr lang="ja-JP" altLang="en-US" sz="1100" b="1" dirty="0">
                <a:solidFill>
                  <a:srgbClr val="FF0000"/>
                </a:solidFill>
              </a:rPr>
              <a:t>一部緩和</a:t>
            </a:r>
            <a:r>
              <a:rPr lang="en-US" altLang="ja-JP" sz="1100" b="1" dirty="0">
                <a:solidFill>
                  <a:srgbClr val="FF0000"/>
                </a:solidFill>
              </a:rPr>
              <a:t>】</a:t>
            </a:r>
          </a:p>
          <a:p>
            <a:pPr algn="ctr" fontAlgn="auto">
              <a:spcBef>
                <a:spcPts val="0"/>
              </a:spcBef>
              <a:spcAft>
                <a:spcPts val="0"/>
              </a:spcAft>
            </a:pPr>
            <a:r>
              <a:rPr lang="ja-JP" altLang="en-US" sz="1100" dirty="0">
                <a:solidFill>
                  <a:prstClr val="black"/>
                </a:solidFill>
              </a:rPr>
              <a:t>サービス管理責任者</a:t>
            </a:r>
            <a:endParaRPr lang="en-US" altLang="ja-JP" sz="1100" dirty="0">
              <a:solidFill>
                <a:prstClr val="black"/>
              </a:solidFill>
            </a:endParaRPr>
          </a:p>
          <a:p>
            <a:pPr algn="ctr" fontAlgn="auto">
              <a:spcBef>
                <a:spcPts val="0"/>
              </a:spcBef>
              <a:spcAft>
                <a:spcPts val="0"/>
              </a:spcAft>
            </a:pPr>
            <a:r>
              <a:rPr lang="ja-JP" altLang="en-US" sz="1100" dirty="0">
                <a:solidFill>
                  <a:prstClr val="black"/>
                </a:solidFill>
              </a:rPr>
              <a:t>実務要件</a:t>
            </a:r>
            <a:endParaRPr lang="en-US" altLang="ja-JP" sz="1100" dirty="0">
              <a:solidFill>
                <a:prstClr val="black"/>
              </a:solidFill>
            </a:endParaRPr>
          </a:p>
          <a:p>
            <a:pPr algn="ctr" fontAlgn="auto">
              <a:spcBef>
                <a:spcPts val="0"/>
              </a:spcBef>
              <a:spcAft>
                <a:spcPts val="0"/>
              </a:spcAft>
            </a:pPr>
            <a:endParaRPr lang="en-US" altLang="ja-JP" sz="1100" dirty="0">
              <a:solidFill>
                <a:prstClr val="black"/>
              </a:solidFill>
            </a:endParaRPr>
          </a:p>
          <a:p>
            <a:pPr algn="ctr" fontAlgn="auto">
              <a:spcBef>
                <a:spcPts val="0"/>
              </a:spcBef>
              <a:spcAft>
                <a:spcPts val="0"/>
              </a:spcAft>
            </a:pPr>
            <a:r>
              <a:rPr lang="ja-JP" altLang="en-US" sz="1100" dirty="0">
                <a:solidFill>
                  <a:prstClr val="black"/>
                </a:solidFill>
              </a:rPr>
              <a:t>児童発達支援管理</a:t>
            </a:r>
            <a:endParaRPr lang="en-US" altLang="ja-JP" sz="1100" dirty="0">
              <a:solidFill>
                <a:prstClr val="black"/>
              </a:solidFill>
            </a:endParaRPr>
          </a:p>
          <a:p>
            <a:pPr algn="ctr" fontAlgn="auto">
              <a:spcBef>
                <a:spcPts val="0"/>
              </a:spcBef>
              <a:spcAft>
                <a:spcPts val="0"/>
              </a:spcAft>
            </a:pPr>
            <a:r>
              <a:rPr lang="ja-JP" altLang="en-US" sz="1100" dirty="0">
                <a:solidFill>
                  <a:prstClr val="black"/>
                </a:solidFill>
              </a:rPr>
              <a:t>責任者実務要件</a:t>
            </a:r>
            <a:endParaRPr lang="en-US" altLang="ja-JP" sz="1100" dirty="0">
              <a:solidFill>
                <a:prstClr val="black"/>
              </a:solidFill>
            </a:endParaRPr>
          </a:p>
          <a:p>
            <a:pPr algn="ctr" fontAlgn="auto">
              <a:spcBef>
                <a:spcPts val="0"/>
              </a:spcBef>
              <a:spcAft>
                <a:spcPts val="0"/>
              </a:spcAft>
            </a:pPr>
            <a:r>
              <a:rPr lang="en-US" altLang="ja-JP" sz="850" dirty="0">
                <a:solidFill>
                  <a:srgbClr val="FF0000"/>
                </a:solidFill>
              </a:rPr>
              <a:t>※</a:t>
            </a:r>
            <a:r>
              <a:rPr lang="ja-JP" altLang="en-US" sz="850" dirty="0">
                <a:solidFill>
                  <a:srgbClr val="FF0000"/>
                </a:solidFill>
              </a:rPr>
              <a:t>　実務要件に２年満たない</a:t>
            </a:r>
            <a:endParaRPr lang="en-US" altLang="ja-JP" sz="850" dirty="0">
              <a:solidFill>
                <a:srgbClr val="FF0000"/>
              </a:solidFill>
            </a:endParaRPr>
          </a:p>
          <a:p>
            <a:pPr algn="ctr" fontAlgn="auto">
              <a:spcBef>
                <a:spcPts val="0"/>
              </a:spcBef>
              <a:spcAft>
                <a:spcPts val="0"/>
              </a:spcAft>
            </a:pPr>
            <a:r>
              <a:rPr lang="ja-JP" altLang="en-US" sz="850" dirty="0">
                <a:solidFill>
                  <a:srgbClr val="FF0000"/>
                </a:solidFill>
              </a:rPr>
              <a:t>　　段階から、基礎研修の受講可</a:t>
            </a:r>
            <a:endParaRPr lang="en-US" altLang="ja-JP" sz="850" dirty="0">
              <a:solidFill>
                <a:srgbClr val="FF0000"/>
              </a:solidFill>
            </a:endParaRPr>
          </a:p>
        </p:txBody>
      </p:sp>
      <p:sp>
        <p:nvSpPr>
          <p:cNvPr id="24" name="加算記号 23"/>
          <p:cNvSpPr/>
          <p:nvPr/>
        </p:nvSpPr>
        <p:spPr>
          <a:xfrm>
            <a:off x="2096536" y="5039184"/>
            <a:ext cx="370947" cy="362881"/>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sz="1400">
              <a:solidFill>
                <a:prstClr val="black"/>
              </a:solidFill>
            </a:endParaRPr>
          </a:p>
        </p:txBody>
      </p:sp>
      <p:sp>
        <p:nvSpPr>
          <p:cNvPr id="25" name="加算記号 24"/>
          <p:cNvSpPr/>
          <p:nvPr/>
        </p:nvSpPr>
        <p:spPr>
          <a:xfrm>
            <a:off x="3486895" y="5045700"/>
            <a:ext cx="370947" cy="362881"/>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sz="1400">
              <a:solidFill>
                <a:prstClr val="black"/>
              </a:solidFill>
            </a:endParaRPr>
          </a:p>
        </p:txBody>
      </p:sp>
      <p:sp>
        <p:nvSpPr>
          <p:cNvPr id="27" name="Rectangle 7"/>
          <p:cNvSpPr>
            <a:spLocks noChangeArrowheads="1"/>
          </p:cNvSpPr>
          <p:nvPr/>
        </p:nvSpPr>
        <p:spPr bwMode="auto">
          <a:xfrm>
            <a:off x="6971252" y="4491835"/>
            <a:ext cx="1164228" cy="1368000"/>
          </a:xfrm>
          <a:prstGeom prst="rect">
            <a:avLst/>
          </a:prstGeom>
          <a:ln>
            <a:headEnd/>
            <a:tailEnd/>
          </a:ln>
        </p:spPr>
        <p:style>
          <a:lnRef idx="2">
            <a:schemeClr val="dk1"/>
          </a:lnRef>
          <a:fillRef idx="1">
            <a:schemeClr val="lt1"/>
          </a:fillRef>
          <a:effectRef idx="0">
            <a:schemeClr val="dk1"/>
          </a:effectRef>
          <a:fontRef idx="minor">
            <a:schemeClr val="dk1"/>
          </a:fontRef>
        </p:style>
        <p:txBody>
          <a:bodyPr lIns="91422" tIns="45712" rIns="91422" bIns="45712" anchor="ctr"/>
          <a:lstStyle/>
          <a:p>
            <a:pPr algn="ctr"/>
            <a:r>
              <a:rPr lang="ja-JP" altLang="en-US" sz="1100" dirty="0">
                <a:solidFill>
                  <a:srgbClr val="000000"/>
                </a:solidFill>
                <a:latin typeface="Arial" charset="0"/>
              </a:rPr>
              <a:t>サービス管理</a:t>
            </a:r>
            <a:endParaRPr lang="en-US" altLang="ja-JP" sz="1100" dirty="0">
              <a:solidFill>
                <a:srgbClr val="000000"/>
              </a:solidFill>
              <a:latin typeface="Arial" charset="0"/>
            </a:endParaRPr>
          </a:p>
          <a:p>
            <a:pPr algn="ctr"/>
            <a:r>
              <a:rPr lang="ja-JP" altLang="en-US" sz="1100" dirty="0">
                <a:solidFill>
                  <a:srgbClr val="000000"/>
                </a:solidFill>
                <a:latin typeface="Arial" charset="0"/>
              </a:rPr>
              <a:t>責任者</a:t>
            </a:r>
            <a:endParaRPr lang="en-US" altLang="ja-JP" sz="1100" dirty="0">
              <a:solidFill>
                <a:srgbClr val="000000"/>
              </a:solidFill>
              <a:latin typeface="Arial" charset="0"/>
            </a:endParaRPr>
          </a:p>
          <a:p>
            <a:pPr algn="ctr"/>
            <a:r>
              <a:rPr lang="ja-JP" altLang="en-US" sz="1100" dirty="0">
                <a:solidFill>
                  <a:srgbClr val="000000"/>
                </a:solidFill>
                <a:latin typeface="Arial" charset="0"/>
              </a:rPr>
              <a:t>児童発達支援</a:t>
            </a:r>
            <a:endParaRPr lang="en-US" altLang="ja-JP" sz="1100" dirty="0">
              <a:solidFill>
                <a:srgbClr val="000000"/>
              </a:solidFill>
              <a:latin typeface="Arial" charset="0"/>
            </a:endParaRPr>
          </a:p>
          <a:p>
            <a:pPr algn="ctr"/>
            <a:r>
              <a:rPr lang="ja-JP" altLang="en-US" sz="1100" dirty="0">
                <a:solidFill>
                  <a:srgbClr val="000000"/>
                </a:solidFill>
                <a:latin typeface="Arial" charset="0"/>
              </a:rPr>
              <a:t>管理責任者</a:t>
            </a:r>
            <a:endParaRPr lang="en-US" altLang="ja-JP" sz="1100" dirty="0">
              <a:solidFill>
                <a:srgbClr val="000000"/>
              </a:solidFill>
              <a:latin typeface="Arial" charset="0"/>
            </a:endParaRPr>
          </a:p>
          <a:p>
            <a:pPr algn="ctr"/>
            <a:r>
              <a:rPr lang="ja-JP" altLang="en-US" sz="1100" dirty="0">
                <a:solidFill>
                  <a:srgbClr val="000000"/>
                </a:solidFill>
                <a:latin typeface="Arial" charset="0"/>
              </a:rPr>
              <a:t>として配置</a:t>
            </a:r>
            <a:endParaRPr lang="en-US" altLang="ja-JP" sz="1100" dirty="0">
              <a:solidFill>
                <a:srgbClr val="000000"/>
              </a:solidFill>
              <a:latin typeface="Arial" charset="0"/>
            </a:endParaRPr>
          </a:p>
        </p:txBody>
      </p:sp>
      <p:sp>
        <p:nvSpPr>
          <p:cNvPr id="28" name="AutoShape 10"/>
          <p:cNvSpPr>
            <a:spLocks noChangeArrowheads="1"/>
          </p:cNvSpPr>
          <p:nvPr/>
        </p:nvSpPr>
        <p:spPr bwMode="auto">
          <a:xfrm rot="5400000">
            <a:off x="6621621" y="5065960"/>
            <a:ext cx="357816" cy="251210"/>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91422" tIns="45712" rIns="91422" bIns="45712" anchor="ctr"/>
          <a:lstStyle/>
          <a:p>
            <a:endParaRPr lang="ja-JP" altLang="en-US" dirty="0">
              <a:solidFill>
                <a:srgbClr val="000000"/>
              </a:solidFill>
            </a:endParaRPr>
          </a:p>
        </p:txBody>
      </p:sp>
      <p:sp>
        <p:nvSpPr>
          <p:cNvPr id="29" name="角丸四角形 28"/>
          <p:cNvSpPr/>
          <p:nvPr/>
        </p:nvSpPr>
        <p:spPr>
          <a:xfrm>
            <a:off x="479645" y="4131716"/>
            <a:ext cx="1397549" cy="27582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r>
              <a:rPr lang="ja-JP" altLang="en-US" sz="1400" dirty="0">
                <a:solidFill>
                  <a:prstClr val="black"/>
                </a:solidFill>
              </a:rPr>
              <a:t>改定後</a:t>
            </a:r>
          </a:p>
        </p:txBody>
      </p:sp>
      <p:sp>
        <p:nvSpPr>
          <p:cNvPr id="30" name="AutoShape 10"/>
          <p:cNvSpPr>
            <a:spLocks noChangeArrowheads="1"/>
          </p:cNvSpPr>
          <p:nvPr/>
        </p:nvSpPr>
        <p:spPr bwMode="auto">
          <a:xfrm rot="5400000">
            <a:off x="8080390" y="5108692"/>
            <a:ext cx="357816" cy="165749"/>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91422" tIns="45712" rIns="91422" bIns="45712" anchor="ctr"/>
          <a:lstStyle/>
          <a:p>
            <a:endParaRPr lang="ja-JP" altLang="en-US" dirty="0">
              <a:solidFill>
                <a:srgbClr val="000000"/>
              </a:solidFill>
            </a:endParaRPr>
          </a:p>
        </p:txBody>
      </p:sp>
      <p:sp>
        <p:nvSpPr>
          <p:cNvPr id="31" name="正方形/長方形 30"/>
          <p:cNvSpPr/>
          <p:nvPr/>
        </p:nvSpPr>
        <p:spPr>
          <a:xfrm>
            <a:off x="8393931" y="4480388"/>
            <a:ext cx="1094279" cy="1368000"/>
          </a:xfrm>
          <a:prstGeom prst="rect">
            <a:avLst/>
          </a:prstGeom>
          <a:ln w="12700"/>
        </p:spPr>
        <p:style>
          <a:lnRef idx="2">
            <a:schemeClr val="dk1"/>
          </a:lnRef>
          <a:fillRef idx="1">
            <a:schemeClr val="lt1"/>
          </a:fillRef>
          <a:effectRef idx="0">
            <a:schemeClr val="dk1"/>
          </a:effectRef>
          <a:fontRef idx="minor">
            <a:schemeClr val="dk1"/>
          </a:fontRef>
        </p:style>
        <p:txBody>
          <a:bodyPr vert="horz" rtlCol="0" anchor="t"/>
          <a:lstStyle/>
          <a:p>
            <a:pPr algn="ctr" fontAlgn="auto">
              <a:spcBef>
                <a:spcPts val="0"/>
              </a:spcBef>
              <a:spcAft>
                <a:spcPts val="0"/>
              </a:spcAft>
            </a:pPr>
            <a:r>
              <a:rPr lang="en-US" altLang="ja-JP" sz="1100" b="1" dirty="0">
                <a:solidFill>
                  <a:srgbClr val="FF0000"/>
                </a:solidFill>
              </a:rPr>
              <a:t>【</a:t>
            </a:r>
            <a:r>
              <a:rPr lang="ja-JP" altLang="en-US" sz="1100" b="1" dirty="0">
                <a:solidFill>
                  <a:srgbClr val="FF0000"/>
                </a:solidFill>
              </a:rPr>
              <a:t>新規創設</a:t>
            </a:r>
            <a:r>
              <a:rPr lang="en-US" altLang="ja-JP" sz="1100" b="1" dirty="0">
                <a:solidFill>
                  <a:srgbClr val="FF0000"/>
                </a:solidFill>
              </a:rPr>
              <a:t>】</a:t>
            </a:r>
            <a:endParaRPr lang="en-US" altLang="ja-JP" sz="1100" dirty="0">
              <a:solidFill>
                <a:srgbClr val="FF0000"/>
              </a:solidFill>
            </a:endParaRPr>
          </a:p>
          <a:p>
            <a:pPr algn="ctr" fontAlgn="auto">
              <a:spcBef>
                <a:spcPts val="0"/>
              </a:spcBef>
              <a:spcAft>
                <a:spcPts val="0"/>
              </a:spcAft>
            </a:pPr>
            <a:endParaRPr lang="en-US" altLang="ja-JP" sz="1100" b="1" dirty="0">
              <a:solidFill>
                <a:srgbClr val="FF0000"/>
              </a:solidFill>
            </a:endParaRPr>
          </a:p>
          <a:p>
            <a:pPr algn="ctr" fontAlgn="auto">
              <a:spcBef>
                <a:spcPts val="0"/>
              </a:spcBef>
              <a:spcAft>
                <a:spcPts val="0"/>
              </a:spcAft>
            </a:pPr>
            <a:r>
              <a:rPr lang="ja-JP" altLang="en-US" sz="1100" b="1" dirty="0">
                <a:solidFill>
                  <a:srgbClr val="FF0000"/>
                </a:solidFill>
              </a:rPr>
              <a:t>サービス</a:t>
            </a:r>
            <a:endParaRPr lang="en-US" altLang="ja-JP" sz="1100" b="1" dirty="0">
              <a:solidFill>
                <a:srgbClr val="FF0000"/>
              </a:solidFill>
            </a:endParaRPr>
          </a:p>
          <a:p>
            <a:pPr algn="ctr" fontAlgn="auto">
              <a:spcBef>
                <a:spcPts val="0"/>
              </a:spcBef>
              <a:spcAft>
                <a:spcPts val="0"/>
              </a:spcAft>
            </a:pPr>
            <a:r>
              <a:rPr lang="ja-JP" altLang="en-US" sz="1100" b="1" dirty="0">
                <a:solidFill>
                  <a:srgbClr val="FF0000"/>
                </a:solidFill>
              </a:rPr>
              <a:t>管理責任者等</a:t>
            </a:r>
            <a:endParaRPr lang="en-US" altLang="ja-JP" sz="1100" b="1" dirty="0">
              <a:solidFill>
                <a:srgbClr val="FF0000"/>
              </a:solidFill>
            </a:endParaRPr>
          </a:p>
          <a:p>
            <a:pPr algn="ctr" fontAlgn="auto">
              <a:spcBef>
                <a:spcPts val="0"/>
              </a:spcBef>
              <a:spcAft>
                <a:spcPts val="0"/>
              </a:spcAft>
            </a:pPr>
            <a:r>
              <a:rPr lang="ja-JP" altLang="en-US" sz="1100" b="1" dirty="0">
                <a:solidFill>
                  <a:srgbClr val="FF0000"/>
                </a:solidFill>
              </a:rPr>
              <a:t>更新研修</a:t>
            </a:r>
            <a:endParaRPr lang="en-US" altLang="ja-JP" sz="1100" dirty="0">
              <a:solidFill>
                <a:srgbClr val="FF0000"/>
              </a:solidFill>
            </a:endParaRPr>
          </a:p>
          <a:p>
            <a:pPr algn="ctr" fontAlgn="auto">
              <a:spcBef>
                <a:spcPts val="0"/>
              </a:spcBef>
              <a:spcAft>
                <a:spcPts val="0"/>
              </a:spcAft>
            </a:pPr>
            <a:r>
              <a:rPr lang="ja-JP" altLang="en-US" sz="1100" b="1" dirty="0">
                <a:solidFill>
                  <a:srgbClr val="FF0000"/>
                </a:solidFill>
              </a:rPr>
              <a:t>（６ｈ程度）</a:t>
            </a:r>
            <a:endParaRPr lang="en-US" altLang="ja-JP" sz="1100" b="1" dirty="0">
              <a:solidFill>
                <a:srgbClr val="FF0000"/>
              </a:solidFill>
            </a:endParaRPr>
          </a:p>
          <a:p>
            <a:pPr algn="ctr" fontAlgn="auto">
              <a:spcBef>
                <a:spcPts val="0"/>
              </a:spcBef>
              <a:spcAft>
                <a:spcPts val="0"/>
              </a:spcAft>
            </a:pPr>
            <a:r>
              <a:rPr lang="en-US" altLang="ja-JP" sz="1050" b="1" dirty="0">
                <a:solidFill>
                  <a:srgbClr val="FF0000"/>
                </a:solidFill>
              </a:rPr>
              <a:t>※</a:t>
            </a:r>
            <a:r>
              <a:rPr lang="ja-JP" altLang="en-US" sz="1050" b="1" dirty="0">
                <a:solidFill>
                  <a:srgbClr val="FF0000"/>
                </a:solidFill>
              </a:rPr>
              <a:t>５年毎に受講</a:t>
            </a:r>
            <a:endParaRPr lang="en-US" altLang="ja-JP" sz="1050" b="1" dirty="0">
              <a:solidFill>
                <a:srgbClr val="FF0000"/>
              </a:solidFill>
            </a:endParaRPr>
          </a:p>
        </p:txBody>
      </p:sp>
      <p:sp>
        <p:nvSpPr>
          <p:cNvPr id="33" name="加算記号 32"/>
          <p:cNvSpPr/>
          <p:nvPr/>
        </p:nvSpPr>
        <p:spPr>
          <a:xfrm>
            <a:off x="6226685" y="6011261"/>
            <a:ext cx="370947" cy="362881"/>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sz="1400">
              <a:solidFill>
                <a:prstClr val="black"/>
              </a:solidFill>
            </a:endParaRPr>
          </a:p>
        </p:txBody>
      </p:sp>
      <p:cxnSp>
        <p:nvCxnSpPr>
          <p:cNvPr id="34" name="直線コネクタ 33"/>
          <p:cNvCxnSpPr/>
          <p:nvPr/>
        </p:nvCxnSpPr>
        <p:spPr>
          <a:xfrm>
            <a:off x="389546" y="4040679"/>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下矢印 34"/>
          <p:cNvSpPr/>
          <p:nvPr/>
        </p:nvSpPr>
        <p:spPr>
          <a:xfrm>
            <a:off x="3427856" y="4040680"/>
            <a:ext cx="2979617" cy="3286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 name="スライド番号プレースホルダー 1"/>
          <p:cNvSpPr>
            <a:spLocks noGrp="1"/>
          </p:cNvSpPr>
          <p:nvPr>
            <p:ph type="sldNum" sz="quarter" idx="12"/>
          </p:nvPr>
        </p:nvSpPr>
        <p:spPr>
          <a:xfrm>
            <a:off x="7399946" y="6492876"/>
            <a:ext cx="2133600" cy="365125"/>
          </a:xfrm>
        </p:spPr>
        <p:txBody>
          <a:bodyPr/>
          <a:lstStyle/>
          <a:p>
            <a:fld id="{BF650902-BC30-4882-9DB1-CF188FB606CB}" type="slidenum">
              <a:rPr lang="ja-JP" altLang="en-US">
                <a:solidFill>
                  <a:prstClr val="black"/>
                </a:solidFill>
              </a:rPr>
              <a:pPr/>
              <a:t>156</a:t>
            </a:fld>
            <a:endParaRPr lang="ja-JP" altLang="en-US">
              <a:solidFill>
                <a:prstClr val="black"/>
              </a:solidFill>
            </a:endParaRPr>
          </a:p>
        </p:txBody>
      </p:sp>
      <p:sp>
        <p:nvSpPr>
          <p:cNvPr id="36" name="AutoShape 10"/>
          <p:cNvSpPr>
            <a:spLocks noChangeArrowheads="1"/>
          </p:cNvSpPr>
          <p:nvPr/>
        </p:nvSpPr>
        <p:spPr bwMode="auto">
          <a:xfrm rot="5400000">
            <a:off x="4589159" y="4881062"/>
            <a:ext cx="1152000" cy="684000"/>
          </a:xfrm>
          <a:prstGeom prst="upArrow">
            <a:avLst>
              <a:gd name="adj1" fmla="val 70426"/>
              <a:gd name="adj2" fmla="val 31872"/>
            </a:avLst>
          </a:prstGeom>
          <a:ln>
            <a:headEnd/>
            <a:tailEnd/>
          </a:ln>
        </p:spPr>
        <p:style>
          <a:lnRef idx="1">
            <a:schemeClr val="accent5"/>
          </a:lnRef>
          <a:fillRef idx="2">
            <a:schemeClr val="accent5"/>
          </a:fillRef>
          <a:effectRef idx="1">
            <a:schemeClr val="accent5"/>
          </a:effectRef>
          <a:fontRef idx="minor">
            <a:schemeClr val="dk1"/>
          </a:fontRef>
        </p:style>
        <p:txBody>
          <a:bodyPr vert="vert270" wrap="none" lIns="91422" tIns="45712" rIns="91422" bIns="45712" anchor="ctr"/>
          <a:lstStyle/>
          <a:p>
            <a:pPr algn="ctr"/>
            <a:r>
              <a:rPr lang="ja-JP" altLang="en-US" sz="1050" b="1" dirty="0">
                <a:solidFill>
                  <a:srgbClr val="0000FF"/>
                </a:solidFill>
                <a:latin typeface="Arial" charset="0"/>
              </a:rPr>
              <a:t>ＯＪＴ</a:t>
            </a:r>
            <a:endParaRPr lang="en-US" altLang="ja-JP" sz="1050" b="1" dirty="0">
              <a:solidFill>
                <a:srgbClr val="0000FF"/>
              </a:solidFill>
              <a:latin typeface="Arial" charset="0"/>
            </a:endParaRPr>
          </a:p>
          <a:p>
            <a:pPr algn="ctr"/>
            <a:r>
              <a:rPr lang="ja-JP" altLang="en-US" sz="1000" b="1" dirty="0">
                <a:solidFill>
                  <a:srgbClr val="FF0000"/>
                </a:solidFill>
                <a:latin typeface="Arial" charset="0"/>
              </a:rPr>
              <a:t>一部業務</a:t>
            </a:r>
            <a:endParaRPr lang="en-US" altLang="ja-JP" sz="1000" b="1" dirty="0">
              <a:solidFill>
                <a:srgbClr val="FF0000"/>
              </a:solidFill>
              <a:latin typeface="Arial" charset="0"/>
            </a:endParaRPr>
          </a:p>
          <a:p>
            <a:pPr algn="ctr"/>
            <a:r>
              <a:rPr lang="ja-JP" altLang="en-US" sz="1000" b="1" dirty="0">
                <a:solidFill>
                  <a:srgbClr val="FF0000"/>
                </a:solidFill>
                <a:latin typeface="Arial" charset="0"/>
              </a:rPr>
              <a:t>可能</a:t>
            </a:r>
            <a:endParaRPr lang="en-US" altLang="ja-JP" sz="1000" b="1" dirty="0">
              <a:solidFill>
                <a:srgbClr val="FF0000"/>
              </a:solidFill>
              <a:latin typeface="Arial" charset="0"/>
            </a:endParaRPr>
          </a:p>
        </p:txBody>
      </p:sp>
      <p:sp>
        <p:nvSpPr>
          <p:cNvPr id="32" name="正方形/長方形 31"/>
          <p:cNvSpPr/>
          <p:nvPr/>
        </p:nvSpPr>
        <p:spPr>
          <a:xfrm>
            <a:off x="6082702" y="6465677"/>
            <a:ext cx="2928186" cy="35888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fontAlgn="auto">
              <a:lnSpc>
                <a:spcPts val="1300"/>
              </a:lnSpc>
              <a:spcBef>
                <a:spcPts val="0"/>
              </a:spcBef>
              <a:spcAft>
                <a:spcPts val="0"/>
              </a:spcAft>
            </a:pPr>
            <a:r>
              <a:rPr lang="en-US" altLang="ja-JP" sz="1100" b="1" dirty="0">
                <a:solidFill>
                  <a:srgbClr val="FF0000"/>
                </a:solidFill>
              </a:rPr>
              <a:t>【</a:t>
            </a:r>
            <a:r>
              <a:rPr lang="ja-JP" altLang="en-US" sz="1100" b="1" dirty="0">
                <a:solidFill>
                  <a:srgbClr val="FF0000"/>
                </a:solidFill>
              </a:rPr>
              <a:t>新規創設</a:t>
            </a:r>
            <a:r>
              <a:rPr lang="en-US" altLang="ja-JP" sz="1100" b="1" dirty="0">
                <a:solidFill>
                  <a:srgbClr val="FF0000"/>
                </a:solidFill>
              </a:rPr>
              <a:t>】</a:t>
            </a:r>
            <a:r>
              <a:rPr lang="ja-JP" altLang="en-US" sz="1100" dirty="0">
                <a:solidFill>
                  <a:prstClr val="black"/>
                </a:solidFill>
              </a:rPr>
              <a:t>　専門コース別研修（任意研修）</a:t>
            </a:r>
            <a:endParaRPr lang="en-US" altLang="ja-JP" sz="1100" dirty="0">
              <a:solidFill>
                <a:prstClr val="black"/>
              </a:solidFill>
            </a:endParaRPr>
          </a:p>
        </p:txBody>
      </p:sp>
      <p:sp>
        <p:nvSpPr>
          <p:cNvPr id="38" name="テキスト ボックス 37"/>
          <p:cNvSpPr txBox="1"/>
          <p:nvPr/>
        </p:nvSpPr>
        <p:spPr>
          <a:xfrm>
            <a:off x="479645" y="6011261"/>
            <a:ext cx="5536076" cy="830997"/>
          </a:xfrm>
          <a:prstGeom prst="rect">
            <a:avLst/>
          </a:prstGeom>
          <a:solidFill>
            <a:schemeClr val="bg1"/>
          </a:solidFill>
          <a:ln>
            <a:solidFill>
              <a:schemeClr val="tx1"/>
            </a:solidFill>
            <a:prstDash val="dash"/>
          </a:ln>
        </p:spPr>
        <p:txBody>
          <a:bodyPr wrap="square" rtlCol="0">
            <a:spAutoFit/>
          </a:bodyPr>
          <a:lstStyle/>
          <a:p>
            <a:pPr fontAlgn="auto">
              <a:spcBef>
                <a:spcPts val="0"/>
              </a:spcBef>
              <a:spcAft>
                <a:spcPts val="0"/>
              </a:spcAft>
            </a:pPr>
            <a:r>
              <a:rPr lang="en-US" altLang="ja-JP" sz="1200" dirty="0">
                <a:solidFill>
                  <a:prstClr val="black"/>
                </a:solidFill>
                <a:latin typeface="Calibri"/>
                <a:ea typeface="ＭＳ Ｐゴシック" panose="020B0600070205080204" pitchFamily="50" charset="-128"/>
              </a:rPr>
              <a:t>(</a:t>
            </a:r>
            <a:r>
              <a:rPr lang="ja-JP" altLang="en-US" sz="1200" dirty="0">
                <a:solidFill>
                  <a:prstClr val="black"/>
                </a:solidFill>
                <a:latin typeface="Calibri"/>
                <a:ea typeface="ＭＳ Ｐゴシック" panose="020B0600070205080204" pitchFamily="50" charset="-128"/>
              </a:rPr>
              <a:t>注</a:t>
            </a:r>
            <a:r>
              <a:rPr lang="en-US" altLang="ja-JP" sz="1200" dirty="0">
                <a:solidFill>
                  <a:prstClr val="black"/>
                </a:solidFill>
                <a:latin typeface="Calibri"/>
                <a:ea typeface="ＭＳ Ｐゴシック" panose="020B0600070205080204" pitchFamily="50" charset="-128"/>
              </a:rPr>
              <a:t>)</a:t>
            </a:r>
            <a:r>
              <a:rPr lang="ja-JP" altLang="en-US" sz="1200" dirty="0">
                <a:solidFill>
                  <a:prstClr val="black"/>
                </a:solidFill>
                <a:latin typeface="Calibri"/>
                <a:ea typeface="ＭＳ Ｐゴシック" panose="020B0600070205080204" pitchFamily="50" charset="-128"/>
              </a:rPr>
              <a:t>一定の実務経験の要件</a:t>
            </a:r>
            <a:endParaRPr lang="en-US" altLang="ja-JP" sz="1200"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200" dirty="0">
                <a:solidFill>
                  <a:prstClr val="black"/>
                </a:solidFill>
                <a:latin typeface="Calibri"/>
                <a:ea typeface="ＭＳ Ｐゴシック" panose="020B0600070205080204" pitchFamily="50" charset="-128"/>
              </a:rPr>
              <a:t>・実践研修：過去５年間に２年以上の相談支援又は直接支援業務の実務経験がある</a:t>
            </a:r>
            <a:endParaRPr lang="en-US" altLang="ja-JP" sz="1200"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200" dirty="0">
                <a:solidFill>
                  <a:prstClr val="black"/>
                </a:solidFill>
                <a:latin typeface="Calibri"/>
                <a:ea typeface="ＭＳ Ｐゴシック" panose="020B0600070205080204" pitchFamily="50" charset="-128"/>
              </a:rPr>
              <a:t>・更新研修：①過去５年間に２年以上のサービス管理責任者等の実務経験がある</a:t>
            </a:r>
            <a:endParaRPr lang="en-US" altLang="ja-JP" sz="1200"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200" dirty="0">
                <a:solidFill>
                  <a:prstClr val="black"/>
                </a:solidFill>
                <a:latin typeface="Calibri"/>
                <a:ea typeface="ＭＳ Ｐゴシック" panose="020B0600070205080204" pitchFamily="50" charset="-128"/>
              </a:rPr>
              <a:t>　　　　　　　　又は②現にサービス管理責任者等として従事している</a:t>
            </a:r>
            <a:endParaRPr lang="en-US" altLang="ja-JP" sz="1200" dirty="0">
              <a:solidFill>
                <a:prstClr val="black"/>
              </a:solidFill>
              <a:latin typeface="Calibri"/>
              <a:ea typeface="ＭＳ Ｐゴシック" panose="020B0600070205080204" pitchFamily="50" charset="-128"/>
            </a:endParaRPr>
          </a:p>
        </p:txBody>
      </p:sp>
      <p:sp>
        <p:nvSpPr>
          <p:cNvPr id="37" name="正方形/長方形 36"/>
          <p:cNvSpPr/>
          <p:nvPr/>
        </p:nvSpPr>
        <p:spPr>
          <a:xfrm>
            <a:off x="2540159" y="2858809"/>
            <a:ext cx="2268000" cy="1066449"/>
          </a:xfrm>
          <a:prstGeom prst="rect">
            <a:avLst/>
          </a:prstGeom>
          <a:ln w="19050"/>
        </p:spPr>
        <p:style>
          <a:lnRef idx="2">
            <a:schemeClr val="dk1"/>
          </a:lnRef>
          <a:fillRef idx="1">
            <a:schemeClr val="lt1"/>
          </a:fillRef>
          <a:effectRef idx="0">
            <a:schemeClr val="dk1"/>
          </a:effectRef>
          <a:fontRef idx="minor">
            <a:schemeClr val="dk1"/>
          </a:fontRef>
        </p:style>
        <p:txBody>
          <a:bodyPr rtlCol="0" anchor="t"/>
          <a:lstStyle/>
          <a:p>
            <a:pPr fontAlgn="auto">
              <a:spcBef>
                <a:spcPts val="0"/>
              </a:spcBef>
              <a:spcAft>
                <a:spcPts val="0"/>
              </a:spcAft>
            </a:pPr>
            <a:r>
              <a:rPr lang="ja-JP" altLang="en-US" sz="1100" dirty="0">
                <a:solidFill>
                  <a:prstClr val="black"/>
                </a:solidFill>
                <a:latin typeface="ＭＳ Ｐゴシック" panose="020B0600070205080204" pitchFamily="50" charset="-128"/>
              </a:rPr>
              <a:t>相談支援従事者初任者研修</a:t>
            </a:r>
            <a:endParaRPr lang="en-US" altLang="ja-JP" sz="1100" dirty="0">
              <a:solidFill>
                <a:prstClr val="black"/>
              </a:solidFill>
              <a:latin typeface="ＭＳ Ｐゴシック" panose="020B0600070205080204" pitchFamily="50" charset="-128"/>
            </a:endParaRPr>
          </a:p>
          <a:p>
            <a:pPr fontAlgn="auto">
              <a:spcBef>
                <a:spcPts val="0"/>
              </a:spcBef>
              <a:spcAft>
                <a:spcPts val="0"/>
              </a:spcAft>
            </a:pPr>
            <a:r>
              <a:rPr lang="ja-JP" altLang="en-US" sz="1100" dirty="0">
                <a:solidFill>
                  <a:prstClr val="black"/>
                </a:solidFill>
                <a:latin typeface="ＭＳ Ｐゴシック" panose="020B0600070205080204" pitchFamily="50" charset="-128"/>
              </a:rPr>
              <a:t>講義部分の一部を受講（１１．５ｈ）</a:t>
            </a:r>
            <a:endParaRPr lang="en-US" altLang="ja-JP" sz="1100" dirty="0">
              <a:solidFill>
                <a:prstClr val="black"/>
              </a:solidFill>
              <a:latin typeface="ＭＳ Ｐゴシック" panose="020B0600070205080204" pitchFamily="50" charset="-128"/>
            </a:endParaRPr>
          </a:p>
          <a:p>
            <a:pPr fontAlgn="auto">
              <a:spcBef>
                <a:spcPts val="0"/>
              </a:spcBef>
              <a:spcAft>
                <a:spcPts val="0"/>
              </a:spcAft>
            </a:pPr>
            <a:endParaRPr lang="en-US" altLang="ja-JP" sz="1100" dirty="0">
              <a:solidFill>
                <a:prstClr val="black"/>
              </a:solidFill>
              <a:latin typeface="ＭＳ Ｐゴシック" panose="020B0600070205080204" pitchFamily="50" charset="-128"/>
            </a:endParaRPr>
          </a:p>
          <a:p>
            <a:pPr fontAlgn="auto">
              <a:spcBef>
                <a:spcPts val="0"/>
              </a:spcBef>
              <a:spcAft>
                <a:spcPts val="0"/>
              </a:spcAft>
            </a:pPr>
            <a:endParaRPr lang="en-US" altLang="ja-JP" sz="800" dirty="0">
              <a:solidFill>
                <a:prstClr val="black"/>
              </a:solidFill>
              <a:latin typeface="ＭＳ Ｐゴシック" panose="020B0600070205080204" pitchFamily="50" charset="-128"/>
            </a:endParaRPr>
          </a:p>
          <a:p>
            <a:pPr fontAlgn="auto">
              <a:spcBef>
                <a:spcPts val="0"/>
              </a:spcBef>
              <a:spcAft>
                <a:spcPts val="0"/>
              </a:spcAft>
            </a:pPr>
            <a:r>
              <a:rPr lang="ja-JP" altLang="en-US" sz="1100" dirty="0">
                <a:solidFill>
                  <a:prstClr val="black"/>
                </a:solidFill>
                <a:latin typeface="ＭＳ Ｐゴシック" panose="020B0600070205080204" pitchFamily="50" charset="-128"/>
              </a:rPr>
              <a:t>サービス管理責任者等研修共通</a:t>
            </a:r>
            <a:endParaRPr lang="en-US" altLang="ja-JP" sz="1100" dirty="0">
              <a:solidFill>
                <a:prstClr val="black"/>
              </a:solidFill>
              <a:latin typeface="ＭＳ Ｐゴシック" panose="020B0600070205080204" pitchFamily="50" charset="-128"/>
            </a:endParaRPr>
          </a:p>
          <a:p>
            <a:pPr fontAlgn="auto">
              <a:spcBef>
                <a:spcPts val="0"/>
              </a:spcBef>
              <a:spcAft>
                <a:spcPts val="0"/>
              </a:spcAft>
            </a:pPr>
            <a:r>
              <a:rPr lang="ja-JP" altLang="en-US" sz="1100" dirty="0">
                <a:solidFill>
                  <a:prstClr val="black"/>
                </a:solidFill>
                <a:latin typeface="ＭＳ Ｐゴシック" panose="020B0600070205080204" pitchFamily="50" charset="-128"/>
              </a:rPr>
              <a:t>講義及び</a:t>
            </a:r>
            <a:r>
              <a:rPr lang="ja-JP" altLang="en-US" sz="1100" u="sng" dirty="0">
                <a:solidFill>
                  <a:prstClr val="black"/>
                </a:solidFill>
                <a:latin typeface="ＭＳ Ｐゴシック" panose="020B0600070205080204" pitchFamily="50" charset="-128"/>
              </a:rPr>
              <a:t>分野別</a:t>
            </a:r>
            <a:r>
              <a:rPr lang="ja-JP" altLang="en-US" sz="1100" dirty="0">
                <a:solidFill>
                  <a:prstClr val="black"/>
                </a:solidFill>
                <a:latin typeface="ＭＳ Ｐゴシック" panose="020B0600070205080204" pitchFamily="50" charset="-128"/>
              </a:rPr>
              <a:t>演習を受講（１９ｈ）</a:t>
            </a:r>
          </a:p>
        </p:txBody>
      </p:sp>
      <p:sp>
        <p:nvSpPr>
          <p:cNvPr id="39" name="加算記号 38"/>
          <p:cNvSpPr/>
          <p:nvPr/>
        </p:nvSpPr>
        <p:spPr>
          <a:xfrm>
            <a:off x="3425816" y="3205712"/>
            <a:ext cx="370947" cy="362881"/>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sz="1400">
              <a:solidFill>
                <a:prstClr val="black"/>
              </a:solidFill>
            </a:endParaRPr>
          </a:p>
        </p:txBody>
      </p:sp>
    </p:spTree>
    <p:extLst>
      <p:ext uri="{BB962C8B-B14F-4D97-AF65-F5344CB8AC3E}">
        <p14:creationId xmlns:p14="http://schemas.microsoft.com/office/powerpoint/2010/main" val="41320737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F650902-BC30-4882-9DB1-CF188FB606CB}" type="slidenum">
              <a:rPr lang="ja-JP" altLang="en-US">
                <a:solidFill>
                  <a:prstClr val="black"/>
                </a:solidFill>
              </a:rPr>
              <a:pPr/>
              <a:t>157</a:t>
            </a:fld>
            <a:endParaRPr lang="ja-JP" altLang="en-US">
              <a:solidFill>
                <a:prstClr val="black"/>
              </a:solidFill>
            </a:endParaRPr>
          </a:p>
        </p:txBody>
      </p:sp>
      <p:graphicFrame>
        <p:nvGraphicFramePr>
          <p:cNvPr id="5" name="表 4"/>
          <p:cNvGraphicFramePr>
            <a:graphicFrameLocks noGrp="1"/>
          </p:cNvGraphicFramePr>
          <p:nvPr>
            <p:extLst/>
          </p:nvPr>
        </p:nvGraphicFramePr>
        <p:xfrm>
          <a:off x="4809684" y="621978"/>
          <a:ext cx="4577196" cy="1801744"/>
        </p:xfrm>
        <a:graphic>
          <a:graphicData uri="http://schemas.openxmlformats.org/drawingml/2006/table">
            <a:tbl>
              <a:tblPr firstRow="1" bandRow="1">
                <a:tableStyleId>{5940675A-B579-460E-94D1-54222C63F5DA}</a:tableStyleId>
              </a:tblPr>
              <a:tblGrid>
                <a:gridCol w="458530">
                  <a:extLst>
                    <a:ext uri="{9D8B030D-6E8A-4147-A177-3AD203B41FA5}">
                      <a16:colId xmlns:a16="http://schemas.microsoft.com/office/drawing/2014/main" xmlns="" val="20000"/>
                    </a:ext>
                  </a:extLst>
                </a:gridCol>
                <a:gridCol w="3381154">
                  <a:extLst>
                    <a:ext uri="{9D8B030D-6E8A-4147-A177-3AD203B41FA5}">
                      <a16:colId xmlns:a16="http://schemas.microsoft.com/office/drawing/2014/main" xmlns="" val="20001"/>
                    </a:ext>
                  </a:extLst>
                </a:gridCol>
                <a:gridCol w="737512">
                  <a:extLst>
                    <a:ext uri="{9D8B030D-6E8A-4147-A177-3AD203B41FA5}">
                      <a16:colId xmlns:a16="http://schemas.microsoft.com/office/drawing/2014/main" xmlns="" val="20002"/>
                    </a:ext>
                  </a:extLst>
                </a:gridCol>
              </a:tblGrid>
              <a:tr h="27337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t>基礎研修（うち相談支援従事者初任者研修講義部分）（見直し後）</a:t>
                      </a:r>
                    </a:p>
                  </a:txBody>
                  <a:tcPr anchor="ctr">
                    <a:lnL w="12700" cap="flat" cmpd="sng" algn="ctr">
                      <a:solidFill>
                        <a:schemeClr val="tx1"/>
                      </a:solidFill>
                      <a:prstDash val="solid"/>
                      <a:round/>
                      <a:headEnd type="none" w="med" len="med"/>
                      <a:tailEnd type="none" w="med" len="med"/>
                    </a:lnL>
                    <a:solidFill>
                      <a:srgbClr val="00B0F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smtClean="0"/>
                    </a:p>
                  </a:txBody>
                  <a:tcPr>
                    <a:solidFill>
                      <a:srgbClr val="92D050"/>
                    </a:solidFill>
                  </a:tcPr>
                </a:tc>
                <a:tc>
                  <a:txBody>
                    <a:bodyPr/>
                    <a:lstStyle/>
                    <a:p>
                      <a:pPr algn="ctr"/>
                      <a:r>
                        <a:rPr kumimoji="1" lang="ja-JP" altLang="en-US" sz="1050" dirty="0"/>
                        <a:t>時間数</a:t>
                      </a:r>
                    </a:p>
                  </a:txBody>
                  <a:tcPr anchor="ctr">
                    <a:solidFill>
                      <a:srgbClr val="00B0F0"/>
                    </a:solidFill>
                  </a:tcPr>
                </a:tc>
                <a:extLst>
                  <a:ext uri="{0D108BD9-81ED-4DB2-BD59-A6C34878D82A}">
                    <a16:rowId xmlns:a16="http://schemas.microsoft.com/office/drawing/2014/main" xmlns="" val="10000"/>
                  </a:ext>
                </a:extLst>
              </a:tr>
              <a:tr h="378862">
                <a:tc rowSpan="3">
                  <a:txBody>
                    <a:bodyPr/>
                    <a:lstStyle/>
                    <a:p>
                      <a:r>
                        <a:rPr kumimoji="1" lang="ja-JP" altLang="en-US" sz="1000" dirty="0" smtClean="0"/>
                        <a:t>講義</a:t>
                      </a:r>
                      <a:endParaRPr kumimoji="1" lang="ja-JP" altLang="en-US" sz="10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kumimoji="1" lang="ja-JP" altLang="en-US" sz="1000" dirty="0" smtClean="0"/>
                        <a:t>１　障害者の地域支援と相談支援従事者（サービス管理責任者・児童発達支援管理責任者）の役割に関する講義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50" dirty="0" smtClean="0"/>
                        <a:t>５</a:t>
                      </a:r>
                      <a:r>
                        <a:rPr kumimoji="1" lang="en-US" altLang="ja-JP" sz="1050" dirty="0" smtClean="0"/>
                        <a:t>h</a:t>
                      </a:r>
                      <a:endParaRPr kumimoji="1" lang="ja-JP" altLang="en-US" sz="1050" dirty="0"/>
                    </a:p>
                  </a:txBody>
                  <a:tcPr anchor="ctr"/>
                </a:tc>
                <a:extLst>
                  <a:ext uri="{0D108BD9-81ED-4DB2-BD59-A6C34878D82A}">
                    <a16:rowId xmlns:a16="http://schemas.microsoft.com/office/drawing/2014/main" xmlns="" val="10001"/>
                  </a:ext>
                </a:extLst>
              </a:tr>
              <a:tr h="617642">
                <a:tc vMerge="1">
                  <a:txBody>
                    <a:bodyPr/>
                    <a:lstStyle/>
                    <a:p>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r>
                        <a:rPr kumimoji="1" lang="ja-JP" altLang="en-US" sz="1000" dirty="0" smtClean="0"/>
                        <a:t>２　障害者の日常生活及び社会生活を総合的に支援するための法律及び児童福祉法の概要並びにサービス提供のプロセスに関する講義</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050" dirty="0" smtClean="0"/>
                        <a:t>３</a:t>
                      </a:r>
                      <a:r>
                        <a:rPr kumimoji="1" lang="en-US" altLang="ja-JP" sz="1050" dirty="0" smtClean="0"/>
                        <a:t>h</a:t>
                      </a:r>
                      <a:endParaRPr kumimoji="1" lang="ja-JP" altLang="en-US" sz="1050" dirty="0"/>
                    </a:p>
                  </a:txBody>
                  <a:tcPr anchor="ctr"/>
                </a:tc>
                <a:extLst>
                  <a:ext uri="{0D108BD9-81ED-4DB2-BD59-A6C34878D82A}">
                    <a16:rowId xmlns:a16="http://schemas.microsoft.com/office/drawing/2014/main" xmlns="" val="10002"/>
                  </a:ext>
                </a:extLst>
              </a:tr>
              <a:tr h="255410">
                <a:tc vMerge="1">
                  <a:txBody>
                    <a:bodyPr/>
                    <a:lstStyle/>
                    <a:p>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r>
                        <a:rPr kumimoji="1" lang="ja-JP" altLang="en-US" sz="1000" dirty="0" smtClean="0"/>
                        <a:t>３　相談支援におけるケアマネジメント手法に関する講義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50" dirty="0" smtClean="0"/>
                        <a:t>３</a:t>
                      </a:r>
                      <a:r>
                        <a:rPr kumimoji="1" lang="en-US" altLang="ja-JP" sz="1050" dirty="0" smtClean="0"/>
                        <a:t>h</a:t>
                      </a:r>
                      <a:endParaRPr kumimoji="1" lang="ja-JP" altLang="en-US" sz="1050" dirty="0"/>
                    </a:p>
                  </a:txBody>
                  <a:tcPr anchor="ctr"/>
                </a:tc>
                <a:extLst>
                  <a:ext uri="{0D108BD9-81ED-4DB2-BD59-A6C34878D82A}">
                    <a16:rowId xmlns:a16="http://schemas.microsoft.com/office/drawing/2014/main" xmlns="" val="10003"/>
                  </a:ext>
                </a:extLst>
              </a:tr>
              <a:tr h="247717">
                <a:tc>
                  <a:txBody>
                    <a:bodyPr/>
                    <a:lstStyle/>
                    <a:p>
                      <a:endParaRPr kumimoji="1" lang="ja-JP" altLang="en-US" sz="1100" dirty="0"/>
                    </a:p>
                  </a:txBody>
                  <a:tcPr anchor="ctr">
                    <a:lnT w="12700" cap="flat" cmpd="sng" algn="ctr">
                      <a:solidFill>
                        <a:schemeClr val="tx1"/>
                      </a:solidFill>
                      <a:prstDash val="solid"/>
                      <a:round/>
                      <a:headEnd type="none" w="med" len="med"/>
                      <a:tailEnd type="none" w="med" len="med"/>
                    </a:lnT>
                    <a:solidFill>
                      <a:srgbClr val="00B0F0"/>
                    </a:solidFill>
                  </a:tcPr>
                </a:tc>
                <a:tc>
                  <a:txBody>
                    <a:bodyPr/>
                    <a:lstStyle/>
                    <a:p>
                      <a:r>
                        <a:rPr kumimoji="1" lang="ja-JP" altLang="en-US" sz="1100" dirty="0"/>
                        <a:t>合計</a:t>
                      </a:r>
                    </a:p>
                  </a:txBody>
                  <a:tcPr anchor="ctr">
                    <a:lnT w="12700" cap="flat" cmpd="sng" algn="ctr">
                      <a:solidFill>
                        <a:schemeClr val="tx1"/>
                      </a:solidFill>
                      <a:prstDash val="solid"/>
                      <a:round/>
                      <a:headEnd type="none" w="med" len="med"/>
                      <a:tailEnd type="none" w="med" len="med"/>
                    </a:lnT>
                    <a:solidFill>
                      <a:srgbClr val="00B0F0"/>
                    </a:solidFill>
                  </a:tcPr>
                </a:tc>
                <a:tc>
                  <a:txBody>
                    <a:bodyPr/>
                    <a:lstStyle/>
                    <a:p>
                      <a:pPr algn="ctr"/>
                      <a:r>
                        <a:rPr kumimoji="1" lang="ja-JP" altLang="en-US" sz="1050" dirty="0" smtClean="0"/>
                        <a:t>１１</a:t>
                      </a:r>
                      <a:r>
                        <a:rPr kumimoji="1" lang="en-US" altLang="ja-JP" sz="1050" dirty="0" smtClean="0"/>
                        <a:t>h</a:t>
                      </a:r>
                      <a:endParaRPr kumimoji="1" lang="ja-JP" altLang="en-US" sz="1050" dirty="0"/>
                    </a:p>
                  </a:txBody>
                  <a:tcPr anchor="ctr">
                    <a:solidFill>
                      <a:srgbClr val="00B0F0"/>
                    </a:solidFill>
                  </a:tcPr>
                </a:tc>
                <a:extLst>
                  <a:ext uri="{0D108BD9-81ED-4DB2-BD59-A6C34878D82A}">
                    <a16:rowId xmlns:a16="http://schemas.microsoft.com/office/drawing/2014/main" xmlns="" val="10011"/>
                  </a:ext>
                </a:extLst>
              </a:tr>
            </a:tbl>
          </a:graphicData>
        </a:graphic>
      </p:graphicFrame>
      <p:graphicFrame>
        <p:nvGraphicFramePr>
          <p:cNvPr id="6" name="表 5"/>
          <p:cNvGraphicFramePr>
            <a:graphicFrameLocks noGrp="1"/>
          </p:cNvGraphicFramePr>
          <p:nvPr>
            <p:extLst/>
          </p:nvPr>
        </p:nvGraphicFramePr>
        <p:xfrm>
          <a:off x="526336" y="2543176"/>
          <a:ext cx="3677243" cy="1586573"/>
        </p:xfrm>
        <a:graphic>
          <a:graphicData uri="http://schemas.openxmlformats.org/drawingml/2006/table">
            <a:tbl>
              <a:tblPr firstRow="1" bandRow="1">
                <a:tableStyleId>{5940675A-B579-460E-94D1-54222C63F5DA}</a:tableStyleId>
              </a:tblPr>
              <a:tblGrid>
                <a:gridCol w="527305">
                  <a:extLst>
                    <a:ext uri="{9D8B030D-6E8A-4147-A177-3AD203B41FA5}">
                      <a16:colId xmlns:a16="http://schemas.microsoft.com/office/drawing/2014/main" xmlns="" val="20000"/>
                    </a:ext>
                  </a:extLst>
                </a:gridCol>
                <a:gridCol w="2508710">
                  <a:extLst>
                    <a:ext uri="{9D8B030D-6E8A-4147-A177-3AD203B41FA5}">
                      <a16:colId xmlns:a16="http://schemas.microsoft.com/office/drawing/2014/main" xmlns="" val="20001"/>
                    </a:ext>
                  </a:extLst>
                </a:gridCol>
                <a:gridCol w="641228">
                  <a:extLst>
                    <a:ext uri="{9D8B030D-6E8A-4147-A177-3AD203B41FA5}">
                      <a16:colId xmlns:a16="http://schemas.microsoft.com/office/drawing/2014/main" xmlns="" val="20002"/>
                    </a:ext>
                  </a:extLst>
                </a:gridCol>
              </a:tblGrid>
              <a:tr h="264518">
                <a:tc gridSpan="2">
                  <a:txBody>
                    <a:bodyPr/>
                    <a:lstStyle/>
                    <a:p>
                      <a:pPr algn="ctr"/>
                      <a:r>
                        <a:rPr kumimoji="1" lang="ja-JP" altLang="en-US" sz="1050" b="1" dirty="0" smtClean="0"/>
                        <a:t>共通講義及び分野別演習（現行）</a:t>
                      </a:r>
                      <a:endParaRPr kumimoji="1" lang="ja-JP" altLang="en-US" sz="1050" b="1" dirty="0"/>
                    </a:p>
                  </a:txBody>
                  <a:tcPr anchor="ctr">
                    <a:solidFill>
                      <a:srgbClr val="92D050"/>
                    </a:solidFill>
                  </a:tcPr>
                </a:tc>
                <a:tc hMerge="1">
                  <a:txBody>
                    <a:bodyPr/>
                    <a:lstStyle/>
                    <a:p>
                      <a:endParaRPr kumimoji="1" lang="ja-JP" altLang="en-US"/>
                    </a:p>
                  </a:txBody>
                  <a:tcPr/>
                </a:tc>
                <a:tc>
                  <a:txBody>
                    <a:bodyPr/>
                    <a:lstStyle/>
                    <a:p>
                      <a:pPr algn="ctr"/>
                      <a:r>
                        <a:rPr kumimoji="1" lang="ja-JP" altLang="en-US" sz="1050" dirty="0" smtClean="0"/>
                        <a:t>時間数</a:t>
                      </a:r>
                      <a:endParaRPr kumimoji="1" lang="ja-JP" altLang="en-US" sz="1050" dirty="0"/>
                    </a:p>
                  </a:txBody>
                  <a:tcPr anchor="ctr">
                    <a:solidFill>
                      <a:srgbClr val="92D050"/>
                    </a:solidFill>
                  </a:tcPr>
                </a:tc>
                <a:extLst>
                  <a:ext uri="{0D108BD9-81ED-4DB2-BD59-A6C34878D82A}">
                    <a16:rowId xmlns:a16="http://schemas.microsoft.com/office/drawing/2014/main" xmlns="" val="10000"/>
                  </a:ext>
                </a:extLst>
              </a:tr>
              <a:tr h="153345">
                <a:tc rowSpan="2">
                  <a:txBody>
                    <a:bodyPr/>
                    <a:lstStyle/>
                    <a:p>
                      <a:pPr algn="ctr"/>
                      <a:r>
                        <a:rPr kumimoji="1" lang="ja-JP" altLang="en-US" sz="1000" dirty="0"/>
                        <a:t>講義</a:t>
                      </a:r>
                    </a:p>
                  </a:txBody>
                  <a:tcPr anchor="ctr"/>
                </a:tc>
                <a:tc>
                  <a:txBody>
                    <a:bodyPr/>
                    <a:lstStyle/>
                    <a:p>
                      <a:pPr algn="l"/>
                      <a:r>
                        <a:rPr kumimoji="1" lang="ja-JP" altLang="en-US" sz="1000" dirty="0" smtClean="0"/>
                        <a:t>サービス管理責任者の役割に関する講義</a:t>
                      </a:r>
                      <a:endParaRPr kumimoji="1" lang="ja-JP" altLang="en-US" sz="1000" dirty="0"/>
                    </a:p>
                  </a:txBody>
                  <a:tcPr anchor="ctr"/>
                </a:tc>
                <a:tc>
                  <a:txBody>
                    <a:bodyPr/>
                    <a:lstStyle/>
                    <a:p>
                      <a:pPr algn="ctr"/>
                      <a:r>
                        <a:rPr kumimoji="1" lang="ja-JP" altLang="en-US" sz="1050" dirty="0" smtClean="0">
                          <a:latin typeface="+mj-ea"/>
                          <a:ea typeface="+mj-ea"/>
                        </a:rPr>
                        <a:t>６</a:t>
                      </a:r>
                      <a:r>
                        <a:rPr kumimoji="1" lang="ja-JP" altLang="en-US" sz="1050" baseline="0" dirty="0" smtClean="0">
                          <a:latin typeface="+mj-ea"/>
                          <a:ea typeface="+mj-ea"/>
                        </a:rPr>
                        <a:t> </a:t>
                      </a:r>
                      <a:r>
                        <a:rPr kumimoji="1" lang="en-US" altLang="ja-JP" sz="1050" dirty="0" smtClean="0">
                          <a:latin typeface="+mj-ea"/>
                          <a:ea typeface="+mj-ea"/>
                        </a:rPr>
                        <a:t>h</a:t>
                      </a:r>
                      <a:endParaRPr kumimoji="1" lang="ja-JP" altLang="en-US" sz="1050" dirty="0">
                        <a:latin typeface="+mj-ea"/>
                        <a:ea typeface="+mj-ea"/>
                      </a:endParaRPr>
                    </a:p>
                  </a:txBody>
                  <a:tcPr anchor="ctr"/>
                </a:tc>
                <a:extLst>
                  <a:ext uri="{0D108BD9-81ED-4DB2-BD59-A6C34878D82A}">
                    <a16:rowId xmlns:a16="http://schemas.microsoft.com/office/drawing/2014/main" xmlns="" val="10001"/>
                  </a:ext>
                </a:extLst>
              </a:tr>
              <a:tr h="159060">
                <a:tc vMerge="1">
                  <a:txBody>
                    <a:bodyPr/>
                    <a:lstStyle/>
                    <a:p>
                      <a:endParaRPr kumimoji="1" lang="ja-JP" altLang="en-US" sz="900" dirty="0"/>
                    </a:p>
                  </a:txBody>
                  <a:tcPr/>
                </a:tc>
                <a:tc>
                  <a:txBody>
                    <a:bodyPr/>
                    <a:lstStyle/>
                    <a:p>
                      <a:pPr algn="l"/>
                      <a:r>
                        <a:rPr kumimoji="1" lang="ja-JP" altLang="en-US" sz="1000" dirty="0" smtClean="0"/>
                        <a:t>アセスメントやモニタリングの手法に関する講義</a:t>
                      </a:r>
                      <a:endParaRPr kumimoji="1" lang="ja-JP" altLang="en-US" sz="1000" dirty="0"/>
                    </a:p>
                  </a:txBody>
                  <a:tcPr anchor="ctr"/>
                </a:tc>
                <a:tc>
                  <a:txBody>
                    <a:bodyPr/>
                    <a:lstStyle/>
                    <a:p>
                      <a:pPr algn="ctr"/>
                      <a:r>
                        <a:rPr kumimoji="1" lang="ja-JP" altLang="en-US" sz="1050" dirty="0" smtClean="0"/>
                        <a:t>３ </a:t>
                      </a:r>
                      <a:r>
                        <a:rPr kumimoji="1" lang="en-US" altLang="ja-JP" sz="1050" dirty="0" smtClean="0"/>
                        <a:t>h</a:t>
                      </a:r>
                      <a:endParaRPr kumimoji="1" lang="ja-JP" altLang="en-US" sz="1050" dirty="0">
                        <a:latin typeface="+mj-ea"/>
                        <a:ea typeface="+mj-ea"/>
                      </a:endParaRPr>
                    </a:p>
                  </a:txBody>
                  <a:tcPr anchor="ctr"/>
                </a:tc>
                <a:extLst>
                  <a:ext uri="{0D108BD9-81ED-4DB2-BD59-A6C34878D82A}">
                    <a16:rowId xmlns:a16="http://schemas.microsoft.com/office/drawing/2014/main" xmlns="" val="10004"/>
                  </a:ext>
                </a:extLst>
              </a:tr>
              <a:tr h="376230">
                <a:tc>
                  <a:txBody>
                    <a:bodyPr/>
                    <a:lstStyle/>
                    <a:p>
                      <a:pPr algn="ctr"/>
                      <a:r>
                        <a:rPr kumimoji="1" lang="ja-JP" altLang="en-US" sz="1000" dirty="0" smtClean="0"/>
                        <a:t>演習</a:t>
                      </a:r>
                      <a:endParaRPr kumimoji="1" lang="ja-JP" altLang="en-US" sz="1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サービス提供プロセスの管理に関する演習</a:t>
                      </a:r>
                      <a:endParaRPr kumimoji="1" lang="en-US" altLang="ja-JP" sz="1000" dirty="0"/>
                    </a:p>
                  </a:txBody>
                  <a:tcPr anchor="ctr"/>
                </a:tc>
                <a:tc>
                  <a:txBody>
                    <a:bodyPr/>
                    <a:lstStyle/>
                    <a:p>
                      <a:pPr algn="ctr"/>
                      <a:r>
                        <a:rPr kumimoji="1" lang="ja-JP" altLang="en-US" sz="1050" dirty="0" smtClean="0">
                          <a:latin typeface="+mj-ea"/>
                          <a:ea typeface="+mj-ea"/>
                        </a:rPr>
                        <a:t>１０ ｈ</a:t>
                      </a:r>
                      <a:endParaRPr kumimoji="1" lang="ja-JP" altLang="en-US" sz="1050" dirty="0">
                        <a:latin typeface="+mj-ea"/>
                        <a:ea typeface="+mj-ea"/>
                      </a:endParaRPr>
                    </a:p>
                  </a:txBody>
                  <a:tcPr anchor="ctr"/>
                </a:tc>
                <a:extLst>
                  <a:ext uri="{0D108BD9-81ED-4DB2-BD59-A6C34878D82A}">
                    <a16:rowId xmlns:a16="http://schemas.microsoft.com/office/drawing/2014/main" xmlns="" val="10005"/>
                  </a:ext>
                </a:extLst>
              </a:tr>
              <a:tr h="298125">
                <a:tc>
                  <a:txBody>
                    <a:bodyPr/>
                    <a:lstStyle/>
                    <a:p>
                      <a:pPr algn="l"/>
                      <a:endParaRPr kumimoji="1" lang="ja-JP" altLang="en-US" sz="1200" dirty="0"/>
                    </a:p>
                  </a:txBody>
                  <a:tcPr vert="eaVert" anchor="ctr">
                    <a:solidFill>
                      <a:srgbClr val="92D050"/>
                    </a:solidFill>
                  </a:tcPr>
                </a:tc>
                <a:tc>
                  <a:txBody>
                    <a:bodyPr/>
                    <a:lstStyle/>
                    <a:p>
                      <a:pPr algn="l"/>
                      <a:r>
                        <a:rPr kumimoji="1" lang="ja-JP" altLang="en-US" sz="1050" dirty="0"/>
                        <a:t>合計</a:t>
                      </a:r>
                    </a:p>
                  </a:txBody>
                  <a:tcPr anchor="ctr">
                    <a:solidFill>
                      <a:srgbClr val="92D050"/>
                    </a:solidFill>
                  </a:tcPr>
                </a:tc>
                <a:tc>
                  <a:txBody>
                    <a:bodyPr/>
                    <a:lstStyle/>
                    <a:p>
                      <a:pPr algn="ctr"/>
                      <a:r>
                        <a:rPr kumimoji="1" lang="ja-JP" altLang="en-US" sz="1050" dirty="0" smtClean="0"/>
                        <a:t>１９ </a:t>
                      </a:r>
                      <a:r>
                        <a:rPr kumimoji="1" lang="en-US" altLang="ja-JP" sz="1050" dirty="0" smtClean="0"/>
                        <a:t>h</a:t>
                      </a:r>
                      <a:endParaRPr kumimoji="1" lang="ja-JP" altLang="en-US" sz="1050" dirty="0">
                        <a:latin typeface="+mj-ea"/>
                        <a:ea typeface="+mj-ea"/>
                      </a:endParaRPr>
                    </a:p>
                  </a:txBody>
                  <a:tcPr anchor="ctr">
                    <a:solidFill>
                      <a:srgbClr val="92D050"/>
                    </a:solidFill>
                  </a:tcPr>
                </a:tc>
                <a:extLst>
                  <a:ext uri="{0D108BD9-81ED-4DB2-BD59-A6C34878D82A}">
                    <a16:rowId xmlns:a16="http://schemas.microsoft.com/office/drawing/2014/main" xmlns="" val="10008"/>
                  </a:ext>
                </a:extLst>
              </a:tr>
            </a:tbl>
          </a:graphicData>
        </a:graphic>
      </p:graphicFrame>
      <p:graphicFrame>
        <p:nvGraphicFramePr>
          <p:cNvPr id="7" name="表 6"/>
          <p:cNvGraphicFramePr>
            <a:graphicFrameLocks noGrp="1"/>
          </p:cNvGraphicFramePr>
          <p:nvPr>
            <p:extLst/>
          </p:nvPr>
        </p:nvGraphicFramePr>
        <p:xfrm>
          <a:off x="504606" y="608203"/>
          <a:ext cx="3676651" cy="1782526"/>
        </p:xfrm>
        <a:graphic>
          <a:graphicData uri="http://schemas.openxmlformats.org/drawingml/2006/table">
            <a:tbl>
              <a:tblPr firstRow="1" bandRow="1">
                <a:tableStyleId>{5940675A-B579-460E-94D1-54222C63F5DA}</a:tableStyleId>
              </a:tblPr>
              <a:tblGrid>
                <a:gridCol w="517784">
                  <a:extLst>
                    <a:ext uri="{9D8B030D-6E8A-4147-A177-3AD203B41FA5}">
                      <a16:colId xmlns:a16="http://schemas.microsoft.com/office/drawing/2014/main" xmlns="" val="20000"/>
                    </a:ext>
                  </a:extLst>
                </a:gridCol>
                <a:gridCol w="2482811">
                  <a:extLst>
                    <a:ext uri="{9D8B030D-6E8A-4147-A177-3AD203B41FA5}">
                      <a16:colId xmlns:a16="http://schemas.microsoft.com/office/drawing/2014/main" xmlns="" val="20001"/>
                    </a:ext>
                  </a:extLst>
                </a:gridCol>
                <a:gridCol w="676056">
                  <a:extLst>
                    <a:ext uri="{9D8B030D-6E8A-4147-A177-3AD203B41FA5}">
                      <a16:colId xmlns:a16="http://schemas.microsoft.com/office/drawing/2014/main" xmlns="" val="20002"/>
                    </a:ext>
                  </a:extLst>
                </a:gridCol>
              </a:tblGrid>
              <a:tr h="277622">
                <a:tc gridSpan="2">
                  <a:txBody>
                    <a:bodyPr/>
                    <a:lstStyle/>
                    <a:p>
                      <a:pPr algn="ctr"/>
                      <a:r>
                        <a:rPr kumimoji="1" lang="ja-JP" altLang="en-US" sz="1050" b="1" dirty="0" smtClean="0"/>
                        <a:t>相談支援従事者初任者研修講義（現行）</a:t>
                      </a:r>
                      <a:endParaRPr kumimoji="1" lang="ja-JP" altLang="en-US" sz="1050" b="1" dirty="0"/>
                    </a:p>
                  </a:txBody>
                  <a:tcPr anchor="ctr">
                    <a:solidFill>
                      <a:srgbClr val="00B0F0"/>
                    </a:solidFill>
                  </a:tcPr>
                </a:tc>
                <a:tc hMerge="1">
                  <a:txBody>
                    <a:bodyPr/>
                    <a:lstStyle/>
                    <a:p>
                      <a:pPr algn="ctr"/>
                      <a:endParaRPr kumimoji="1" lang="ja-JP" altLang="en-US" sz="1600" b="1" dirty="0"/>
                    </a:p>
                  </a:txBody>
                  <a:tcPr>
                    <a:lnL w="12700" cap="flat" cmpd="sng" algn="ctr">
                      <a:solidFill>
                        <a:schemeClr val="tx1"/>
                      </a:solidFill>
                      <a:prstDash val="solid"/>
                      <a:round/>
                      <a:headEnd type="none" w="med" len="med"/>
                      <a:tailEnd type="none" w="med" len="med"/>
                    </a:lnL>
                    <a:solidFill>
                      <a:srgbClr val="00B0F0"/>
                    </a:solidFill>
                  </a:tcPr>
                </a:tc>
                <a:tc>
                  <a:txBody>
                    <a:bodyPr/>
                    <a:lstStyle/>
                    <a:p>
                      <a:pPr algn="ctr"/>
                      <a:r>
                        <a:rPr kumimoji="1" lang="ja-JP" altLang="en-US" sz="1050" dirty="0"/>
                        <a:t>時間数</a:t>
                      </a:r>
                    </a:p>
                  </a:txBody>
                  <a:tcPr anchor="ctr">
                    <a:solidFill>
                      <a:srgbClr val="00B0F0"/>
                    </a:solidFill>
                  </a:tcPr>
                </a:tc>
                <a:extLst>
                  <a:ext uri="{0D108BD9-81ED-4DB2-BD59-A6C34878D82A}">
                    <a16:rowId xmlns:a16="http://schemas.microsoft.com/office/drawing/2014/main" xmlns="" val="10000"/>
                  </a:ext>
                </a:extLst>
              </a:tr>
              <a:tr h="645616">
                <a:tc rowSpan="3">
                  <a:txBody>
                    <a:bodyPr/>
                    <a:lstStyle/>
                    <a:p>
                      <a:pPr algn="ctr"/>
                      <a:r>
                        <a:rPr kumimoji="1" lang="ja-JP" altLang="en-US" sz="1000" dirty="0"/>
                        <a:t>講義</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1000" dirty="0" smtClean="0"/>
                        <a:t>障害者の日常生活及び社会生活を総合的に支援するための法律及び児童福祉法の概要並びに相談支援従事者の役割に関する講義</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100" dirty="0" smtClean="0"/>
                        <a:t>６．５ </a:t>
                      </a:r>
                      <a:r>
                        <a:rPr kumimoji="1" lang="en-US" altLang="ja-JP" sz="1100" dirty="0" smtClean="0"/>
                        <a:t>h</a:t>
                      </a:r>
                      <a:endParaRPr kumimoji="1" lang="ja-JP" altLang="en-US" sz="1100" dirty="0"/>
                    </a:p>
                  </a:txBody>
                  <a:tcPr anchor="ctr"/>
                </a:tc>
                <a:extLst>
                  <a:ext uri="{0D108BD9-81ED-4DB2-BD59-A6C34878D82A}">
                    <a16:rowId xmlns:a16="http://schemas.microsoft.com/office/drawing/2014/main" xmlns="" val="10001"/>
                  </a:ext>
                </a:extLst>
              </a:tr>
              <a:tr h="266031">
                <a:tc vMerge="1">
                  <a:txBody>
                    <a:bodyPr/>
                    <a:lstStyle/>
                    <a:p>
                      <a:endParaRPr kumimoji="1" lang="ja-JP" altLang="en-US"/>
                    </a:p>
                  </a:txBody>
                  <a:tcPr/>
                </a:tc>
                <a:tc>
                  <a:txBody>
                    <a:bodyPr/>
                    <a:lstStyle/>
                    <a:p>
                      <a:r>
                        <a:rPr kumimoji="1" lang="ja-JP" altLang="en-US" sz="1000" dirty="0" smtClean="0"/>
                        <a:t>ケアマネジメントの手法に関する講義</a:t>
                      </a:r>
                      <a:endParaRPr kumimoji="1" lang="ja-JP" altLang="en-US" sz="1000" dirty="0"/>
                    </a:p>
                  </a:txBody>
                  <a:tcPr anchor="ctr"/>
                </a:tc>
                <a:tc>
                  <a:txBody>
                    <a:bodyPr/>
                    <a:lstStyle/>
                    <a:p>
                      <a:pPr algn="ctr"/>
                      <a:r>
                        <a:rPr kumimoji="1" lang="ja-JP" altLang="en-US" sz="1100" dirty="0" smtClean="0"/>
                        <a:t>２ </a:t>
                      </a:r>
                      <a:r>
                        <a:rPr kumimoji="1" lang="en-US" altLang="ja-JP" sz="1100" dirty="0" smtClean="0"/>
                        <a:t>h</a:t>
                      </a:r>
                      <a:endParaRPr kumimoji="1" lang="ja-JP" altLang="en-US" sz="1100" dirty="0"/>
                    </a:p>
                  </a:txBody>
                  <a:tcPr anchor="ctr"/>
                </a:tc>
                <a:extLst>
                  <a:ext uri="{0D108BD9-81ED-4DB2-BD59-A6C34878D82A}">
                    <a16:rowId xmlns:a16="http://schemas.microsoft.com/office/drawing/2014/main" xmlns="" val="10003"/>
                  </a:ext>
                </a:extLst>
              </a:tr>
              <a:tr h="266031">
                <a:tc vMerge="1">
                  <a:txBody>
                    <a:bodyPr/>
                    <a:lstStyle/>
                    <a:p>
                      <a:endParaRPr kumimoji="1" lang="ja-JP" altLang="en-US" sz="900" dirty="0"/>
                    </a:p>
                  </a:txBody>
                  <a:tcPr/>
                </a:tc>
                <a:tc>
                  <a:txBody>
                    <a:bodyPr/>
                    <a:lstStyle/>
                    <a:p>
                      <a:r>
                        <a:rPr kumimoji="1" lang="ja-JP" altLang="en-US" sz="1000" kern="1200" dirty="0" smtClean="0">
                          <a:effectLst/>
                        </a:rPr>
                        <a:t>地域支援に関する講義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100" dirty="0" smtClean="0"/>
                        <a:t>３ </a:t>
                      </a:r>
                      <a:r>
                        <a:rPr kumimoji="1" lang="en-US" altLang="ja-JP" sz="1100" dirty="0" smtClean="0"/>
                        <a:t>h</a:t>
                      </a:r>
                      <a:endParaRPr kumimoji="1" lang="ja-JP" altLang="en-US" sz="1100" dirty="0"/>
                    </a:p>
                  </a:txBody>
                  <a:tcPr anchor="ctr"/>
                </a:tc>
                <a:extLst>
                  <a:ext uri="{0D108BD9-81ED-4DB2-BD59-A6C34878D82A}">
                    <a16:rowId xmlns:a16="http://schemas.microsoft.com/office/drawing/2014/main" xmlns="" val="10004"/>
                  </a:ext>
                </a:extLst>
              </a:tr>
              <a:tr h="271802">
                <a:tc>
                  <a:txBody>
                    <a:bodyPr/>
                    <a:lstStyle/>
                    <a:p>
                      <a:pPr algn="ctr"/>
                      <a:endParaRPr kumimoji="1" lang="ja-JP" altLang="en-US" sz="1200" dirty="0"/>
                    </a:p>
                  </a:txBody>
                  <a:tcPr vert="eaVert" anchor="ctr">
                    <a:lnT w="12700" cap="flat" cmpd="sng" algn="ctr">
                      <a:solidFill>
                        <a:schemeClr val="tx1"/>
                      </a:solidFill>
                      <a:prstDash val="solid"/>
                      <a:round/>
                      <a:headEnd type="none" w="med" len="med"/>
                      <a:tailEnd type="none" w="med" len="med"/>
                    </a:lnT>
                    <a:solidFill>
                      <a:srgbClr val="00B0F0"/>
                    </a:solidFill>
                  </a:tcPr>
                </a:tc>
                <a:tc>
                  <a:txBody>
                    <a:bodyPr/>
                    <a:lstStyle/>
                    <a:p>
                      <a:r>
                        <a:rPr kumimoji="1" lang="ja-JP" altLang="en-US" sz="1050" dirty="0"/>
                        <a:t>合計</a:t>
                      </a:r>
                    </a:p>
                  </a:txBody>
                  <a:tcPr anchor="ctr">
                    <a:lnT w="12700" cap="flat" cmpd="sng" algn="ctr">
                      <a:solidFill>
                        <a:schemeClr val="tx1"/>
                      </a:solidFill>
                      <a:prstDash val="solid"/>
                      <a:round/>
                      <a:headEnd type="none" w="med" len="med"/>
                      <a:tailEnd type="none" w="med" len="med"/>
                    </a:lnT>
                    <a:solidFill>
                      <a:srgbClr val="00B0F0"/>
                    </a:solidFill>
                  </a:tcPr>
                </a:tc>
                <a:tc>
                  <a:txBody>
                    <a:bodyPr/>
                    <a:lstStyle/>
                    <a:p>
                      <a:pPr algn="ctr"/>
                      <a:r>
                        <a:rPr kumimoji="1" lang="ja-JP" altLang="en-US" sz="1100" dirty="0" smtClean="0"/>
                        <a:t>１１．５ </a:t>
                      </a:r>
                      <a:r>
                        <a:rPr kumimoji="1" lang="en-US" altLang="ja-JP" sz="1100" dirty="0" smtClean="0"/>
                        <a:t>h</a:t>
                      </a:r>
                      <a:endParaRPr kumimoji="1" lang="ja-JP" altLang="en-US" sz="1100" dirty="0"/>
                    </a:p>
                  </a:txBody>
                  <a:tcPr anchor="ctr">
                    <a:solidFill>
                      <a:srgbClr val="00B0F0"/>
                    </a:solidFill>
                  </a:tcPr>
                </a:tc>
                <a:extLst>
                  <a:ext uri="{0D108BD9-81ED-4DB2-BD59-A6C34878D82A}">
                    <a16:rowId xmlns:a16="http://schemas.microsoft.com/office/drawing/2014/main" xmlns="" val="10010"/>
                  </a:ext>
                </a:extLst>
              </a:tr>
            </a:tbl>
          </a:graphicData>
        </a:graphic>
      </p:graphicFrame>
      <p:sp>
        <p:nvSpPr>
          <p:cNvPr id="8" name="タイトル 1"/>
          <p:cNvSpPr>
            <a:spLocks noGrp="1"/>
          </p:cNvSpPr>
          <p:nvPr>
            <p:ph type="title"/>
          </p:nvPr>
        </p:nvSpPr>
        <p:spPr>
          <a:xfrm>
            <a:off x="436821" y="44624"/>
            <a:ext cx="9028870" cy="418058"/>
          </a:xfrm>
        </p:spPr>
        <p:txBody>
          <a:bodyPr>
            <a:noAutofit/>
          </a:bodyPr>
          <a:lstStyle/>
          <a:p>
            <a:r>
              <a:rPr lang="ja-JP" altLang="en-US" sz="1800" b="1" dirty="0"/>
              <a:t>サービス管理責任者・児童発達支援管理責任者研修の告示別表（案）</a:t>
            </a:r>
          </a:p>
        </p:txBody>
      </p:sp>
      <p:grpSp>
        <p:nvGrpSpPr>
          <p:cNvPr id="9" name="グループ化 8">
            <a:extLst>
              <a:ext uri="{FF2B5EF4-FFF2-40B4-BE49-F238E27FC236}">
                <a16:creationId xmlns:a16="http://schemas.microsoft.com/office/drawing/2014/main" xmlns="" id="{14D6039F-05D0-1A47-942C-D43B72179361}"/>
              </a:ext>
            </a:extLst>
          </p:cNvPr>
          <p:cNvGrpSpPr/>
          <p:nvPr/>
        </p:nvGrpSpPr>
        <p:grpSpPr>
          <a:xfrm>
            <a:off x="381000" y="407397"/>
            <a:ext cx="9144000" cy="72008"/>
            <a:chOff x="0" y="188640"/>
            <a:chExt cx="9144000" cy="72008"/>
          </a:xfrm>
        </p:grpSpPr>
        <p:cxnSp>
          <p:nvCxnSpPr>
            <p:cNvPr id="10" name="直線コネクタ 9">
              <a:extLst>
                <a:ext uri="{FF2B5EF4-FFF2-40B4-BE49-F238E27FC236}">
                  <a16:creationId xmlns:a16="http://schemas.microsoft.com/office/drawing/2014/main" xmlns="" id="{267A116B-83C7-E441-93D3-246BDACB4DDC}"/>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xmlns="" id="{6125FFC1-EC09-1847-B19B-44CDD57F93FE}"/>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14" name="表 13"/>
          <p:cNvGraphicFramePr>
            <a:graphicFrameLocks noGrp="1"/>
          </p:cNvGraphicFramePr>
          <p:nvPr>
            <p:extLst/>
          </p:nvPr>
        </p:nvGraphicFramePr>
        <p:xfrm>
          <a:off x="4798257" y="2540876"/>
          <a:ext cx="4591641" cy="1605517"/>
        </p:xfrm>
        <a:graphic>
          <a:graphicData uri="http://schemas.openxmlformats.org/drawingml/2006/table">
            <a:tbl>
              <a:tblPr firstRow="1" bandRow="1">
                <a:tableStyleId>{5940675A-B579-460E-94D1-54222C63F5DA}</a:tableStyleId>
              </a:tblPr>
              <a:tblGrid>
                <a:gridCol w="469752">
                  <a:extLst>
                    <a:ext uri="{9D8B030D-6E8A-4147-A177-3AD203B41FA5}">
                      <a16:colId xmlns:a16="http://schemas.microsoft.com/office/drawing/2014/main" xmlns="" val="20000"/>
                    </a:ext>
                  </a:extLst>
                </a:gridCol>
                <a:gridCol w="3370521">
                  <a:extLst>
                    <a:ext uri="{9D8B030D-6E8A-4147-A177-3AD203B41FA5}">
                      <a16:colId xmlns:a16="http://schemas.microsoft.com/office/drawing/2014/main" xmlns="" val="20001"/>
                    </a:ext>
                  </a:extLst>
                </a:gridCol>
                <a:gridCol w="751368">
                  <a:extLst>
                    <a:ext uri="{9D8B030D-6E8A-4147-A177-3AD203B41FA5}">
                      <a16:colId xmlns:a16="http://schemas.microsoft.com/office/drawing/2014/main" xmlns="" val="20002"/>
                    </a:ext>
                  </a:extLst>
                </a:gridCol>
              </a:tblGrid>
              <a:tr h="27824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t>基礎研修（うち研修講義、演習部分）（見直し後）</a:t>
                      </a:r>
                    </a:p>
                  </a:txBody>
                  <a:tcPr anchor="ctr">
                    <a:lnL w="12700" cap="flat" cmpd="sng" algn="ctr">
                      <a:solidFill>
                        <a:schemeClr val="tx1"/>
                      </a:solidFill>
                      <a:prstDash val="solid"/>
                      <a:round/>
                      <a:headEnd type="none" w="med" len="med"/>
                      <a:tailEnd type="none" w="med" len="med"/>
                    </a:lnL>
                    <a:solidFill>
                      <a:srgbClr val="92D05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smtClean="0"/>
                    </a:p>
                  </a:txBody>
                  <a:tcPr anchor="ctr">
                    <a:solidFill>
                      <a:srgbClr val="92D050"/>
                    </a:solidFill>
                  </a:tcPr>
                </a:tc>
                <a:tc>
                  <a:txBody>
                    <a:bodyPr/>
                    <a:lstStyle/>
                    <a:p>
                      <a:pPr algn="ctr"/>
                      <a:r>
                        <a:rPr kumimoji="1" lang="ja-JP" altLang="en-US" sz="1050" dirty="0"/>
                        <a:t>時間数</a:t>
                      </a:r>
                    </a:p>
                  </a:txBody>
                  <a:tcPr anchor="ctr">
                    <a:solidFill>
                      <a:srgbClr val="92D050"/>
                    </a:solidFill>
                  </a:tcPr>
                </a:tc>
                <a:extLst>
                  <a:ext uri="{0D108BD9-81ED-4DB2-BD59-A6C34878D82A}">
                    <a16:rowId xmlns:a16="http://schemas.microsoft.com/office/drawing/2014/main" xmlns="" val="10000"/>
                  </a:ext>
                </a:extLst>
              </a:tr>
              <a:tr h="323992">
                <a:tc rowSpan="2">
                  <a:txBody>
                    <a:bodyPr/>
                    <a:lstStyle/>
                    <a:p>
                      <a:pPr algn="l"/>
                      <a:r>
                        <a:rPr kumimoji="1" lang="ja-JP" altLang="en-US" sz="1000" dirty="0" smtClean="0"/>
                        <a:t>講義</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pPr algn="l"/>
                      <a:r>
                        <a:rPr kumimoji="1" lang="ja-JP" altLang="en-US" sz="1000" dirty="0" smtClean="0"/>
                        <a:t>１　サービス管理責任者の役割に関する講義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50" dirty="0" smtClean="0">
                          <a:latin typeface="+mj-ea"/>
                          <a:ea typeface="+mj-ea"/>
                        </a:rPr>
                        <a:t>４．５</a:t>
                      </a:r>
                      <a:r>
                        <a:rPr kumimoji="1" lang="en-US" altLang="ja-JP" sz="1050" dirty="0" smtClean="0">
                          <a:latin typeface="+mj-ea"/>
                          <a:ea typeface="+mj-ea"/>
                        </a:rPr>
                        <a:t>h</a:t>
                      </a:r>
                      <a:endParaRPr kumimoji="1" lang="ja-JP" altLang="en-US" sz="1050" dirty="0">
                        <a:latin typeface="+mj-ea"/>
                        <a:ea typeface="+mj-ea"/>
                      </a:endParaRPr>
                    </a:p>
                  </a:txBody>
                  <a:tcPr anchor="ctr"/>
                </a:tc>
                <a:extLst>
                  <a:ext uri="{0D108BD9-81ED-4DB2-BD59-A6C34878D82A}">
                    <a16:rowId xmlns:a16="http://schemas.microsoft.com/office/drawing/2014/main" xmlns="" val="10001"/>
                  </a:ext>
                </a:extLst>
              </a:tr>
              <a:tr h="323992">
                <a:tc vMerge="1">
                  <a:txBody>
                    <a:bodyPr/>
                    <a:lstStyle/>
                    <a:p>
                      <a:pPr algn="l"/>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l"/>
                      <a:r>
                        <a:rPr kumimoji="1" lang="ja-JP" altLang="en-US" sz="1000" dirty="0" smtClean="0"/>
                        <a:t>２　アセスメントやモニタリングの手法に関する講義</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050" dirty="0" smtClean="0"/>
                        <a:t>５．５</a:t>
                      </a:r>
                      <a:r>
                        <a:rPr kumimoji="1" lang="en-US" altLang="ja-JP" sz="1050" dirty="0" smtClean="0"/>
                        <a:t>h</a:t>
                      </a:r>
                      <a:endParaRPr kumimoji="1" lang="ja-JP" altLang="en-US" sz="1050" dirty="0">
                        <a:latin typeface="+mj-ea"/>
                        <a:ea typeface="+mj-ea"/>
                      </a:endParaRPr>
                    </a:p>
                  </a:txBody>
                  <a:tcPr anchor="ctr"/>
                </a:tc>
                <a:extLst>
                  <a:ext uri="{0D108BD9-81ED-4DB2-BD59-A6C34878D82A}">
                    <a16:rowId xmlns:a16="http://schemas.microsoft.com/office/drawing/2014/main" xmlns="" val="10004"/>
                  </a:ext>
                </a:extLst>
              </a:tr>
              <a:tr h="4028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演習</a:t>
                      </a:r>
                      <a:endParaRPr kumimoji="1" lang="en-US" altLang="ja-JP" sz="1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３　サービス提供プロセスの管理に関する演習</a:t>
                      </a:r>
                      <a:endParaRPr kumimoji="1" lang="en-US" altLang="ja-JP" sz="1000" dirty="0"/>
                    </a:p>
                  </a:txBody>
                  <a:tcPr anchor="ctr"/>
                </a:tc>
                <a:tc>
                  <a:txBody>
                    <a:bodyPr/>
                    <a:lstStyle/>
                    <a:p>
                      <a:pPr algn="ctr"/>
                      <a:r>
                        <a:rPr kumimoji="1" lang="ja-JP" altLang="en-US" sz="1050" dirty="0" smtClean="0">
                          <a:latin typeface="+mj-ea"/>
                          <a:ea typeface="+mj-ea"/>
                        </a:rPr>
                        <a:t>７．５ｈ</a:t>
                      </a:r>
                      <a:endParaRPr kumimoji="1" lang="ja-JP" altLang="en-US" sz="1050" dirty="0">
                        <a:latin typeface="+mj-ea"/>
                        <a:ea typeface="+mj-ea"/>
                      </a:endParaRPr>
                    </a:p>
                  </a:txBody>
                  <a:tcPr anchor="ctr"/>
                </a:tc>
                <a:extLst>
                  <a:ext uri="{0D108BD9-81ED-4DB2-BD59-A6C34878D82A}">
                    <a16:rowId xmlns:a16="http://schemas.microsoft.com/office/drawing/2014/main" xmlns="" val="10005"/>
                  </a:ext>
                </a:extLst>
              </a:tr>
              <a:tr h="276447">
                <a:tc>
                  <a:txBody>
                    <a:bodyPr/>
                    <a:lstStyle/>
                    <a:p>
                      <a:pPr algn="l"/>
                      <a:endParaRPr kumimoji="1" lang="ja-JP" altLang="en-US" sz="1050" dirty="0"/>
                    </a:p>
                  </a:txBody>
                  <a:tcPr anchor="ctr">
                    <a:solidFill>
                      <a:srgbClr val="92D050"/>
                    </a:solidFill>
                  </a:tcPr>
                </a:tc>
                <a:tc>
                  <a:txBody>
                    <a:bodyPr/>
                    <a:lstStyle/>
                    <a:p>
                      <a:pPr algn="l"/>
                      <a:r>
                        <a:rPr kumimoji="1" lang="ja-JP" altLang="en-US" sz="1050" dirty="0"/>
                        <a:t>合計</a:t>
                      </a:r>
                    </a:p>
                  </a:txBody>
                  <a:tcPr anchor="ctr">
                    <a:solidFill>
                      <a:srgbClr val="92D050"/>
                    </a:solidFill>
                  </a:tcPr>
                </a:tc>
                <a:tc>
                  <a:txBody>
                    <a:bodyPr/>
                    <a:lstStyle/>
                    <a:p>
                      <a:pPr algn="ctr"/>
                      <a:r>
                        <a:rPr kumimoji="1" lang="ja-JP" altLang="en-US" sz="1050" dirty="0" smtClean="0">
                          <a:solidFill>
                            <a:srgbClr val="FF0000"/>
                          </a:solidFill>
                        </a:rPr>
                        <a:t>１５</a:t>
                      </a:r>
                      <a:r>
                        <a:rPr kumimoji="1" lang="ja-JP" altLang="en-US" sz="1050" baseline="0" dirty="0" smtClean="0">
                          <a:solidFill>
                            <a:srgbClr val="FF0000"/>
                          </a:solidFill>
                        </a:rPr>
                        <a:t> </a:t>
                      </a:r>
                      <a:r>
                        <a:rPr kumimoji="1" lang="en-US" altLang="ja-JP" sz="1050" dirty="0" smtClean="0">
                          <a:solidFill>
                            <a:srgbClr val="FF0000"/>
                          </a:solidFill>
                        </a:rPr>
                        <a:t>h</a:t>
                      </a:r>
                      <a:endParaRPr kumimoji="1" lang="ja-JP" altLang="en-US" sz="1050" dirty="0">
                        <a:solidFill>
                          <a:srgbClr val="FF0000"/>
                        </a:solidFill>
                        <a:latin typeface="+mj-ea"/>
                        <a:ea typeface="+mj-ea"/>
                      </a:endParaRPr>
                    </a:p>
                  </a:txBody>
                  <a:tcPr anchor="ctr">
                    <a:solidFill>
                      <a:srgbClr val="92D050"/>
                    </a:solidFill>
                  </a:tcPr>
                </a:tc>
                <a:extLst>
                  <a:ext uri="{0D108BD9-81ED-4DB2-BD59-A6C34878D82A}">
                    <a16:rowId xmlns:a16="http://schemas.microsoft.com/office/drawing/2014/main" xmlns="" val="10008"/>
                  </a:ext>
                </a:extLst>
              </a:tr>
            </a:tbl>
          </a:graphicData>
        </a:graphic>
      </p:graphicFrame>
      <p:sp>
        <p:nvSpPr>
          <p:cNvPr id="15" name="右矢印 14"/>
          <p:cNvSpPr/>
          <p:nvPr/>
        </p:nvSpPr>
        <p:spPr>
          <a:xfrm>
            <a:off x="4322662" y="1312845"/>
            <a:ext cx="310960" cy="1813044"/>
          </a:xfrm>
          <a:prstGeom prst="rightArrow">
            <a:avLst>
              <a:gd name="adj1" fmla="val 6034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3" name="直線コネクタ 2"/>
          <p:cNvCxnSpPr/>
          <p:nvPr/>
        </p:nvCxnSpPr>
        <p:spPr>
          <a:xfrm flipV="1">
            <a:off x="381000" y="4358313"/>
            <a:ext cx="9118086" cy="1"/>
          </a:xfrm>
          <a:prstGeom prst="line">
            <a:avLst/>
          </a:prstGeom>
          <a:ln>
            <a:prstDash val="sysDash"/>
          </a:ln>
        </p:spPr>
        <p:style>
          <a:lnRef idx="1">
            <a:schemeClr val="dk1"/>
          </a:lnRef>
          <a:fillRef idx="0">
            <a:schemeClr val="dk1"/>
          </a:fillRef>
          <a:effectRef idx="0">
            <a:schemeClr val="dk1"/>
          </a:effectRef>
          <a:fontRef idx="minor">
            <a:schemeClr val="tx1"/>
          </a:fontRef>
        </p:style>
      </p:cxnSp>
      <p:graphicFrame>
        <p:nvGraphicFramePr>
          <p:cNvPr id="20" name="表 19"/>
          <p:cNvGraphicFramePr>
            <a:graphicFrameLocks noGrp="1"/>
          </p:cNvGraphicFramePr>
          <p:nvPr>
            <p:extLst/>
          </p:nvPr>
        </p:nvGraphicFramePr>
        <p:xfrm>
          <a:off x="527727" y="4784390"/>
          <a:ext cx="4270530" cy="1651337"/>
        </p:xfrm>
        <a:graphic>
          <a:graphicData uri="http://schemas.openxmlformats.org/drawingml/2006/table">
            <a:tbl>
              <a:tblPr firstRow="1" bandRow="1">
                <a:tableStyleId>{5940675A-B579-460E-94D1-54222C63F5DA}</a:tableStyleId>
              </a:tblPr>
              <a:tblGrid>
                <a:gridCol w="524549">
                  <a:extLst>
                    <a:ext uri="{9D8B030D-6E8A-4147-A177-3AD203B41FA5}">
                      <a16:colId xmlns:a16="http://schemas.microsoft.com/office/drawing/2014/main" xmlns="" val="20000"/>
                    </a:ext>
                  </a:extLst>
                </a:gridCol>
                <a:gridCol w="2963421">
                  <a:extLst>
                    <a:ext uri="{9D8B030D-6E8A-4147-A177-3AD203B41FA5}">
                      <a16:colId xmlns:a16="http://schemas.microsoft.com/office/drawing/2014/main" xmlns="" val="20001"/>
                    </a:ext>
                  </a:extLst>
                </a:gridCol>
                <a:gridCol w="782560">
                  <a:extLst>
                    <a:ext uri="{9D8B030D-6E8A-4147-A177-3AD203B41FA5}">
                      <a16:colId xmlns:a16="http://schemas.microsoft.com/office/drawing/2014/main" xmlns="" val="20002"/>
                    </a:ext>
                  </a:extLst>
                </a:gridCol>
              </a:tblGrid>
              <a:tr h="29156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t>実践研修</a:t>
                      </a:r>
                    </a:p>
                  </a:txBody>
                  <a:tcPr anchor="ctr">
                    <a:lnL w="12700" cap="flat" cmpd="sng" algn="ctr">
                      <a:solidFill>
                        <a:schemeClr val="tx1"/>
                      </a:solidFill>
                      <a:prstDash val="solid"/>
                      <a:round/>
                      <a:headEnd type="none" w="med" len="med"/>
                      <a:tailEnd type="none" w="med" len="med"/>
                    </a:lnL>
                    <a:solidFill>
                      <a:schemeClr val="accent2">
                        <a:lumMod val="40000"/>
                        <a:lumOff val="6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smtClean="0"/>
                    </a:p>
                  </a:txBody>
                  <a:tcPr anchor="ctr">
                    <a:solidFill>
                      <a:schemeClr val="accent2">
                        <a:lumMod val="40000"/>
                        <a:lumOff val="60000"/>
                      </a:schemeClr>
                    </a:solidFill>
                  </a:tcPr>
                </a:tc>
                <a:tc>
                  <a:txBody>
                    <a:bodyPr/>
                    <a:lstStyle/>
                    <a:p>
                      <a:pPr algn="ctr"/>
                      <a:r>
                        <a:rPr kumimoji="1" lang="ja-JP" altLang="en-US" sz="1050" dirty="0"/>
                        <a:t>時間数</a:t>
                      </a:r>
                    </a:p>
                  </a:txBody>
                  <a:tcPr anchor="ctr">
                    <a:solidFill>
                      <a:schemeClr val="accent2">
                        <a:lumMod val="40000"/>
                        <a:lumOff val="60000"/>
                      </a:schemeClr>
                    </a:solidFill>
                  </a:tcPr>
                </a:tc>
                <a:extLst>
                  <a:ext uri="{0D108BD9-81ED-4DB2-BD59-A6C34878D82A}">
                    <a16:rowId xmlns:a16="http://schemas.microsoft.com/office/drawing/2014/main" xmlns="" val="10000"/>
                  </a:ext>
                </a:extLst>
              </a:tr>
              <a:tr h="262071">
                <a:tc>
                  <a:txBody>
                    <a:bodyPr/>
                    <a:lstStyle/>
                    <a:p>
                      <a:r>
                        <a:rPr kumimoji="1" lang="ja-JP" altLang="en-US" sz="1000" dirty="0" smtClean="0"/>
                        <a:t>講義</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r>
                        <a:rPr kumimoji="1" lang="ja-JP" altLang="en-US" sz="1000" dirty="0" smtClean="0"/>
                        <a:t>１　障害福祉の動向に関する講義</a:t>
                      </a:r>
                      <a:endParaRPr kumimoji="1" lang="ja-JP" altLang="en-US" sz="1000" dirty="0"/>
                    </a:p>
                  </a:txBody>
                  <a:tcPr anchor="ctr"/>
                </a:tc>
                <a:tc>
                  <a:txBody>
                    <a:bodyPr/>
                    <a:lstStyle/>
                    <a:p>
                      <a:pPr algn="ctr"/>
                      <a:r>
                        <a:rPr kumimoji="1" lang="ja-JP" altLang="en-US" sz="1050" dirty="0" smtClean="0"/>
                        <a:t>１ｈ</a:t>
                      </a:r>
                      <a:endParaRPr kumimoji="1" lang="ja-JP" altLang="en-US" sz="1050" dirty="0"/>
                    </a:p>
                  </a:txBody>
                  <a:tcPr anchor="ctr"/>
                </a:tc>
                <a:extLst>
                  <a:ext uri="{0D108BD9-81ED-4DB2-BD59-A6C34878D82A}">
                    <a16:rowId xmlns:a16="http://schemas.microsoft.com/office/drawing/2014/main" xmlns="" val="10001"/>
                  </a:ext>
                </a:extLst>
              </a:tr>
              <a:tr h="262071">
                <a:tc rowSpan="3">
                  <a:txBody>
                    <a:bodyPr/>
                    <a:lstStyle/>
                    <a:p>
                      <a:r>
                        <a:rPr kumimoji="1" lang="ja-JP" altLang="en-US" sz="1000" dirty="0" smtClean="0"/>
                        <a:t>演習</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r>
                        <a:rPr kumimoji="1" lang="ja-JP" altLang="en-US" sz="1000" dirty="0" smtClean="0"/>
                        <a:t>２　サービス提供に関する講義及び演習</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50" dirty="0" smtClean="0"/>
                        <a:t>７ｈ</a:t>
                      </a:r>
                      <a:endParaRPr kumimoji="1" lang="ja-JP" altLang="en-US" sz="105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87684">
                <a:tc vMerge="1">
                  <a:txBody>
                    <a:bodyPr/>
                    <a:lstStyle/>
                    <a:p>
                      <a:endParaRPr kumimoji="1" lang="ja-JP" altLang="en-US"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kumimoji="1" lang="ja-JP" altLang="en-US" sz="1000" dirty="0" smtClean="0"/>
                        <a:t>３　人材育成の手法に関する講義及び演習</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050" dirty="0" smtClean="0"/>
                        <a:t>２．５ｈ</a:t>
                      </a:r>
                      <a:endParaRPr kumimoji="1" lang="ja-JP" altLang="en-US" sz="105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3"/>
                  </a:ext>
                </a:extLst>
              </a:tr>
              <a:tr h="262071">
                <a:tc vMerge="1">
                  <a:txBody>
                    <a:bodyPr/>
                    <a:lstStyle/>
                    <a:p>
                      <a:endParaRPr kumimoji="1" lang="ja-JP" altLang="en-US" sz="1000" dirty="0"/>
                    </a:p>
                  </a:txBody>
                  <a:tcPr anchor="ctr"/>
                </a:tc>
                <a:tc>
                  <a:txBody>
                    <a:bodyPr/>
                    <a:lstStyle/>
                    <a:p>
                      <a:r>
                        <a:rPr kumimoji="1" lang="ja-JP" altLang="en-US" sz="1000" dirty="0" smtClean="0"/>
                        <a:t>４　他職種及び地域連携に関する講義及び演習</a:t>
                      </a:r>
                      <a:endParaRPr kumimoji="1" lang="ja-JP" altLang="en-US" sz="1000" dirty="0"/>
                    </a:p>
                  </a:txBody>
                  <a:tcPr anchor="ctr"/>
                </a:tc>
                <a:tc>
                  <a:txBody>
                    <a:bodyPr/>
                    <a:lstStyle/>
                    <a:p>
                      <a:pPr algn="ctr"/>
                      <a:r>
                        <a:rPr kumimoji="1" lang="ja-JP" altLang="en-US" sz="1050" dirty="0" smtClean="0"/>
                        <a:t>６ｈ</a:t>
                      </a:r>
                      <a:endParaRPr kumimoji="1" lang="ja-JP" altLang="en-US" sz="1050" dirty="0"/>
                    </a:p>
                  </a:txBody>
                  <a:tcPr anchor="ctr"/>
                </a:tc>
                <a:extLst>
                  <a:ext uri="{0D108BD9-81ED-4DB2-BD59-A6C34878D82A}">
                    <a16:rowId xmlns:a16="http://schemas.microsoft.com/office/drawing/2014/main" xmlns="" val="10004"/>
                  </a:ext>
                </a:extLst>
              </a:tr>
              <a:tr h="285878">
                <a:tc>
                  <a:txBody>
                    <a:bodyPr/>
                    <a:lstStyle/>
                    <a:p>
                      <a:endParaRPr kumimoji="1" lang="ja-JP" altLang="en-US" sz="1050" dirty="0"/>
                    </a:p>
                  </a:txBody>
                  <a:tcPr anchor="ctr">
                    <a:solidFill>
                      <a:schemeClr val="accent2">
                        <a:lumMod val="40000"/>
                        <a:lumOff val="60000"/>
                      </a:schemeClr>
                    </a:solidFill>
                  </a:tcPr>
                </a:tc>
                <a:tc>
                  <a:txBody>
                    <a:bodyPr/>
                    <a:lstStyle/>
                    <a:p>
                      <a:r>
                        <a:rPr kumimoji="1" lang="ja-JP" altLang="en-US" sz="1050" dirty="0"/>
                        <a:t>合計</a:t>
                      </a:r>
                    </a:p>
                  </a:txBody>
                  <a:tcPr anchor="ctr">
                    <a:solidFill>
                      <a:schemeClr val="accent2">
                        <a:lumMod val="40000"/>
                        <a:lumOff val="60000"/>
                      </a:schemeClr>
                    </a:solidFill>
                  </a:tcPr>
                </a:tc>
                <a:tc>
                  <a:txBody>
                    <a:bodyPr/>
                    <a:lstStyle/>
                    <a:p>
                      <a:pPr algn="ctr"/>
                      <a:r>
                        <a:rPr kumimoji="1" lang="ja-JP" altLang="en-US" sz="1050" dirty="0" smtClean="0">
                          <a:solidFill>
                            <a:srgbClr val="FF0000"/>
                          </a:solidFill>
                        </a:rPr>
                        <a:t>１４．５</a:t>
                      </a:r>
                      <a:r>
                        <a:rPr kumimoji="1" lang="ja-JP" altLang="en-US" sz="1050" baseline="0" dirty="0" smtClean="0">
                          <a:solidFill>
                            <a:srgbClr val="FF0000"/>
                          </a:solidFill>
                        </a:rPr>
                        <a:t> </a:t>
                      </a:r>
                      <a:r>
                        <a:rPr kumimoji="1" lang="ja-JP" altLang="en-US" sz="1050" dirty="0" smtClean="0">
                          <a:solidFill>
                            <a:srgbClr val="FF0000"/>
                          </a:solidFill>
                        </a:rPr>
                        <a:t>ｈ</a:t>
                      </a:r>
                      <a:endParaRPr kumimoji="1" lang="ja-JP" altLang="en-US" sz="1050" dirty="0">
                        <a:solidFill>
                          <a:srgbClr val="FF0000"/>
                        </a:solidFill>
                      </a:endParaRPr>
                    </a:p>
                  </a:txBody>
                  <a:tcPr anchor="ctr">
                    <a:solidFill>
                      <a:schemeClr val="accent2">
                        <a:lumMod val="40000"/>
                        <a:lumOff val="60000"/>
                      </a:schemeClr>
                    </a:solidFill>
                  </a:tcPr>
                </a:tc>
                <a:extLst>
                  <a:ext uri="{0D108BD9-81ED-4DB2-BD59-A6C34878D82A}">
                    <a16:rowId xmlns:a16="http://schemas.microsoft.com/office/drawing/2014/main" xmlns="" val="10006"/>
                  </a:ext>
                </a:extLst>
              </a:tr>
            </a:tbl>
          </a:graphicData>
        </a:graphic>
      </p:graphicFrame>
      <p:graphicFrame>
        <p:nvGraphicFramePr>
          <p:cNvPr id="19" name="表 18"/>
          <p:cNvGraphicFramePr>
            <a:graphicFrameLocks noGrp="1"/>
          </p:cNvGraphicFramePr>
          <p:nvPr>
            <p:extLst/>
          </p:nvPr>
        </p:nvGraphicFramePr>
        <p:xfrm>
          <a:off x="4953002" y="4784390"/>
          <a:ext cx="4433878" cy="1485920"/>
        </p:xfrm>
        <a:graphic>
          <a:graphicData uri="http://schemas.openxmlformats.org/drawingml/2006/table">
            <a:tbl>
              <a:tblPr firstRow="1" bandRow="1">
                <a:tableStyleId>{5940675A-B579-460E-94D1-54222C63F5DA}</a:tableStyleId>
              </a:tblPr>
              <a:tblGrid>
                <a:gridCol w="544612">
                  <a:extLst>
                    <a:ext uri="{9D8B030D-6E8A-4147-A177-3AD203B41FA5}">
                      <a16:colId xmlns:a16="http://schemas.microsoft.com/office/drawing/2014/main" xmlns="" val="20000"/>
                    </a:ext>
                  </a:extLst>
                </a:gridCol>
                <a:gridCol w="3076773">
                  <a:extLst>
                    <a:ext uri="{9D8B030D-6E8A-4147-A177-3AD203B41FA5}">
                      <a16:colId xmlns:a16="http://schemas.microsoft.com/office/drawing/2014/main" xmlns="" val="20001"/>
                    </a:ext>
                  </a:extLst>
                </a:gridCol>
                <a:gridCol w="812493">
                  <a:extLst>
                    <a:ext uri="{9D8B030D-6E8A-4147-A177-3AD203B41FA5}">
                      <a16:colId xmlns:a16="http://schemas.microsoft.com/office/drawing/2014/main" xmlns="" val="20002"/>
                    </a:ext>
                  </a:extLst>
                </a:gridCol>
              </a:tblGrid>
              <a:tr h="28841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t>更新研修</a:t>
                      </a:r>
                    </a:p>
                  </a:txBody>
                  <a:tcPr anchor="ctr">
                    <a:lnL w="12700" cap="flat" cmpd="sng" algn="ctr">
                      <a:solidFill>
                        <a:schemeClr val="tx1"/>
                      </a:solidFill>
                      <a:prstDash val="solid"/>
                      <a:round/>
                      <a:headEnd type="none" w="med" len="med"/>
                      <a:tailEnd type="none" w="med" len="med"/>
                    </a:lnL>
                    <a:solidFill>
                      <a:srgbClr val="FFC00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smtClean="0"/>
                    </a:p>
                  </a:txBody>
                  <a:tcPr anchor="ctr">
                    <a:solidFill>
                      <a:schemeClr val="accent2">
                        <a:lumMod val="40000"/>
                        <a:lumOff val="60000"/>
                      </a:schemeClr>
                    </a:solidFill>
                  </a:tcPr>
                </a:tc>
                <a:tc>
                  <a:txBody>
                    <a:bodyPr/>
                    <a:lstStyle/>
                    <a:p>
                      <a:pPr algn="ctr"/>
                      <a:r>
                        <a:rPr kumimoji="1" lang="ja-JP" altLang="en-US" sz="1050" dirty="0"/>
                        <a:t>時間数</a:t>
                      </a:r>
                    </a:p>
                  </a:txBody>
                  <a:tcPr anchor="ctr">
                    <a:solidFill>
                      <a:srgbClr val="FFC000"/>
                    </a:solidFill>
                  </a:tcPr>
                </a:tc>
                <a:extLst>
                  <a:ext uri="{0D108BD9-81ED-4DB2-BD59-A6C34878D82A}">
                    <a16:rowId xmlns:a16="http://schemas.microsoft.com/office/drawing/2014/main" xmlns="" val="10000"/>
                  </a:ext>
                </a:extLst>
              </a:tr>
              <a:tr h="259240">
                <a:tc>
                  <a:txBody>
                    <a:bodyPr/>
                    <a:lstStyle/>
                    <a:p>
                      <a:r>
                        <a:rPr kumimoji="1" lang="ja-JP" altLang="en-US" sz="1000" dirty="0" smtClean="0"/>
                        <a:t>講義</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r>
                        <a:rPr kumimoji="1" lang="ja-JP" altLang="en-US" sz="1000" dirty="0" smtClean="0"/>
                        <a:t>１　障害福祉の動向に関する講義</a:t>
                      </a:r>
                      <a:endParaRPr kumimoji="1" lang="ja-JP" altLang="en-US" sz="1000" dirty="0"/>
                    </a:p>
                  </a:txBody>
                  <a:tcPr anchor="ctr"/>
                </a:tc>
                <a:tc>
                  <a:txBody>
                    <a:bodyPr/>
                    <a:lstStyle/>
                    <a:p>
                      <a:pPr algn="ctr"/>
                      <a:r>
                        <a:rPr kumimoji="1" lang="ja-JP" altLang="en-US" sz="1050" dirty="0" smtClean="0"/>
                        <a:t>１ｈ</a:t>
                      </a:r>
                      <a:endParaRPr kumimoji="1" lang="ja-JP" altLang="en-US" sz="1050" dirty="0"/>
                    </a:p>
                  </a:txBody>
                  <a:tcPr anchor="ctr"/>
                </a:tc>
                <a:extLst>
                  <a:ext uri="{0D108BD9-81ED-4DB2-BD59-A6C34878D82A}">
                    <a16:rowId xmlns:a16="http://schemas.microsoft.com/office/drawing/2014/main" xmlns="" val="10001"/>
                  </a:ext>
                </a:extLst>
              </a:tr>
              <a:tr h="259240">
                <a:tc rowSpan="2">
                  <a:txBody>
                    <a:bodyPr/>
                    <a:lstStyle/>
                    <a:p>
                      <a:r>
                        <a:rPr kumimoji="1" lang="ja-JP" altLang="en-US" sz="1000" dirty="0" smtClean="0"/>
                        <a:t>講義・演習</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r>
                        <a:rPr kumimoji="1" lang="ja-JP" altLang="en-US" sz="1000" dirty="0" smtClean="0"/>
                        <a:t>２　サービス提供の自己検証に関する演習</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50" dirty="0" smtClean="0"/>
                        <a:t>５</a:t>
                      </a:r>
                      <a:r>
                        <a:rPr kumimoji="1" lang="ja-JP" altLang="en-US" sz="1050" baseline="0" dirty="0" smtClean="0"/>
                        <a:t> </a:t>
                      </a:r>
                      <a:r>
                        <a:rPr kumimoji="1" lang="ja-JP" altLang="en-US" sz="1050" dirty="0" smtClean="0"/>
                        <a:t>ｈ</a:t>
                      </a:r>
                      <a:endParaRPr kumimoji="1" lang="ja-JP" altLang="en-US" sz="105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45756">
                <a:tc vMerge="1">
                  <a:txBody>
                    <a:bodyPr/>
                    <a:lstStyle/>
                    <a:p>
                      <a:endParaRPr kumimoji="1" lang="ja-JP" altLang="en-US"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kumimoji="1" lang="ja-JP" altLang="en-US" sz="1000" dirty="0" smtClean="0"/>
                        <a:t>３　サービスの質の向上と人材育成のためのスーパービジョンに関する講義及び演習</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050" dirty="0" smtClean="0"/>
                        <a:t>７ ｈ</a:t>
                      </a:r>
                      <a:endParaRPr kumimoji="1" lang="ja-JP" altLang="en-US" sz="105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3"/>
                  </a:ext>
                </a:extLst>
              </a:tr>
              <a:tr h="282789">
                <a:tc>
                  <a:txBody>
                    <a:bodyPr/>
                    <a:lstStyle/>
                    <a:p>
                      <a:endParaRPr kumimoji="1" lang="ja-JP" altLang="en-US" sz="1050" dirty="0"/>
                    </a:p>
                  </a:txBody>
                  <a:tcPr anchor="ctr">
                    <a:solidFill>
                      <a:srgbClr val="FFC000"/>
                    </a:solidFill>
                  </a:tcPr>
                </a:tc>
                <a:tc>
                  <a:txBody>
                    <a:bodyPr/>
                    <a:lstStyle/>
                    <a:p>
                      <a:r>
                        <a:rPr kumimoji="1" lang="ja-JP" altLang="en-US" sz="1050" dirty="0"/>
                        <a:t>合計</a:t>
                      </a:r>
                    </a:p>
                  </a:txBody>
                  <a:tcPr anchor="ctr">
                    <a:solidFill>
                      <a:srgbClr val="FFC000"/>
                    </a:solidFill>
                  </a:tcPr>
                </a:tc>
                <a:tc>
                  <a:txBody>
                    <a:bodyPr/>
                    <a:lstStyle/>
                    <a:p>
                      <a:pPr algn="ctr"/>
                      <a:r>
                        <a:rPr kumimoji="1" lang="ja-JP" altLang="en-US" sz="1050" dirty="0" smtClean="0">
                          <a:solidFill>
                            <a:schemeClr val="tx1"/>
                          </a:solidFill>
                        </a:rPr>
                        <a:t>１３ ｈ</a:t>
                      </a:r>
                      <a:endParaRPr kumimoji="1" lang="ja-JP" altLang="en-US" sz="1050" dirty="0">
                        <a:solidFill>
                          <a:schemeClr val="tx1"/>
                        </a:solidFill>
                      </a:endParaRPr>
                    </a:p>
                  </a:txBody>
                  <a:tcPr anchor="ctr">
                    <a:solidFill>
                      <a:srgbClr val="FFC000"/>
                    </a:solidFill>
                  </a:tcPr>
                </a:tc>
                <a:extLst>
                  <a:ext uri="{0D108BD9-81ED-4DB2-BD59-A6C34878D82A}">
                    <a16:rowId xmlns:a16="http://schemas.microsoft.com/office/drawing/2014/main" xmlns="" val="10006"/>
                  </a:ext>
                </a:extLst>
              </a:tr>
            </a:tbl>
          </a:graphicData>
        </a:graphic>
      </p:graphicFrame>
      <p:sp>
        <p:nvSpPr>
          <p:cNvPr id="2" name="正方形/長方形 1"/>
          <p:cNvSpPr/>
          <p:nvPr/>
        </p:nvSpPr>
        <p:spPr>
          <a:xfrm>
            <a:off x="3819526" y="4396413"/>
            <a:ext cx="1952625" cy="337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dirty="0">
                <a:solidFill>
                  <a:prstClr val="white"/>
                </a:solidFill>
              </a:rPr>
              <a:t>新設</a:t>
            </a:r>
          </a:p>
        </p:txBody>
      </p:sp>
      <p:sp>
        <p:nvSpPr>
          <p:cNvPr id="13" name="テキスト ボックス 12"/>
          <p:cNvSpPr txBox="1"/>
          <p:nvPr/>
        </p:nvSpPr>
        <p:spPr>
          <a:xfrm>
            <a:off x="4953004" y="6336986"/>
            <a:ext cx="4433877" cy="430887"/>
          </a:xfrm>
          <a:prstGeom prst="rect">
            <a:avLst/>
          </a:prstGeom>
          <a:noFill/>
        </p:spPr>
        <p:txBody>
          <a:bodyPr wrap="square" rtlCol="0">
            <a:spAutoFit/>
          </a:bodyPr>
          <a:lstStyle/>
          <a:p>
            <a:pPr fontAlgn="auto">
              <a:spcBef>
                <a:spcPts val="0"/>
              </a:spcBef>
              <a:spcAft>
                <a:spcPts val="0"/>
              </a:spcAft>
            </a:pPr>
            <a:r>
              <a:rPr lang="en-US" altLang="ja-JP" sz="1100" dirty="0">
                <a:solidFill>
                  <a:prstClr val="black"/>
                </a:solidFill>
                <a:latin typeface="Calibri"/>
                <a:ea typeface="ＭＳ Ｐゴシック" panose="020B0600070205080204" pitchFamily="50" charset="-128"/>
              </a:rPr>
              <a:t>※</a:t>
            </a:r>
            <a:r>
              <a:rPr lang="ja-JP" altLang="en-US" sz="1100" dirty="0">
                <a:solidFill>
                  <a:prstClr val="black"/>
                </a:solidFill>
                <a:latin typeface="Calibri"/>
                <a:ea typeface="ＭＳ Ｐゴシック" panose="020B0600070205080204" pitchFamily="50" charset="-128"/>
              </a:rPr>
              <a:t>１　更新研修については、平成</a:t>
            </a:r>
            <a:r>
              <a:rPr lang="en-US" altLang="ja-JP" sz="1100" dirty="0">
                <a:solidFill>
                  <a:prstClr val="black"/>
                </a:solidFill>
                <a:latin typeface="Calibri"/>
                <a:ea typeface="ＭＳ Ｐゴシック" panose="020B0600070205080204" pitchFamily="50" charset="-128"/>
              </a:rPr>
              <a:t>31</a:t>
            </a:r>
            <a:r>
              <a:rPr lang="ja-JP" altLang="en-US" sz="1100" dirty="0">
                <a:solidFill>
                  <a:prstClr val="black"/>
                </a:solidFill>
                <a:latin typeface="Calibri"/>
                <a:ea typeface="ＭＳ Ｐゴシック" panose="020B0600070205080204" pitchFamily="50" charset="-128"/>
              </a:rPr>
              <a:t>年度から実施</a:t>
            </a:r>
            <a:endParaRPr lang="en-US" altLang="ja-JP" sz="1100" dirty="0">
              <a:solidFill>
                <a:prstClr val="black"/>
              </a:solidFill>
              <a:latin typeface="Calibri"/>
              <a:ea typeface="ＭＳ Ｐゴシック" panose="020B0600070205080204" pitchFamily="50" charset="-128"/>
            </a:endParaRPr>
          </a:p>
          <a:p>
            <a:pPr fontAlgn="auto">
              <a:spcBef>
                <a:spcPts val="0"/>
              </a:spcBef>
              <a:spcAft>
                <a:spcPts val="0"/>
              </a:spcAft>
            </a:pPr>
            <a:r>
              <a:rPr lang="en-US" altLang="ja-JP" sz="1100" dirty="0">
                <a:solidFill>
                  <a:prstClr val="black"/>
                </a:solidFill>
                <a:latin typeface="Calibri"/>
                <a:ea typeface="ＭＳ Ｐゴシック" panose="020B0600070205080204" pitchFamily="50" charset="-128"/>
              </a:rPr>
              <a:t>※</a:t>
            </a:r>
            <a:r>
              <a:rPr lang="ja-JP" altLang="en-US" sz="1100" dirty="0">
                <a:solidFill>
                  <a:prstClr val="black"/>
                </a:solidFill>
                <a:latin typeface="Calibri"/>
                <a:ea typeface="ＭＳ Ｐゴシック" panose="020B0600070205080204" pitchFamily="50" charset="-128"/>
              </a:rPr>
              <a:t>２　当面は１及び２もしくは１及び３の項目のみの実施でも可とする</a:t>
            </a:r>
          </a:p>
        </p:txBody>
      </p:sp>
      <p:sp>
        <p:nvSpPr>
          <p:cNvPr id="16" name="テキスト ボックス 15"/>
          <p:cNvSpPr txBox="1"/>
          <p:nvPr/>
        </p:nvSpPr>
        <p:spPr>
          <a:xfrm>
            <a:off x="526336" y="6569077"/>
            <a:ext cx="4426667" cy="276999"/>
          </a:xfrm>
          <a:prstGeom prst="rect">
            <a:avLst/>
          </a:prstGeom>
          <a:noFill/>
        </p:spPr>
        <p:txBody>
          <a:bodyPr wrap="square" rtlCol="0">
            <a:spAutoFit/>
          </a:bodyPr>
          <a:lstStyle/>
          <a:p>
            <a:pPr fontAlgn="auto">
              <a:spcBef>
                <a:spcPts val="0"/>
              </a:spcBef>
              <a:spcAft>
                <a:spcPts val="0"/>
              </a:spcAft>
            </a:pPr>
            <a:r>
              <a:rPr lang="en-US" altLang="ja-JP" sz="1200" dirty="0">
                <a:solidFill>
                  <a:prstClr val="black"/>
                </a:solidFill>
                <a:latin typeface="Calibri"/>
                <a:ea typeface="ＭＳ Ｐゴシック" panose="020B0600070205080204" pitchFamily="50" charset="-128"/>
              </a:rPr>
              <a:t>※</a:t>
            </a:r>
            <a:r>
              <a:rPr lang="ja-JP" altLang="en-US" sz="1200" dirty="0">
                <a:solidFill>
                  <a:prstClr val="black"/>
                </a:solidFill>
                <a:latin typeface="Calibri"/>
                <a:ea typeface="ＭＳ Ｐゴシック" panose="020B0600070205080204" pitchFamily="50" charset="-128"/>
              </a:rPr>
              <a:t>　実践研修は平成</a:t>
            </a:r>
            <a:r>
              <a:rPr lang="en-US" altLang="ja-JP" sz="1200" dirty="0">
                <a:solidFill>
                  <a:prstClr val="black"/>
                </a:solidFill>
                <a:latin typeface="Calibri"/>
                <a:ea typeface="ＭＳ Ｐゴシック" panose="020B0600070205080204" pitchFamily="50" charset="-128"/>
              </a:rPr>
              <a:t>31</a:t>
            </a:r>
            <a:r>
              <a:rPr lang="ja-JP" altLang="en-US" sz="1200" dirty="0">
                <a:solidFill>
                  <a:prstClr val="black"/>
                </a:solidFill>
                <a:latin typeface="Calibri"/>
                <a:ea typeface="ＭＳ Ｐゴシック" panose="020B0600070205080204" pitchFamily="50" charset="-128"/>
              </a:rPr>
              <a:t>年度の２年後より実施</a:t>
            </a:r>
          </a:p>
        </p:txBody>
      </p:sp>
    </p:spTree>
    <p:extLst>
      <p:ext uri="{BB962C8B-B14F-4D97-AF65-F5344CB8AC3E}">
        <p14:creationId xmlns:p14="http://schemas.microsoft.com/office/powerpoint/2010/main" val="23045259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p:cNvSpPr/>
          <p:nvPr/>
        </p:nvSpPr>
        <p:spPr>
          <a:xfrm>
            <a:off x="176168" y="4429125"/>
            <a:ext cx="9590008" cy="23622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dirty="0">
              <a:solidFill>
                <a:prstClr val="black"/>
              </a:solidFill>
            </a:endParaRPr>
          </a:p>
        </p:txBody>
      </p:sp>
      <p:sp>
        <p:nvSpPr>
          <p:cNvPr id="2" name="タイトル 1"/>
          <p:cNvSpPr>
            <a:spLocks noGrp="1"/>
          </p:cNvSpPr>
          <p:nvPr>
            <p:ph type="title"/>
          </p:nvPr>
        </p:nvSpPr>
        <p:spPr>
          <a:xfrm>
            <a:off x="0" y="18139"/>
            <a:ext cx="9906000" cy="490066"/>
          </a:xfrm>
          <a:noFill/>
          <a:ln>
            <a:noFill/>
          </a:ln>
        </p:spPr>
        <p:txBody>
          <a:bodyPr>
            <a:noAutofit/>
          </a:bodyPr>
          <a:lstStyle/>
          <a:p>
            <a:r>
              <a:rPr lang="ja-JP" altLang="en-US" sz="1800" b="1" dirty="0" smtClean="0"/>
              <a:t>サービス</a:t>
            </a:r>
            <a:r>
              <a:rPr lang="ja-JP" altLang="en-US" sz="1800" b="1" dirty="0"/>
              <a:t>管理</a:t>
            </a:r>
            <a:r>
              <a:rPr lang="ja-JP" altLang="en-US" sz="1800" b="1" dirty="0" smtClean="0"/>
              <a:t>責任者等の研修見直しに伴う経過措置及び配置時の取扱いの緩和等について</a:t>
            </a:r>
            <a:endParaRPr kumimoji="1" lang="ja-JP" altLang="en-US" sz="1800" b="1" dirty="0"/>
          </a:p>
        </p:txBody>
      </p:sp>
      <p:sp>
        <p:nvSpPr>
          <p:cNvPr id="4" name="コンテンツ プレースホルダー 2"/>
          <p:cNvSpPr txBox="1">
            <a:spLocks/>
          </p:cNvSpPr>
          <p:nvPr/>
        </p:nvSpPr>
        <p:spPr>
          <a:xfrm>
            <a:off x="206658" y="905638"/>
            <a:ext cx="9438254" cy="2160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600" dirty="0">
              <a:solidFill>
                <a:prstClr val="black"/>
              </a:solidFill>
            </a:endParaRPr>
          </a:p>
          <a:p>
            <a:pPr marL="0" indent="0">
              <a:buFont typeface="Arial" panose="020B0604020202020204" pitchFamily="34" charset="0"/>
              <a:buNone/>
            </a:pPr>
            <a:endParaRPr lang="ja-JP" altLang="en-US" sz="1600" dirty="0">
              <a:solidFill>
                <a:prstClr val="black"/>
              </a:solidFill>
            </a:endParaRPr>
          </a:p>
        </p:txBody>
      </p:sp>
      <p:sp>
        <p:nvSpPr>
          <p:cNvPr id="22" name="正方形/長方形 21"/>
          <p:cNvSpPr/>
          <p:nvPr/>
        </p:nvSpPr>
        <p:spPr>
          <a:xfrm>
            <a:off x="8538730" y="2722514"/>
            <a:ext cx="1016433" cy="1552215"/>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smtClean="0">
                <a:solidFill>
                  <a:prstClr val="black"/>
                </a:solidFill>
              </a:rPr>
              <a:t>サービス管理責任者等更新</a:t>
            </a:r>
            <a:r>
              <a:rPr lang="ja-JP" altLang="en-US" sz="1100" dirty="0">
                <a:solidFill>
                  <a:prstClr val="black"/>
                </a:solidFill>
              </a:rPr>
              <a:t>研修</a:t>
            </a:r>
            <a:endParaRPr lang="en-US" altLang="ja-JP" sz="1100" dirty="0">
              <a:solidFill>
                <a:prstClr val="black"/>
              </a:solidFill>
            </a:endParaRPr>
          </a:p>
          <a:p>
            <a:pPr algn="ctr"/>
            <a:r>
              <a:rPr lang="en-US" altLang="ja-JP" sz="1100" dirty="0" smtClean="0">
                <a:solidFill>
                  <a:prstClr val="black"/>
                </a:solidFill>
              </a:rPr>
              <a:t>※</a:t>
            </a:r>
            <a:r>
              <a:rPr lang="ja-JP" altLang="en-US" sz="1100" dirty="0">
                <a:solidFill>
                  <a:prstClr val="black"/>
                </a:solidFill>
              </a:rPr>
              <a:t>実践研修</a:t>
            </a:r>
            <a:r>
              <a:rPr lang="ja-JP" altLang="en-US" sz="1100" dirty="0" smtClean="0">
                <a:solidFill>
                  <a:prstClr val="black"/>
                </a:solidFill>
              </a:rPr>
              <a:t>修了後</a:t>
            </a:r>
            <a:endParaRPr lang="en-US" altLang="ja-JP" sz="1100" dirty="0" smtClean="0">
              <a:solidFill>
                <a:prstClr val="black"/>
              </a:solidFill>
            </a:endParaRPr>
          </a:p>
          <a:p>
            <a:pPr algn="ctr"/>
            <a:r>
              <a:rPr lang="en-US" altLang="ja-JP" sz="1100" dirty="0" smtClean="0">
                <a:solidFill>
                  <a:prstClr val="black"/>
                </a:solidFill>
              </a:rPr>
              <a:t>5</a:t>
            </a:r>
            <a:r>
              <a:rPr lang="ja-JP" altLang="en-US" sz="1100" dirty="0">
                <a:solidFill>
                  <a:prstClr val="black"/>
                </a:solidFill>
              </a:rPr>
              <a:t>年毎に受講</a:t>
            </a:r>
          </a:p>
        </p:txBody>
      </p:sp>
      <p:cxnSp>
        <p:nvCxnSpPr>
          <p:cNvPr id="23" name="直線矢印コネクタ 22"/>
          <p:cNvCxnSpPr>
            <a:stCxn id="43" idx="3"/>
          </p:cNvCxnSpPr>
          <p:nvPr/>
        </p:nvCxnSpPr>
        <p:spPr>
          <a:xfrm>
            <a:off x="1020621" y="6153913"/>
            <a:ext cx="2406536"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988608" y="6064923"/>
            <a:ext cx="2189679" cy="1851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8023813" y="6083439"/>
            <a:ext cx="501916"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76168" y="4437112"/>
            <a:ext cx="3149154" cy="568112"/>
          </a:xfrm>
          <a:prstGeom prst="rect">
            <a:avLst/>
          </a:prstGeom>
        </p:spPr>
        <p:style>
          <a:lnRef idx="1">
            <a:schemeClr val="accent3"/>
          </a:lnRef>
          <a:fillRef idx="2">
            <a:schemeClr val="accent3"/>
          </a:fillRef>
          <a:effectRef idx="1">
            <a:schemeClr val="accent3"/>
          </a:effectRef>
          <a:fontRef idx="minor">
            <a:schemeClr val="dk1"/>
          </a:fontRef>
        </p:style>
        <p:txBody>
          <a:bodyPr vert="horz" rtlCol="0" anchor="ctr"/>
          <a:lstStyle/>
          <a:p>
            <a:pPr algn="ctr"/>
            <a:r>
              <a:rPr lang="ja-JP" altLang="en-US" sz="1400" b="1" dirty="0" smtClean="0">
                <a:solidFill>
                  <a:prstClr val="black"/>
                </a:solidFill>
              </a:rPr>
              <a:t>配置時の取扱いの緩和等について</a:t>
            </a:r>
            <a:endParaRPr lang="en-US" altLang="ja-JP" sz="1400" b="1" dirty="0" smtClean="0">
              <a:solidFill>
                <a:prstClr val="black"/>
              </a:solidFill>
            </a:endParaRPr>
          </a:p>
        </p:txBody>
      </p:sp>
      <p:cxnSp>
        <p:nvCxnSpPr>
          <p:cNvPr id="46" name="直線矢印コネクタ 45"/>
          <p:cNvCxnSpPr>
            <a:stCxn id="15" idx="3"/>
            <a:endCxn id="33" idx="1"/>
          </p:cNvCxnSpPr>
          <p:nvPr/>
        </p:nvCxnSpPr>
        <p:spPr>
          <a:xfrm>
            <a:off x="1020621" y="3457054"/>
            <a:ext cx="2406536"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176167" y="601542"/>
            <a:ext cx="9590008" cy="375138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62" name="左右矢印 61"/>
          <p:cNvSpPr/>
          <p:nvPr/>
        </p:nvSpPr>
        <p:spPr>
          <a:xfrm>
            <a:off x="4997269" y="5527649"/>
            <a:ext cx="2189679" cy="401781"/>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dirty="0">
              <a:solidFill>
                <a:prstClr val="white"/>
              </a:solidFill>
            </a:endParaRPr>
          </a:p>
        </p:txBody>
      </p:sp>
      <p:cxnSp>
        <p:nvCxnSpPr>
          <p:cNvPr id="64" name="直線矢印コネクタ 63"/>
          <p:cNvCxnSpPr/>
          <p:nvPr/>
        </p:nvCxnSpPr>
        <p:spPr>
          <a:xfrm>
            <a:off x="8023813" y="3460000"/>
            <a:ext cx="514917"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左右矢印 2"/>
          <p:cNvSpPr/>
          <p:nvPr/>
        </p:nvSpPr>
        <p:spPr>
          <a:xfrm>
            <a:off x="5056188" y="2864989"/>
            <a:ext cx="2122100" cy="401781"/>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dirty="0">
              <a:solidFill>
                <a:prstClr val="white"/>
              </a:solidFill>
            </a:endParaRPr>
          </a:p>
        </p:txBody>
      </p:sp>
      <p:grpSp>
        <p:nvGrpSpPr>
          <p:cNvPr id="30" name="グループ化 29"/>
          <p:cNvGrpSpPr/>
          <p:nvPr/>
        </p:nvGrpSpPr>
        <p:grpSpPr>
          <a:xfrm>
            <a:off x="3427157" y="2639382"/>
            <a:ext cx="1544805" cy="1635347"/>
            <a:chOff x="2332156" y="2068887"/>
            <a:chExt cx="1852667" cy="2441214"/>
          </a:xfrm>
        </p:grpSpPr>
        <p:sp>
          <p:nvSpPr>
            <p:cNvPr id="31" name="正方形/長方形 30"/>
            <p:cNvSpPr/>
            <p:nvPr/>
          </p:nvSpPr>
          <p:spPr>
            <a:xfrm>
              <a:off x="2396325" y="2179928"/>
              <a:ext cx="819404" cy="2198110"/>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100" dirty="0" smtClean="0">
                  <a:solidFill>
                    <a:prstClr val="black"/>
                  </a:solidFill>
                </a:rPr>
                <a:t>相談支援従事者</a:t>
              </a:r>
              <a:endParaRPr lang="en-US" altLang="ja-JP" sz="1100" dirty="0" smtClean="0">
                <a:solidFill>
                  <a:prstClr val="black"/>
                </a:solidFill>
              </a:endParaRPr>
            </a:p>
            <a:p>
              <a:pPr algn="ctr"/>
              <a:r>
                <a:rPr lang="ja-JP" altLang="en-US" sz="1100" dirty="0" smtClean="0">
                  <a:solidFill>
                    <a:prstClr val="black"/>
                  </a:solidFill>
                </a:rPr>
                <a:t>初任者</a:t>
              </a:r>
              <a:r>
                <a:rPr lang="ja-JP" altLang="en-US" sz="1100" dirty="0">
                  <a:solidFill>
                    <a:prstClr val="black"/>
                  </a:solidFill>
                </a:rPr>
                <a:t>研修</a:t>
              </a:r>
              <a:endParaRPr lang="en-US" altLang="ja-JP" sz="1100" dirty="0">
                <a:solidFill>
                  <a:prstClr val="black"/>
                </a:solidFill>
              </a:endParaRPr>
            </a:p>
            <a:p>
              <a:pPr algn="ctr"/>
              <a:r>
                <a:rPr lang="ja-JP" altLang="en-US" sz="1100" dirty="0">
                  <a:solidFill>
                    <a:prstClr val="black"/>
                  </a:solidFill>
                </a:rPr>
                <a:t>講義</a:t>
              </a:r>
              <a:r>
                <a:rPr lang="ja-JP" altLang="en-US" sz="1100" dirty="0" smtClean="0">
                  <a:solidFill>
                    <a:prstClr val="black"/>
                  </a:solidFill>
                </a:rPr>
                <a:t>部分</a:t>
              </a:r>
              <a:endParaRPr lang="en-US" altLang="ja-JP" sz="1100" dirty="0">
                <a:solidFill>
                  <a:prstClr val="black"/>
                </a:solidFill>
              </a:endParaRPr>
            </a:p>
          </p:txBody>
        </p:sp>
        <p:sp>
          <p:nvSpPr>
            <p:cNvPr id="32" name="正方形/長方形 31"/>
            <p:cNvSpPr/>
            <p:nvPr/>
          </p:nvSpPr>
          <p:spPr>
            <a:xfrm>
              <a:off x="3260209" y="2179927"/>
              <a:ext cx="858984" cy="2198110"/>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100" dirty="0" smtClean="0">
                  <a:solidFill>
                    <a:prstClr val="black"/>
                  </a:solidFill>
                </a:rPr>
                <a:t>サービス管理責任者等</a:t>
              </a:r>
              <a:endParaRPr lang="en-US" altLang="ja-JP" sz="1100" dirty="0" smtClean="0">
                <a:solidFill>
                  <a:prstClr val="black"/>
                </a:solidFill>
              </a:endParaRPr>
            </a:p>
            <a:p>
              <a:pPr algn="ctr"/>
              <a:r>
                <a:rPr lang="ja-JP" altLang="en-US" sz="1100" dirty="0" smtClean="0">
                  <a:solidFill>
                    <a:prstClr val="black"/>
                  </a:solidFill>
                </a:rPr>
                <a:t>基礎研修</a:t>
              </a:r>
              <a:endParaRPr lang="en-US" altLang="ja-JP" sz="1100" dirty="0" smtClean="0">
                <a:solidFill>
                  <a:prstClr val="black"/>
                </a:solidFill>
              </a:endParaRPr>
            </a:p>
            <a:p>
              <a:pPr algn="ctr"/>
              <a:r>
                <a:rPr lang="ja-JP" altLang="en-US" sz="1100" dirty="0" smtClean="0">
                  <a:solidFill>
                    <a:prstClr val="black"/>
                  </a:solidFill>
                </a:rPr>
                <a:t>講義</a:t>
              </a:r>
              <a:r>
                <a:rPr lang="ja-JP" altLang="en-US" sz="1100" dirty="0">
                  <a:solidFill>
                    <a:prstClr val="black"/>
                  </a:solidFill>
                </a:rPr>
                <a:t>・</a:t>
              </a:r>
              <a:r>
                <a:rPr lang="ja-JP" altLang="en-US" sz="1100" dirty="0" smtClean="0">
                  <a:solidFill>
                    <a:prstClr val="black"/>
                  </a:solidFill>
                </a:rPr>
                <a:t>演習</a:t>
              </a:r>
              <a:endParaRPr lang="en-US" altLang="ja-JP" sz="1100" dirty="0">
                <a:solidFill>
                  <a:prstClr val="black"/>
                </a:solidFill>
              </a:endParaRPr>
            </a:p>
          </p:txBody>
        </p:sp>
        <p:sp>
          <p:nvSpPr>
            <p:cNvPr id="33" name="正方形/長方形 32"/>
            <p:cNvSpPr/>
            <p:nvPr/>
          </p:nvSpPr>
          <p:spPr>
            <a:xfrm>
              <a:off x="2332156" y="2068887"/>
              <a:ext cx="1852667" cy="2441214"/>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grpSp>
      <p:sp>
        <p:nvSpPr>
          <p:cNvPr id="38" name="正方形/長方形 37"/>
          <p:cNvSpPr/>
          <p:nvPr/>
        </p:nvSpPr>
        <p:spPr>
          <a:xfrm>
            <a:off x="7213047" y="2722513"/>
            <a:ext cx="810766" cy="1552214"/>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100" dirty="0" smtClean="0">
                <a:solidFill>
                  <a:prstClr val="black"/>
                </a:solidFill>
              </a:rPr>
              <a:t>サービス管理責任者等</a:t>
            </a:r>
            <a:endParaRPr lang="en-US" altLang="ja-JP" sz="1100" dirty="0" smtClean="0">
              <a:solidFill>
                <a:prstClr val="black"/>
              </a:solidFill>
            </a:endParaRPr>
          </a:p>
          <a:p>
            <a:pPr algn="ctr"/>
            <a:r>
              <a:rPr lang="ja-JP" altLang="en-US" sz="1100" dirty="0" smtClean="0">
                <a:solidFill>
                  <a:prstClr val="black"/>
                </a:solidFill>
              </a:rPr>
              <a:t>実践</a:t>
            </a:r>
            <a:r>
              <a:rPr lang="ja-JP" altLang="en-US" sz="1100" dirty="0">
                <a:solidFill>
                  <a:prstClr val="black"/>
                </a:solidFill>
              </a:rPr>
              <a:t>研修</a:t>
            </a:r>
            <a:endParaRPr lang="en-US" altLang="ja-JP" sz="1100" dirty="0">
              <a:solidFill>
                <a:prstClr val="black"/>
              </a:solidFill>
            </a:endParaRPr>
          </a:p>
          <a:p>
            <a:pPr algn="ctr"/>
            <a:r>
              <a:rPr lang="ja-JP" altLang="en-US" sz="1100" dirty="0">
                <a:solidFill>
                  <a:prstClr val="black"/>
                </a:solidFill>
              </a:rPr>
              <a:t>講義・</a:t>
            </a:r>
            <a:r>
              <a:rPr lang="ja-JP" altLang="en-US" sz="1100" dirty="0" smtClean="0">
                <a:solidFill>
                  <a:prstClr val="black"/>
                </a:solidFill>
              </a:rPr>
              <a:t>演習</a:t>
            </a:r>
            <a:endParaRPr lang="en-US" altLang="ja-JP" sz="1100" dirty="0">
              <a:solidFill>
                <a:prstClr val="black"/>
              </a:solidFill>
            </a:endParaRPr>
          </a:p>
        </p:txBody>
      </p:sp>
      <p:sp>
        <p:nvSpPr>
          <p:cNvPr id="15" name="正方形/長方形 14"/>
          <p:cNvSpPr/>
          <p:nvPr/>
        </p:nvSpPr>
        <p:spPr>
          <a:xfrm>
            <a:off x="386768" y="2939341"/>
            <a:ext cx="633852" cy="103542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smtClean="0">
                <a:solidFill>
                  <a:prstClr val="black"/>
                </a:solidFill>
              </a:rPr>
              <a:t>入職</a:t>
            </a:r>
            <a:endParaRPr lang="ja-JP" altLang="en-US" dirty="0">
              <a:solidFill>
                <a:prstClr val="black"/>
              </a:solidFill>
            </a:endParaRPr>
          </a:p>
        </p:txBody>
      </p:sp>
      <p:sp>
        <p:nvSpPr>
          <p:cNvPr id="43" name="正方形/長方形 42"/>
          <p:cNvSpPr/>
          <p:nvPr/>
        </p:nvSpPr>
        <p:spPr>
          <a:xfrm>
            <a:off x="386768" y="5602291"/>
            <a:ext cx="633852" cy="110324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dirty="0" smtClean="0">
                <a:solidFill>
                  <a:prstClr val="black"/>
                </a:solidFill>
              </a:rPr>
              <a:t>入職</a:t>
            </a:r>
            <a:endParaRPr lang="ja-JP" altLang="en-US" dirty="0">
              <a:solidFill>
                <a:prstClr val="black"/>
              </a:solidFill>
            </a:endParaRPr>
          </a:p>
        </p:txBody>
      </p:sp>
      <p:sp>
        <p:nvSpPr>
          <p:cNvPr id="41" name="正方形/長方形 40"/>
          <p:cNvSpPr/>
          <p:nvPr/>
        </p:nvSpPr>
        <p:spPr>
          <a:xfrm>
            <a:off x="917904" y="2605379"/>
            <a:ext cx="2442577" cy="769441"/>
          </a:xfrm>
          <a:prstGeom prst="rect">
            <a:avLst/>
          </a:prstGeom>
        </p:spPr>
        <p:txBody>
          <a:bodyPr wrap="square">
            <a:spAutoFit/>
          </a:bodyPr>
          <a:lstStyle/>
          <a:p>
            <a:pPr algn="ctr"/>
            <a:r>
              <a:rPr lang="ja-JP" altLang="en-US" sz="1100" dirty="0" smtClean="0">
                <a:solidFill>
                  <a:prstClr val="black"/>
                </a:solidFill>
              </a:rPr>
              <a:t>＜実務経験＞</a:t>
            </a:r>
            <a:endParaRPr lang="en-US" altLang="ja-JP" sz="1100" dirty="0" smtClean="0">
              <a:solidFill>
                <a:prstClr val="black"/>
              </a:solidFill>
            </a:endParaRPr>
          </a:p>
          <a:p>
            <a:pPr algn="ctr"/>
            <a:r>
              <a:rPr lang="ja-JP" altLang="en-US" sz="1100" dirty="0" smtClean="0">
                <a:solidFill>
                  <a:prstClr val="black"/>
                </a:solidFill>
              </a:rPr>
              <a:t>相談支援業務</a:t>
            </a:r>
            <a:r>
              <a:rPr lang="ja-JP" altLang="en-US" sz="1100" dirty="0">
                <a:solidFill>
                  <a:prstClr val="black"/>
                </a:solidFill>
              </a:rPr>
              <a:t>５年</a:t>
            </a:r>
            <a:endParaRPr lang="en-US" altLang="ja-JP" sz="1100" dirty="0">
              <a:solidFill>
                <a:prstClr val="black"/>
              </a:solidFill>
            </a:endParaRPr>
          </a:p>
          <a:p>
            <a:pPr algn="ctr"/>
            <a:r>
              <a:rPr lang="ja-JP" altLang="en-US" sz="1100" dirty="0">
                <a:solidFill>
                  <a:prstClr val="black"/>
                </a:solidFill>
              </a:rPr>
              <a:t>（有資格者の場合は３年）以上</a:t>
            </a:r>
            <a:endParaRPr lang="en-US" altLang="ja-JP" sz="1100" dirty="0">
              <a:solidFill>
                <a:prstClr val="black"/>
              </a:solidFill>
            </a:endParaRPr>
          </a:p>
          <a:p>
            <a:pPr algn="ctr"/>
            <a:r>
              <a:rPr lang="ja-JP" altLang="en-US" sz="1100" dirty="0">
                <a:solidFill>
                  <a:prstClr val="black"/>
                </a:solidFill>
              </a:rPr>
              <a:t>もしくは</a:t>
            </a:r>
            <a:r>
              <a:rPr lang="ja-JP" altLang="en-US" sz="1100" dirty="0" smtClean="0">
                <a:solidFill>
                  <a:prstClr val="black"/>
                </a:solidFill>
              </a:rPr>
              <a:t>直接</a:t>
            </a:r>
            <a:r>
              <a:rPr lang="ja-JP" altLang="en-US" sz="1100" dirty="0">
                <a:solidFill>
                  <a:prstClr val="black"/>
                </a:solidFill>
              </a:rPr>
              <a:t>支援</a:t>
            </a:r>
            <a:r>
              <a:rPr lang="ja-JP" altLang="en-US" sz="1100" dirty="0" smtClean="0">
                <a:solidFill>
                  <a:prstClr val="black"/>
                </a:solidFill>
              </a:rPr>
              <a:t>業務</a:t>
            </a:r>
            <a:r>
              <a:rPr lang="ja-JP" altLang="en-US" sz="1100" b="1" dirty="0">
                <a:solidFill>
                  <a:srgbClr val="FF0000"/>
                </a:solidFill>
              </a:rPr>
              <a:t>８</a:t>
            </a:r>
            <a:r>
              <a:rPr lang="ja-JP" altLang="en-US" sz="1100" b="1" dirty="0" smtClean="0">
                <a:solidFill>
                  <a:srgbClr val="FF0000"/>
                </a:solidFill>
              </a:rPr>
              <a:t>年</a:t>
            </a:r>
            <a:r>
              <a:rPr lang="ja-JP" altLang="en-US" sz="1100" dirty="0">
                <a:solidFill>
                  <a:prstClr val="black"/>
                </a:solidFill>
              </a:rPr>
              <a:t>以上</a:t>
            </a:r>
            <a:endParaRPr lang="en-US" altLang="ja-JP" sz="1100" dirty="0">
              <a:solidFill>
                <a:prstClr val="black"/>
              </a:solidFill>
            </a:endParaRPr>
          </a:p>
        </p:txBody>
      </p:sp>
      <p:sp>
        <p:nvSpPr>
          <p:cNvPr id="45" name="正方形/長方形 44"/>
          <p:cNvSpPr/>
          <p:nvPr/>
        </p:nvSpPr>
        <p:spPr>
          <a:xfrm>
            <a:off x="1068553" y="5350872"/>
            <a:ext cx="2358604" cy="769441"/>
          </a:xfrm>
          <a:prstGeom prst="rect">
            <a:avLst/>
          </a:prstGeom>
        </p:spPr>
        <p:txBody>
          <a:bodyPr wrap="square">
            <a:spAutoFit/>
          </a:bodyPr>
          <a:lstStyle/>
          <a:p>
            <a:pPr algn="ctr"/>
            <a:r>
              <a:rPr lang="ja-JP" altLang="en-US" sz="1100" dirty="0" smtClean="0">
                <a:solidFill>
                  <a:prstClr val="black"/>
                </a:solidFill>
              </a:rPr>
              <a:t>＜</a:t>
            </a:r>
            <a:r>
              <a:rPr lang="ja-JP" altLang="en-US" sz="1100" dirty="0">
                <a:solidFill>
                  <a:prstClr val="black"/>
                </a:solidFill>
              </a:rPr>
              <a:t>受講対象</a:t>
            </a:r>
            <a:r>
              <a:rPr lang="ja-JP" altLang="en-US" sz="1100" dirty="0" smtClean="0">
                <a:solidFill>
                  <a:prstClr val="black"/>
                </a:solidFill>
              </a:rPr>
              <a:t>＞</a:t>
            </a:r>
            <a:endParaRPr lang="en-US" altLang="ja-JP" sz="1100" dirty="0" smtClean="0">
              <a:solidFill>
                <a:prstClr val="black"/>
              </a:solidFill>
            </a:endParaRPr>
          </a:p>
          <a:p>
            <a:pPr algn="ctr"/>
            <a:r>
              <a:rPr lang="ja-JP" altLang="en-US" sz="1100" dirty="0" smtClean="0">
                <a:solidFill>
                  <a:prstClr val="black"/>
                </a:solidFill>
              </a:rPr>
              <a:t>相談支援業務</a:t>
            </a:r>
            <a:r>
              <a:rPr lang="ja-JP" altLang="en-US" sz="1100" b="1" dirty="0" smtClean="0">
                <a:solidFill>
                  <a:srgbClr val="FF0000"/>
                </a:solidFill>
              </a:rPr>
              <a:t>３年</a:t>
            </a:r>
            <a:r>
              <a:rPr lang="ja-JP" altLang="en-US" sz="1100" dirty="0" smtClean="0">
                <a:solidFill>
                  <a:prstClr val="black"/>
                </a:solidFill>
              </a:rPr>
              <a:t>以上</a:t>
            </a:r>
            <a:endParaRPr lang="en-US" altLang="ja-JP" sz="1100" dirty="0" smtClean="0">
              <a:solidFill>
                <a:prstClr val="black"/>
              </a:solidFill>
            </a:endParaRPr>
          </a:p>
          <a:p>
            <a:pPr algn="ctr"/>
            <a:r>
              <a:rPr lang="ja-JP" altLang="en-US" sz="1100" dirty="0">
                <a:solidFill>
                  <a:prstClr val="black"/>
                </a:solidFill>
              </a:rPr>
              <a:t>（有資格者の場合</a:t>
            </a:r>
            <a:r>
              <a:rPr lang="ja-JP" altLang="en-US" sz="1100" dirty="0" smtClean="0">
                <a:solidFill>
                  <a:prstClr val="black"/>
                </a:solidFill>
              </a:rPr>
              <a:t>は１年</a:t>
            </a:r>
            <a:r>
              <a:rPr lang="ja-JP" altLang="en-US" sz="1100" dirty="0">
                <a:solidFill>
                  <a:prstClr val="black"/>
                </a:solidFill>
              </a:rPr>
              <a:t>）以上</a:t>
            </a:r>
            <a:endParaRPr lang="en-US" altLang="ja-JP" sz="1100" dirty="0">
              <a:solidFill>
                <a:prstClr val="black"/>
              </a:solidFill>
            </a:endParaRPr>
          </a:p>
          <a:p>
            <a:pPr algn="ctr"/>
            <a:r>
              <a:rPr lang="ja-JP" altLang="en-US" sz="1100" dirty="0" smtClean="0">
                <a:solidFill>
                  <a:prstClr val="black"/>
                </a:solidFill>
              </a:rPr>
              <a:t>　もしくは直接</a:t>
            </a:r>
            <a:r>
              <a:rPr lang="ja-JP" altLang="en-US" sz="1100" dirty="0">
                <a:solidFill>
                  <a:prstClr val="black"/>
                </a:solidFill>
              </a:rPr>
              <a:t>支援</a:t>
            </a:r>
            <a:r>
              <a:rPr lang="ja-JP" altLang="en-US" sz="1100" dirty="0" smtClean="0">
                <a:solidFill>
                  <a:prstClr val="black"/>
                </a:solidFill>
              </a:rPr>
              <a:t>業務</a:t>
            </a:r>
            <a:r>
              <a:rPr lang="ja-JP" altLang="en-US" sz="1100" b="1" dirty="0" smtClean="0">
                <a:solidFill>
                  <a:srgbClr val="FF0000"/>
                </a:solidFill>
              </a:rPr>
              <a:t>６年</a:t>
            </a:r>
            <a:r>
              <a:rPr lang="ja-JP" altLang="en-US" sz="1100" dirty="0" smtClean="0">
                <a:solidFill>
                  <a:prstClr val="black"/>
                </a:solidFill>
              </a:rPr>
              <a:t>以上</a:t>
            </a:r>
            <a:endParaRPr lang="en-US" altLang="ja-JP" sz="1100" dirty="0">
              <a:solidFill>
                <a:prstClr val="black"/>
              </a:solidFill>
            </a:endParaRPr>
          </a:p>
        </p:txBody>
      </p:sp>
      <p:sp>
        <p:nvSpPr>
          <p:cNvPr id="51" name="正方形/長方形 50"/>
          <p:cNvSpPr/>
          <p:nvPr/>
        </p:nvSpPr>
        <p:spPr>
          <a:xfrm>
            <a:off x="4945071" y="6161830"/>
            <a:ext cx="2241877" cy="253916"/>
          </a:xfrm>
          <a:prstGeom prst="rect">
            <a:avLst/>
          </a:prstGeom>
        </p:spPr>
        <p:txBody>
          <a:bodyPr wrap="square">
            <a:spAutoFit/>
          </a:bodyPr>
          <a:lstStyle/>
          <a:p>
            <a:pPr algn="ctr"/>
            <a:r>
              <a:rPr lang="ja-JP" altLang="en-US" sz="1050" dirty="0">
                <a:solidFill>
                  <a:prstClr val="black"/>
                </a:solidFill>
              </a:rPr>
              <a:t>基礎研修修了</a:t>
            </a:r>
            <a:r>
              <a:rPr lang="ja-JP" altLang="en-US" sz="1050" dirty="0" smtClean="0">
                <a:solidFill>
                  <a:prstClr val="black"/>
                </a:solidFill>
              </a:rPr>
              <a:t>後</a:t>
            </a:r>
            <a:r>
              <a:rPr lang="en-US" altLang="ja-JP" sz="1050" dirty="0" smtClean="0">
                <a:solidFill>
                  <a:prstClr val="black"/>
                </a:solidFill>
              </a:rPr>
              <a:t>2</a:t>
            </a:r>
            <a:r>
              <a:rPr lang="ja-JP" altLang="en-US" sz="1050" dirty="0">
                <a:solidFill>
                  <a:prstClr val="black"/>
                </a:solidFill>
              </a:rPr>
              <a:t>年以上の実務</a:t>
            </a:r>
            <a:endParaRPr lang="en-US" altLang="ja-JP" sz="1050" dirty="0">
              <a:solidFill>
                <a:prstClr val="black"/>
              </a:solidFill>
            </a:endParaRPr>
          </a:p>
        </p:txBody>
      </p:sp>
      <p:sp>
        <p:nvSpPr>
          <p:cNvPr id="59" name="正方形/長方形 58"/>
          <p:cNvSpPr/>
          <p:nvPr/>
        </p:nvSpPr>
        <p:spPr>
          <a:xfrm>
            <a:off x="4988609" y="3543880"/>
            <a:ext cx="2189679" cy="415498"/>
          </a:xfrm>
          <a:prstGeom prst="rect">
            <a:avLst/>
          </a:prstGeom>
        </p:spPr>
        <p:txBody>
          <a:bodyPr wrap="square">
            <a:spAutoFit/>
          </a:bodyPr>
          <a:lstStyle/>
          <a:p>
            <a:pPr algn="ctr"/>
            <a:r>
              <a:rPr lang="ja-JP" altLang="en-US" sz="1050" dirty="0">
                <a:solidFill>
                  <a:prstClr val="black"/>
                </a:solidFill>
              </a:rPr>
              <a:t>基礎研修修了</a:t>
            </a:r>
            <a:r>
              <a:rPr lang="ja-JP" altLang="en-US" sz="1050" dirty="0" smtClean="0">
                <a:solidFill>
                  <a:prstClr val="black"/>
                </a:solidFill>
              </a:rPr>
              <a:t>後３年間で</a:t>
            </a:r>
            <a:endParaRPr lang="en-US" altLang="ja-JP" sz="1050" dirty="0" smtClean="0">
              <a:solidFill>
                <a:prstClr val="black"/>
              </a:solidFill>
            </a:endParaRPr>
          </a:p>
          <a:p>
            <a:pPr algn="ctr"/>
            <a:r>
              <a:rPr lang="ja-JP" altLang="en-US" sz="1050" dirty="0" smtClean="0">
                <a:solidFill>
                  <a:prstClr val="black"/>
                </a:solidFill>
              </a:rPr>
              <a:t>２年</a:t>
            </a:r>
            <a:r>
              <a:rPr lang="ja-JP" altLang="en-US" sz="1050" dirty="0">
                <a:solidFill>
                  <a:prstClr val="black"/>
                </a:solidFill>
              </a:rPr>
              <a:t>以上の実務</a:t>
            </a:r>
            <a:endParaRPr lang="en-US" altLang="ja-JP" sz="1050" dirty="0">
              <a:solidFill>
                <a:prstClr val="black"/>
              </a:solidFill>
            </a:endParaRPr>
          </a:p>
        </p:txBody>
      </p:sp>
      <p:grpSp>
        <p:nvGrpSpPr>
          <p:cNvPr id="37" name="グループ化 36">
            <a:extLst>
              <a:ext uri="{FF2B5EF4-FFF2-40B4-BE49-F238E27FC236}">
                <a16:creationId xmlns:a16="http://schemas.microsoft.com/office/drawing/2014/main" xmlns="" id="{14D6039F-05D0-1A47-942C-D43B72179361}"/>
              </a:ext>
            </a:extLst>
          </p:cNvPr>
          <p:cNvGrpSpPr/>
          <p:nvPr/>
        </p:nvGrpSpPr>
        <p:grpSpPr>
          <a:xfrm>
            <a:off x="0" y="407397"/>
            <a:ext cx="9906000" cy="72008"/>
            <a:chOff x="0" y="188640"/>
            <a:chExt cx="9144000" cy="72008"/>
          </a:xfrm>
        </p:grpSpPr>
        <p:cxnSp>
          <p:nvCxnSpPr>
            <p:cNvPr id="39" name="直線コネクタ 38">
              <a:extLst>
                <a:ext uri="{FF2B5EF4-FFF2-40B4-BE49-F238E27FC236}">
                  <a16:creationId xmlns:a16="http://schemas.microsoft.com/office/drawing/2014/main" xmlns="" id="{267A116B-83C7-E441-93D3-246BDACB4DDC}"/>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xmlns="" id="{6125FFC1-EC09-1847-B19B-44CDD57F93FE}"/>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5154686" y="3915419"/>
            <a:ext cx="1925105" cy="369332"/>
          </a:xfrm>
          <a:prstGeom prst="rect">
            <a:avLst/>
          </a:prstGeom>
          <a:noFill/>
        </p:spPr>
        <p:txBody>
          <a:bodyPr wrap="square" rtlCol="0">
            <a:spAutoFit/>
          </a:bodyPr>
          <a:lstStyle/>
          <a:p>
            <a:r>
              <a:rPr lang="en-US" altLang="ja-JP" sz="900" dirty="0" smtClean="0">
                <a:solidFill>
                  <a:prstClr val="black"/>
                </a:solidFill>
              </a:rPr>
              <a:t>※</a:t>
            </a:r>
            <a:r>
              <a:rPr lang="ja-JP" altLang="en-US" sz="900" dirty="0" smtClean="0">
                <a:solidFill>
                  <a:prstClr val="black"/>
                </a:solidFill>
              </a:rPr>
              <a:t>基礎研修受講後に実務要件を</a:t>
            </a:r>
            <a:endParaRPr lang="en-US" altLang="ja-JP" sz="900" dirty="0" smtClean="0">
              <a:solidFill>
                <a:prstClr val="black"/>
              </a:solidFill>
            </a:endParaRPr>
          </a:p>
          <a:p>
            <a:r>
              <a:rPr lang="ja-JP" altLang="en-US" sz="900" dirty="0">
                <a:solidFill>
                  <a:prstClr val="black"/>
                </a:solidFill>
              </a:rPr>
              <a:t>　</a:t>
            </a:r>
            <a:r>
              <a:rPr lang="ja-JP" altLang="en-US" sz="900" dirty="0" smtClean="0">
                <a:solidFill>
                  <a:prstClr val="black"/>
                </a:solidFill>
              </a:rPr>
              <a:t> 満たした場合を含む。</a:t>
            </a:r>
            <a:endParaRPr lang="ja-JP" altLang="en-US" sz="900" dirty="0">
              <a:solidFill>
                <a:prstClr val="black"/>
              </a:solidFill>
            </a:endParaRPr>
          </a:p>
        </p:txBody>
      </p:sp>
      <p:sp>
        <p:nvSpPr>
          <p:cNvPr id="47" name="正方形/長方形 46"/>
          <p:cNvSpPr/>
          <p:nvPr/>
        </p:nvSpPr>
        <p:spPr>
          <a:xfrm>
            <a:off x="176166" y="601541"/>
            <a:ext cx="2611450" cy="436684"/>
          </a:xfrm>
          <a:prstGeom prst="rect">
            <a:avLst/>
          </a:prstGeom>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ja-JP" altLang="en-US" sz="1400" b="1" dirty="0" smtClean="0">
                <a:solidFill>
                  <a:prstClr val="black"/>
                </a:solidFill>
              </a:rPr>
              <a:t>経過措置について</a:t>
            </a:r>
            <a:endParaRPr lang="en-US" altLang="ja-JP" sz="1400" b="1" dirty="0" smtClean="0">
              <a:solidFill>
                <a:prstClr val="black"/>
              </a:solidFill>
            </a:endParaRPr>
          </a:p>
        </p:txBody>
      </p:sp>
      <p:sp>
        <p:nvSpPr>
          <p:cNvPr id="9" name="角丸四角形 8"/>
          <p:cNvSpPr/>
          <p:nvPr/>
        </p:nvSpPr>
        <p:spPr>
          <a:xfrm>
            <a:off x="299243" y="1143000"/>
            <a:ext cx="3476823" cy="3619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smtClean="0">
                <a:solidFill>
                  <a:prstClr val="black"/>
                </a:solidFill>
              </a:rPr>
              <a:t>①現行研修受講済みの者について</a:t>
            </a:r>
            <a:endParaRPr lang="ja-JP" altLang="en-US" sz="1400" b="1" dirty="0">
              <a:solidFill>
                <a:prstClr val="black"/>
              </a:solidFill>
            </a:endParaRPr>
          </a:p>
        </p:txBody>
      </p:sp>
      <p:sp>
        <p:nvSpPr>
          <p:cNvPr id="48" name="角丸四角形 47"/>
          <p:cNvSpPr/>
          <p:nvPr/>
        </p:nvSpPr>
        <p:spPr>
          <a:xfrm>
            <a:off x="299244" y="2038322"/>
            <a:ext cx="5159376" cy="457227"/>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smtClean="0">
                <a:solidFill>
                  <a:prstClr val="black"/>
                </a:solidFill>
              </a:rPr>
              <a:t>②</a:t>
            </a:r>
            <a:r>
              <a:rPr lang="ja-JP" altLang="en-US" sz="1400" b="1" dirty="0">
                <a:solidFill>
                  <a:prstClr val="black"/>
                </a:solidFill>
              </a:rPr>
              <a:t>基礎研修受講時点</a:t>
            </a:r>
            <a:r>
              <a:rPr lang="ja-JP" altLang="en-US" sz="1400" b="1" dirty="0" smtClean="0">
                <a:solidFill>
                  <a:prstClr val="black"/>
                </a:solidFill>
              </a:rPr>
              <a:t>で実務</a:t>
            </a:r>
            <a:r>
              <a:rPr lang="ja-JP" altLang="en-US" sz="1400" b="1" dirty="0">
                <a:solidFill>
                  <a:prstClr val="black"/>
                </a:solidFill>
              </a:rPr>
              <a:t>要件を満たして</a:t>
            </a:r>
            <a:r>
              <a:rPr lang="ja-JP" altLang="en-US" sz="1400" b="1" dirty="0" smtClean="0">
                <a:solidFill>
                  <a:prstClr val="black"/>
                </a:solidFill>
              </a:rPr>
              <a:t>いる者について</a:t>
            </a:r>
            <a:endParaRPr lang="en-US" altLang="ja-JP" sz="1400" b="1" dirty="0" smtClean="0">
              <a:solidFill>
                <a:prstClr val="black"/>
              </a:solidFill>
            </a:endParaRPr>
          </a:p>
          <a:p>
            <a:pPr algn="ctr"/>
            <a:r>
              <a:rPr lang="en-US" altLang="ja-JP" sz="1200" b="1" u="sng" dirty="0" smtClean="0">
                <a:solidFill>
                  <a:srgbClr val="FF0000"/>
                </a:solidFill>
              </a:rPr>
              <a:t>※</a:t>
            </a:r>
            <a:r>
              <a:rPr lang="ja-JP" altLang="en-US" sz="1200" b="1" u="sng" dirty="0" smtClean="0">
                <a:solidFill>
                  <a:srgbClr val="FF0000"/>
                </a:solidFill>
              </a:rPr>
              <a:t>Ｈ３１～３３の基礎研修受講者に限る</a:t>
            </a:r>
            <a:endParaRPr lang="ja-JP" altLang="en-US" sz="1200" b="1" u="sng" dirty="0">
              <a:solidFill>
                <a:srgbClr val="FF0000"/>
              </a:solidFill>
            </a:endParaRPr>
          </a:p>
        </p:txBody>
      </p:sp>
      <p:sp>
        <p:nvSpPr>
          <p:cNvPr id="49" name="正方形/長方形 48"/>
          <p:cNvSpPr/>
          <p:nvPr/>
        </p:nvSpPr>
        <p:spPr>
          <a:xfrm>
            <a:off x="3915941" y="905639"/>
            <a:ext cx="887908" cy="951736"/>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100" dirty="0" smtClean="0">
                <a:solidFill>
                  <a:prstClr val="black"/>
                </a:solidFill>
              </a:rPr>
              <a:t>サービス管理責任者等研修</a:t>
            </a:r>
            <a:r>
              <a:rPr lang="ja-JP" altLang="en-US" sz="1100" b="1" dirty="0" smtClean="0">
                <a:solidFill>
                  <a:srgbClr val="FF0000"/>
                </a:solidFill>
              </a:rPr>
              <a:t>（旧体系）</a:t>
            </a:r>
            <a:r>
              <a:rPr lang="ja-JP" altLang="en-US" sz="1100" dirty="0" smtClean="0">
                <a:solidFill>
                  <a:prstClr val="black"/>
                </a:solidFill>
              </a:rPr>
              <a:t>受講</a:t>
            </a:r>
            <a:endParaRPr lang="en-US" altLang="ja-JP" sz="1100" dirty="0">
              <a:solidFill>
                <a:prstClr val="black"/>
              </a:solidFill>
            </a:endParaRPr>
          </a:p>
        </p:txBody>
      </p:sp>
      <p:sp>
        <p:nvSpPr>
          <p:cNvPr id="44" name="四角形吹き出し 43"/>
          <p:cNvSpPr/>
          <p:nvPr/>
        </p:nvSpPr>
        <p:spPr>
          <a:xfrm>
            <a:off x="5643606" y="2075881"/>
            <a:ext cx="4002492" cy="561098"/>
          </a:xfrm>
          <a:prstGeom prst="wedgeRectCallout">
            <a:avLst>
              <a:gd name="adj1" fmla="val -43371"/>
              <a:gd name="adj2" fmla="val 126542"/>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1100" dirty="0">
                <a:solidFill>
                  <a:prstClr val="black"/>
                </a:solidFill>
              </a:rPr>
              <a:t>実務要件を満たしている</a:t>
            </a:r>
            <a:r>
              <a:rPr lang="ja-JP" altLang="en-US" sz="1100" dirty="0" smtClean="0">
                <a:solidFill>
                  <a:prstClr val="black"/>
                </a:solidFill>
              </a:rPr>
              <a:t>場合は、基礎研修受講後</a:t>
            </a:r>
            <a:r>
              <a:rPr lang="ja-JP" altLang="en-US" sz="1100" b="1" dirty="0" smtClean="0">
                <a:solidFill>
                  <a:srgbClr val="FF0000"/>
                </a:solidFill>
              </a:rPr>
              <a:t>３年間</a:t>
            </a:r>
            <a:r>
              <a:rPr lang="ja-JP" altLang="en-US" sz="1100" dirty="0" smtClean="0">
                <a:solidFill>
                  <a:prstClr val="black"/>
                </a:solidFill>
              </a:rPr>
              <a:t>は、</a:t>
            </a:r>
            <a:endParaRPr lang="en-US" altLang="ja-JP" sz="1100" dirty="0" smtClean="0">
              <a:solidFill>
                <a:prstClr val="black"/>
              </a:solidFill>
            </a:endParaRPr>
          </a:p>
          <a:p>
            <a:r>
              <a:rPr lang="ja-JP" altLang="en-US" sz="1100" dirty="0" smtClean="0">
                <a:solidFill>
                  <a:prstClr val="black"/>
                </a:solidFill>
              </a:rPr>
              <a:t>実践研修を受講していなくても、サービス管理</a:t>
            </a:r>
            <a:r>
              <a:rPr lang="ja-JP" altLang="en-US" sz="1100" dirty="0">
                <a:solidFill>
                  <a:prstClr val="black"/>
                </a:solidFill>
              </a:rPr>
              <a:t>責任者</a:t>
            </a:r>
            <a:r>
              <a:rPr lang="ja-JP" altLang="en-US" sz="1100" dirty="0" smtClean="0">
                <a:solidFill>
                  <a:prstClr val="black"/>
                </a:solidFill>
              </a:rPr>
              <a:t>等とみなす。</a:t>
            </a:r>
            <a:endParaRPr lang="ja-JP" altLang="en-US" sz="1100" dirty="0">
              <a:solidFill>
                <a:srgbClr val="FF0000"/>
              </a:solidFill>
            </a:endParaRPr>
          </a:p>
        </p:txBody>
      </p:sp>
      <p:cxnSp>
        <p:nvCxnSpPr>
          <p:cNvPr id="65" name="直線矢印コネクタ 64"/>
          <p:cNvCxnSpPr/>
          <p:nvPr/>
        </p:nvCxnSpPr>
        <p:spPr>
          <a:xfrm>
            <a:off x="4988608" y="3457055"/>
            <a:ext cx="2189679" cy="1"/>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6" name="グループ化 65"/>
          <p:cNvGrpSpPr/>
          <p:nvPr/>
        </p:nvGrpSpPr>
        <p:grpSpPr>
          <a:xfrm>
            <a:off x="3427157" y="5070191"/>
            <a:ext cx="1544805" cy="1635347"/>
            <a:chOff x="2332156" y="2068887"/>
            <a:chExt cx="1852667" cy="2441214"/>
          </a:xfrm>
        </p:grpSpPr>
        <p:sp>
          <p:nvSpPr>
            <p:cNvPr id="67" name="正方形/長方形 66"/>
            <p:cNvSpPr/>
            <p:nvPr/>
          </p:nvSpPr>
          <p:spPr>
            <a:xfrm>
              <a:off x="2396325" y="2179928"/>
              <a:ext cx="819404" cy="2198110"/>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100" dirty="0" smtClean="0">
                  <a:solidFill>
                    <a:prstClr val="black"/>
                  </a:solidFill>
                </a:rPr>
                <a:t>相談支援従事者</a:t>
              </a:r>
              <a:endParaRPr lang="en-US" altLang="ja-JP" sz="1100" dirty="0" smtClean="0">
                <a:solidFill>
                  <a:prstClr val="black"/>
                </a:solidFill>
              </a:endParaRPr>
            </a:p>
            <a:p>
              <a:pPr algn="ctr"/>
              <a:r>
                <a:rPr lang="ja-JP" altLang="en-US" sz="1100" dirty="0" smtClean="0">
                  <a:solidFill>
                    <a:prstClr val="black"/>
                  </a:solidFill>
                </a:rPr>
                <a:t>初任者</a:t>
              </a:r>
              <a:r>
                <a:rPr lang="ja-JP" altLang="en-US" sz="1100" dirty="0">
                  <a:solidFill>
                    <a:prstClr val="black"/>
                  </a:solidFill>
                </a:rPr>
                <a:t>研修</a:t>
              </a:r>
              <a:endParaRPr lang="en-US" altLang="ja-JP" sz="1100" dirty="0">
                <a:solidFill>
                  <a:prstClr val="black"/>
                </a:solidFill>
              </a:endParaRPr>
            </a:p>
            <a:p>
              <a:pPr algn="ctr"/>
              <a:r>
                <a:rPr lang="ja-JP" altLang="en-US" sz="1100" dirty="0">
                  <a:solidFill>
                    <a:prstClr val="black"/>
                  </a:solidFill>
                </a:rPr>
                <a:t>講義</a:t>
              </a:r>
              <a:r>
                <a:rPr lang="ja-JP" altLang="en-US" sz="1100" dirty="0" smtClean="0">
                  <a:solidFill>
                    <a:prstClr val="black"/>
                  </a:solidFill>
                </a:rPr>
                <a:t>部分</a:t>
              </a:r>
              <a:endParaRPr lang="en-US" altLang="ja-JP" sz="1100" dirty="0">
                <a:solidFill>
                  <a:prstClr val="black"/>
                </a:solidFill>
              </a:endParaRPr>
            </a:p>
          </p:txBody>
        </p:sp>
        <p:sp>
          <p:nvSpPr>
            <p:cNvPr id="68" name="正方形/長方形 67"/>
            <p:cNvSpPr/>
            <p:nvPr/>
          </p:nvSpPr>
          <p:spPr>
            <a:xfrm>
              <a:off x="3260209" y="2179927"/>
              <a:ext cx="858984" cy="2198110"/>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100" dirty="0" smtClean="0">
                  <a:solidFill>
                    <a:prstClr val="black"/>
                  </a:solidFill>
                </a:rPr>
                <a:t>サービス管理責任者等</a:t>
              </a:r>
              <a:endParaRPr lang="en-US" altLang="ja-JP" sz="1100" dirty="0" smtClean="0">
                <a:solidFill>
                  <a:prstClr val="black"/>
                </a:solidFill>
              </a:endParaRPr>
            </a:p>
            <a:p>
              <a:pPr algn="ctr"/>
              <a:r>
                <a:rPr lang="ja-JP" altLang="en-US" sz="1100" dirty="0" smtClean="0">
                  <a:solidFill>
                    <a:prstClr val="black"/>
                  </a:solidFill>
                </a:rPr>
                <a:t>基礎研修</a:t>
              </a:r>
              <a:endParaRPr lang="en-US" altLang="ja-JP" sz="1100" dirty="0" smtClean="0">
                <a:solidFill>
                  <a:prstClr val="black"/>
                </a:solidFill>
              </a:endParaRPr>
            </a:p>
            <a:p>
              <a:pPr algn="ctr"/>
              <a:r>
                <a:rPr lang="ja-JP" altLang="en-US" sz="1100" dirty="0" smtClean="0">
                  <a:solidFill>
                    <a:prstClr val="black"/>
                  </a:solidFill>
                </a:rPr>
                <a:t>講義</a:t>
              </a:r>
              <a:r>
                <a:rPr lang="ja-JP" altLang="en-US" sz="1100" dirty="0">
                  <a:solidFill>
                    <a:prstClr val="black"/>
                  </a:solidFill>
                </a:rPr>
                <a:t>・</a:t>
              </a:r>
              <a:r>
                <a:rPr lang="ja-JP" altLang="en-US" sz="1100" dirty="0" smtClean="0">
                  <a:solidFill>
                    <a:prstClr val="black"/>
                  </a:solidFill>
                </a:rPr>
                <a:t>演習</a:t>
              </a:r>
              <a:endParaRPr lang="en-US" altLang="ja-JP" sz="1100" dirty="0">
                <a:solidFill>
                  <a:prstClr val="black"/>
                </a:solidFill>
              </a:endParaRPr>
            </a:p>
          </p:txBody>
        </p:sp>
        <p:sp>
          <p:nvSpPr>
            <p:cNvPr id="69" name="正方形/長方形 68"/>
            <p:cNvSpPr/>
            <p:nvPr/>
          </p:nvSpPr>
          <p:spPr>
            <a:xfrm>
              <a:off x="2332156" y="2068887"/>
              <a:ext cx="1852667" cy="2441214"/>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grpSp>
      <p:sp>
        <p:nvSpPr>
          <p:cNvPr id="70" name="正方形/長方形 69"/>
          <p:cNvSpPr/>
          <p:nvPr/>
        </p:nvSpPr>
        <p:spPr>
          <a:xfrm>
            <a:off x="7239469" y="5153322"/>
            <a:ext cx="810766" cy="1552214"/>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100" dirty="0" smtClean="0">
                <a:solidFill>
                  <a:prstClr val="black"/>
                </a:solidFill>
              </a:rPr>
              <a:t>サービス管理責任者等</a:t>
            </a:r>
            <a:endParaRPr lang="en-US" altLang="ja-JP" sz="1100" dirty="0" smtClean="0">
              <a:solidFill>
                <a:prstClr val="black"/>
              </a:solidFill>
            </a:endParaRPr>
          </a:p>
          <a:p>
            <a:pPr algn="ctr"/>
            <a:r>
              <a:rPr lang="ja-JP" altLang="en-US" sz="1100" dirty="0" smtClean="0">
                <a:solidFill>
                  <a:prstClr val="black"/>
                </a:solidFill>
              </a:rPr>
              <a:t>実践</a:t>
            </a:r>
            <a:r>
              <a:rPr lang="ja-JP" altLang="en-US" sz="1100" dirty="0">
                <a:solidFill>
                  <a:prstClr val="black"/>
                </a:solidFill>
              </a:rPr>
              <a:t>研修</a:t>
            </a:r>
            <a:endParaRPr lang="en-US" altLang="ja-JP" sz="1100" dirty="0">
              <a:solidFill>
                <a:prstClr val="black"/>
              </a:solidFill>
            </a:endParaRPr>
          </a:p>
          <a:p>
            <a:pPr algn="ctr"/>
            <a:r>
              <a:rPr lang="ja-JP" altLang="en-US" sz="1100" dirty="0">
                <a:solidFill>
                  <a:prstClr val="black"/>
                </a:solidFill>
              </a:rPr>
              <a:t>講義・</a:t>
            </a:r>
            <a:r>
              <a:rPr lang="ja-JP" altLang="en-US" sz="1100" dirty="0" smtClean="0">
                <a:solidFill>
                  <a:prstClr val="black"/>
                </a:solidFill>
              </a:rPr>
              <a:t>演習</a:t>
            </a:r>
            <a:endParaRPr lang="en-US" altLang="ja-JP" sz="1100" dirty="0">
              <a:solidFill>
                <a:prstClr val="black"/>
              </a:solidFill>
            </a:endParaRPr>
          </a:p>
        </p:txBody>
      </p:sp>
      <p:sp>
        <p:nvSpPr>
          <p:cNvPr id="71" name="正方形/長方形 70"/>
          <p:cNvSpPr/>
          <p:nvPr/>
        </p:nvSpPr>
        <p:spPr>
          <a:xfrm>
            <a:off x="8538730" y="5160811"/>
            <a:ext cx="1016433" cy="1552215"/>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smtClean="0">
                <a:solidFill>
                  <a:prstClr val="black"/>
                </a:solidFill>
              </a:rPr>
              <a:t>サービス管理責任者等更新</a:t>
            </a:r>
            <a:r>
              <a:rPr lang="ja-JP" altLang="en-US" sz="1100" dirty="0">
                <a:solidFill>
                  <a:prstClr val="black"/>
                </a:solidFill>
              </a:rPr>
              <a:t>研修</a:t>
            </a:r>
            <a:endParaRPr lang="en-US" altLang="ja-JP" sz="1100" dirty="0">
              <a:solidFill>
                <a:prstClr val="black"/>
              </a:solidFill>
            </a:endParaRPr>
          </a:p>
          <a:p>
            <a:pPr algn="ctr"/>
            <a:r>
              <a:rPr lang="en-US" altLang="ja-JP" sz="1100" dirty="0" smtClean="0">
                <a:solidFill>
                  <a:prstClr val="black"/>
                </a:solidFill>
              </a:rPr>
              <a:t>※</a:t>
            </a:r>
            <a:r>
              <a:rPr lang="ja-JP" altLang="en-US" sz="1100" dirty="0">
                <a:solidFill>
                  <a:prstClr val="black"/>
                </a:solidFill>
              </a:rPr>
              <a:t>実践研修</a:t>
            </a:r>
            <a:r>
              <a:rPr lang="ja-JP" altLang="en-US" sz="1100" dirty="0" smtClean="0">
                <a:solidFill>
                  <a:prstClr val="black"/>
                </a:solidFill>
              </a:rPr>
              <a:t>修了後</a:t>
            </a:r>
            <a:endParaRPr lang="en-US" altLang="ja-JP" sz="1100" dirty="0" smtClean="0">
              <a:solidFill>
                <a:prstClr val="black"/>
              </a:solidFill>
            </a:endParaRPr>
          </a:p>
          <a:p>
            <a:pPr algn="ctr"/>
            <a:r>
              <a:rPr lang="en-US" altLang="ja-JP" sz="1100" dirty="0" smtClean="0">
                <a:solidFill>
                  <a:prstClr val="black"/>
                </a:solidFill>
              </a:rPr>
              <a:t>5</a:t>
            </a:r>
            <a:r>
              <a:rPr lang="ja-JP" altLang="en-US" sz="1100" dirty="0">
                <a:solidFill>
                  <a:prstClr val="black"/>
                </a:solidFill>
              </a:rPr>
              <a:t>年毎に受講</a:t>
            </a:r>
          </a:p>
        </p:txBody>
      </p:sp>
      <p:sp>
        <p:nvSpPr>
          <p:cNvPr id="63" name="四角形吹き出し 62"/>
          <p:cNvSpPr/>
          <p:nvPr/>
        </p:nvSpPr>
        <p:spPr>
          <a:xfrm>
            <a:off x="4997268" y="4503847"/>
            <a:ext cx="4716556" cy="566342"/>
          </a:xfrm>
          <a:prstGeom prst="wedgeRectCallout">
            <a:avLst>
              <a:gd name="adj1" fmla="val -39471"/>
              <a:gd name="adj2" fmla="val 171779"/>
            </a:avLst>
          </a:prstGeom>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Wingdings" panose="05000000000000000000" pitchFamily="2" charset="2"/>
              <a:buChar char="Ø"/>
            </a:pPr>
            <a:r>
              <a:rPr lang="ja-JP" altLang="en-US" sz="1100" dirty="0" smtClean="0">
                <a:solidFill>
                  <a:prstClr val="black"/>
                </a:solidFill>
              </a:rPr>
              <a:t>既にサービス管理責任者等が１名配置されて</a:t>
            </a:r>
            <a:r>
              <a:rPr lang="ja-JP" altLang="en-US" sz="1100" dirty="0">
                <a:solidFill>
                  <a:prstClr val="black"/>
                </a:solidFill>
              </a:rPr>
              <a:t>いる</a:t>
            </a:r>
            <a:r>
              <a:rPr lang="ja-JP" altLang="en-US" sz="1100" dirty="0" smtClean="0">
                <a:solidFill>
                  <a:prstClr val="black"/>
                </a:solidFill>
              </a:rPr>
              <a:t>場合は、</a:t>
            </a:r>
            <a:r>
              <a:rPr lang="ja-JP" altLang="en-US" sz="1100" b="1" u="sng" dirty="0" smtClean="0">
                <a:solidFill>
                  <a:prstClr val="black"/>
                </a:solidFill>
              </a:rPr>
              <a:t>２人目のサービス管理責任者等として</a:t>
            </a:r>
            <a:r>
              <a:rPr lang="ja-JP" altLang="en-US" sz="1100" b="1" u="sng" dirty="0">
                <a:solidFill>
                  <a:prstClr val="black"/>
                </a:solidFill>
              </a:rPr>
              <a:t>は</a:t>
            </a:r>
            <a:r>
              <a:rPr lang="ja-JP" altLang="en-US" sz="1100" b="1" u="sng" dirty="0" smtClean="0">
                <a:solidFill>
                  <a:prstClr val="black"/>
                </a:solidFill>
              </a:rPr>
              <a:t>配置可能。</a:t>
            </a:r>
            <a:endParaRPr lang="en-US" altLang="ja-JP" sz="1100" b="1" u="sng" dirty="0" smtClean="0">
              <a:solidFill>
                <a:prstClr val="black"/>
              </a:solidFill>
            </a:endParaRPr>
          </a:p>
          <a:p>
            <a:pPr marL="285750" indent="-285750">
              <a:buFont typeface="Wingdings" panose="05000000000000000000" pitchFamily="2" charset="2"/>
              <a:buChar char="Ø"/>
            </a:pPr>
            <a:r>
              <a:rPr lang="ja-JP" altLang="en-US" sz="1100" dirty="0">
                <a:solidFill>
                  <a:prstClr val="black"/>
                </a:solidFill>
              </a:rPr>
              <a:t>個別支援計画</a:t>
            </a:r>
            <a:r>
              <a:rPr lang="ja-JP" altLang="en-US" sz="1100" b="1" u="sng" dirty="0">
                <a:solidFill>
                  <a:prstClr val="black"/>
                </a:solidFill>
              </a:rPr>
              <a:t>原案</a:t>
            </a:r>
            <a:r>
              <a:rPr lang="ja-JP" altLang="en-US" sz="1100" dirty="0">
                <a:solidFill>
                  <a:prstClr val="black"/>
                </a:solidFill>
              </a:rPr>
              <a:t>の作成が可能であることを明確化</a:t>
            </a:r>
            <a:r>
              <a:rPr lang="ja-JP" altLang="en-US" sz="1100" dirty="0" smtClean="0">
                <a:solidFill>
                  <a:prstClr val="black"/>
                </a:solidFill>
              </a:rPr>
              <a:t>。</a:t>
            </a:r>
            <a:endParaRPr lang="en-US" altLang="ja-JP" sz="1100" dirty="0">
              <a:solidFill>
                <a:prstClr val="black"/>
              </a:solidFill>
            </a:endParaRPr>
          </a:p>
        </p:txBody>
      </p:sp>
      <p:sp>
        <p:nvSpPr>
          <p:cNvPr id="74" name="正方形/長方形 73"/>
          <p:cNvSpPr/>
          <p:nvPr/>
        </p:nvSpPr>
        <p:spPr>
          <a:xfrm>
            <a:off x="8538730" y="713083"/>
            <a:ext cx="1016433" cy="127267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smtClean="0">
                <a:solidFill>
                  <a:prstClr val="black"/>
                </a:solidFill>
              </a:rPr>
              <a:t>サービス管理責任者等更新研修</a:t>
            </a:r>
            <a:endParaRPr lang="en-US" altLang="ja-JP" sz="1100" dirty="0" smtClean="0">
              <a:solidFill>
                <a:prstClr val="black"/>
              </a:solidFill>
            </a:endParaRPr>
          </a:p>
          <a:p>
            <a:pPr algn="ctr"/>
            <a:r>
              <a:rPr lang="en-US" altLang="ja-JP" sz="1100" dirty="0" smtClean="0">
                <a:solidFill>
                  <a:prstClr val="black"/>
                </a:solidFill>
              </a:rPr>
              <a:t>※</a:t>
            </a:r>
            <a:r>
              <a:rPr lang="ja-JP" altLang="en-US" sz="1100" dirty="0" smtClean="0">
                <a:solidFill>
                  <a:prstClr val="black"/>
                </a:solidFill>
              </a:rPr>
              <a:t>５年毎に受講</a:t>
            </a:r>
            <a:endParaRPr lang="en-US" altLang="ja-JP" sz="1100" dirty="0">
              <a:solidFill>
                <a:prstClr val="black"/>
              </a:solidFill>
            </a:endParaRPr>
          </a:p>
        </p:txBody>
      </p:sp>
      <p:cxnSp>
        <p:nvCxnSpPr>
          <p:cNvPr id="75" name="直線矢印コネクタ 74"/>
          <p:cNvCxnSpPr/>
          <p:nvPr/>
        </p:nvCxnSpPr>
        <p:spPr>
          <a:xfrm>
            <a:off x="5283201" y="1640726"/>
            <a:ext cx="3242528"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a:off x="4803849" y="1640726"/>
            <a:ext cx="479352" cy="0"/>
          </a:xfrm>
          <a:prstGeom prst="straightConnector1">
            <a:avLst/>
          </a:prstGeom>
          <a:ln w="444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5283200" y="905639"/>
            <a:ext cx="0" cy="9517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4905138" y="711791"/>
            <a:ext cx="1621171" cy="253916"/>
          </a:xfrm>
          <a:prstGeom prst="rect">
            <a:avLst/>
          </a:prstGeom>
          <a:noFill/>
        </p:spPr>
        <p:txBody>
          <a:bodyPr wrap="square" rtlCol="0">
            <a:spAutoFit/>
          </a:bodyPr>
          <a:lstStyle/>
          <a:p>
            <a:r>
              <a:rPr lang="en-US" altLang="ja-JP" sz="1050" dirty="0" smtClean="0">
                <a:solidFill>
                  <a:prstClr val="black"/>
                </a:solidFill>
              </a:rPr>
              <a:t>H31.4</a:t>
            </a:r>
            <a:r>
              <a:rPr lang="ja-JP" altLang="en-US" sz="1050" dirty="0" smtClean="0">
                <a:solidFill>
                  <a:prstClr val="black"/>
                </a:solidFill>
              </a:rPr>
              <a:t>～（新体系移行）</a:t>
            </a:r>
            <a:endParaRPr lang="ja-JP" altLang="en-US" sz="1050" dirty="0">
              <a:solidFill>
                <a:prstClr val="black"/>
              </a:solidFill>
            </a:endParaRPr>
          </a:p>
        </p:txBody>
      </p:sp>
      <p:sp>
        <p:nvSpPr>
          <p:cNvPr id="91" name="四角形吹き出し 90"/>
          <p:cNvSpPr/>
          <p:nvPr/>
        </p:nvSpPr>
        <p:spPr>
          <a:xfrm>
            <a:off x="5397270" y="965708"/>
            <a:ext cx="2982119" cy="539243"/>
          </a:xfrm>
          <a:prstGeom prst="wedgeRectCallout">
            <a:avLst>
              <a:gd name="adj1" fmla="val -1503"/>
              <a:gd name="adj2" fmla="val 74291"/>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1000" dirty="0" smtClean="0">
                <a:solidFill>
                  <a:prstClr val="black"/>
                </a:solidFill>
              </a:rPr>
              <a:t>施行後５年間（</a:t>
            </a:r>
            <a:r>
              <a:rPr lang="en-US" altLang="ja-JP" sz="1000" dirty="0" smtClean="0">
                <a:solidFill>
                  <a:prstClr val="black"/>
                </a:solidFill>
              </a:rPr>
              <a:t>H</a:t>
            </a:r>
            <a:r>
              <a:rPr lang="ja-JP" altLang="en-US" sz="1000" dirty="0" smtClean="0">
                <a:solidFill>
                  <a:prstClr val="black"/>
                </a:solidFill>
              </a:rPr>
              <a:t>３５年度末まで）は、更新研修受講前でも引き続きサービス管理</a:t>
            </a:r>
            <a:r>
              <a:rPr lang="ja-JP" altLang="en-US" sz="1000" dirty="0">
                <a:solidFill>
                  <a:prstClr val="black"/>
                </a:solidFill>
              </a:rPr>
              <a:t>責任者</a:t>
            </a:r>
            <a:r>
              <a:rPr lang="ja-JP" altLang="en-US" sz="1000" dirty="0" smtClean="0">
                <a:solidFill>
                  <a:prstClr val="black"/>
                </a:solidFill>
              </a:rPr>
              <a:t>等</a:t>
            </a:r>
            <a:r>
              <a:rPr lang="ja-JP" altLang="en-US" sz="1000" dirty="0">
                <a:solidFill>
                  <a:prstClr val="black"/>
                </a:solidFill>
              </a:rPr>
              <a:t>と</a:t>
            </a:r>
            <a:r>
              <a:rPr lang="ja-JP" altLang="en-US" sz="1000" dirty="0" smtClean="0">
                <a:solidFill>
                  <a:prstClr val="black"/>
                </a:solidFill>
              </a:rPr>
              <a:t>して業務可能。</a:t>
            </a:r>
            <a:endParaRPr lang="ja-JP" altLang="en-US" sz="1000" dirty="0">
              <a:solidFill>
                <a:srgbClr val="FF0000"/>
              </a:solidFill>
            </a:endParaRPr>
          </a:p>
        </p:txBody>
      </p:sp>
    </p:spTree>
    <p:extLst>
      <p:ext uri="{BB962C8B-B14F-4D97-AF65-F5344CB8AC3E}">
        <p14:creationId xmlns:p14="http://schemas.microsoft.com/office/powerpoint/2010/main" val="26156970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AutoShape 2"/>
          <p:cNvSpPr>
            <a:spLocks noChangeArrowheads="1"/>
          </p:cNvSpPr>
          <p:nvPr/>
        </p:nvSpPr>
        <p:spPr bwMode="auto">
          <a:xfrm>
            <a:off x="696520" y="2061146"/>
            <a:ext cx="4913444" cy="1439862"/>
          </a:xfrm>
          <a:prstGeom prst="flowChartAlternateProcess">
            <a:avLst/>
          </a:prstGeom>
          <a:solidFill>
            <a:srgbClr val="CCFFFF"/>
          </a:solidFill>
          <a:ln w="19050">
            <a:solidFill>
              <a:schemeClr val="tx1"/>
            </a:solidFill>
            <a:miter lim="800000"/>
            <a:headEnd/>
            <a:tailEnd/>
          </a:ln>
        </p:spPr>
        <p:txBody>
          <a:bodyPr wrap="none" lIns="91422" tIns="45712" rIns="91422" bIns="45712"/>
          <a:lstStyle/>
          <a:p>
            <a:pPr algn="ctr"/>
            <a:r>
              <a:rPr lang="ja-JP" altLang="en-US" sz="2000" dirty="0">
                <a:solidFill>
                  <a:srgbClr val="000000"/>
                </a:solidFill>
              </a:rPr>
              <a:t>管 理 者 の 責 務</a:t>
            </a:r>
          </a:p>
          <a:p>
            <a:pPr algn="ctr"/>
            <a:endParaRPr lang="ja-JP" altLang="en-US" sz="1200" dirty="0">
              <a:solidFill>
                <a:srgbClr val="000000"/>
              </a:solidFill>
            </a:endParaRPr>
          </a:p>
          <a:p>
            <a:pPr algn="ctr"/>
            <a:r>
              <a:rPr lang="ja-JP" altLang="en-US" sz="1600" dirty="0">
                <a:solidFill>
                  <a:srgbClr val="CC0000"/>
                </a:solidFill>
              </a:rPr>
              <a:t>「従業者及び業務の一元的な管理や　</a:t>
            </a:r>
          </a:p>
          <a:p>
            <a:pPr algn="ctr"/>
            <a:r>
              <a:rPr lang="ja-JP" altLang="en-US" sz="1600" dirty="0">
                <a:solidFill>
                  <a:srgbClr val="CC0000"/>
                </a:solidFill>
              </a:rPr>
              <a:t>　　規定を遵守させるため必要な指揮命令」</a:t>
            </a:r>
          </a:p>
        </p:txBody>
      </p:sp>
      <p:sp>
        <p:nvSpPr>
          <p:cNvPr id="22532" name="AutoShape 3"/>
          <p:cNvSpPr>
            <a:spLocks noChangeArrowheads="1"/>
          </p:cNvSpPr>
          <p:nvPr/>
        </p:nvSpPr>
        <p:spPr bwMode="auto">
          <a:xfrm>
            <a:off x="928688" y="4503886"/>
            <a:ext cx="3434425" cy="1949450"/>
          </a:xfrm>
          <a:prstGeom prst="flowChartAlternateProcess">
            <a:avLst/>
          </a:prstGeom>
          <a:solidFill>
            <a:srgbClr val="FFFF99">
              <a:alpha val="79999"/>
            </a:srgbClr>
          </a:solidFill>
          <a:ln w="19050">
            <a:solidFill>
              <a:schemeClr val="tx1"/>
            </a:solidFill>
            <a:miter lim="800000"/>
            <a:headEnd/>
            <a:tailEnd/>
          </a:ln>
        </p:spPr>
        <p:txBody>
          <a:bodyPr wrap="none" lIns="91422" tIns="45712" rIns="91422" bIns="45712"/>
          <a:lstStyle/>
          <a:p>
            <a:endParaRPr lang="en-US" altLang="ja-JP" sz="1200" dirty="0">
              <a:solidFill>
                <a:srgbClr val="000000"/>
              </a:solidFill>
            </a:endParaRPr>
          </a:p>
          <a:p>
            <a:r>
              <a:rPr lang="ja-JP" altLang="en-US" sz="2000" dirty="0" smtClean="0">
                <a:solidFill>
                  <a:srgbClr val="000000"/>
                </a:solidFill>
              </a:rPr>
              <a:t>サービス</a:t>
            </a:r>
            <a:r>
              <a:rPr lang="ja-JP" altLang="en-US" sz="2000" dirty="0">
                <a:solidFill>
                  <a:srgbClr val="000000"/>
                </a:solidFill>
              </a:rPr>
              <a:t>管理</a:t>
            </a:r>
            <a:r>
              <a:rPr lang="ja-JP" altLang="en-US" sz="2000" dirty="0" smtClean="0">
                <a:solidFill>
                  <a:srgbClr val="000000"/>
                </a:solidFill>
              </a:rPr>
              <a:t>責任者等の</a:t>
            </a:r>
            <a:r>
              <a:rPr lang="ja-JP" altLang="en-US" sz="2000" dirty="0">
                <a:solidFill>
                  <a:srgbClr val="000000"/>
                </a:solidFill>
              </a:rPr>
              <a:t>責務</a:t>
            </a:r>
          </a:p>
          <a:p>
            <a:endParaRPr lang="ja-JP" altLang="en-US" sz="1200" dirty="0">
              <a:solidFill>
                <a:srgbClr val="000000"/>
              </a:solidFill>
            </a:endParaRPr>
          </a:p>
          <a:p>
            <a:r>
              <a:rPr lang="ja-JP" altLang="en-US" sz="1600" dirty="0">
                <a:solidFill>
                  <a:srgbClr val="CC0000"/>
                </a:solidFill>
              </a:rPr>
              <a:t>　「サービス提供プロセスに関して</a:t>
            </a:r>
          </a:p>
          <a:p>
            <a:r>
              <a:rPr lang="ja-JP" altLang="en-US" sz="1600" dirty="0">
                <a:solidFill>
                  <a:srgbClr val="CC0000"/>
                </a:solidFill>
              </a:rPr>
              <a:t>　他のサービス提供職員に対する</a:t>
            </a:r>
          </a:p>
          <a:p>
            <a:r>
              <a:rPr lang="ja-JP" altLang="en-US" sz="1600" dirty="0">
                <a:solidFill>
                  <a:srgbClr val="CC0000"/>
                </a:solidFill>
              </a:rPr>
              <a:t>　技術的な助言や指導等」　　</a:t>
            </a:r>
          </a:p>
        </p:txBody>
      </p:sp>
      <p:sp>
        <p:nvSpPr>
          <p:cNvPr id="22533" name="AutoShape 4"/>
          <p:cNvSpPr>
            <a:spLocks noChangeArrowheads="1"/>
          </p:cNvSpPr>
          <p:nvPr/>
        </p:nvSpPr>
        <p:spPr bwMode="auto">
          <a:xfrm>
            <a:off x="6325429" y="4674220"/>
            <a:ext cx="2651919" cy="717550"/>
          </a:xfrm>
          <a:prstGeom prst="flowChartAlternateProcess">
            <a:avLst/>
          </a:prstGeom>
          <a:solidFill>
            <a:srgbClr val="FFFF99">
              <a:alpha val="79999"/>
            </a:srgbClr>
          </a:solidFill>
          <a:ln w="19050">
            <a:solidFill>
              <a:schemeClr val="tx1"/>
            </a:solidFill>
            <a:miter lim="800000"/>
            <a:headEnd/>
            <a:tailEnd/>
          </a:ln>
        </p:spPr>
        <p:txBody>
          <a:bodyPr wrap="none" lIns="91422" tIns="45712" rIns="91422" bIns="45712" anchor="ctr"/>
          <a:lstStyle/>
          <a:p>
            <a:pPr algn="ctr"/>
            <a:r>
              <a:rPr lang="ja-JP" altLang="en-US" sz="1600" dirty="0">
                <a:solidFill>
                  <a:srgbClr val="000000"/>
                </a:solidFill>
              </a:rPr>
              <a:t>サービス提供</a:t>
            </a:r>
            <a:r>
              <a:rPr lang="ja-JP" altLang="en-US" sz="1600" dirty="0" smtClean="0">
                <a:solidFill>
                  <a:srgbClr val="000000"/>
                </a:solidFill>
              </a:rPr>
              <a:t>職員等</a:t>
            </a:r>
            <a:r>
              <a:rPr lang="ja-JP" altLang="en-US" sz="1600" dirty="0">
                <a:solidFill>
                  <a:srgbClr val="000000"/>
                </a:solidFill>
              </a:rPr>
              <a:t>　</a:t>
            </a:r>
            <a:r>
              <a:rPr lang="en-US" altLang="ja-JP" sz="1600" dirty="0">
                <a:solidFill>
                  <a:srgbClr val="000000"/>
                </a:solidFill>
              </a:rPr>
              <a:t>A</a:t>
            </a:r>
          </a:p>
        </p:txBody>
      </p:sp>
      <p:sp>
        <p:nvSpPr>
          <p:cNvPr id="22534" name="AutoShape 5"/>
          <p:cNvSpPr>
            <a:spLocks noChangeArrowheads="1"/>
          </p:cNvSpPr>
          <p:nvPr/>
        </p:nvSpPr>
        <p:spPr bwMode="auto">
          <a:xfrm>
            <a:off x="6325429" y="5588687"/>
            <a:ext cx="2651919" cy="719137"/>
          </a:xfrm>
          <a:prstGeom prst="flowChartAlternateProcess">
            <a:avLst/>
          </a:prstGeom>
          <a:solidFill>
            <a:srgbClr val="FFFF99">
              <a:alpha val="79999"/>
            </a:srgbClr>
          </a:solidFill>
          <a:ln w="19050">
            <a:solidFill>
              <a:schemeClr val="tx1"/>
            </a:solidFill>
            <a:miter lim="800000"/>
            <a:headEnd/>
            <a:tailEnd/>
          </a:ln>
        </p:spPr>
        <p:txBody>
          <a:bodyPr wrap="none" lIns="91422" tIns="45712" rIns="91422" bIns="45712" anchor="ctr"/>
          <a:lstStyle/>
          <a:p>
            <a:pPr algn="ctr"/>
            <a:r>
              <a:rPr lang="ja-JP" altLang="en-US" sz="1600" dirty="0">
                <a:solidFill>
                  <a:srgbClr val="000000"/>
                </a:solidFill>
              </a:rPr>
              <a:t>サービス提供</a:t>
            </a:r>
            <a:r>
              <a:rPr lang="ja-JP" altLang="en-US" sz="1600" dirty="0" smtClean="0">
                <a:solidFill>
                  <a:srgbClr val="000000"/>
                </a:solidFill>
              </a:rPr>
              <a:t>職員等</a:t>
            </a:r>
            <a:r>
              <a:rPr lang="ja-JP" altLang="en-US" sz="1600" dirty="0">
                <a:solidFill>
                  <a:srgbClr val="000000"/>
                </a:solidFill>
              </a:rPr>
              <a:t>　</a:t>
            </a:r>
            <a:r>
              <a:rPr lang="en-US" altLang="ja-JP" sz="1600" dirty="0">
                <a:solidFill>
                  <a:srgbClr val="000000"/>
                </a:solidFill>
              </a:rPr>
              <a:t>B</a:t>
            </a:r>
          </a:p>
        </p:txBody>
      </p:sp>
      <p:sp>
        <p:nvSpPr>
          <p:cNvPr id="22535" name="Rectangle 6"/>
          <p:cNvSpPr>
            <a:spLocks noChangeArrowheads="1"/>
          </p:cNvSpPr>
          <p:nvPr/>
        </p:nvSpPr>
        <p:spPr bwMode="auto">
          <a:xfrm>
            <a:off x="386954" y="1628800"/>
            <a:ext cx="9132094" cy="5184576"/>
          </a:xfrm>
          <a:prstGeom prst="rect">
            <a:avLst/>
          </a:prstGeom>
          <a:noFill/>
          <a:ln w="12700">
            <a:solidFill>
              <a:schemeClr val="tx1"/>
            </a:solidFill>
            <a:miter lim="800000"/>
            <a:headEnd/>
            <a:tailEnd/>
          </a:ln>
        </p:spPr>
        <p:txBody>
          <a:bodyPr wrap="none" lIns="91422" tIns="45712" rIns="91422" bIns="45712"/>
          <a:lstStyle/>
          <a:p>
            <a:pPr algn="ctr"/>
            <a:r>
              <a:rPr lang="ja-JP" altLang="en-US" sz="2000" dirty="0">
                <a:solidFill>
                  <a:srgbClr val="000000"/>
                </a:solidFill>
              </a:rPr>
              <a:t>サービス提供</a:t>
            </a:r>
            <a:r>
              <a:rPr lang="ja-JP" altLang="en-US" sz="2000" dirty="0" smtClean="0">
                <a:solidFill>
                  <a:srgbClr val="000000"/>
                </a:solidFill>
              </a:rPr>
              <a:t>事業所等</a:t>
            </a:r>
            <a:r>
              <a:rPr lang="ja-JP" altLang="en-US" sz="1200" dirty="0">
                <a:solidFill>
                  <a:srgbClr val="000000"/>
                </a:solidFill>
              </a:rPr>
              <a:t>　　　</a:t>
            </a:r>
          </a:p>
        </p:txBody>
      </p:sp>
      <p:sp>
        <p:nvSpPr>
          <p:cNvPr id="22536" name="AutoShape 7"/>
          <p:cNvSpPr>
            <a:spLocks noChangeArrowheads="1"/>
          </p:cNvSpPr>
          <p:nvPr/>
        </p:nvSpPr>
        <p:spPr bwMode="auto">
          <a:xfrm>
            <a:off x="7293642" y="2137221"/>
            <a:ext cx="1482460" cy="433388"/>
          </a:xfrm>
          <a:prstGeom prst="flowChartAlternateProcess">
            <a:avLst/>
          </a:prstGeom>
          <a:solidFill>
            <a:srgbClr val="CCFFFF"/>
          </a:solidFill>
          <a:ln w="19050">
            <a:solidFill>
              <a:schemeClr val="tx1"/>
            </a:solidFill>
            <a:miter lim="800000"/>
            <a:headEnd/>
            <a:tailEnd/>
          </a:ln>
        </p:spPr>
        <p:txBody>
          <a:bodyPr wrap="none" lIns="91422" tIns="45712" rIns="91422" bIns="45712"/>
          <a:lstStyle/>
          <a:p>
            <a:pPr algn="ctr"/>
            <a:r>
              <a:rPr lang="ja-JP" altLang="en-US" sz="1600" dirty="0">
                <a:solidFill>
                  <a:srgbClr val="000000"/>
                </a:solidFill>
              </a:rPr>
              <a:t>事務職員</a:t>
            </a:r>
          </a:p>
        </p:txBody>
      </p:sp>
      <p:sp>
        <p:nvSpPr>
          <p:cNvPr id="22537" name="AutoShape 8"/>
          <p:cNvSpPr>
            <a:spLocks noChangeArrowheads="1"/>
          </p:cNvSpPr>
          <p:nvPr/>
        </p:nvSpPr>
        <p:spPr bwMode="auto">
          <a:xfrm>
            <a:off x="4566085" y="4593324"/>
            <a:ext cx="1625203" cy="1000125"/>
          </a:xfrm>
          <a:prstGeom prst="rightArrow">
            <a:avLst>
              <a:gd name="adj1" fmla="val 60352"/>
              <a:gd name="adj2" fmla="val 33396"/>
            </a:avLst>
          </a:prstGeom>
          <a:solidFill>
            <a:srgbClr val="FFCC00"/>
          </a:solidFill>
          <a:ln w="12700">
            <a:solidFill>
              <a:srgbClr val="FF0000"/>
            </a:solidFill>
            <a:miter lim="800000"/>
            <a:headEnd/>
            <a:tailEnd/>
          </a:ln>
        </p:spPr>
        <p:txBody>
          <a:bodyPr wrap="none" lIns="91422" tIns="45712" rIns="91422" bIns="45712" anchor="ctr"/>
          <a:lstStyle/>
          <a:p>
            <a:pPr algn="ctr"/>
            <a:r>
              <a:rPr lang="ja-JP" altLang="en-US" sz="1200" dirty="0">
                <a:solidFill>
                  <a:srgbClr val="000000"/>
                </a:solidFill>
              </a:rPr>
              <a:t>サービス内容</a:t>
            </a:r>
          </a:p>
          <a:p>
            <a:pPr algn="ctr"/>
            <a:r>
              <a:rPr lang="ja-JP" altLang="en-US" sz="1200" dirty="0">
                <a:solidFill>
                  <a:srgbClr val="000000"/>
                </a:solidFill>
              </a:rPr>
              <a:t>の管理に関す</a:t>
            </a:r>
          </a:p>
          <a:p>
            <a:pPr algn="ctr"/>
            <a:r>
              <a:rPr lang="ja-JP" altLang="en-US" sz="1200" dirty="0">
                <a:solidFill>
                  <a:srgbClr val="000000"/>
                </a:solidFill>
              </a:rPr>
              <a:t>る指示・指導</a:t>
            </a:r>
          </a:p>
        </p:txBody>
      </p:sp>
      <p:sp>
        <p:nvSpPr>
          <p:cNvPr id="22538" name="Rectangle 9"/>
          <p:cNvSpPr>
            <a:spLocks noChangeArrowheads="1"/>
          </p:cNvSpPr>
          <p:nvPr/>
        </p:nvSpPr>
        <p:spPr bwMode="auto">
          <a:xfrm>
            <a:off x="773942" y="4365141"/>
            <a:ext cx="8512969" cy="2228403"/>
          </a:xfrm>
          <a:prstGeom prst="rect">
            <a:avLst/>
          </a:prstGeom>
          <a:noFill/>
          <a:ln w="12700">
            <a:solidFill>
              <a:srgbClr val="008000"/>
            </a:solidFill>
            <a:miter lim="800000"/>
            <a:headEnd/>
            <a:tailEnd/>
          </a:ln>
        </p:spPr>
        <p:txBody>
          <a:bodyPr wrap="none" lIns="91422" tIns="45712" rIns="91422" bIns="45712"/>
          <a:lstStyle/>
          <a:p>
            <a:pPr algn="ctr"/>
            <a:r>
              <a:rPr lang="ja-JP" altLang="en-US" sz="1600" b="1" dirty="0">
                <a:solidFill>
                  <a:srgbClr val="000000"/>
                </a:solidFill>
              </a:rPr>
              <a:t>　　　　　サービス提供部門　</a:t>
            </a:r>
            <a:r>
              <a:rPr lang="ja-JP" altLang="en-US" sz="1200" b="1" dirty="0">
                <a:solidFill>
                  <a:srgbClr val="000000"/>
                </a:solidFill>
              </a:rPr>
              <a:t>　</a:t>
            </a:r>
            <a:r>
              <a:rPr lang="ja-JP" altLang="en-US" sz="1200" dirty="0">
                <a:solidFill>
                  <a:srgbClr val="000000"/>
                </a:solidFill>
              </a:rPr>
              <a:t>　　</a:t>
            </a:r>
          </a:p>
        </p:txBody>
      </p:sp>
      <p:sp>
        <p:nvSpPr>
          <p:cNvPr id="22539" name="AutoShape 10"/>
          <p:cNvSpPr>
            <a:spLocks noChangeArrowheads="1"/>
          </p:cNvSpPr>
          <p:nvPr/>
        </p:nvSpPr>
        <p:spPr bwMode="auto">
          <a:xfrm rot="5400000">
            <a:off x="2549759" y="3208676"/>
            <a:ext cx="828675" cy="1484181"/>
          </a:xfrm>
          <a:prstGeom prst="rightArrow">
            <a:avLst>
              <a:gd name="adj1" fmla="val 61500"/>
              <a:gd name="adj2" fmla="val 24907"/>
            </a:avLst>
          </a:prstGeom>
          <a:solidFill>
            <a:srgbClr val="CCFFCC">
              <a:alpha val="70195"/>
            </a:srgbClr>
          </a:solidFill>
          <a:ln w="12700">
            <a:solidFill>
              <a:srgbClr val="008000"/>
            </a:solidFill>
            <a:miter lim="800000"/>
            <a:headEnd/>
            <a:tailEnd/>
          </a:ln>
        </p:spPr>
        <p:txBody>
          <a:bodyPr rot="10800000" vert="eaVert" wrap="none" lIns="91422" tIns="45712" rIns="91422" bIns="45712" anchor="ctr"/>
          <a:lstStyle/>
          <a:p>
            <a:pPr algn="ctr"/>
            <a:r>
              <a:rPr lang="ja-JP" altLang="en-US" sz="1400" dirty="0">
                <a:solidFill>
                  <a:srgbClr val="000000"/>
                </a:solidFill>
              </a:rPr>
              <a:t>人事管理</a:t>
            </a:r>
          </a:p>
          <a:p>
            <a:pPr algn="ctr"/>
            <a:r>
              <a:rPr lang="ja-JP" altLang="en-US" sz="1400" dirty="0">
                <a:solidFill>
                  <a:srgbClr val="000000"/>
                </a:solidFill>
              </a:rPr>
              <a:t>指揮命令</a:t>
            </a:r>
          </a:p>
        </p:txBody>
      </p:sp>
      <p:sp>
        <p:nvSpPr>
          <p:cNvPr id="22540" name="AutoShape 11"/>
          <p:cNvSpPr>
            <a:spLocks noChangeArrowheads="1"/>
          </p:cNvSpPr>
          <p:nvPr/>
        </p:nvSpPr>
        <p:spPr bwMode="auto">
          <a:xfrm>
            <a:off x="5881689" y="2133067"/>
            <a:ext cx="1160860" cy="1223963"/>
          </a:xfrm>
          <a:prstGeom prst="rightArrow">
            <a:avLst>
              <a:gd name="adj1" fmla="val 50000"/>
              <a:gd name="adj2" fmla="val 25000"/>
            </a:avLst>
          </a:prstGeom>
          <a:solidFill>
            <a:srgbClr val="CCFFCC"/>
          </a:solidFill>
          <a:ln w="19050">
            <a:solidFill>
              <a:srgbClr val="008000"/>
            </a:solidFill>
            <a:miter lim="800000"/>
            <a:headEnd/>
            <a:tailEnd/>
          </a:ln>
        </p:spPr>
        <p:txBody>
          <a:bodyPr lIns="91422" tIns="45712" rIns="91422" bIns="45712" anchor="ctr"/>
          <a:lstStyle/>
          <a:p>
            <a:pPr algn="ctr"/>
            <a:r>
              <a:rPr lang="ja-JP" altLang="en-US" sz="1400" dirty="0">
                <a:solidFill>
                  <a:srgbClr val="000000"/>
                </a:solidFill>
              </a:rPr>
              <a:t>人事管理</a:t>
            </a:r>
          </a:p>
          <a:p>
            <a:pPr algn="ctr"/>
            <a:r>
              <a:rPr lang="ja-JP" altLang="en-US" sz="1400" dirty="0">
                <a:solidFill>
                  <a:srgbClr val="000000"/>
                </a:solidFill>
              </a:rPr>
              <a:t>指揮命令</a:t>
            </a:r>
          </a:p>
        </p:txBody>
      </p:sp>
      <p:sp>
        <p:nvSpPr>
          <p:cNvPr id="22541" name="AutoShape 12"/>
          <p:cNvSpPr>
            <a:spLocks noChangeArrowheads="1"/>
          </p:cNvSpPr>
          <p:nvPr/>
        </p:nvSpPr>
        <p:spPr bwMode="auto">
          <a:xfrm>
            <a:off x="7293642" y="2851596"/>
            <a:ext cx="1482460" cy="433388"/>
          </a:xfrm>
          <a:prstGeom prst="flowChartAlternateProcess">
            <a:avLst/>
          </a:prstGeom>
          <a:solidFill>
            <a:srgbClr val="CCFFFF"/>
          </a:solidFill>
          <a:ln w="19050">
            <a:solidFill>
              <a:schemeClr val="tx1"/>
            </a:solidFill>
            <a:miter lim="800000"/>
            <a:headEnd/>
            <a:tailEnd/>
          </a:ln>
        </p:spPr>
        <p:txBody>
          <a:bodyPr wrap="none" lIns="91422" tIns="45712" rIns="91422" bIns="45712"/>
          <a:lstStyle/>
          <a:p>
            <a:pPr algn="ctr"/>
            <a:r>
              <a:rPr lang="ja-JP" altLang="en-US" sz="1400" dirty="0">
                <a:solidFill>
                  <a:srgbClr val="000000"/>
                </a:solidFill>
              </a:rPr>
              <a:t>その他の職員</a:t>
            </a:r>
          </a:p>
        </p:txBody>
      </p:sp>
      <p:sp>
        <p:nvSpPr>
          <p:cNvPr id="22542" name="AutoShape 13"/>
          <p:cNvSpPr>
            <a:spLocks noChangeArrowheads="1"/>
          </p:cNvSpPr>
          <p:nvPr/>
        </p:nvSpPr>
        <p:spPr bwMode="auto">
          <a:xfrm>
            <a:off x="4566085" y="5534646"/>
            <a:ext cx="1625203" cy="1058862"/>
          </a:xfrm>
          <a:prstGeom prst="rightArrow">
            <a:avLst>
              <a:gd name="adj1" fmla="val 60352"/>
              <a:gd name="adj2" fmla="val 33400"/>
            </a:avLst>
          </a:prstGeom>
          <a:solidFill>
            <a:srgbClr val="FFCC00"/>
          </a:solidFill>
          <a:ln w="12700">
            <a:solidFill>
              <a:srgbClr val="FF0000"/>
            </a:solidFill>
            <a:miter lim="800000"/>
            <a:headEnd/>
            <a:tailEnd/>
          </a:ln>
        </p:spPr>
        <p:txBody>
          <a:bodyPr wrap="none" lIns="91422" tIns="45712" rIns="91422" bIns="45712" anchor="ctr"/>
          <a:lstStyle/>
          <a:p>
            <a:pPr algn="ctr"/>
            <a:r>
              <a:rPr lang="ja-JP" altLang="en-US" sz="1100" dirty="0">
                <a:solidFill>
                  <a:srgbClr val="000000"/>
                </a:solidFill>
              </a:rPr>
              <a:t>サービス内容</a:t>
            </a:r>
          </a:p>
          <a:p>
            <a:pPr algn="ctr"/>
            <a:r>
              <a:rPr lang="ja-JP" altLang="en-US" sz="1100" dirty="0">
                <a:solidFill>
                  <a:srgbClr val="000000"/>
                </a:solidFill>
              </a:rPr>
              <a:t>の管理に関す</a:t>
            </a:r>
          </a:p>
          <a:p>
            <a:pPr algn="ctr"/>
            <a:r>
              <a:rPr lang="ja-JP" altLang="en-US" sz="1100" dirty="0">
                <a:solidFill>
                  <a:srgbClr val="000000"/>
                </a:solidFill>
              </a:rPr>
              <a:t>る指示・指導</a:t>
            </a:r>
          </a:p>
        </p:txBody>
      </p:sp>
      <p:sp>
        <p:nvSpPr>
          <p:cNvPr id="222222" name="AutoShape 14"/>
          <p:cNvSpPr>
            <a:spLocks noChangeArrowheads="1"/>
          </p:cNvSpPr>
          <p:nvPr/>
        </p:nvSpPr>
        <p:spPr bwMode="auto">
          <a:xfrm>
            <a:off x="128465" y="692696"/>
            <a:ext cx="9577063" cy="720080"/>
          </a:xfrm>
          <a:prstGeom prst="roundRect">
            <a:avLst>
              <a:gd name="adj" fmla="val 26537"/>
            </a:avLst>
          </a:prstGeom>
          <a:solidFill>
            <a:srgbClr val="FFFFCC"/>
          </a:solidFill>
          <a:ln w="38100" cmpd="thickThin">
            <a:solidFill>
              <a:srgbClr val="FF6600"/>
            </a:solidFill>
            <a:round/>
            <a:headEnd/>
            <a:tailEnd/>
          </a:ln>
          <a:effectLst>
            <a:outerShdw dist="107763" dir="2700000" algn="ctr" rotWithShape="0">
              <a:schemeClr val="bg2">
                <a:alpha val="50000"/>
              </a:schemeClr>
            </a:outerShdw>
          </a:effectLst>
        </p:spPr>
        <p:txBody>
          <a:bodyPr lIns="91389" tIns="45696" rIns="91389" bIns="45696" anchor="ctr"/>
          <a:lstStyle/>
          <a:p>
            <a:pPr algn="ctr">
              <a:defRPr/>
            </a:pPr>
            <a:r>
              <a:rPr lang="ja-JP" altLang="en-US" sz="2000" b="1" dirty="0">
                <a:solidFill>
                  <a:srgbClr val="A50021"/>
                </a:solidFill>
                <a:ea typeface="ＭＳ Ｐゴシック" pitchFamily="50" charset="-128"/>
              </a:rPr>
              <a:t>「管理者」と「サービス管理責任者</a:t>
            </a:r>
            <a:r>
              <a:rPr lang="ja-JP" altLang="en-US" sz="2000" b="1" dirty="0" smtClean="0">
                <a:solidFill>
                  <a:srgbClr val="A50021"/>
                </a:solidFill>
                <a:ea typeface="ＭＳ Ｐゴシック" pitchFamily="50" charset="-128"/>
              </a:rPr>
              <a:t>」及び「児童発達支援管理責任者」の</a:t>
            </a:r>
            <a:r>
              <a:rPr lang="ja-JP" altLang="en-US" sz="2000" b="1" dirty="0">
                <a:solidFill>
                  <a:srgbClr val="A50021"/>
                </a:solidFill>
                <a:ea typeface="ＭＳ Ｐゴシック" pitchFamily="50" charset="-128"/>
              </a:rPr>
              <a:t>関係イメージ</a:t>
            </a:r>
          </a:p>
        </p:txBody>
      </p:sp>
      <p:sp>
        <p:nvSpPr>
          <p:cNvPr id="222223" name="AutoShape 15"/>
          <p:cNvSpPr>
            <a:spLocks noChangeArrowheads="1"/>
          </p:cNvSpPr>
          <p:nvPr/>
        </p:nvSpPr>
        <p:spPr bwMode="auto">
          <a:xfrm rot="3571649">
            <a:off x="5500698" y="3050185"/>
            <a:ext cx="957263" cy="1484181"/>
          </a:xfrm>
          <a:prstGeom prst="rightArrow">
            <a:avLst>
              <a:gd name="adj1" fmla="val 61500"/>
              <a:gd name="adj2" fmla="val 24907"/>
            </a:avLst>
          </a:prstGeom>
          <a:solidFill>
            <a:srgbClr val="CCFFCC">
              <a:alpha val="70000"/>
            </a:srgbClr>
          </a:solidFill>
          <a:ln w="12700">
            <a:solidFill>
              <a:srgbClr val="008000"/>
            </a:solidFill>
            <a:miter lim="800000"/>
            <a:headEnd/>
            <a:tailEnd/>
          </a:ln>
          <a:effectLst/>
        </p:spPr>
        <p:txBody>
          <a:bodyPr rot="10800000" vert="vert" wrap="none" lIns="91422" tIns="45712" rIns="91422" bIns="45712" anchor="ctr"/>
          <a:lstStyle/>
          <a:p>
            <a:pPr algn="ctr">
              <a:defRPr/>
            </a:pPr>
            <a:r>
              <a:rPr lang="ja-JP" altLang="en-US" sz="1400" dirty="0">
                <a:solidFill>
                  <a:srgbClr val="000000"/>
                </a:solidFill>
                <a:ea typeface="ＭＳ Ｐゴシック" pitchFamily="50" charset="-128"/>
              </a:rPr>
              <a:t>人事管理</a:t>
            </a:r>
          </a:p>
          <a:p>
            <a:pPr algn="ctr">
              <a:defRPr/>
            </a:pPr>
            <a:r>
              <a:rPr lang="ja-JP" altLang="en-US" sz="1400" dirty="0">
                <a:solidFill>
                  <a:srgbClr val="000000"/>
                </a:solidFill>
                <a:ea typeface="ＭＳ Ｐゴシック" pitchFamily="50" charset="-128"/>
              </a:rPr>
              <a:t>指揮命令</a:t>
            </a:r>
          </a:p>
        </p:txBody>
      </p:sp>
      <p:sp>
        <p:nvSpPr>
          <p:cNvPr id="16" name="Rectangle 3"/>
          <p:cNvSpPr>
            <a:spLocks noChangeArrowheads="1"/>
          </p:cNvSpPr>
          <p:nvPr/>
        </p:nvSpPr>
        <p:spPr bwMode="auto">
          <a:xfrm>
            <a:off x="699206" y="116632"/>
            <a:ext cx="8435579" cy="432785"/>
          </a:xfrm>
          <a:prstGeom prst="rect">
            <a:avLst/>
          </a:prstGeom>
          <a:noFill/>
          <a:ln w="9525" algn="ctr">
            <a:noFill/>
            <a:miter lim="800000"/>
            <a:headEnd/>
            <a:tailEnd/>
          </a:ln>
          <a:effectLst/>
        </p:spPr>
        <p:txBody>
          <a:bodyPr lIns="91414" tIns="45707" rIns="91414" bIns="45707">
            <a:spAutoFit/>
          </a:bodyPr>
          <a:lstStyle/>
          <a:p>
            <a:pPr algn="ctr">
              <a:lnSpc>
                <a:spcPts val="3000"/>
              </a:lnSpc>
              <a:spcBef>
                <a:spcPct val="50000"/>
              </a:spcBef>
              <a:defRPr/>
            </a:pPr>
            <a:r>
              <a:rPr lang="ja-JP" altLang="en-US" sz="2400" b="1" dirty="0" smtClean="0">
                <a:solidFill>
                  <a:prstClr val="black"/>
                </a:solidFill>
                <a:latin typeface="ＭＳ ゴシック" panose="020B0609070205080204" pitchFamily="49" charset="-128"/>
                <a:ea typeface="ＭＳ ゴシック" panose="020B0609070205080204" pitchFamily="49" charset="-128"/>
              </a:rPr>
              <a:t>サービス管理責任者等の役割</a:t>
            </a:r>
            <a:endParaRPr lang="en-US" altLang="ja-JP" sz="2400" b="1" dirty="0" smtClean="0">
              <a:solidFill>
                <a:prstClr val="black"/>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a:xfrm>
            <a:off x="7842250" y="6453354"/>
            <a:ext cx="2063750" cy="314325"/>
          </a:xfrm>
        </p:spPr>
        <p:txBody>
          <a:bodyPr/>
          <a:lstStyle/>
          <a:p>
            <a:pPr>
              <a:defRPr/>
            </a:pPr>
            <a:fld id="{67E148A3-2F01-468B-97F2-DB9D07A916CF}" type="slidenum">
              <a:rPr lang="en-US" altLang="ja-JP" smtClean="0">
                <a:solidFill>
                  <a:srgbClr val="000000"/>
                </a:solidFill>
              </a:rPr>
              <a:pPr>
                <a:defRPr/>
              </a:pPr>
              <a:t>159</a:t>
            </a:fld>
            <a:endParaRPr lang="en-US" altLang="ja-JP" dirty="0">
              <a:solidFill>
                <a:srgbClr val="000000"/>
              </a:solidFill>
            </a:endParaRPr>
          </a:p>
        </p:txBody>
      </p:sp>
    </p:spTree>
    <p:extLst>
      <p:ext uri="{BB962C8B-B14F-4D97-AF65-F5344CB8AC3E}">
        <p14:creationId xmlns:p14="http://schemas.microsoft.com/office/powerpoint/2010/main" val="1970228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72480" y="638724"/>
            <a:ext cx="9594000" cy="29160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pPr>
            <a:endParaRPr lang="ja-JP" altLang="en-US">
              <a:solidFill>
                <a:prstClr val="black"/>
              </a:solidFill>
              <a:latin typeface="ＭＳ Ｐゴシック"/>
            </a:endParaRPr>
          </a:p>
        </p:txBody>
      </p:sp>
      <p:sp>
        <p:nvSpPr>
          <p:cNvPr id="4" name="テキスト ボックス 3"/>
          <p:cNvSpPr txBox="1"/>
          <p:nvPr/>
        </p:nvSpPr>
        <p:spPr>
          <a:xfrm>
            <a:off x="312548" y="476674"/>
            <a:ext cx="9633009" cy="2523768"/>
          </a:xfrm>
          <a:prstGeom prst="rect">
            <a:avLst/>
          </a:prstGeom>
          <a:noFill/>
        </p:spPr>
        <p:txBody>
          <a:bodyPr wrap="square" rtlCol="0">
            <a:spAutoFit/>
          </a:bodyPr>
          <a:lstStyle/>
          <a:p>
            <a:pPr fontAlgn="auto">
              <a:spcBef>
                <a:spcPts val="0"/>
              </a:spcBef>
              <a:spcAft>
                <a:spcPts val="0"/>
              </a:spcAft>
            </a:pPr>
            <a:endParaRPr lang="en-US" altLang="ja-JP" sz="2000" dirty="0" smtClean="0">
              <a:solidFill>
                <a:prstClr val="black"/>
              </a:solidFill>
              <a:latin typeface="ＭＳ Ｐゴシック"/>
              <a:ea typeface="ＭＳ Ｐゴシック"/>
            </a:endParaRPr>
          </a:p>
          <a:p>
            <a:pPr fontAlgn="auto">
              <a:spcBef>
                <a:spcPts val="0"/>
              </a:spcBef>
              <a:spcAft>
                <a:spcPts val="0"/>
              </a:spcAft>
            </a:pPr>
            <a:r>
              <a:rPr lang="ja-JP" altLang="en-US" dirty="0" smtClean="0">
                <a:solidFill>
                  <a:prstClr val="black"/>
                </a:solidFill>
                <a:latin typeface="ＭＳ Ｐゴシック"/>
                <a:ea typeface="ＭＳ Ｐゴシック"/>
              </a:rPr>
              <a:t>（</a:t>
            </a:r>
            <a:r>
              <a:rPr lang="ja-JP" altLang="en-US" dirty="0">
                <a:solidFill>
                  <a:prstClr val="black"/>
                </a:solidFill>
                <a:latin typeface="ＭＳ Ｐゴシック"/>
                <a:ea typeface="ＭＳ Ｐゴシック"/>
              </a:rPr>
              <a:t>実施時期）</a:t>
            </a:r>
          </a:p>
          <a:p>
            <a:pPr fontAlgn="auto">
              <a:spcBef>
                <a:spcPts val="0"/>
              </a:spcBef>
              <a:spcAft>
                <a:spcPts val="0"/>
              </a:spcAft>
            </a:pPr>
            <a:r>
              <a:rPr lang="ja-JP" altLang="en-US" sz="2000" dirty="0" smtClean="0">
                <a:solidFill>
                  <a:prstClr val="black"/>
                </a:solidFill>
                <a:latin typeface="ＭＳ Ｐゴシック"/>
                <a:ea typeface="ＭＳ Ｐゴシック"/>
              </a:rPr>
              <a:t>　こう</a:t>
            </a:r>
            <a:r>
              <a:rPr lang="ja-JP" altLang="en-US" sz="2000" dirty="0">
                <a:solidFill>
                  <a:prstClr val="black"/>
                </a:solidFill>
                <a:latin typeface="ＭＳ Ｐゴシック"/>
                <a:ea typeface="ＭＳ Ｐゴシック"/>
              </a:rPr>
              <a:t>した幼児教育の無償化については、消費税率引上げの時期との関係で増収額に合わせて、</a:t>
            </a:r>
            <a:r>
              <a:rPr lang="en-US" altLang="ja-JP" sz="2000" dirty="0">
                <a:solidFill>
                  <a:prstClr val="black"/>
                </a:solidFill>
                <a:latin typeface="ＭＳ Ｐゴシック"/>
                <a:ea typeface="ＭＳ Ｐゴシック"/>
              </a:rPr>
              <a:t>2019</a:t>
            </a:r>
            <a:r>
              <a:rPr lang="ja-JP" altLang="en-US" sz="2000" dirty="0">
                <a:solidFill>
                  <a:prstClr val="black"/>
                </a:solidFill>
                <a:latin typeface="ＭＳ Ｐゴシック"/>
                <a:ea typeface="ＭＳ Ｐゴシック"/>
              </a:rPr>
              <a:t>年４月から一部をスタートし、</a:t>
            </a:r>
            <a:r>
              <a:rPr lang="en-US" altLang="ja-JP" sz="2000" dirty="0">
                <a:solidFill>
                  <a:prstClr val="black"/>
                </a:solidFill>
                <a:latin typeface="ＭＳ Ｐゴシック"/>
                <a:ea typeface="ＭＳ Ｐゴシック"/>
              </a:rPr>
              <a:t>2020</a:t>
            </a:r>
            <a:r>
              <a:rPr lang="ja-JP" altLang="en-US" sz="2000" dirty="0">
                <a:solidFill>
                  <a:prstClr val="black"/>
                </a:solidFill>
                <a:latin typeface="ＭＳ Ｐゴシック"/>
                <a:ea typeface="ＭＳ Ｐゴシック"/>
              </a:rPr>
              <a:t>年４月から全面的に</a:t>
            </a:r>
            <a:r>
              <a:rPr lang="ja-JP" altLang="en-US" sz="2000" dirty="0" smtClean="0">
                <a:solidFill>
                  <a:prstClr val="black"/>
                </a:solidFill>
                <a:latin typeface="ＭＳ Ｐゴシック"/>
                <a:ea typeface="ＭＳ Ｐゴシック"/>
              </a:rPr>
              <a:t>実施する</a:t>
            </a:r>
            <a:r>
              <a:rPr lang="ja-JP" altLang="en-US" sz="2000" dirty="0">
                <a:solidFill>
                  <a:prstClr val="black"/>
                </a:solidFill>
                <a:latin typeface="ＭＳ Ｐゴシック"/>
                <a:ea typeface="ＭＳ Ｐゴシック"/>
              </a:rPr>
              <a:t>。</a:t>
            </a:r>
          </a:p>
          <a:p>
            <a:pPr fontAlgn="auto">
              <a:spcBef>
                <a:spcPts val="0"/>
              </a:spcBef>
              <a:spcAft>
                <a:spcPts val="0"/>
              </a:spcAft>
            </a:pPr>
            <a:r>
              <a:rPr lang="ja-JP" altLang="en-US" sz="2000" dirty="0" smtClean="0">
                <a:solidFill>
                  <a:prstClr val="black"/>
                </a:solidFill>
                <a:latin typeface="ＭＳ Ｐゴシック"/>
                <a:ea typeface="ＭＳ Ｐゴシック"/>
              </a:rPr>
              <a:t>　また</a:t>
            </a:r>
            <a:r>
              <a:rPr lang="ja-JP" altLang="en-US" sz="2000" dirty="0">
                <a:solidFill>
                  <a:prstClr val="black"/>
                </a:solidFill>
                <a:latin typeface="ＭＳ Ｐゴシック"/>
                <a:ea typeface="ＭＳ Ｐゴシック"/>
              </a:rPr>
              <a:t>、</a:t>
            </a:r>
            <a:r>
              <a:rPr lang="ja-JP" altLang="en-US" sz="2000" u="sng" dirty="0">
                <a:solidFill>
                  <a:srgbClr val="FF0000"/>
                </a:solidFill>
                <a:latin typeface="ＭＳ Ｐゴシック"/>
                <a:ea typeface="ＭＳ Ｐゴシック"/>
              </a:rPr>
              <a:t>就学前の障害児の発達支援（いわゆる障害児通園施設）についても、併せて無償化を進めていく。</a:t>
            </a:r>
            <a:r>
              <a:rPr lang="ja-JP" altLang="en-US" sz="2000" dirty="0">
                <a:solidFill>
                  <a:prstClr val="black"/>
                </a:solidFill>
                <a:latin typeface="ＭＳ Ｐゴシック"/>
                <a:ea typeface="ＭＳ Ｐゴシック"/>
              </a:rPr>
              <a:t>さらに、人工呼吸器等の管理が必要な医療的</a:t>
            </a:r>
            <a:r>
              <a:rPr lang="ja-JP" altLang="en-US" sz="2000" dirty="0" smtClean="0">
                <a:solidFill>
                  <a:prstClr val="black"/>
                </a:solidFill>
                <a:latin typeface="ＭＳ Ｐゴシック"/>
                <a:ea typeface="ＭＳ Ｐゴシック"/>
              </a:rPr>
              <a:t>ケア児に</a:t>
            </a:r>
            <a:r>
              <a:rPr lang="ja-JP" altLang="en-US" sz="2000" dirty="0">
                <a:solidFill>
                  <a:prstClr val="black"/>
                </a:solidFill>
                <a:latin typeface="ＭＳ Ｐゴシック"/>
                <a:ea typeface="ＭＳ Ｐゴシック"/>
              </a:rPr>
              <a:t>対して、現在、看護師の配置・派遣によって受入れを支援するモデル事業を進めている。こうした事業を一層拡充するとともに、医療行為の提供の在り方について議論を深め、改善を図る</a:t>
            </a:r>
            <a:r>
              <a:rPr lang="ja-JP" altLang="en-US" sz="2000" dirty="0" smtClean="0">
                <a:solidFill>
                  <a:prstClr val="black"/>
                </a:solidFill>
                <a:latin typeface="ＭＳ Ｐゴシック"/>
                <a:ea typeface="ＭＳ Ｐゴシック"/>
              </a:rPr>
              <a:t>。</a:t>
            </a:r>
            <a:endParaRPr lang="ja-JP" altLang="en-US" sz="2000" dirty="0">
              <a:solidFill>
                <a:prstClr val="black"/>
              </a:solidFill>
              <a:latin typeface="ＭＳ Ｐゴシック"/>
              <a:ea typeface="ＭＳ Ｐゴシック"/>
            </a:endParaRPr>
          </a:p>
        </p:txBody>
      </p:sp>
      <p:sp>
        <p:nvSpPr>
          <p:cNvPr id="6" name="テキスト ボックス 5"/>
          <p:cNvSpPr txBox="1"/>
          <p:nvPr/>
        </p:nvSpPr>
        <p:spPr>
          <a:xfrm>
            <a:off x="272500" y="3933056"/>
            <a:ext cx="9555000" cy="2831544"/>
          </a:xfrm>
          <a:prstGeom prst="rect">
            <a:avLst/>
          </a:prstGeom>
          <a:noFill/>
        </p:spPr>
        <p:txBody>
          <a:bodyPr wrap="square" rtlCol="0">
            <a:spAutoFit/>
          </a:bodyPr>
          <a:lstStyle/>
          <a:p>
            <a:pPr fontAlgn="auto">
              <a:spcBef>
                <a:spcPts val="0"/>
              </a:spcBef>
              <a:spcAft>
                <a:spcPts val="0"/>
              </a:spcAft>
            </a:pPr>
            <a:r>
              <a:rPr lang="ja-JP" altLang="en-US" dirty="0" smtClean="0">
                <a:solidFill>
                  <a:prstClr val="black"/>
                </a:solidFill>
                <a:latin typeface="ＭＳ Ｐゴシック"/>
                <a:ea typeface="ＭＳ Ｐゴシック"/>
              </a:rPr>
              <a:t>（</a:t>
            </a:r>
            <a:r>
              <a:rPr lang="ja-JP" altLang="en-US" dirty="0">
                <a:solidFill>
                  <a:prstClr val="black"/>
                </a:solidFill>
                <a:latin typeface="ＭＳ Ｐゴシック"/>
                <a:ea typeface="ＭＳ Ｐゴシック"/>
              </a:rPr>
              <a:t>具体的内容）</a:t>
            </a:r>
          </a:p>
          <a:p>
            <a:pPr fontAlgn="auto">
              <a:spcBef>
                <a:spcPts val="0"/>
              </a:spcBef>
              <a:spcAft>
                <a:spcPts val="0"/>
              </a:spcAft>
            </a:pPr>
            <a:r>
              <a:rPr lang="ja-JP" altLang="en-US" sz="2000" dirty="0" smtClean="0">
                <a:solidFill>
                  <a:prstClr val="black"/>
                </a:solidFill>
                <a:latin typeface="ＭＳ Ｐゴシック"/>
                <a:ea typeface="ＭＳ Ｐゴシック"/>
              </a:rPr>
              <a:t>　具体的</a:t>
            </a:r>
            <a:r>
              <a:rPr lang="ja-JP" altLang="en-US" sz="2000" dirty="0">
                <a:solidFill>
                  <a:prstClr val="black"/>
                </a:solidFill>
                <a:latin typeface="ＭＳ Ｐゴシック"/>
                <a:ea typeface="ＭＳ Ｐゴシック"/>
              </a:rPr>
              <a:t>には、他の介護職員などの処遇改善にこの処遇改善の収入を充てることができるよう柔軟な運用を認めることを前提に、介護サービス事業所における勤続年数</a:t>
            </a:r>
            <a:r>
              <a:rPr lang="en-US" altLang="ja-JP" sz="2000" dirty="0">
                <a:solidFill>
                  <a:prstClr val="black"/>
                </a:solidFill>
                <a:latin typeface="ＭＳ Ｐゴシック"/>
                <a:ea typeface="ＭＳ Ｐゴシック"/>
              </a:rPr>
              <a:t>10</a:t>
            </a:r>
            <a:r>
              <a:rPr lang="ja-JP" altLang="en-US" sz="2000" dirty="0">
                <a:solidFill>
                  <a:prstClr val="black"/>
                </a:solidFill>
                <a:latin typeface="ＭＳ Ｐゴシック"/>
                <a:ea typeface="ＭＳ Ｐゴシック"/>
              </a:rPr>
              <a:t>年以上の介護福祉士について月額平均８万円相当の処遇改善を行うことを算定根拠に、公費</a:t>
            </a:r>
            <a:r>
              <a:rPr lang="en-US" altLang="ja-JP" sz="2000" dirty="0">
                <a:solidFill>
                  <a:prstClr val="black"/>
                </a:solidFill>
                <a:latin typeface="ＭＳ Ｐゴシック"/>
                <a:ea typeface="ＭＳ Ｐゴシック"/>
              </a:rPr>
              <a:t>1000</a:t>
            </a:r>
            <a:r>
              <a:rPr lang="ja-JP" altLang="en-US" sz="2000" dirty="0">
                <a:solidFill>
                  <a:prstClr val="black"/>
                </a:solidFill>
                <a:latin typeface="ＭＳ Ｐゴシック"/>
                <a:ea typeface="ＭＳ Ｐゴシック"/>
              </a:rPr>
              <a:t>億円程度を投じ、処遇改善を行う。</a:t>
            </a:r>
          </a:p>
          <a:p>
            <a:pPr fontAlgn="auto">
              <a:spcBef>
                <a:spcPts val="0"/>
              </a:spcBef>
              <a:spcAft>
                <a:spcPts val="0"/>
              </a:spcAft>
            </a:pPr>
            <a:r>
              <a:rPr lang="ja-JP" altLang="en-US" sz="2000" dirty="0" smtClean="0">
                <a:solidFill>
                  <a:prstClr val="black"/>
                </a:solidFill>
                <a:latin typeface="ＭＳ Ｐゴシック"/>
                <a:ea typeface="ＭＳ Ｐゴシック"/>
              </a:rPr>
              <a:t>　また</a:t>
            </a:r>
            <a:r>
              <a:rPr lang="ja-JP" altLang="en-US" sz="2000" dirty="0">
                <a:solidFill>
                  <a:prstClr val="black"/>
                </a:solidFill>
                <a:latin typeface="ＭＳ Ｐゴシック"/>
                <a:ea typeface="ＭＳ Ｐゴシック"/>
              </a:rPr>
              <a:t>、</a:t>
            </a:r>
            <a:r>
              <a:rPr lang="ja-JP" altLang="en-US" sz="2000" u="sng" dirty="0">
                <a:solidFill>
                  <a:srgbClr val="FF0000"/>
                </a:solidFill>
                <a:latin typeface="ＭＳ Ｐゴシック"/>
                <a:ea typeface="ＭＳ Ｐゴシック"/>
              </a:rPr>
              <a:t>障害福祉人材についても、介護人材と同様の処遇改善を行う。</a:t>
            </a:r>
          </a:p>
          <a:p>
            <a:pPr fontAlgn="auto">
              <a:spcBef>
                <a:spcPts val="0"/>
              </a:spcBef>
              <a:spcAft>
                <a:spcPts val="0"/>
              </a:spcAft>
            </a:pPr>
            <a:r>
              <a:rPr lang="ja-JP" altLang="en-US" dirty="0">
                <a:solidFill>
                  <a:prstClr val="black"/>
                </a:solidFill>
                <a:latin typeface="ＭＳ Ｐゴシック"/>
                <a:ea typeface="ＭＳ Ｐゴシック"/>
              </a:rPr>
              <a:t>（実施時期）</a:t>
            </a:r>
          </a:p>
          <a:p>
            <a:pPr fontAlgn="auto">
              <a:spcBef>
                <a:spcPts val="0"/>
              </a:spcBef>
              <a:spcAft>
                <a:spcPts val="0"/>
              </a:spcAft>
            </a:pPr>
            <a:r>
              <a:rPr lang="ja-JP" altLang="en-US" sz="2000" dirty="0" smtClean="0">
                <a:solidFill>
                  <a:prstClr val="black"/>
                </a:solidFill>
                <a:latin typeface="ＭＳ Ｐゴシック"/>
                <a:ea typeface="ＭＳ Ｐゴシック"/>
              </a:rPr>
              <a:t>　こう</a:t>
            </a:r>
            <a:r>
              <a:rPr lang="ja-JP" altLang="en-US" sz="2000" dirty="0">
                <a:solidFill>
                  <a:prstClr val="black"/>
                </a:solidFill>
                <a:latin typeface="ＭＳ Ｐゴシック"/>
                <a:ea typeface="ＭＳ Ｐゴシック"/>
              </a:rPr>
              <a:t>した処遇改善については、消費税率の引上げに伴う報酬改定において対応し、</a:t>
            </a:r>
            <a:r>
              <a:rPr lang="en-US" altLang="ja-JP" sz="2000" dirty="0">
                <a:solidFill>
                  <a:prstClr val="black"/>
                </a:solidFill>
                <a:latin typeface="ＭＳ Ｐゴシック"/>
                <a:ea typeface="ＭＳ Ｐゴシック"/>
              </a:rPr>
              <a:t>2019</a:t>
            </a:r>
            <a:r>
              <a:rPr lang="ja-JP" altLang="en-US" sz="2000" dirty="0">
                <a:solidFill>
                  <a:prstClr val="black"/>
                </a:solidFill>
                <a:latin typeface="ＭＳ Ｐゴシック"/>
                <a:ea typeface="ＭＳ Ｐゴシック"/>
              </a:rPr>
              <a:t>年</a:t>
            </a:r>
            <a:r>
              <a:rPr lang="en-US" altLang="ja-JP" sz="2000" dirty="0">
                <a:solidFill>
                  <a:prstClr val="black"/>
                </a:solidFill>
                <a:latin typeface="ＭＳ Ｐゴシック"/>
                <a:ea typeface="ＭＳ Ｐゴシック"/>
              </a:rPr>
              <a:t>10</a:t>
            </a:r>
            <a:r>
              <a:rPr lang="ja-JP" altLang="en-US" sz="2000" dirty="0">
                <a:solidFill>
                  <a:prstClr val="black"/>
                </a:solidFill>
                <a:latin typeface="ＭＳ Ｐゴシック"/>
                <a:ea typeface="ＭＳ Ｐゴシック"/>
              </a:rPr>
              <a:t>月から実施する。</a:t>
            </a:r>
          </a:p>
        </p:txBody>
      </p:sp>
      <p:sp>
        <p:nvSpPr>
          <p:cNvPr id="5" name="正方形/長方形 4"/>
          <p:cNvSpPr/>
          <p:nvPr/>
        </p:nvSpPr>
        <p:spPr>
          <a:xfrm>
            <a:off x="194495" y="476712"/>
            <a:ext cx="2886321" cy="324000"/>
          </a:xfrm>
          <a:prstGeom prst="rect">
            <a:avLst/>
          </a:prstGeom>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lang="ja-JP" altLang="en-US" sz="2000" b="1" dirty="0" smtClean="0">
                <a:solidFill>
                  <a:prstClr val="white"/>
                </a:solidFill>
                <a:latin typeface="ＭＳ Ｐゴシック"/>
              </a:rPr>
              <a:t>１．幼児教育</a:t>
            </a:r>
            <a:r>
              <a:rPr lang="ja-JP" altLang="en-US" sz="2000" b="1" dirty="0">
                <a:solidFill>
                  <a:prstClr val="white"/>
                </a:solidFill>
                <a:latin typeface="ＭＳ Ｐゴシック"/>
              </a:rPr>
              <a:t>の無償化 </a:t>
            </a:r>
          </a:p>
        </p:txBody>
      </p:sp>
      <p:sp>
        <p:nvSpPr>
          <p:cNvPr id="12" name="正方形/長方形 11"/>
          <p:cNvSpPr/>
          <p:nvPr/>
        </p:nvSpPr>
        <p:spPr>
          <a:xfrm>
            <a:off x="272480" y="3807024"/>
            <a:ext cx="9594000" cy="2978968"/>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pPr>
            <a:endParaRPr lang="ja-JP" altLang="en-US">
              <a:solidFill>
                <a:prstClr val="black"/>
              </a:solidFill>
              <a:latin typeface="ＭＳ Ｐゴシック"/>
            </a:endParaRPr>
          </a:p>
        </p:txBody>
      </p:sp>
      <p:sp>
        <p:nvSpPr>
          <p:cNvPr id="7" name="正方形/長方形 6"/>
          <p:cNvSpPr/>
          <p:nvPr/>
        </p:nvSpPr>
        <p:spPr>
          <a:xfrm>
            <a:off x="194495" y="3645024"/>
            <a:ext cx="3120347" cy="324000"/>
          </a:xfrm>
          <a:prstGeom prst="rect">
            <a:avLst/>
          </a:prstGeom>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lang="ja-JP" altLang="en-US" sz="2000" b="1" dirty="0" smtClean="0">
                <a:solidFill>
                  <a:prstClr val="white"/>
                </a:solidFill>
                <a:latin typeface="ＭＳ Ｐゴシック"/>
              </a:rPr>
              <a:t>５．介護人材の処遇改善</a:t>
            </a:r>
          </a:p>
        </p:txBody>
      </p:sp>
      <p:sp>
        <p:nvSpPr>
          <p:cNvPr id="13" name="テキスト ボックス 12"/>
          <p:cNvSpPr txBox="1"/>
          <p:nvPr/>
        </p:nvSpPr>
        <p:spPr>
          <a:xfrm>
            <a:off x="-77990" y="-56983"/>
            <a:ext cx="10023564" cy="461665"/>
          </a:xfrm>
          <a:prstGeom prst="rect">
            <a:avLst/>
          </a:prstGeom>
          <a:solidFill>
            <a:schemeClr val="tx2"/>
          </a:solidFill>
        </p:spPr>
        <p:txBody>
          <a:bodyPr wrap="square" rtlCol="0">
            <a:spAutoFit/>
          </a:bodyPr>
          <a:lstStyle/>
          <a:p>
            <a:pPr algn="ctr" fontAlgn="auto">
              <a:spcBef>
                <a:spcPts val="0"/>
              </a:spcBef>
              <a:spcAft>
                <a:spcPts val="0"/>
              </a:spcAft>
            </a:pPr>
            <a:r>
              <a:rPr lang="ja-JP" altLang="en-US" sz="2400" b="1" dirty="0" smtClean="0">
                <a:solidFill>
                  <a:prstClr val="white"/>
                </a:solidFill>
                <a:latin typeface="ＭＳ Ｐゴシック"/>
                <a:ea typeface="ＭＳ Ｐゴシック"/>
              </a:rPr>
              <a:t>新しい経済政策パッケージ</a:t>
            </a:r>
            <a:r>
              <a:rPr lang="ja-JP" altLang="en-US" b="1" dirty="0">
                <a:solidFill>
                  <a:prstClr val="white"/>
                </a:solidFill>
                <a:latin typeface="ＭＳ Ｐゴシック"/>
                <a:ea typeface="ＭＳ Ｐゴシック"/>
              </a:rPr>
              <a:t>（平成</a:t>
            </a:r>
            <a:r>
              <a:rPr lang="en-US" altLang="ja-JP" b="1" dirty="0">
                <a:solidFill>
                  <a:prstClr val="white"/>
                </a:solidFill>
                <a:latin typeface="ＭＳ Ｐゴシック"/>
                <a:ea typeface="ＭＳ Ｐゴシック"/>
              </a:rPr>
              <a:t>29</a:t>
            </a:r>
            <a:r>
              <a:rPr lang="ja-JP" altLang="en-US" b="1" dirty="0" smtClean="0">
                <a:solidFill>
                  <a:prstClr val="white"/>
                </a:solidFill>
                <a:latin typeface="ＭＳ Ｐゴシック"/>
                <a:ea typeface="ＭＳ Ｐゴシック"/>
              </a:rPr>
              <a:t>年</a:t>
            </a:r>
            <a:r>
              <a:rPr lang="en-US" altLang="ja-JP" b="1" dirty="0" smtClean="0">
                <a:solidFill>
                  <a:prstClr val="white"/>
                </a:solidFill>
                <a:latin typeface="ＭＳ Ｐゴシック"/>
                <a:ea typeface="ＭＳ Ｐゴシック"/>
              </a:rPr>
              <a:t>12</a:t>
            </a:r>
            <a:r>
              <a:rPr lang="ja-JP" altLang="en-US" b="1" dirty="0" smtClean="0">
                <a:solidFill>
                  <a:prstClr val="white"/>
                </a:solidFill>
                <a:latin typeface="ＭＳ Ｐゴシック"/>
                <a:ea typeface="ＭＳ Ｐゴシック"/>
              </a:rPr>
              <a:t>月８日閣議決定</a:t>
            </a:r>
            <a:r>
              <a:rPr lang="ja-JP" altLang="en-US" b="1" dirty="0">
                <a:solidFill>
                  <a:prstClr val="white"/>
                </a:solidFill>
                <a:latin typeface="ＭＳ Ｐゴシック"/>
                <a:ea typeface="ＭＳ Ｐゴシック"/>
              </a:rPr>
              <a:t>）</a:t>
            </a:r>
            <a:r>
              <a:rPr lang="ja-JP" altLang="en-US" sz="2400" b="1" dirty="0" smtClean="0">
                <a:solidFill>
                  <a:prstClr val="white"/>
                </a:solidFill>
                <a:latin typeface="ＭＳ Ｐゴシック"/>
                <a:ea typeface="ＭＳ Ｐゴシック"/>
              </a:rPr>
              <a:t>抜粋</a:t>
            </a:r>
            <a:endParaRPr lang="ja-JP" altLang="en-US" sz="2400" b="1" dirty="0">
              <a:solidFill>
                <a:prstClr val="white"/>
              </a:solidFill>
              <a:latin typeface="ＭＳ Ｐゴシック"/>
              <a:ea typeface="ＭＳ Ｐゴシック"/>
            </a:endParaRPr>
          </a:p>
        </p:txBody>
      </p:sp>
      <p:sp>
        <p:nvSpPr>
          <p:cNvPr id="9" name="スライド番号プレースホルダー 1"/>
          <p:cNvSpPr>
            <a:spLocks noGrp="1"/>
          </p:cNvSpPr>
          <p:nvPr>
            <p:ph type="sldNum" sz="quarter" idx="12"/>
          </p:nvPr>
        </p:nvSpPr>
        <p:spPr>
          <a:xfrm>
            <a:off x="7531149" y="6431974"/>
            <a:ext cx="2311400" cy="365125"/>
          </a:xfrm>
        </p:spPr>
        <p:txBody>
          <a:bodyPr/>
          <a:lstStyle/>
          <a:p>
            <a:pPr>
              <a:defRPr/>
            </a:pPr>
            <a:fld id="{E6EF40BC-E0AD-45D8-BA5D-F4901C8EA8CA}" type="slidenum">
              <a:rPr lang="en-US" altLang="ja-JP" smtClean="0">
                <a:solidFill>
                  <a:schemeClr val="tx1"/>
                </a:solidFill>
              </a:rPr>
              <a:pPr>
                <a:defRPr/>
              </a:pPr>
              <a:t>16</a:t>
            </a:fld>
            <a:endParaRPr lang="en-US" altLang="ja-JP" dirty="0">
              <a:solidFill>
                <a:schemeClr val="tx1"/>
              </a:solidFill>
            </a:endParaRPr>
          </a:p>
        </p:txBody>
      </p:sp>
    </p:spTree>
    <p:extLst>
      <p:ext uri="{BB962C8B-B14F-4D97-AF65-F5344CB8AC3E}">
        <p14:creationId xmlns:p14="http://schemas.microsoft.com/office/powerpoint/2010/main" val="142938957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ChangeArrowheads="1"/>
          </p:cNvSpPr>
          <p:nvPr/>
        </p:nvSpPr>
        <p:spPr bwMode="auto">
          <a:xfrm>
            <a:off x="232174" y="836712"/>
            <a:ext cx="4602163" cy="5832648"/>
          </a:xfrm>
          <a:prstGeom prst="rect">
            <a:avLst/>
          </a:prstGeom>
          <a:noFill/>
          <a:ln w="12700">
            <a:solidFill>
              <a:srgbClr val="000000"/>
            </a:solidFill>
            <a:miter lim="800000"/>
            <a:headEnd/>
            <a:tailEnd/>
          </a:ln>
        </p:spPr>
        <p:txBody>
          <a:bodyPr lIns="91422" tIns="82784" rIns="91422" bIns="45712"/>
          <a:lstStyle/>
          <a:p>
            <a:pPr marL="342834" indent="-342834" algn="ctr">
              <a:lnSpc>
                <a:spcPct val="90000"/>
              </a:lnSpc>
              <a:spcBef>
                <a:spcPct val="20000"/>
              </a:spcBef>
            </a:pPr>
            <a:r>
              <a:rPr lang="ja-JP" altLang="en-US" b="1" dirty="0">
                <a:solidFill>
                  <a:prstClr val="black"/>
                </a:solidFill>
                <a:latin typeface="Times New Roman" pitchFamily="18" charset="0"/>
              </a:rPr>
              <a:t>管 理 者</a:t>
            </a:r>
          </a:p>
          <a:p>
            <a:pPr marL="342834" indent="-342834">
              <a:lnSpc>
                <a:spcPct val="90000"/>
              </a:lnSpc>
              <a:spcBef>
                <a:spcPct val="20000"/>
              </a:spcBef>
            </a:pPr>
            <a:endParaRPr lang="ja-JP" altLang="en-US"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①指定要件：専従　</a:t>
            </a:r>
          </a:p>
          <a:p>
            <a:pPr marL="342834" indent="-342834"/>
            <a:endParaRPr lang="ja-JP" altLang="en-US" sz="1600"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②対象者像：施設長（管理職）を想定</a:t>
            </a:r>
          </a:p>
          <a:p>
            <a:pPr marL="342834" indent="-342834"/>
            <a:endParaRPr lang="ja-JP" altLang="en-US" sz="1600"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③要件：</a:t>
            </a:r>
            <a:endParaRPr lang="en-US" altLang="ja-JP" sz="1600"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　 ・社会福祉主事の資格を有するか又は</a:t>
            </a:r>
            <a:endParaRPr lang="en-US" altLang="ja-JP" sz="1600"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　　　社会福祉事業に２年以上従事した経験のある者、又は社会福祉施設長資格認定講習会を修了した者　（最低基準）</a:t>
            </a:r>
          </a:p>
          <a:p>
            <a:pPr marL="342834" indent="-342834"/>
            <a:endParaRPr lang="ja-JP" altLang="en-US" sz="1600"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④根拠：社会福祉法６６条</a:t>
            </a:r>
          </a:p>
          <a:p>
            <a:pPr marL="342834" indent="-342834"/>
            <a:endParaRPr lang="ja-JP" altLang="en-US" sz="1600"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⑤責務：「従業者及び業務の一元的な管理や規定 を遵守させるために必要な指揮命令」</a:t>
            </a:r>
          </a:p>
          <a:p>
            <a:pPr marL="342834" indent="-342834">
              <a:lnSpc>
                <a:spcPct val="90000"/>
              </a:lnSpc>
              <a:spcBef>
                <a:spcPct val="20000"/>
              </a:spcBef>
            </a:pPr>
            <a:endParaRPr lang="ja-JP" altLang="en-US" dirty="0">
              <a:solidFill>
                <a:prstClr val="black"/>
              </a:solidFill>
              <a:latin typeface="Times New Roman" pitchFamily="18" charset="0"/>
            </a:endParaRPr>
          </a:p>
          <a:p>
            <a:pPr marL="342834" indent="-342834">
              <a:lnSpc>
                <a:spcPct val="90000"/>
              </a:lnSpc>
              <a:spcBef>
                <a:spcPct val="20000"/>
              </a:spcBef>
            </a:pPr>
            <a:endParaRPr lang="en-US" altLang="ja-JP" dirty="0">
              <a:solidFill>
                <a:prstClr val="black"/>
              </a:solidFill>
              <a:latin typeface="Times New Roman" pitchFamily="18" charset="0"/>
            </a:endParaRPr>
          </a:p>
        </p:txBody>
      </p:sp>
      <p:sp>
        <p:nvSpPr>
          <p:cNvPr id="23556" name="Rectangle 3"/>
          <p:cNvSpPr>
            <a:spLocks noChangeArrowheads="1"/>
          </p:cNvSpPr>
          <p:nvPr/>
        </p:nvSpPr>
        <p:spPr bwMode="auto">
          <a:xfrm>
            <a:off x="4953004" y="836712"/>
            <a:ext cx="4720829" cy="5832648"/>
          </a:xfrm>
          <a:prstGeom prst="rect">
            <a:avLst/>
          </a:prstGeom>
          <a:noFill/>
          <a:ln w="12700">
            <a:solidFill>
              <a:srgbClr val="000000"/>
            </a:solidFill>
            <a:miter lim="800000"/>
            <a:headEnd/>
            <a:tailEnd/>
          </a:ln>
        </p:spPr>
        <p:txBody>
          <a:bodyPr lIns="91422" tIns="45712" rIns="91422" bIns="45712"/>
          <a:lstStyle/>
          <a:p>
            <a:pPr marL="342834" indent="-342834" algn="ctr">
              <a:spcBef>
                <a:spcPct val="20000"/>
              </a:spcBef>
            </a:pPr>
            <a:r>
              <a:rPr lang="ja-JP" altLang="en-US" sz="1700" b="1" dirty="0">
                <a:solidFill>
                  <a:prstClr val="black"/>
                </a:solidFill>
                <a:latin typeface="Times New Roman" pitchFamily="18" charset="0"/>
              </a:rPr>
              <a:t>サービス管理</a:t>
            </a:r>
            <a:r>
              <a:rPr lang="ja-JP" altLang="en-US" sz="1700" b="1" dirty="0" smtClean="0">
                <a:solidFill>
                  <a:prstClr val="black"/>
                </a:solidFill>
                <a:latin typeface="Times New Roman" pitchFamily="18" charset="0"/>
              </a:rPr>
              <a:t>責任者・児童発達支援管理責任者</a:t>
            </a:r>
            <a:endParaRPr lang="ja-JP" altLang="en-US" sz="1700" b="1" dirty="0">
              <a:solidFill>
                <a:prstClr val="black"/>
              </a:solidFill>
              <a:latin typeface="Times New Roman" pitchFamily="18" charset="0"/>
            </a:endParaRPr>
          </a:p>
          <a:p>
            <a:pPr marL="342834" indent="-342834">
              <a:spcBef>
                <a:spcPct val="20000"/>
              </a:spcBef>
            </a:pPr>
            <a:endParaRPr lang="ja-JP" altLang="en-US" dirty="0">
              <a:solidFill>
                <a:prstClr val="black"/>
              </a:solidFill>
              <a:latin typeface="Times New Roman" pitchFamily="18" charset="0"/>
            </a:endParaRPr>
          </a:p>
          <a:p>
            <a:pPr marL="342834" indent="-342834">
              <a:spcBef>
                <a:spcPct val="10000"/>
              </a:spcBef>
            </a:pPr>
            <a:r>
              <a:rPr lang="ja-JP" altLang="en-US" sz="1600" dirty="0">
                <a:solidFill>
                  <a:prstClr val="black"/>
                </a:solidFill>
                <a:latin typeface="Times New Roman" pitchFamily="18" charset="0"/>
              </a:rPr>
              <a:t>①指定要件：専従で</a:t>
            </a:r>
            <a:r>
              <a:rPr lang="ja-JP" altLang="en-US" sz="1600" dirty="0" smtClean="0">
                <a:solidFill>
                  <a:prstClr val="black"/>
                </a:solidFill>
                <a:latin typeface="Times New Roman" pitchFamily="18" charset="0"/>
              </a:rPr>
              <a:t>常勤</a:t>
            </a:r>
            <a:endParaRPr lang="en-US" altLang="ja-JP" sz="1600" dirty="0" smtClean="0">
              <a:solidFill>
                <a:prstClr val="black"/>
              </a:solidFill>
              <a:latin typeface="Times New Roman" pitchFamily="18" charset="0"/>
            </a:endParaRPr>
          </a:p>
          <a:p>
            <a:pPr marL="342834" indent="-342834">
              <a:spcBef>
                <a:spcPct val="10000"/>
              </a:spcBef>
            </a:pPr>
            <a:r>
              <a:rPr lang="ja-JP" altLang="en-US" sz="1600" dirty="0" smtClean="0">
                <a:solidFill>
                  <a:prstClr val="black"/>
                </a:solidFill>
                <a:latin typeface="Times New Roman" pitchFamily="18" charset="0"/>
              </a:rPr>
              <a:t>　</a:t>
            </a:r>
            <a:r>
              <a:rPr lang="en-US" altLang="ja-JP" sz="1200" dirty="0" smtClean="0">
                <a:solidFill>
                  <a:prstClr val="black"/>
                </a:solidFill>
                <a:latin typeface="Times New Roman" pitchFamily="18" charset="0"/>
              </a:rPr>
              <a:t>※</a:t>
            </a:r>
            <a:r>
              <a:rPr lang="ja-JP" altLang="en-US" sz="1200" dirty="0" smtClean="0">
                <a:solidFill>
                  <a:prstClr val="black"/>
                </a:solidFill>
                <a:latin typeface="Times New Roman" pitchFamily="18" charset="0"/>
              </a:rPr>
              <a:t>児童発達支援センターについては「専任かつ常勤」、保育所等訪問支援については「常勤」の規定なし。</a:t>
            </a:r>
            <a:endParaRPr lang="ja-JP" altLang="en-US" sz="1200" dirty="0">
              <a:solidFill>
                <a:prstClr val="black"/>
              </a:solidFill>
              <a:latin typeface="Times New Roman" pitchFamily="18" charset="0"/>
            </a:endParaRPr>
          </a:p>
          <a:p>
            <a:pPr marL="342834" indent="-342834">
              <a:spcBef>
                <a:spcPct val="10000"/>
              </a:spcBef>
            </a:pPr>
            <a:endParaRPr lang="ja-JP" altLang="en-US" sz="1600" dirty="0">
              <a:solidFill>
                <a:prstClr val="black"/>
              </a:solidFill>
              <a:latin typeface="Times New Roman" pitchFamily="18" charset="0"/>
            </a:endParaRPr>
          </a:p>
          <a:p>
            <a:pPr marL="342834" indent="-342834">
              <a:spcBef>
                <a:spcPct val="10000"/>
              </a:spcBef>
            </a:pPr>
            <a:r>
              <a:rPr lang="ja-JP" altLang="en-US" sz="1600" dirty="0">
                <a:solidFill>
                  <a:prstClr val="black"/>
                </a:solidFill>
                <a:latin typeface="Times New Roman" pitchFamily="18" charset="0"/>
              </a:rPr>
              <a:t>②対象者像：サービス提供部門の管理職</a:t>
            </a:r>
          </a:p>
          <a:p>
            <a:pPr marL="342834" indent="-342834">
              <a:spcBef>
                <a:spcPct val="10000"/>
              </a:spcBef>
            </a:pPr>
            <a:r>
              <a:rPr lang="ja-JP" altLang="en-US" sz="1600" dirty="0">
                <a:solidFill>
                  <a:prstClr val="black"/>
                </a:solidFill>
                <a:latin typeface="Times New Roman" pitchFamily="18" charset="0"/>
              </a:rPr>
              <a:t>　　　　　　　　又は指導的立場の職員を想定</a:t>
            </a:r>
          </a:p>
          <a:p>
            <a:pPr marL="342834" indent="-342834">
              <a:spcBef>
                <a:spcPct val="10000"/>
              </a:spcBef>
            </a:pPr>
            <a:endParaRPr lang="ja-JP" altLang="en-US" sz="1600"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③要件： </a:t>
            </a:r>
          </a:p>
          <a:p>
            <a:pPr marL="342834" indent="-342834"/>
            <a:r>
              <a:rPr lang="ja-JP" altLang="en-US" sz="1600" dirty="0">
                <a:solidFill>
                  <a:prstClr val="black"/>
                </a:solidFill>
                <a:latin typeface="Times New Roman" pitchFamily="18" charset="0"/>
              </a:rPr>
              <a:t>　　・実務経験（３</a:t>
            </a:r>
            <a:r>
              <a:rPr lang="ja-JP" altLang="en-US" sz="1600" dirty="0" smtClean="0">
                <a:solidFill>
                  <a:prstClr val="black"/>
                </a:solidFill>
                <a:latin typeface="Times New Roman" pitchFamily="18" charset="0"/>
              </a:rPr>
              <a:t>～１０年</a:t>
            </a:r>
            <a:r>
              <a:rPr lang="ja-JP" altLang="en-US" sz="1600" dirty="0">
                <a:solidFill>
                  <a:prstClr val="black"/>
                </a:solidFill>
                <a:latin typeface="Times New Roman" pitchFamily="18" charset="0"/>
              </a:rPr>
              <a:t>） </a:t>
            </a:r>
          </a:p>
          <a:p>
            <a:pPr marL="444500" indent="-444500"/>
            <a:r>
              <a:rPr lang="ja-JP" altLang="en-US" sz="1600" dirty="0">
                <a:solidFill>
                  <a:prstClr val="black"/>
                </a:solidFill>
                <a:latin typeface="Times New Roman" pitchFamily="18" charset="0"/>
              </a:rPr>
              <a:t>　　・サービス管理責任者</a:t>
            </a:r>
            <a:r>
              <a:rPr lang="ja-JP" altLang="en-US" sz="1600" dirty="0" smtClean="0">
                <a:solidFill>
                  <a:prstClr val="black"/>
                </a:solidFill>
                <a:latin typeface="Times New Roman" pitchFamily="18" charset="0"/>
              </a:rPr>
              <a:t>研修、児童発達支援管理責任者研修修了</a:t>
            </a:r>
            <a:endParaRPr lang="ja-JP" altLang="en-US" sz="1600" dirty="0">
              <a:solidFill>
                <a:prstClr val="black"/>
              </a:solidFill>
              <a:latin typeface="Times New Roman" pitchFamily="18" charset="0"/>
            </a:endParaRPr>
          </a:p>
          <a:p>
            <a:pPr marL="342834" indent="-342834"/>
            <a:r>
              <a:rPr lang="ja-JP" altLang="en-US" sz="1600" dirty="0">
                <a:solidFill>
                  <a:prstClr val="black"/>
                </a:solidFill>
                <a:latin typeface="Times New Roman" pitchFamily="18" charset="0"/>
              </a:rPr>
              <a:t>　　・相談支援従事者研修（講義部分）受講</a:t>
            </a:r>
          </a:p>
          <a:p>
            <a:pPr marL="342834" indent="-342834">
              <a:spcBef>
                <a:spcPct val="20000"/>
              </a:spcBef>
            </a:pPr>
            <a:endParaRPr lang="ja-JP" altLang="en-US" sz="1600" dirty="0">
              <a:solidFill>
                <a:prstClr val="black"/>
              </a:solidFill>
              <a:latin typeface="Times New Roman" pitchFamily="18" charset="0"/>
            </a:endParaRPr>
          </a:p>
          <a:p>
            <a:pPr marL="355600" indent="-355600">
              <a:spcBef>
                <a:spcPct val="20000"/>
              </a:spcBef>
            </a:pPr>
            <a:r>
              <a:rPr lang="ja-JP" altLang="en-US" sz="1600" dirty="0">
                <a:solidFill>
                  <a:prstClr val="black"/>
                </a:solidFill>
                <a:latin typeface="Times New Roman" pitchFamily="18" charset="0"/>
              </a:rPr>
              <a:t>④根拠</a:t>
            </a:r>
            <a:r>
              <a:rPr lang="ja-JP" altLang="en-US" sz="1600" dirty="0" smtClean="0">
                <a:solidFill>
                  <a:prstClr val="black"/>
                </a:solidFill>
                <a:latin typeface="Times New Roman" pitchFamily="18" charset="0"/>
              </a:rPr>
              <a:t>：総合支援法４２条、児童福祉法第２１条の５の１７、第２４条の１１</a:t>
            </a:r>
            <a:endParaRPr lang="ja-JP" altLang="en-US" sz="1600" dirty="0">
              <a:solidFill>
                <a:prstClr val="black"/>
              </a:solidFill>
              <a:latin typeface="Times New Roman" pitchFamily="18" charset="0"/>
            </a:endParaRPr>
          </a:p>
          <a:p>
            <a:pPr marL="342834" indent="-342834">
              <a:spcBef>
                <a:spcPct val="20000"/>
              </a:spcBef>
            </a:pPr>
            <a:endParaRPr lang="ja-JP" altLang="en-US" sz="1600" dirty="0">
              <a:solidFill>
                <a:prstClr val="black"/>
              </a:solidFill>
              <a:latin typeface="Times New Roman" pitchFamily="18" charset="0"/>
            </a:endParaRPr>
          </a:p>
          <a:p>
            <a:pPr marL="342834" indent="-342834">
              <a:spcBef>
                <a:spcPct val="10000"/>
              </a:spcBef>
            </a:pPr>
            <a:r>
              <a:rPr lang="ja-JP" altLang="en-US" sz="1600" dirty="0">
                <a:solidFill>
                  <a:prstClr val="black"/>
                </a:solidFill>
                <a:latin typeface="Times New Roman" pitchFamily="18" charset="0"/>
              </a:rPr>
              <a:t>⑤責務：「個別支援計画の作成やサービス提供プロセスの管理、他のサービス提供職員への技術指導と助言等」</a:t>
            </a:r>
          </a:p>
        </p:txBody>
      </p:sp>
      <p:sp>
        <p:nvSpPr>
          <p:cNvPr id="224260" name="AutoShape 4"/>
          <p:cNvSpPr>
            <a:spLocks noChangeArrowheads="1"/>
          </p:cNvSpPr>
          <p:nvPr/>
        </p:nvSpPr>
        <p:spPr bwMode="auto">
          <a:xfrm>
            <a:off x="567448" y="116632"/>
            <a:ext cx="8850048" cy="568325"/>
          </a:xfrm>
          <a:prstGeom prst="roundRect">
            <a:avLst>
              <a:gd name="adj" fmla="val 26537"/>
            </a:avLst>
          </a:prstGeom>
          <a:solidFill>
            <a:srgbClr val="FFFFCC"/>
          </a:solidFill>
          <a:ln w="38100" cmpd="thickThin">
            <a:solidFill>
              <a:srgbClr val="FF6600"/>
            </a:solidFill>
            <a:round/>
            <a:headEnd/>
            <a:tailEnd/>
          </a:ln>
          <a:effectLst>
            <a:outerShdw dist="107763" dir="2700000" algn="ctr" rotWithShape="0">
              <a:schemeClr val="bg2">
                <a:alpha val="50000"/>
              </a:schemeClr>
            </a:outerShdw>
          </a:effectLst>
        </p:spPr>
        <p:txBody>
          <a:bodyPr lIns="91389" tIns="45696" rIns="91389" bIns="45696" anchor="ctr"/>
          <a:lstStyle/>
          <a:p>
            <a:pPr algn="ctr">
              <a:defRPr/>
            </a:pPr>
            <a:r>
              <a:rPr lang="ja-JP" altLang="en-US" sz="2000" b="1" dirty="0">
                <a:solidFill>
                  <a:srgbClr val="A50021"/>
                </a:solidFill>
                <a:ea typeface="ＭＳ Ｐゴシック" pitchFamily="50" charset="-128"/>
              </a:rPr>
              <a:t>「管理者」と「サービス管理</a:t>
            </a:r>
            <a:r>
              <a:rPr lang="ja-JP" altLang="en-US" sz="2000" b="1" dirty="0" smtClean="0">
                <a:solidFill>
                  <a:srgbClr val="A50021"/>
                </a:solidFill>
                <a:ea typeface="ＭＳ Ｐゴシック" pitchFamily="50" charset="-128"/>
              </a:rPr>
              <a:t>責任者・児童発達支援管理責任者」の</a:t>
            </a:r>
            <a:r>
              <a:rPr lang="ja-JP" altLang="en-US" sz="2000" b="1" dirty="0">
                <a:solidFill>
                  <a:srgbClr val="A50021"/>
                </a:solidFill>
                <a:ea typeface="ＭＳ Ｐゴシック" pitchFamily="50" charset="-128"/>
              </a:rPr>
              <a:t>比較　①</a:t>
            </a:r>
          </a:p>
        </p:txBody>
      </p:sp>
      <p:sp>
        <p:nvSpPr>
          <p:cNvPr id="2" name="スライド番号プレースホルダー 1"/>
          <p:cNvSpPr>
            <a:spLocks noGrp="1"/>
          </p:cNvSpPr>
          <p:nvPr>
            <p:ph type="sldNum" sz="quarter" idx="12"/>
          </p:nvPr>
        </p:nvSpPr>
        <p:spPr>
          <a:xfrm>
            <a:off x="7610083" y="6365078"/>
            <a:ext cx="2063750" cy="314325"/>
          </a:xfrm>
        </p:spPr>
        <p:txBody>
          <a:bodyPr/>
          <a:lstStyle/>
          <a:p>
            <a:pPr>
              <a:defRPr/>
            </a:pPr>
            <a:fld id="{67E148A3-2F01-468B-97F2-DB9D07A916CF}" type="slidenum">
              <a:rPr lang="en-US" altLang="ja-JP" smtClean="0">
                <a:solidFill>
                  <a:srgbClr val="000000"/>
                </a:solidFill>
              </a:rPr>
              <a:pPr>
                <a:defRPr/>
              </a:pPr>
              <a:t>160</a:t>
            </a:fld>
            <a:endParaRPr lang="en-US" altLang="ja-JP" dirty="0">
              <a:solidFill>
                <a:srgbClr val="000000"/>
              </a:solidFill>
            </a:endParaRPr>
          </a:p>
        </p:txBody>
      </p:sp>
    </p:spTree>
    <p:extLst>
      <p:ext uri="{BB962C8B-B14F-4D97-AF65-F5344CB8AC3E}">
        <p14:creationId xmlns:p14="http://schemas.microsoft.com/office/powerpoint/2010/main" val="188571621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subTitle" idx="1"/>
          </p:nvPr>
        </p:nvSpPr>
        <p:spPr>
          <a:xfrm>
            <a:off x="271731" y="900981"/>
            <a:ext cx="4602163" cy="5624363"/>
          </a:xfrm>
          <a:noFill/>
          <a:ln w="15875">
            <a:solidFill>
              <a:srgbClr val="0000FF"/>
            </a:solidFill>
          </a:ln>
        </p:spPr>
        <p:txBody>
          <a:bodyPr tIns="82777"/>
          <a:lstStyle/>
          <a:p>
            <a:pPr eaLnBrk="1" hangingPunct="1"/>
            <a:r>
              <a:rPr lang="ja-JP" altLang="en-US" sz="2000" b="1" dirty="0" smtClean="0">
                <a:latin typeface="ＭＳ ゴシック" panose="020B0609070205080204" pitchFamily="49" charset="-128"/>
                <a:ea typeface="ＭＳ ゴシック" panose="020B0609070205080204" pitchFamily="49" charset="-128"/>
              </a:rPr>
              <a:t>管理者の業務内容例</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利用者・市町村への契約支給量報告等</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利用者負担額の受領及び管理</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介護給付費の額に係る通知等</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提供するサービスの質の評価と改善</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利用者・家族に対する相談及び援助</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利用者の日常生活上の適切な支援</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利用者家族との連携</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緊急時の対応、非常災害対策等</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従業者及び業務の一元的管理</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従業者に対する指揮命令</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運営規程の制定</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従業者の勤務体制の確保等</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利用定員の遵守</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衛生管理等</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利用者の身体拘束等の禁止</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地域との連携等</a:t>
            </a:r>
          </a:p>
          <a:p>
            <a:pPr marL="342900" indent="-342900" algn="l" eaLnBrk="1" hangingPunct="1">
              <a:buFont typeface="+mj-lt"/>
              <a:buAutoNum type="arabicPeriod"/>
            </a:pPr>
            <a:r>
              <a:rPr lang="ja-JP" altLang="en-US" sz="1600" dirty="0" smtClean="0">
                <a:latin typeface="ＭＳ ゴシック" panose="020B0609070205080204" pitchFamily="49" charset="-128"/>
                <a:ea typeface="ＭＳ ゴシック" panose="020B0609070205080204" pitchFamily="49" charset="-128"/>
              </a:rPr>
              <a:t>記録の整備</a:t>
            </a:r>
          </a:p>
          <a:p>
            <a:pPr algn="l" eaLnBrk="1" hangingPunct="1"/>
            <a:endParaRPr lang="ja-JP" altLang="en-US" sz="1600" dirty="0" smtClean="0">
              <a:latin typeface="ＭＳ ゴシック" panose="020B0609070205080204" pitchFamily="49" charset="-128"/>
              <a:ea typeface="ＭＳ ゴシック" panose="020B0609070205080204" pitchFamily="49" charset="-128"/>
            </a:endParaRPr>
          </a:p>
        </p:txBody>
      </p:sp>
      <p:sp>
        <p:nvSpPr>
          <p:cNvPr id="24580" name="Rectangle 3"/>
          <p:cNvSpPr>
            <a:spLocks noChangeArrowheads="1"/>
          </p:cNvSpPr>
          <p:nvPr/>
        </p:nvSpPr>
        <p:spPr bwMode="auto">
          <a:xfrm>
            <a:off x="5030391" y="908720"/>
            <a:ext cx="4720828" cy="5616624"/>
          </a:xfrm>
          <a:prstGeom prst="rect">
            <a:avLst/>
          </a:prstGeom>
          <a:noFill/>
          <a:ln w="15875">
            <a:solidFill>
              <a:srgbClr val="993366"/>
            </a:solidFill>
            <a:miter lim="800000"/>
            <a:headEnd/>
            <a:tailEnd/>
          </a:ln>
        </p:spPr>
        <p:txBody>
          <a:bodyPr lIns="91414" tIns="45707" rIns="91414" bIns="45707"/>
          <a:lstStyle/>
          <a:p>
            <a:pPr algn="ctr">
              <a:spcBef>
                <a:spcPct val="20000"/>
              </a:spcBef>
            </a:pPr>
            <a:r>
              <a:rPr lang="ja-JP" altLang="en-US" b="1" dirty="0">
                <a:solidFill>
                  <a:prstClr val="black"/>
                </a:solidFill>
                <a:latin typeface="ＭＳ ゴシック" panose="020B0609070205080204" pitchFamily="49" charset="-128"/>
                <a:ea typeface="ＭＳ ゴシック" panose="020B0609070205080204" pitchFamily="49" charset="-128"/>
              </a:rPr>
              <a:t>サービス管理</a:t>
            </a:r>
            <a:r>
              <a:rPr lang="ja-JP" altLang="en-US" b="1" dirty="0" smtClean="0">
                <a:solidFill>
                  <a:prstClr val="black"/>
                </a:solidFill>
                <a:latin typeface="ＭＳ ゴシック" panose="020B0609070205080204" pitchFamily="49" charset="-128"/>
                <a:ea typeface="ＭＳ ゴシック" panose="020B0609070205080204" pitchFamily="49" charset="-128"/>
              </a:rPr>
              <a:t>責任者等の業務内容例</a:t>
            </a:r>
          </a:p>
          <a:p>
            <a:pPr marL="342900" indent="-342900">
              <a:buFont typeface="+mj-lt"/>
              <a:buAutoNum type="arabicPeriod"/>
            </a:pPr>
            <a:r>
              <a:rPr lang="ja-JP" altLang="en-US" sz="1600" dirty="0" smtClean="0">
                <a:solidFill>
                  <a:prstClr val="black"/>
                </a:solidFill>
                <a:latin typeface="ＭＳ ゴシック" panose="020B0609070205080204" pitchFamily="49" charset="-128"/>
                <a:ea typeface="ＭＳ ゴシック" panose="020B0609070205080204" pitchFamily="49" charset="-128"/>
              </a:rPr>
              <a:t>個別</a:t>
            </a:r>
            <a:r>
              <a:rPr lang="ja-JP" altLang="en-US" sz="1600" dirty="0">
                <a:solidFill>
                  <a:prstClr val="black"/>
                </a:solidFill>
                <a:latin typeface="ＭＳ ゴシック" panose="020B0609070205080204" pitchFamily="49" charset="-128"/>
                <a:ea typeface="ＭＳ ゴシック" panose="020B0609070205080204" pitchFamily="49" charset="-128"/>
              </a:rPr>
              <a:t>支援計画の作成に関する</a:t>
            </a:r>
            <a:r>
              <a:rPr lang="ja-JP" altLang="en-US" sz="1600" dirty="0" smtClean="0">
                <a:solidFill>
                  <a:prstClr val="black"/>
                </a:solidFill>
                <a:latin typeface="ＭＳ ゴシック" panose="020B0609070205080204" pitchFamily="49" charset="-128"/>
                <a:ea typeface="ＭＳ ゴシック" panose="020B0609070205080204" pitchFamily="49" charset="-128"/>
              </a:rPr>
              <a:t>業務</a:t>
            </a:r>
            <a:endParaRPr lang="ja-JP" altLang="en-US" sz="1600" dirty="0">
              <a:solidFill>
                <a:prstClr val="black"/>
              </a:solidFill>
              <a:latin typeface="ＭＳ ゴシック" panose="020B0609070205080204" pitchFamily="49" charset="-128"/>
              <a:ea typeface="ＭＳ ゴシック" panose="020B0609070205080204" pitchFamily="49" charset="-128"/>
            </a:endParaRPr>
          </a:p>
          <a:p>
            <a:pPr marL="360363" indent="-179388">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利用者</a:t>
            </a:r>
            <a:r>
              <a:rPr lang="ja-JP" altLang="en-US" sz="1400" dirty="0">
                <a:solidFill>
                  <a:prstClr val="black"/>
                </a:solidFill>
                <a:latin typeface="ＭＳ ゴシック" panose="020B0609070205080204" pitchFamily="49" charset="-128"/>
                <a:ea typeface="ＭＳ ゴシック" panose="020B0609070205080204" pitchFamily="49" charset="-128"/>
              </a:rPr>
              <a:t>に対する面接等によるアセスメント及び支援内容の</a:t>
            </a:r>
            <a:r>
              <a:rPr lang="ja-JP" altLang="en-US" sz="1400" dirty="0" smtClean="0">
                <a:solidFill>
                  <a:prstClr val="black"/>
                </a:solidFill>
                <a:latin typeface="ＭＳ ゴシック" panose="020B0609070205080204" pitchFamily="49" charset="-128"/>
                <a:ea typeface="ＭＳ ゴシック" panose="020B0609070205080204" pitchFamily="49" charset="-128"/>
              </a:rPr>
              <a:t>検討</a:t>
            </a:r>
            <a:endParaRPr lang="ja-JP" altLang="en-US" sz="1400" dirty="0">
              <a:solidFill>
                <a:prstClr val="black"/>
              </a:solidFill>
              <a:latin typeface="ＭＳ ゴシック" panose="020B0609070205080204" pitchFamily="49" charset="-128"/>
              <a:ea typeface="ＭＳ ゴシック" panose="020B0609070205080204" pitchFamily="49" charset="-128"/>
            </a:endParaRPr>
          </a:p>
          <a:p>
            <a:pPr marL="360363" indent="-179388">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個別</a:t>
            </a:r>
            <a:r>
              <a:rPr lang="ja-JP" altLang="en-US" sz="1400" dirty="0">
                <a:solidFill>
                  <a:prstClr val="black"/>
                </a:solidFill>
                <a:latin typeface="ＭＳ ゴシック" panose="020B0609070205080204" pitchFamily="49" charset="-128"/>
                <a:ea typeface="ＭＳ ゴシック" panose="020B0609070205080204" pitchFamily="49" charset="-128"/>
              </a:rPr>
              <a:t>支援計画の原案</a:t>
            </a:r>
            <a:r>
              <a:rPr lang="ja-JP" altLang="en-US" sz="1400" dirty="0" smtClean="0">
                <a:solidFill>
                  <a:prstClr val="black"/>
                </a:solidFill>
                <a:latin typeface="ＭＳ ゴシック" panose="020B0609070205080204" pitchFamily="49" charset="-128"/>
                <a:ea typeface="ＭＳ ゴシック" panose="020B0609070205080204" pitchFamily="49" charset="-128"/>
              </a:rPr>
              <a:t>作成</a:t>
            </a:r>
            <a:endParaRPr lang="ja-JP" altLang="en-US" sz="1400" dirty="0">
              <a:solidFill>
                <a:prstClr val="black"/>
              </a:solidFill>
              <a:latin typeface="ＭＳ ゴシック" panose="020B0609070205080204" pitchFamily="49" charset="-128"/>
              <a:ea typeface="ＭＳ ゴシック" panose="020B0609070205080204" pitchFamily="49" charset="-128"/>
            </a:endParaRPr>
          </a:p>
          <a:p>
            <a:pPr marL="360363" indent="-179388">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個別</a:t>
            </a:r>
            <a:r>
              <a:rPr lang="ja-JP" altLang="en-US" sz="1400" dirty="0">
                <a:solidFill>
                  <a:prstClr val="black"/>
                </a:solidFill>
                <a:latin typeface="ＭＳ ゴシック" panose="020B0609070205080204" pitchFamily="49" charset="-128"/>
                <a:ea typeface="ＭＳ ゴシック" panose="020B0609070205080204" pitchFamily="49" charset="-128"/>
              </a:rPr>
              <a:t>支援計画作成に係る会議の</a:t>
            </a:r>
            <a:r>
              <a:rPr lang="ja-JP" altLang="en-US" sz="1400" dirty="0" smtClean="0">
                <a:solidFill>
                  <a:prstClr val="black"/>
                </a:solidFill>
                <a:latin typeface="ＭＳ ゴシック" panose="020B0609070205080204" pitchFamily="49" charset="-128"/>
                <a:ea typeface="ＭＳ ゴシック" panose="020B0609070205080204" pitchFamily="49" charset="-128"/>
              </a:rPr>
              <a:t>運営</a:t>
            </a:r>
            <a:endParaRPr lang="ja-JP" altLang="en-US" sz="1400" dirty="0">
              <a:solidFill>
                <a:prstClr val="black"/>
              </a:solidFill>
              <a:latin typeface="ＭＳ ゴシック" panose="020B0609070205080204" pitchFamily="49" charset="-128"/>
              <a:ea typeface="ＭＳ ゴシック" panose="020B0609070205080204" pitchFamily="49" charset="-128"/>
            </a:endParaRPr>
          </a:p>
          <a:p>
            <a:pPr marL="360363" indent="-179388">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利用者</a:t>
            </a:r>
            <a:r>
              <a:rPr lang="ja-JP" altLang="en-US" sz="1400" dirty="0">
                <a:solidFill>
                  <a:prstClr val="black"/>
                </a:solidFill>
                <a:latin typeface="ＭＳ ゴシック" panose="020B0609070205080204" pitchFamily="49" charset="-128"/>
                <a:ea typeface="ＭＳ ゴシック" panose="020B0609070205080204" pitchFamily="49" charset="-128"/>
              </a:rPr>
              <a:t>・家族に対する個別支援計画案の説明と</a:t>
            </a:r>
            <a:r>
              <a:rPr lang="ja-JP" altLang="en-US" sz="1400" dirty="0" smtClean="0">
                <a:solidFill>
                  <a:prstClr val="black"/>
                </a:solidFill>
                <a:latin typeface="ＭＳ ゴシック" panose="020B0609070205080204" pitchFamily="49" charset="-128"/>
                <a:ea typeface="ＭＳ ゴシック" panose="020B0609070205080204" pitchFamily="49" charset="-128"/>
              </a:rPr>
              <a:t>同意</a:t>
            </a:r>
            <a:endParaRPr lang="ja-JP" altLang="en-US" sz="1400" dirty="0">
              <a:solidFill>
                <a:prstClr val="black"/>
              </a:solidFill>
              <a:latin typeface="ＭＳ ゴシック" panose="020B0609070205080204" pitchFamily="49" charset="-128"/>
              <a:ea typeface="ＭＳ ゴシック" panose="020B0609070205080204" pitchFamily="49" charset="-128"/>
            </a:endParaRPr>
          </a:p>
          <a:p>
            <a:pPr marL="360363" indent="-179388">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利用者</a:t>
            </a:r>
            <a:r>
              <a:rPr lang="ja-JP" altLang="en-US" sz="1400" dirty="0">
                <a:solidFill>
                  <a:prstClr val="black"/>
                </a:solidFill>
                <a:latin typeface="ＭＳ ゴシック" panose="020B0609070205080204" pitchFamily="49" charset="-128"/>
                <a:ea typeface="ＭＳ ゴシック" panose="020B0609070205080204" pitchFamily="49" charset="-128"/>
              </a:rPr>
              <a:t>に対する個別支援計画の</a:t>
            </a:r>
            <a:r>
              <a:rPr lang="ja-JP" altLang="en-US" sz="1400" dirty="0" smtClean="0">
                <a:solidFill>
                  <a:prstClr val="black"/>
                </a:solidFill>
                <a:latin typeface="ＭＳ ゴシック" panose="020B0609070205080204" pitchFamily="49" charset="-128"/>
                <a:ea typeface="ＭＳ ゴシック" panose="020B0609070205080204" pitchFamily="49" charset="-128"/>
              </a:rPr>
              <a:t>交付</a:t>
            </a:r>
            <a:endParaRPr lang="ja-JP" altLang="en-US" sz="1400" dirty="0">
              <a:solidFill>
                <a:prstClr val="black"/>
              </a:solidFill>
              <a:latin typeface="ＭＳ ゴシック" panose="020B0609070205080204" pitchFamily="49" charset="-128"/>
              <a:ea typeface="ＭＳ ゴシック" panose="020B0609070205080204" pitchFamily="49" charset="-128"/>
            </a:endParaRPr>
          </a:p>
          <a:p>
            <a:pPr marL="360363" indent="-179388">
              <a:buFont typeface="+mj-ea"/>
              <a:buAutoNum type="circleNumDbPlain"/>
            </a:pPr>
            <a:r>
              <a:rPr lang="ja-JP" altLang="en-US" sz="1400" dirty="0" smtClean="0">
                <a:solidFill>
                  <a:prstClr val="black"/>
                </a:solidFill>
                <a:latin typeface="ＭＳ ゴシック" panose="020B0609070205080204" pitchFamily="49" charset="-128"/>
                <a:ea typeface="ＭＳ ゴシック" panose="020B0609070205080204" pitchFamily="49" charset="-128"/>
              </a:rPr>
              <a:t>個別</a:t>
            </a:r>
            <a:r>
              <a:rPr lang="ja-JP" altLang="en-US" sz="1400" dirty="0">
                <a:solidFill>
                  <a:prstClr val="black"/>
                </a:solidFill>
                <a:latin typeface="ＭＳ ゴシック" panose="020B0609070205080204" pitchFamily="49" charset="-128"/>
                <a:ea typeface="ＭＳ ゴシック" panose="020B0609070205080204" pitchFamily="49" charset="-128"/>
              </a:rPr>
              <a:t>支援計画の実施状況の把握（モニタリング）による見直しと計画の</a:t>
            </a:r>
            <a:r>
              <a:rPr lang="ja-JP" altLang="en-US" sz="1400" dirty="0" smtClean="0">
                <a:solidFill>
                  <a:prstClr val="black"/>
                </a:solidFill>
                <a:latin typeface="ＭＳ ゴシック" panose="020B0609070205080204" pitchFamily="49" charset="-128"/>
                <a:ea typeface="ＭＳ ゴシック" panose="020B0609070205080204" pitchFamily="49" charset="-128"/>
              </a:rPr>
              <a:t>変更</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r>
              <a:rPr lang="ja-JP" altLang="en-US" sz="1400" dirty="0">
                <a:solidFill>
                  <a:prstClr val="black"/>
                </a:solidFill>
                <a:latin typeface="ＭＳ ゴシック" panose="020B0609070205080204" pitchFamily="49" charset="-128"/>
                <a:ea typeface="ＭＳ ゴシック" panose="020B0609070205080204" pitchFamily="49" charset="-128"/>
              </a:rPr>
              <a:t>　　</a:t>
            </a:r>
            <a:r>
              <a:rPr lang="en-US" altLang="ja-JP" sz="1400" dirty="0">
                <a:solidFill>
                  <a:prstClr val="black"/>
                </a:solidFill>
                <a:latin typeface="ＭＳ ゴシック" panose="020B0609070205080204" pitchFamily="49" charset="-128"/>
                <a:ea typeface="ＭＳ ゴシック" panose="020B0609070205080204" pitchFamily="49" charset="-128"/>
              </a:rPr>
              <a:t>a. </a:t>
            </a:r>
            <a:r>
              <a:rPr lang="ja-JP" altLang="en-US" sz="1400" dirty="0">
                <a:solidFill>
                  <a:prstClr val="black"/>
                </a:solidFill>
                <a:latin typeface="ＭＳ ゴシック" panose="020B0609070205080204" pitchFamily="49" charset="-128"/>
                <a:ea typeface="ＭＳ ゴシック" panose="020B0609070205080204" pitchFamily="49" charset="-128"/>
              </a:rPr>
              <a:t>定期的な利用者への面接</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r>
              <a:rPr lang="ja-JP" altLang="en-US" sz="1400" dirty="0">
                <a:solidFill>
                  <a:prstClr val="black"/>
                </a:solidFill>
                <a:latin typeface="ＭＳ ゴシック" panose="020B0609070205080204" pitchFamily="49" charset="-128"/>
                <a:ea typeface="ＭＳ ゴシック" panose="020B0609070205080204" pitchFamily="49" charset="-128"/>
              </a:rPr>
              <a:t>　　</a:t>
            </a:r>
            <a:r>
              <a:rPr lang="en-US" altLang="ja-JP" sz="1400" dirty="0">
                <a:solidFill>
                  <a:prstClr val="black"/>
                </a:solidFill>
                <a:latin typeface="ＭＳ ゴシック" panose="020B0609070205080204" pitchFamily="49" charset="-128"/>
                <a:ea typeface="ＭＳ ゴシック" panose="020B0609070205080204" pitchFamily="49" charset="-128"/>
              </a:rPr>
              <a:t>b. </a:t>
            </a:r>
            <a:r>
              <a:rPr lang="ja-JP" altLang="en-US" sz="1400" dirty="0">
                <a:solidFill>
                  <a:prstClr val="black"/>
                </a:solidFill>
                <a:latin typeface="ＭＳ ゴシック" panose="020B0609070205080204" pitchFamily="49" charset="-128"/>
                <a:ea typeface="ＭＳ ゴシック" panose="020B0609070205080204" pitchFamily="49" charset="-128"/>
              </a:rPr>
              <a:t>定期的なモニタリング結果の</a:t>
            </a:r>
            <a:r>
              <a:rPr lang="ja-JP" altLang="en-US" sz="1400" dirty="0" smtClean="0">
                <a:solidFill>
                  <a:prstClr val="black"/>
                </a:solidFill>
                <a:latin typeface="ＭＳ ゴシック" panose="020B0609070205080204" pitchFamily="49" charset="-128"/>
                <a:ea typeface="ＭＳ ゴシック" panose="020B0609070205080204" pitchFamily="49" charset="-128"/>
              </a:rPr>
              <a:t>記録</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endParaRPr lang="ja-JP" altLang="en-US" sz="1600" dirty="0">
              <a:solidFill>
                <a:prstClr val="black"/>
              </a:solidFill>
              <a:latin typeface="ＭＳ ゴシック" panose="020B0609070205080204" pitchFamily="49" charset="-128"/>
              <a:ea typeface="ＭＳ ゴシック" panose="020B0609070205080204" pitchFamily="49" charset="-128"/>
            </a:endParaRPr>
          </a:p>
          <a:p>
            <a:pPr marL="342900" indent="-342900">
              <a:buFont typeface="+mj-lt"/>
              <a:buAutoNum type="arabicPeriod" startAt="2"/>
            </a:pPr>
            <a:r>
              <a:rPr lang="ja-JP" altLang="en-US" sz="1600" dirty="0" smtClean="0">
                <a:solidFill>
                  <a:prstClr val="black"/>
                </a:solidFill>
                <a:latin typeface="ＭＳ ゴシック" panose="020B0609070205080204" pitchFamily="49" charset="-128"/>
                <a:ea typeface="ＭＳ ゴシック" panose="020B0609070205080204" pitchFamily="49" charset="-128"/>
              </a:rPr>
              <a:t>当該</a:t>
            </a:r>
            <a:r>
              <a:rPr lang="ja-JP" altLang="en-US" sz="1600" dirty="0">
                <a:solidFill>
                  <a:prstClr val="black"/>
                </a:solidFill>
                <a:latin typeface="ＭＳ ゴシック" panose="020B0609070205080204" pitchFamily="49" charset="-128"/>
                <a:ea typeface="ＭＳ ゴシック" panose="020B0609070205080204" pitchFamily="49" charset="-128"/>
              </a:rPr>
              <a:t>サービス提供事業所以外における利用状況の</a:t>
            </a:r>
            <a:r>
              <a:rPr lang="ja-JP" altLang="en-US" sz="1600" dirty="0" smtClean="0">
                <a:solidFill>
                  <a:prstClr val="black"/>
                </a:solidFill>
                <a:latin typeface="ＭＳ ゴシック" panose="020B0609070205080204" pitchFamily="49" charset="-128"/>
                <a:ea typeface="ＭＳ ゴシック" panose="020B0609070205080204" pitchFamily="49" charset="-128"/>
              </a:rPr>
              <a:t>把握</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marL="342900" indent="-342900">
              <a:buFont typeface="+mj-lt"/>
              <a:buAutoNum type="arabicPeriod" startAt="2"/>
            </a:pPr>
            <a:endParaRPr lang="ja-JP" altLang="en-US" sz="1600" dirty="0">
              <a:solidFill>
                <a:prstClr val="black"/>
              </a:solidFill>
              <a:latin typeface="ＭＳ ゴシック" panose="020B0609070205080204" pitchFamily="49" charset="-128"/>
              <a:ea typeface="ＭＳ ゴシック" panose="020B0609070205080204" pitchFamily="49" charset="-128"/>
            </a:endParaRPr>
          </a:p>
          <a:p>
            <a:pPr marL="342900" indent="-342900">
              <a:buFont typeface="+mj-lt"/>
              <a:buAutoNum type="arabicPeriod" startAt="3"/>
            </a:pPr>
            <a:r>
              <a:rPr lang="ja-JP" altLang="en-US" sz="1600" dirty="0" smtClean="0">
                <a:solidFill>
                  <a:prstClr val="black"/>
                </a:solidFill>
                <a:latin typeface="ＭＳ ゴシック" panose="020B0609070205080204" pitchFamily="49" charset="-128"/>
                <a:ea typeface="ＭＳ ゴシック" panose="020B0609070205080204" pitchFamily="49" charset="-128"/>
              </a:rPr>
              <a:t>自立</a:t>
            </a:r>
            <a:r>
              <a:rPr lang="ja-JP" altLang="en-US" sz="1600" dirty="0">
                <a:solidFill>
                  <a:prstClr val="black"/>
                </a:solidFill>
                <a:latin typeface="ＭＳ ゴシック" panose="020B0609070205080204" pitchFamily="49" charset="-128"/>
                <a:ea typeface="ＭＳ ゴシック" panose="020B0609070205080204" pitchFamily="49" charset="-128"/>
              </a:rPr>
              <a:t>した日常生活が可能と認められる利用者に対する必要な支援の</a:t>
            </a:r>
            <a:r>
              <a:rPr lang="ja-JP" altLang="en-US" sz="1600" dirty="0" smtClean="0">
                <a:solidFill>
                  <a:prstClr val="black"/>
                </a:solidFill>
                <a:latin typeface="ＭＳ ゴシック" panose="020B0609070205080204" pitchFamily="49" charset="-128"/>
                <a:ea typeface="ＭＳ ゴシック" panose="020B0609070205080204" pitchFamily="49" charset="-128"/>
              </a:rPr>
              <a:t>提供</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marL="342900" indent="-342900">
              <a:buFont typeface="+mj-lt"/>
              <a:buAutoNum type="arabicPeriod" startAt="3"/>
            </a:pPr>
            <a:endParaRPr lang="ja-JP" altLang="en-US" sz="1600" dirty="0">
              <a:solidFill>
                <a:prstClr val="black"/>
              </a:solidFill>
              <a:latin typeface="ＭＳ ゴシック" panose="020B0609070205080204" pitchFamily="49" charset="-128"/>
              <a:ea typeface="ＭＳ ゴシック" panose="020B0609070205080204" pitchFamily="49" charset="-128"/>
            </a:endParaRPr>
          </a:p>
          <a:p>
            <a:pPr marL="342900" indent="-342900">
              <a:buFont typeface="+mj-lt"/>
              <a:buAutoNum type="arabicPeriod" startAt="4"/>
            </a:pPr>
            <a:r>
              <a:rPr lang="ja-JP" altLang="en-US" sz="1600" dirty="0" smtClean="0">
                <a:solidFill>
                  <a:prstClr val="black"/>
                </a:solidFill>
                <a:latin typeface="ＭＳ ゴシック" panose="020B0609070205080204" pitchFamily="49" charset="-128"/>
                <a:ea typeface="ＭＳ ゴシック" panose="020B0609070205080204" pitchFamily="49" charset="-128"/>
              </a:rPr>
              <a:t>サービス</a:t>
            </a:r>
            <a:r>
              <a:rPr lang="ja-JP" altLang="en-US" sz="1600" dirty="0">
                <a:solidFill>
                  <a:prstClr val="black"/>
                </a:solidFill>
                <a:latin typeface="ＭＳ ゴシック" panose="020B0609070205080204" pitchFamily="49" charset="-128"/>
                <a:ea typeface="ＭＳ ゴシック" panose="020B0609070205080204" pitchFamily="49" charset="-128"/>
              </a:rPr>
              <a:t>提供者（職員・従業者）への指導・</a:t>
            </a:r>
            <a:r>
              <a:rPr lang="ja-JP" altLang="en-US" sz="1600" dirty="0" smtClean="0">
                <a:solidFill>
                  <a:prstClr val="black"/>
                </a:solidFill>
                <a:latin typeface="ＭＳ ゴシック" panose="020B0609070205080204" pitchFamily="49" charset="-128"/>
                <a:ea typeface="ＭＳ ゴシック" panose="020B0609070205080204" pitchFamily="49" charset="-128"/>
              </a:rPr>
              <a:t>助言</a:t>
            </a:r>
            <a:endParaRPr lang="ja-JP" altLang="en-US" sz="1600" dirty="0">
              <a:solidFill>
                <a:prstClr val="black"/>
              </a:solidFill>
              <a:latin typeface="ＭＳ ゴシック" panose="020B0609070205080204" pitchFamily="49" charset="-128"/>
              <a:ea typeface="ＭＳ ゴシック" panose="020B0609070205080204" pitchFamily="49" charset="-128"/>
            </a:endParaRPr>
          </a:p>
        </p:txBody>
      </p:sp>
      <p:sp>
        <p:nvSpPr>
          <p:cNvPr id="6" name="AutoShape 4"/>
          <p:cNvSpPr>
            <a:spLocks noChangeArrowheads="1"/>
          </p:cNvSpPr>
          <p:nvPr/>
        </p:nvSpPr>
        <p:spPr bwMode="auto">
          <a:xfrm>
            <a:off x="567448" y="196379"/>
            <a:ext cx="8850048" cy="568325"/>
          </a:xfrm>
          <a:prstGeom prst="roundRect">
            <a:avLst>
              <a:gd name="adj" fmla="val 26537"/>
            </a:avLst>
          </a:prstGeom>
          <a:solidFill>
            <a:srgbClr val="FFFFCC"/>
          </a:solidFill>
          <a:ln w="38100" cmpd="thickThin">
            <a:solidFill>
              <a:srgbClr val="FF6600"/>
            </a:solidFill>
            <a:round/>
            <a:headEnd/>
            <a:tailEnd/>
          </a:ln>
          <a:effectLst>
            <a:outerShdw dist="107763" dir="2700000" algn="ctr" rotWithShape="0">
              <a:schemeClr val="bg2">
                <a:alpha val="50000"/>
              </a:schemeClr>
            </a:outerShdw>
          </a:effectLst>
        </p:spPr>
        <p:txBody>
          <a:bodyPr lIns="91389" tIns="45696" rIns="91389" bIns="45696" anchor="ctr"/>
          <a:lstStyle/>
          <a:p>
            <a:pPr algn="ctr">
              <a:defRPr/>
            </a:pPr>
            <a:r>
              <a:rPr lang="ja-JP" altLang="en-US" sz="2000" b="1" dirty="0">
                <a:solidFill>
                  <a:srgbClr val="A50021"/>
                </a:solidFill>
                <a:ea typeface="ＭＳ Ｐゴシック" pitchFamily="50" charset="-128"/>
              </a:rPr>
              <a:t>「管理者」と「サービス管理</a:t>
            </a:r>
            <a:r>
              <a:rPr lang="ja-JP" altLang="en-US" sz="2000" b="1" dirty="0" smtClean="0">
                <a:solidFill>
                  <a:srgbClr val="A50021"/>
                </a:solidFill>
                <a:ea typeface="ＭＳ Ｐゴシック" pitchFamily="50" charset="-128"/>
              </a:rPr>
              <a:t>責任者・児童発達支援管理責任者」の</a:t>
            </a:r>
            <a:r>
              <a:rPr lang="ja-JP" altLang="en-US" sz="2000" b="1" dirty="0">
                <a:solidFill>
                  <a:srgbClr val="A50021"/>
                </a:solidFill>
                <a:ea typeface="ＭＳ Ｐゴシック" pitchFamily="50" charset="-128"/>
              </a:rPr>
              <a:t>比較　</a:t>
            </a:r>
            <a:r>
              <a:rPr lang="ja-JP" altLang="en-US" sz="2000" b="1" dirty="0" smtClean="0">
                <a:solidFill>
                  <a:srgbClr val="A50021"/>
                </a:solidFill>
                <a:ea typeface="ＭＳ Ｐゴシック" pitchFamily="50" charset="-128"/>
              </a:rPr>
              <a:t>②</a:t>
            </a:r>
            <a:endParaRPr lang="ja-JP" altLang="en-US" sz="2000" b="1" dirty="0">
              <a:solidFill>
                <a:srgbClr val="A50021"/>
              </a:solidFill>
              <a:ea typeface="ＭＳ Ｐゴシック" pitchFamily="50" charset="-128"/>
            </a:endParaRPr>
          </a:p>
        </p:txBody>
      </p:sp>
    </p:spTree>
    <p:extLst>
      <p:ext uri="{BB962C8B-B14F-4D97-AF65-F5344CB8AC3E}">
        <p14:creationId xmlns:p14="http://schemas.microsoft.com/office/powerpoint/2010/main" val="293986427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88504" y="836712"/>
            <a:ext cx="8915400" cy="5530626"/>
          </a:xfrm>
        </p:spPr>
        <p:txBody>
          <a:bodyPr/>
          <a:lstStyle/>
          <a:p>
            <a:pPr algn="l"/>
            <a:r>
              <a:rPr lang="ja-JP" altLang="en-US" sz="3600" dirty="0">
                <a:solidFill>
                  <a:schemeClr val="tx1"/>
                </a:solidFill>
                <a:latin typeface="ＭＳ ゴシック" panose="020B0609070205080204" pitchFamily="49" charset="-128"/>
                <a:ea typeface="ＭＳ ゴシック" panose="020B0609070205080204" pitchFamily="49" charset="-128"/>
              </a:rPr>
              <a:t>３</a:t>
            </a:r>
            <a:r>
              <a:rPr lang="ja-JP" altLang="en-US" sz="3600" dirty="0" smtClean="0">
                <a:solidFill>
                  <a:schemeClr val="tx1"/>
                </a:solidFill>
                <a:latin typeface="ＭＳ ゴシック" panose="020B0609070205080204" pitchFamily="49" charset="-128"/>
                <a:ea typeface="ＭＳ ゴシック" panose="020B0609070205080204" pitchFamily="49" charset="-128"/>
              </a:rPr>
              <a:t>　相談支援専門員と</a:t>
            </a:r>
            <a:r>
              <a:rPr lang="en-US" altLang="ja-JP" sz="3600" dirty="0" smtClean="0">
                <a:solidFill>
                  <a:schemeClr val="tx1"/>
                </a:solidFill>
                <a:latin typeface="ＭＳ ゴシック" panose="020B0609070205080204" pitchFamily="49" charset="-128"/>
                <a:ea typeface="ＭＳ ゴシック" panose="020B0609070205080204" pitchFamily="49" charset="-128"/>
              </a:rPr>
              <a:t/>
            </a:r>
            <a:br>
              <a:rPr lang="en-US" altLang="ja-JP" sz="3600" dirty="0" smtClean="0">
                <a:solidFill>
                  <a:schemeClr val="tx1"/>
                </a:solidFill>
                <a:latin typeface="ＭＳ ゴシック" panose="020B0609070205080204" pitchFamily="49" charset="-128"/>
                <a:ea typeface="ＭＳ ゴシック" panose="020B0609070205080204" pitchFamily="49" charset="-128"/>
              </a:rPr>
            </a:br>
            <a:r>
              <a:rPr lang="ja-JP" altLang="en-US" sz="3600" dirty="0">
                <a:solidFill>
                  <a:schemeClr val="tx1"/>
                </a:solidFill>
                <a:latin typeface="ＭＳ ゴシック" panose="020B0609070205080204" pitchFamily="49" charset="-128"/>
                <a:ea typeface="ＭＳ ゴシック" panose="020B0609070205080204" pitchFamily="49" charset="-128"/>
              </a:rPr>
              <a:t>　</a:t>
            </a:r>
            <a:r>
              <a:rPr lang="ja-JP" altLang="en-US" sz="3600" dirty="0" smtClean="0">
                <a:solidFill>
                  <a:schemeClr val="tx1"/>
                </a:solidFill>
                <a:latin typeface="ＭＳ ゴシック" panose="020B0609070205080204" pitchFamily="49" charset="-128"/>
                <a:ea typeface="ＭＳ ゴシック" panose="020B0609070205080204" pitchFamily="49" charset="-128"/>
              </a:rPr>
              <a:t>　サービス管理責任者等の関係について</a:t>
            </a: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162</a:t>
            </a:fld>
            <a:endParaRPr lang="en-US" altLang="ja-JP" dirty="0">
              <a:solidFill>
                <a:prstClr val="black">
                  <a:tint val="75000"/>
                </a:prstClr>
              </a:solidFill>
            </a:endParaRPr>
          </a:p>
        </p:txBody>
      </p:sp>
    </p:spTree>
    <p:extLst>
      <p:ext uri="{BB962C8B-B14F-4D97-AF65-F5344CB8AC3E}">
        <p14:creationId xmlns:p14="http://schemas.microsoft.com/office/powerpoint/2010/main" val="153005568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109024" y="332656"/>
          <a:ext cx="9699478" cy="6431280"/>
        </p:xfrm>
        <a:graphic>
          <a:graphicData uri="http://schemas.openxmlformats.org/drawingml/2006/table">
            <a:tbl>
              <a:tblPr firstRow="1" bandRow="1">
                <a:tableStyleId>{5C22544A-7EE6-4342-B048-85BDC9FD1C3A}</a:tableStyleId>
              </a:tblPr>
              <a:tblGrid>
                <a:gridCol w="1108555">
                  <a:extLst>
                    <a:ext uri="{9D8B030D-6E8A-4147-A177-3AD203B41FA5}">
                      <a16:colId xmlns:a16="http://schemas.microsoft.com/office/drawing/2014/main" xmlns="" val="20000"/>
                    </a:ext>
                  </a:extLst>
                </a:gridCol>
                <a:gridCol w="4202462">
                  <a:extLst>
                    <a:ext uri="{9D8B030D-6E8A-4147-A177-3AD203B41FA5}">
                      <a16:colId xmlns:a16="http://schemas.microsoft.com/office/drawing/2014/main" xmlns="" val="20001"/>
                    </a:ext>
                  </a:extLst>
                </a:gridCol>
                <a:gridCol w="4388461">
                  <a:extLst>
                    <a:ext uri="{9D8B030D-6E8A-4147-A177-3AD203B41FA5}">
                      <a16:colId xmlns:a16="http://schemas.microsoft.com/office/drawing/2014/main" xmlns="" val="20002"/>
                    </a:ext>
                  </a:extLst>
                </a:gridCol>
              </a:tblGrid>
              <a:tr h="496742">
                <a:tc>
                  <a:txBody>
                    <a:bodyPr/>
                    <a:lstStyle/>
                    <a:p>
                      <a:endParaRPr kumimoji="1" lang="ja-JP" altLang="en-US" sz="1400" dirty="0">
                        <a:latin typeface="ＭＳ ゴシック" pitchFamily="49" charset="-128"/>
                        <a:ea typeface="ＭＳ ゴシック" pitchFamily="49" charset="-128"/>
                      </a:endParaRPr>
                    </a:p>
                  </a:txBody>
                  <a:tcPr marL="99060" marR="99060"/>
                </a:tc>
                <a:tc>
                  <a:txBody>
                    <a:bodyPr/>
                    <a:lstStyle/>
                    <a:p>
                      <a:pPr algn="ctr"/>
                      <a:r>
                        <a:rPr kumimoji="1" lang="ja-JP" altLang="en-US" sz="1400" dirty="0" smtClean="0">
                          <a:latin typeface="ＭＳ ゴシック" pitchFamily="49" charset="-128"/>
                          <a:ea typeface="ＭＳ ゴシック" pitchFamily="49" charset="-128"/>
                        </a:rPr>
                        <a:t>相談支援専門員</a:t>
                      </a:r>
                      <a:endParaRPr kumimoji="1" lang="en-US" altLang="ja-JP" sz="1400" dirty="0" smtClean="0">
                        <a:latin typeface="ＭＳ ゴシック" pitchFamily="49" charset="-128"/>
                        <a:ea typeface="ＭＳ ゴシック" pitchFamily="49" charset="-128"/>
                      </a:endParaRPr>
                    </a:p>
                    <a:p>
                      <a:pPr algn="ctr"/>
                      <a:r>
                        <a:rPr kumimoji="1" lang="ja-JP" altLang="en-US" sz="1400" dirty="0" smtClean="0">
                          <a:latin typeface="ＭＳ ゴシック" pitchFamily="49" charset="-128"/>
                          <a:ea typeface="ＭＳ ゴシック" pitchFamily="49" charset="-128"/>
                        </a:rPr>
                        <a:t>（</a:t>
                      </a:r>
                      <a:r>
                        <a:rPr kumimoji="1" lang="en-US" altLang="ja-JP" sz="1400" dirty="0" smtClean="0">
                          <a:latin typeface="ＭＳ ゴシック" pitchFamily="49" charset="-128"/>
                          <a:ea typeface="ＭＳ ゴシック" pitchFamily="49" charset="-128"/>
                        </a:rPr>
                        <a:t>H18</a:t>
                      </a:r>
                      <a:r>
                        <a:rPr kumimoji="1" lang="ja-JP" altLang="en-US" sz="1400" dirty="0" smtClean="0">
                          <a:latin typeface="ＭＳ ゴシック" pitchFamily="49" charset="-128"/>
                          <a:ea typeface="ＭＳ ゴシック" pitchFamily="49" charset="-128"/>
                        </a:rPr>
                        <a:t>～）</a:t>
                      </a:r>
                      <a:endParaRPr kumimoji="1" lang="ja-JP" altLang="en-US" sz="1400" dirty="0">
                        <a:latin typeface="ＭＳ ゴシック" pitchFamily="49" charset="-128"/>
                        <a:ea typeface="ＭＳ ゴシック" pitchFamily="49" charset="-128"/>
                      </a:endParaRPr>
                    </a:p>
                  </a:txBody>
                  <a:tcPr marL="99060" marR="99060" anchor="ctr"/>
                </a:tc>
                <a:tc>
                  <a:txBody>
                    <a:bodyPr/>
                    <a:lstStyle/>
                    <a:p>
                      <a:pPr algn="ctr"/>
                      <a:r>
                        <a:rPr kumimoji="1" lang="ja-JP" altLang="en-US" sz="1400" dirty="0" smtClean="0">
                          <a:latin typeface="ＭＳ ゴシック" pitchFamily="49" charset="-128"/>
                          <a:ea typeface="ＭＳ ゴシック" pitchFamily="49" charset="-128"/>
                        </a:rPr>
                        <a:t>サービス管理責任者</a:t>
                      </a:r>
                      <a:endParaRPr kumimoji="1" lang="en-US" altLang="ja-JP" sz="1400" dirty="0" smtClean="0">
                        <a:latin typeface="ＭＳ ゴシック" pitchFamily="49" charset="-128"/>
                        <a:ea typeface="ＭＳ ゴシック" pitchFamily="49" charset="-128"/>
                      </a:endParaRPr>
                    </a:p>
                    <a:p>
                      <a:pPr algn="ctr"/>
                      <a:r>
                        <a:rPr kumimoji="1" lang="ja-JP" altLang="en-US" sz="1400" dirty="0" smtClean="0">
                          <a:latin typeface="ＭＳ ゴシック" pitchFamily="49" charset="-128"/>
                          <a:ea typeface="ＭＳ ゴシック" pitchFamily="49" charset="-128"/>
                        </a:rPr>
                        <a:t>・児童発達支援管理責任者（</a:t>
                      </a:r>
                      <a:r>
                        <a:rPr kumimoji="1" lang="en-US" altLang="ja-JP" sz="1400" dirty="0" smtClean="0">
                          <a:latin typeface="ＭＳ ゴシック" pitchFamily="49" charset="-128"/>
                          <a:ea typeface="ＭＳ ゴシック" pitchFamily="49" charset="-128"/>
                        </a:rPr>
                        <a:t>H18</a:t>
                      </a:r>
                      <a:r>
                        <a:rPr kumimoji="1" lang="ja-JP" altLang="en-US" sz="1400" dirty="0" smtClean="0">
                          <a:latin typeface="ＭＳ ゴシック" pitchFamily="49" charset="-128"/>
                          <a:ea typeface="ＭＳ ゴシック" pitchFamily="49" charset="-128"/>
                        </a:rPr>
                        <a:t>～）</a:t>
                      </a:r>
                      <a:endParaRPr kumimoji="1" lang="ja-JP" altLang="en-US" sz="1400" dirty="0">
                        <a:latin typeface="ＭＳ ゴシック" pitchFamily="49" charset="-128"/>
                        <a:ea typeface="ＭＳ ゴシック" pitchFamily="49" charset="-128"/>
                      </a:endParaRPr>
                    </a:p>
                  </a:txBody>
                  <a:tcPr marL="99060" marR="99060" anchor="ctr"/>
                </a:tc>
                <a:extLst>
                  <a:ext uri="{0D108BD9-81ED-4DB2-BD59-A6C34878D82A}">
                    <a16:rowId xmlns:a16="http://schemas.microsoft.com/office/drawing/2014/main" xmlns="" val="10000"/>
                  </a:ext>
                </a:extLst>
              </a:tr>
              <a:tr h="1110364">
                <a:tc>
                  <a:txBody>
                    <a:bodyPr/>
                    <a:lstStyle/>
                    <a:p>
                      <a:pPr algn="ctr">
                        <a:lnSpc>
                          <a:spcPts val="1200"/>
                        </a:lnSpc>
                      </a:pPr>
                      <a:r>
                        <a:rPr kumimoji="1" lang="ja-JP" altLang="en-US" sz="1000" dirty="0" smtClean="0">
                          <a:latin typeface="ＭＳ ゴシック" pitchFamily="49" charset="-128"/>
                          <a:ea typeface="ＭＳ ゴシック" pitchFamily="49" charset="-128"/>
                        </a:rPr>
                        <a:t>配置</a:t>
                      </a:r>
                      <a:endParaRPr kumimoji="1" lang="en-US" altLang="ja-JP" sz="1000" dirty="0" smtClean="0">
                        <a:latin typeface="ＭＳ ゴシック" pitchFamily="49" charset="-128"/>
                        <a:ea typeface="ＭＳ ゴシック" pitchFamily="49" charset="-128"/>
                      </a:endParaRPr>
                    </a:p>
                  </a:txBody>
                  <a:tcPr marL="99060" marR="99060" anchor="ctr"/>
                </a:tc>
                <a:tc>
                  <a:txBody>
                    <a:bodyPr/>
                    <a:lstStyle/>
                    <a:p>
                      <a:pPr algn="l">
                        <a:lnSpc>
                          <a:spcPts val="1200"/>
                        </a:lnSpc>
                      </a:pPr>
                      <a:r>
                        <a:rPr kumimoji="1" lang="ja-JP" altLang="en-US" sz="1000" baseline="0" dirty="0" smtClean="0">
                          <a:latin typeface="ＭＳ ゴシック" pitchFamily="49" charset="-128"/>
                          <a:ea typeface="ＭＳ ゴシック" pitchFamily="49" charset="-128"/>
                        </a:rPr>
                        <a:t>○相談支援事業所に配置</a:t>
                      </a:r>
                    </a:p>
                    <a:p>
                      <a:pPr marL="82550" indent="0" algn="l">
                        <a:lnSpc>
                          <a:spcPts val="1200"/>
                        </a:lnSpc>
                      </a:pPr>
                      <a:r>
                        <a:rPr kumimoji="1" lang="ja-JP" altLang="en-US" sz="1000" baseline="0" dirty="0" smtClean="0">
                          <a:latin typeface="ＭＳ ゴシック" pitchFamily="49" charset="-128"/>
                          <a:ea typeface="ＭＳ ゴシック" pitchFamily="49" charset="-128"/>
                        </a:rPr>
                        <a:t>専従の相談支援専門員を配置：一月当たりの</a:t>
                      </a:r>
                      <a:r>
                        <a:rPr lang="ja-JP" altLang="en-US" sz="1000" dirty="0" smtClean="0">
                          <a:latin typeface="ＭＳ ゴシック" panose="020B0609070205080204" pitchFamily="49" charset="-128"/>
                          <a:ea typeface="ＭＳ ゴシック" panose="020B0609070205080204" pitchFamily="49" charset="-128"/>
                        </a:rPr>
                        <a:t>計画相談支援対象障害者等の数が</a:t>
                      </a:r>
                      <a:r>
                        <a:rPr lang="en-US" altLang="ja-JP" sz="1000" b="1" u="sng" dirty="0" smtClean="0">
                          <a:latin typeface="ＭＳ ゴシック" panose="020B0609070205080204" pitchFamily="49" charset="-128"/>
                          <a:ea typeface="ＭＳ ゴシック" panose="020B0609070205080204" pitchFamily="49" charset="-128"/>
                        </a:rPr>
                        <a:t>35</a:t>
                      </a:r>
                      <a:r>
                        <a:rPr lang="ja-JP" altLang="en-US" sz="1000" b="1" u="sng" dirty="0" smtClean="0">
                          <a:latin typeface="ＭＳ ゴシック" panose="020B0609070205080204" pitchFamily="49" charset="-128"/>
                          <a:ea typeface="ＭＳ ゴシック" panose="020B0609070205080204" pitchFamily="49" charset="-128"/>
                        </a:rPr>
                        <a:t>人に対して１人以上の配置</a:t>
                      </a:r>
                      <a:r>
                        <a:rPr lang="ja-JP" altLang="en-US" sz="1000" dirty="0" smtClean="0">
                          <a:latin typeface="ＭＳ ゴシック" panose="020B0609070205080204" pitchFamily="49" charset="-128"/>
                          <a:ea typeface="ＭＳ ゴシック" panose="020B0609070205080204" pitchFamily="49" charset="-128"/>
                        </a:rPr>
                        <a:t>、計画相談支援対象障害者等の数は、前６月の平均値とする</a:t>
                      </a:r>
                      <a:endParaRPr kumimoji="1" lang="en-US" altLang="ja-JP" sz="1000" baseline="0" dirty="0" smtClean="0">
                        <a:latin typeface="ＭＳ ゴシック" pitchFamily="49" charset="-128"/>
                        <a:ea typeface="ＭＳ ゴシック" pitchFamily="49" charset="-128"/>
                      </a:endParaRPr>
                    </a:p>
                  </a:txBody>
                  <a:tcPr marL="99060" marR="99060"/>
                </a:tc>
                <a:tc>
                  <a:txBody>
                    <a:bodyPr/>
                    <a:lstStyle/>
                    <a:p>
                      <a:pPr algn="l">
                        <a:lnSpc>
                          <a:spcPts val="1200"/>
                        </a:lnSpc>
                      </a:pPr>
                      <a:r>
                        <a:rPr kumimoji="1" lang="ja-JP" altLang="en-US" sz="1000" dirty="0" smtClean="0">
                          <a:latin typeface="ＭＳ ゴシック" pitchFamily="49" charset="-128"/>
                          <a:ea typeface="ＭＳ ゴシック" pitchFamily="49" charset="-128"/>
                        </a:rPr>
                        <a:t>○通所系・居住系サービス事業所に配置</a:t>
                      </a:r>
                    </a:p>
                    <a:p>
                      <a:pPr algn="l">
                        <a:lnSpc>
                          <a:spcPts val="1200"/>
                        </a:lnSpc>
                      </a:pPr>
                      <a:r>
                        <a:rPr kumimoji="1" lang="ja-JP" altLang="en-US" sz="1000" dirty="0" smtClean="0">
                          <a:latin typeface="ＭＳ ゴシック" pitchFamily="49" charset="-128"/>
                          <a:ea typeface="ＭＳ ゴシック" pitchFamily="49" charset="-128"/>
                        </a:rPr>
                        <a:t>　①介護系　　　：療養介護・生活介護　　　　</a:t>
                      </a:r>
                      <a:r>
                        <a:rPr kumimoji="1" lang="ja-JP" altLang="en-US" sz="1000" baseline="0" dirty="0" smtClean="0">
                          <a:latin typeface="ＭＳ ゴシック" pitchFamily="49" charset="-128"/>
                          <a:ea typeface="ＭＳ ゴシック" pitchFamily="49" charset="-128"/>
                        </a:rPr>
                        <a:t> </a:t>
                      </a:r>
                      <a:r>
                        <a:rPr kumimoji="1" lang="en-US" altLang="ja-JP" sz="1000" dirty="0" smtClean="0">
                          <a:latin typeface="ＭＳ ゴシック" pitchFamily="49" charset="-128"/>
                          <a:ea typeface="ＭＳ ゴシック" pitchFamily="49" charset="-128"/>
                        </a:rPr>
                        <a:t>… </a:t>
                      </a:r>
                      <a:r>
                        <a:rPr kumimoji="1" lang="ja-JP" altLang="en-US" sz="1000" dirty="0" smtClean="0">
                          <a:latin typeface="ＭＳ ゴシック" pitchFamily="49" charset="-128"/>
                          <a:ea typeface="ＭＳ ゴシック" pitchFamily="49" charset="-128"/>
                        </a:rPr>
                        <a:t>利用者</a:t>
                      </a:r>
                      <a:r>
                        <a:rPr kumimoji="1" lang="en-US" altLang="ja-JP" sz="1000" dirty="0" smtClean="0">
                          <a:latin typeface="ＭＳ ゴシック" pitchFamily="49" charset="-128"/>
                          <a:ea typeface="ＭＳ ゴシック" pitchFamily="49" charset="-128"/>
                        </a:rPr>
                        <a:t>60</a:t>
                      </a:r>
                      <a:r>
                        <a:rPr kumimoji="1" lang="ja-JP" altLang="en-US" sz="1000" dirty="0" smtClean="0">
                          <a:latin typeface="ＭＳ ゴシック" pitchFamily="49" charset="-128"/>
                          <a:ea typeface="ＭＳ ゴシック" pitchFamily="49" charset="-128"/>
                        </a:rPr>
                        <a:t>人：</a:t>
                      </a:r>
                      <a:r>
                        <a:rPr kumimoji="1" lang="en-US" altLang="ja-JP" sz="1000" dirty="0" smtClean="0">
                          <a:latin typeface="ＭＳ ゴシック" pitchFamily="49" charset="-128"/>
                          <a:ea typeface="ＭＳ ゴシック" pitchFamily="49" charset="-128"/>
                        </a:rPr>
                        <a:t>1</a:t>
                      </a:r>
                      <a:r>
                        <a:rPr kumimoji="1" lang="ja-JP" altLang="en-US" sz="1000" dirty="0" smtClean="0">
                          <a:latin typeface="ＭＳ ゴシック" pitchFamily="49" charset="-128"/>
                          <a:ea typeface="ＭＳ ゴシック" pitchFamily="49" charset="-128"/>
                        </a:rPr>
                        <a:t>人</a:t>
                      </a:r>
                    </a:p>
                    <a:p>
                      <a:pPr algn="l">
                        <a:lnSpc>
                          <a:spcPts val="1200"/>
                        </a:lnSpc>
                      </a:pPr>
                      <a:r>
                        <a:rPr kumimoji="1" lang="ja-JP" altLang="en-US" sz="1000" dirty="0" smtClean="0">
                          <a:latin typeface="ＭＳ ゴシック" pitchFamily="49" charset="-128"/>
                          <a:ea typeface="ＭＳ ゴシック" pitchFamily="49" charset="-128"/>
                        </a:rPr>
                        <a:t>　②身体系　　　：自立訓練（機能訓練）　　　</a:t>
                      </a:r>
                      <a:r>
                        <a:rPr kumimoji="1" lang="ja-JP" altLang="en-US" sz="1000" baseline="0" dirty="0" smtClean="0">
                          <a:latin typeface="ＭＳ ゴシック" pitchFamily="49" charset="-128"/>
                          <a:ea typeface="ＭＳ ゴシック" pitchFamily="49" charset="-128"/>
                        </a:rPr>
                        <a:t> </a:t>
                      </a:r>
                      <a:r>
                        <a:rPr kumimoji="1" lang="en-US" altLang="ja-JP" sz="1000" dirty="0" smtClean="0">
                          <a:latin typeface="ＭＳ ゴシック" pitchFamily="49" charset="-128"/>
                          <a:ea typeface="ＭＳ ゴシック" pitchFamily="49" charset="-128"/>
                        </a:rPr>
                        <a:t>… </a:t>
                      </a:r>
                      <a:r>
                        <a:rPr kumimoji="1" lang="ja-JP" altLang="en-US" sz="1000" dirty="0" smtClean="0">
                          <a:latin typeface="ＭＳ ゴシック" pitchFamily="49" charset="-128"/>
                          <a:ea typeface="ＭＳ ゴシック" pitchFamily="49" charset="-128"/>
                        </a:rPr>
                        <a:t>利用者</a:t>
                      </a:r>
                      <a:r>
                        <a:rPr kumimoji="1" lang="en-US" altLang="ja-JP" sz="1000" dirty="0" smtClean="0">
                          <a:latin typeface="ＭＳ ゴシック" pitchFamily="49" charset="-128"/>
                          <a:ea typeface="ＭＳ ゴシック" pitchFamily="49" charset="-128"/>
                        </a:rPr>
                        <a:t>60</a:t>
                      </a:r>
                      <a:r>
                        <a:rPr kumimoji="1" lang="ja-JP" altLang="en-US" sz="1000" dirty="0" smtClean="0">
                          <a:latin typeface="ＭＳ ゴシック" pitchFamily="49" charset="-128"/>
                          <a:ea typeface="ＭＳ ゴシック" pitchFamily="49" charset="-128"/>
                        </a:rPr>
                        <a:t>人：</a:t>
                      </a:r>
                      <a:r>
                        <a:rPr kumimoji="1" lang="en-US" altLang="ja-JP" sz="1000" dirty="0" smtClean="0">
                          <a:latin typeface="ＭＳ ゴシック" pitchFamily="49" charset="-128"/>
                          <a:ea typeface="ＭＳ ゴシック" pitchFamily="49" charset="-128"/>
                        </a:rPr>
                        <a:t>1</a:t>
                      </a:r>
                      <a:r>
                        <a:rPr kumimoji="1" lang="ja-JP" altLang="en-US" sz="1000" dirty="0" smtClean="0">
                          <a:latin typeface="ＭＳ ゴシック" pitchFamily="49" charset="-128"/>
                          <a:ea typeface="ＭＳ ゴシック" pitchFamily="49" charset="-128"/>
                        </a:rPr>
                        <a:t>人</a:t>
                      </a:r>
                    </a:p>
                    <a:p>
                      <a:pPr algn="l">
                        <a:lnSpc>
                          <a:spcPts val="1200"/>
                        </a:lnSpc>
                      </a:pPr>
                      <a:r>
                        <a:rPr kumimoji="1" lang="ja-JP" altLang="en-US" sz="1000" dirty="0" smtClean="0">
                          <a:latin typeface="ＭＳ ゴシック" pitchFamily="49" charset="-128"/>
                          <a:ea typeface="ＭＳ ゴシック" pitchFamily="49" charset="-128"/>
                        </a:rPr>
                        <a:t>　③知的・精神系：自立訓練（生活訓練）　　　</a:t>
                      </a:r>
                      <a:r>
                        <a:rPr kumimoji="1" lang="ja-JP" altLang="en-US" sz="1000" baseline="0" dirty="0" smtClean="0">
                          <a:latin typeface="ＭＳ ゴシック" pitchFamily="49" charset="-128"/>
                          <a:ea typeface="ＭＳ ゴシック" pitchFamily="49" charset="-128"/>
                        </a:rPr>
                        <a:t> </a:t>
                      </a:r>
                      <a:r>
                        <a:rPr kumimoji="1" lang="en-US" altLang="ja-JP" sz="1000" dirty="0" smtClean="0">
                          <a:latin typeface="ＭＳ ゴシック" pitchFamily="49" charset="-128"/>
                          <a:ea typeface="ＭＳ ゴシック" pitchFamily="49" charset="-128"/>
                        </a:rPr>
                        <a:t>… </a:t>
                      </a:r>
                      <a:r>
                        <a:rPr kumimoji="1" lang="ja-JP" altLang="en-US" sz="1000" dirty="0" smtClean="0">
                          <a:latin typeface="ＭＳ ゴシック" pitchFamily="49" charset="-128"/>
                          <a:ea typeface="ＭＳ ゴシック" pitchFamily="49" charset="-128"/>
                        </a:rPr>
                        <a:t>利用者</a:t>
                      </a:r>
                      <a:r>
                        <a:rPr kumimoji="1" lang="en-US" altLang="ja-JP" sz="1000" dirty="0" smtClean="0">
                          <a:latin typeface="ＭＳ ゴシック" pitchFamily="49" charset="-128"/>
                          <a:ea typeface="ＭＳ ゴシック" pitchFamily="49" charset="-128"/>
                        </a:rPr>
                        <a:t>60</a:t>
                      </a:r>
                      <a:r>
                        <a:rPr kumimoji="1" lang="ja-JP" altLang="en-US" sz="1000" dirty="0" smtClean="0">
                          <a:latin typeface="ＭＳ ゴシック" pitchFamily="49" charset="-128"/>
                          <a:ea typeface="ＭＳ ゴシック" pitchFamily="49" charset="-128"/>
                        </a:rPr>
                        <a:t>人：</a:t>
                      </a:r>
                      <a:r>
                        <a:rPr kumimoji="1" lang="en-US" altLang="ja-JP" sz="1000" dirty="0" smtClean="0">
                          <a:latin typeface="ＭＳ ゴシック" pitchFamily="49" charset="-128"/>
                          <a:ea typeface="ＭＳ ゴシック" pitchFamily="49" charset="-128"/>
                        </a:rPr>
                        <a:t>1</a:t>
                      </a:r>
                      <a:r>
                        <a:rPr kumimoji="1" lang="ja-JP" altLang="en-US" sz="1000" dirty="0" smtClean="0">
                          <a:latin typeface="ＭＳ ゴシック" pitchFamily="49" charset="-128"/>
                          <a:ea typeface="ＭＳ ゴシック" pitchFamily="49" charset="-128"/>
                        </a:rPr>
                        <a:t>人</a:t>
                      </a:r>
                    </a:p>
                    <a:p>
                      <a:pPr algn="l">
                        <a:lnSpc>
                          <a:spcPts val="1200"/>
                        </a:lnSpc>
                      </a:pPr>
                      <a:r>
                        <a:rPr kumimoji="1" lang="ja-JP" altLang="en-US" sz="1000" dirty="0" smtClean="0">
                          <a:latin typeface="ＭＳ ゴシック" pitchFamily="49" charset="-128"/>
                          <a:ea typeface="ＭＳ ゴシック" pitchFamily="49" charset="-128"/>
                        </a:rPr>
                        <a:t>　　　　　　　　　共同生活援助　　　　　　　</a:t>
                      </a:r>
                      <a:r>
                        <a:rPr kumimoji="1" lang="ja-JP" altLang="en-US" sz="1000" baseline="0" dirty="0" smtClean="0">
                          <a:latin typeface="ＭＳ ゴシック" pitchFamily="49" charset="-128"/>
                          <a:ea typeface="ＭＳ ゴシック" pitchFamily="49" charset="-128"/>
                        </a:rPr>
                        <a:t> </a:t>
                      </a:r>
                      <a:r>
                        <a:rPr kumimoji="1" lang="en-US" altLang="ja-JP" sz="1000" dirty="0" smtClean="0">
                          <a:latin typeface="ＭＳ ゴシック" pitchFamily="49" charset="-128"/>
                          <a:ea typeface="ＭＳ ゴシック" pitchFamily="49" charset="-128"/>
                        </a:rPr>
                        <a:t>… </a:t>
                      </a:r>
                      <a:r>
                        <a:rPr kumimoji="1" lang="ja-JP" altLang="en-US" sz="1000" dirty="0" smtClean="0">
                          <a:latin typeface="ＭＳ ゴシック" pitchFamily="49" charset="-128"/>
                          <a:ea typeface="ＭＳ ゴシック" pitchFamily="49" charset="-128"/>
                        </a:rPr>
                        <a:t>利用者</a:t>
                      </a:r>
                      <a:r>
                        <a:rPr kumimoji="1" lang="en-US" altLang="ja-JP" sz="1000" dirty="0" smtClean="0">
                          <a:latin typeface="ＭＳ ゴシック" pitchFamily="49" charset="-128"/>
                          <a:ea typeface="ＭＳ ゴシック" pitchFamily="49" charset="-128"/>
                        </a:rPr>
                        <a:t>30</a:t>
                      </a:r>
                      <a:r>
                        <a:rPr kumimoji="1" lang="ja-JP" altLang="en-US" sz="1000" dirty="0" smtClean="0">
                          <a:latin typeface="ＭＳ ゴシック" pitchFamily="49" charset="-128"/>
                          <a:ea typeface="ＭＳ ゴシック" pitchFamily="49" charset="-128"/>
                        </a:rPr>
                        <a:t>人：</a:t>
                      </a:r>
                      <a:r>
                        <a:rPr kumimoji="1" lang="en-US" altLang="ja-JP" sz="1000" dirty="0" smtClean="0">
                          <a:latin typeface="ＭＳ ゴシック" pitchFamily="49" charset="-128"/>
                          <a:ea typeface="ＭＳ ゴシック" pitchFamily="49" charset="-128"/>
                        </a:rPr>
                        <a:t>1</a:t>
                      </a:r>
                      <a:r>
                        <a:rPr kumimoji="1" lang="ja-JP" altLang="en-US" sz="1000" dirty="0" smtClean="0">
                          <a:latin typeface="ＭＳ ゴシック" pitchFamily="49" charset="-128"/>
                          <a:ea typeface="ＭＳ ゴシック" pitchFamily="49" charset="-128"/>
                        </a:rPr>
                        <a:t>人</a:t>
                      </a:r>
                    </a:p>
                    <a:p>
                      <a:pPr algn="l">
                        <a:lnSpc>
                          <a:spcPts val="1200"/>
                        </a:lnSpc>
                      </a:pPr>
                      <a:r>
                        <a:rPr kumimoji="1" lang="ja-JP" altLang="en-US" sz="1000" dirty="0" smtClean="0">
                          <a:latin typeface="ＭＳ ゴシック" pitchFamily="49" charset="-128"/>
                          <a:ea typeface="ＭＳ ゴシック" pitchFamily="49" charset="-128"/>
                        </a:rPr>
                        <a:t>　④就労系　　　：就労移行支援・就労継続支援</a:t>
                      </a:r>
                      <a:r>
                        <a:rPr kumimoji="1" lang="ja-JP" altLang="en-US" sz="1000" baseline="0" dirty="0" smtClean="0">
                          <a:latin typeface="ＭＳ ゴシック" pitchFamily="49" charset="-128"/>
                          <a:ea typeface="ＭＳ ゴシック" pitchFamily="49" charset="-128"/>
                        </a:rPr>
                        <a:t> </a:t>
                      </a:r>
                      <a:r>
                        <a:rPr kumimoji="1" lang="en-US" altLang="ja-JP" sz="1000" dirty="0" smtClean="0">
                          <a:latin typeface="ＭＳ ゴシック" pitchFamily="49" charset="-128"/>
                          <a:ea typeface="ＭＳ ゴシック" pitchFamily="49" charset="-128"/>
                        </a:rPr>
                        <a:t>… </a:t>
                      </a:r>
                      <a:r>
                        <a:rPr kumimoji="1" lang="ja-JP" altLang="en-US" sz="1000" dirty="0" smtClean="0">
                          <a:latin typeface="ＭＳ ゴシック" pitchFamily="49" charset="-128"/>
                          <a:ea typeface="ＭＳ ゴシック" pitchFamily="49" charset="-128"/>
                        </a:rPr>
                        <a:t>利用者</a:t>
                      </a:r>
                      <a:r>
                        <a:rPr kumimoji="1" lang="en-US" altLang="ja-JP" sz="1000" dirty="0" smtClean="0">
                          <a:latin typeface="ＭＳ ゴシック" pitchFamily="49" charset="-128"/>
                          <a:ea typeface="ＭＳ ゴシック" pitchFamily="49" charset="-128"/>
                        </a:rPr>
                        <a:t>60</a:t>
                      </a:r>
                      <a:r>
                        <a:rPr kumimoji="1" lang="ja-JP" altLang="en-US" sz="1000" dirty="0" smtClean="0">
                          <a:latin typeface="ＭＳ ゴシック" pitchFamily="49" charset="-128"/>
                          <a:ea typeface="ＭＳ ゴシック" pitchFamily="49" charset="-128"/>
                        </a:rPr>
                        <a:t>人：</a:t>
                      </a:r>
                      <a:r>
                        <a:rPr kumimoji="1" lang="en-US" altLang="ja-JP" sz="1000" dirty="0" smtClean="0">
                          <a:latin typeface="ＭＳ ゴシック" pitchFamily="49" charset="-128"/>
                          <a:ea typeface="ＭＳ ゴシック" pitchFamily="49" charset="-128"/>
                        </a:rPr>
                        <a:t>1</a:t>
                      </a:r>
                      <a:r>
                        <a:rPr kumimoji="1" lang="ja-JP" altLang="en-US" sz="1000" dirty="0" smtClean="0">
                          <a:latin typeface="ＭＳ ゴシック" pitchFamily="49" charset="-128"/>
                          <a:ea typeface="ＭＳ ゴシック" pitchFamily="49" charset="-128"/>
                        </a:rPr>
                        <a:t>人</a:t>
                      </a:r>
                      <a:endParaRPr kumimoji="1" lang="en-US" altLang="ja-JP" sz="1000" dirty="0" smtClean="0">
                        <a:latin typeface="ＭＳ ゴシック" pitchFamily="49" charset="-128"/>
                        <a:ea typeface="ＭＳ ゴシック" pitchFamily="49" charset="-128"/>
                      </a:endParaRPr>
                    </a:p>
                    <a:p>
                      <a:pPr algn="l">
                        <a:lnSpc>
                          <a:spcPts val="1200"/>
                        </a:lnSpc>
                      </a:pPr>
                      <a:r>
                        <a:rPr kumimoji="1" lang="ja-JP" altLang="en-US" sz="1000" dirty="0" smtClean="0">
                          <a:latin typeface="ＭＳ ゴシック" pitchFamily="49" charset="-128"/>
                          <a:ea typeface="ＭＳ ゴシック" pitchFamily="49" charset="-128"/>
                        </a:rPr>
                        <a:t>　⑤児童系　　　：児童デイサービス　　　　　 </a:t>
                      </a:r>
                      <a:r>
                        <a:rPr kumimoji="1" lang="en-US" altLang="ja-JP" sz="1000" dirty="0" smtClean="0">
                          <a:latin typeface="ＭＳ ゴシック" pitchFamily="49" charset="-128"/>
                          <a:ea typeface="ＭＳ ゴシック" pitchFamily="49" charset="-128"/>
                        </a:rPr>
                        <a:t>… 1</a:t>
                      </a:r>
                      <a:r>
                        <a:rPr kumimoji="1" lang="ja-JP" altLang="en-US" sz="1000" dirty="0" smtClean="0">
                          <a:latin typeface="ＭＳ ゴシック" pitchFamily="49" charset="-128"/>
                          <a:ea typeface="ＭＳ ゴシック" pitchFamily="49" charset="-128"/>
                        </a:rPr>
                        <a:t>人以上</a:t>
                      </a:r>
                    </a:p>
                  </a:txBody>
                  <a:tcPr marL="99060" marR="99060"/>
                </a:tc>
                <a:extLst>
                  <a:ext uri="{0D108BD9-81ED-4DB2-BD59-A6C34878D82A}">
                    <a16:rowId xmlns:a16="http://schemas.microsoft.com/office/drawing/2014/main" xmlns="" val="10001"/>
                  </a:ext>
                </a:extLst>
              </a:tr>
              <a:tr h="1110364">
                <a:tc>
                  <a:txBody>
                    <a:bodyPr/>
                    <a:lstStyle/>
                    <a:p>
                      <a:pPr algn="ctr">
                        <a:lnSpc>
                          <a:spcPts val="1200"/>
                        </a:lnSpc>
                      </a:pPr>
                      <a:r>
                        <a:rPr kumimoji="1" lang="ja-JP" altLang="en-US" sz="1000" dirty="0" smtClean="0">
                          <a:latin typeface="ＭＳ ゴシック" pitchFamily="49" charset="-128"/>
                          <a:ea typeface="ＭＳ ゴシック" pitchFamily="49" charset="-128"/>
                        </a:rPr>
                        <a:t>資格要件</a:t>
                      </a:r>
                      <a:endParaRPr kumimoji="1" lang="ja-JP" altLang="en-US" sz="1000" dirty="0">
                        <a:latin typeface="ＭＳ ゴシック" pitchFamily="49" charset="-128"/>
                        <a:ea typeface="ＭＳ ゴシック" pitchFamily="49" charset="-128"/>
                      </a:endParaRPr>
                    </a:p>
                  </a:txBody>
                  <a:tcPr marL="99060" marR="99060" anchor="ctr"/>
                </a:tc>
                <a:tc>
                  <a:txBody>
                    <a:bodyPr/>
                    <a:lstStyle/>
                    <a:p>
                      <a:pPr marL="0" algn="l" defTabSz="1043056" rtl="0" eaLnBrk="1" latinLnBrk="0" hangingPunct="1">
                        <a:lnSpc>
                          <a:spcPts val="1200"/>
                        </a:lnSpc>
                      </a:pPr>
                      <a:r>
                        <a:rPr kumimoji="1" lang="ja-JP" altLang="en-US" sz="1000" kern="1200" dirty="0" smtClean="0">
                          <a:solidFill>
                            <a:srgbClr val="000000"/>
                          </a:solidFill>
                          <a:latin typeface="ＭＳ ゴシック" pitchFamily="49" charset="-128"/>
                          <a:ea typeface="ＭＳ ゴシック" pitchFamily="49" charset="-128"/>
                          <a:cs typeface="+mn-cs"/>
                        </a:rPr>
                        <a:t>○　以下のいずれも満たす者を配置</a:t>
                      </a:r>
                    </a:p>
                    <a:p>
                      <a:pPr marL="0" algn="l" defTabSz="1043056" rtl="0" eaLnBrk="1" latinLnBrk="0" hangingPunct="1">
                        <a:lnSpc>
                          <a:spcPts val="1200"/>
                        </a:lnSpc>
                      </a:pPr>
                      <a:r>
                        <a:rPr kumimoji="1" lang="ja-JP" altLang="en-US" sz="1000" kern="1200" dirty="0" smtClean="0">
                          <a:solidFill>
                            <a:srgbClr val="000000"/>
                          </a:solidFill>
                          <a:latin typeface="ＭＳ ゴシック" pitchFamily="49" charset="-128"/>
                          <a:ea typeface="ＭＳ ゴシック" pitchFamily="49" charset="-128"/>
                          <a:cs typeface="+mn-cs"/>
                        </a:rPr>
                        <a:t>　①　実務経験（サービス管理責任者と基本的に同じ）</a:t>
                      </a:r>
                    </a:p>
                    <a:p>
                      <a:pPr marL="0" algn="l" defTabSz="1043056" rtl="0" eaLnBrk="1" latinLnBrk="0" hangingPunct="1">
                        <a:lnSpc>
                          <a:spcPts val="1200"/>
                        </a:lnSpc>
                      </a:pPr>
                      <a:r>
                        <a:rPr kumimoji="1" lang="ja-JP" altLang="en-US" sz="1000" kern="1200" dirty="0" smtClean="0">
                          <a:solidFill>
                            <a:srgbClr val="000000"/>
                          </a:solidFill>
                          <a:latin typeface="ＭＳ ゴシック" pitchFamily="49" charset="-128"/>
                          <a:ea typeface="ＭＳ ゴシック" pitchFamily="49" charset="-128"/>
                          <a:cs typeface="+mn-cs"/>
                        </a:rPr>
                        <a:t>（相談支援・介護等の業務に従事した経験（</a:t>
                      </a:r>
                      <a:r>
                        <a:rPr kumimoji="1" lang="en-US" altLang="ja-JP" sz="1000" kern="1200" dirty="0" smtClean="0">
                          <a:solidFill>
                            <a:srgbClr val="000000"/>
                          </a:solidFill>
                          <a:latin typeface="ＭＳ ゴシック" pitchFamily="49" charset="-128"/>
                          <a:ea typeface="ＭＳ ゴシック" pitchFamily="49" charset="-128"/>
                          <a:cs typeface="+mn-cs"/>
                        </a:rPr>
                        <a:t>3</a:t>
                      </a:r>
                      <a:r>
                        <a:rPr kumimoji="1" lang="ja-JP" altLang="en-US" sz="1000" kern="1200" dirty="0" smtClean="0">
                          <a:solidFill>
                            <a:srgbClr val="000000"/>
                          </a:solidFill>
                          <a:latin typeface="ＭＳ ゴシック" pitchFamily="49" charset="-128"/>
                          <a:ea typeface="ＭＳ ゴシック" pitchFamily="49" charset="-128"/>
                          <a:cs typeface="+mn-cs"/>
                        </a:rPr>
                        <a:t>～</a:t>
                      </a:r>
                      <a:r>
                        <a:rPr kumimoji="1" lang="en-US" altLang="ja-JP" sz="1000" kern="1200" dirty="0" smtClean="0">
                          <a:solidFill>
                            <a:srgbClr val="000000"/>
                          </a:solidFill>
                          <a:latin typeface="ＭＳ ゴシック" pitchFamily="49" charset="-128"/>
                          <a:ea typeface="ＭＳ ゴシック" pitchFamily="49" charset="-128"/>
                          <a:cs typeface="+mn-cs"/>
                        </a:rPr>
                        <a:t>10</a:t>
                      </a:r>
                      <a:r>
                        <a:rPr kumimoji="1" lang="ja-JP" altLang="en-US" sz="1000" kern="1200" dirty="0" smtClean="0">
                          <a:solidFill>
                            <a:srgbClr val="000000"/>
                          </a:solidFill>
                          <a:latin typeface="ＭＳ ゴシック" pitchFamily="49" charset="-128"/>
                          <a:ea typeface="ＭＳ ゴシック" pitchFamily="49" charset="-128"/>
                          <a:cs typeface="+mn-cs"/>
                        </a:rPr>
                        <a:t>年））</a:t>
                      </a:r>
                    </a:p>
                    <a:p>
                      <a:pPr marL="0" algn="l" defTabSz="1043056" rtl="0" eaLnBrk="1" latinLnBrk="0" hangingPunct="1">
                        <a:lnSpc>
                          <a:spcPts val="1200"/>
                        </a:lnSpc>
                      </a:pPr>
                      <a:r>
                        <a:rPr kumimoji="1" lang="ja-JP" altLang="en-US" sz="1000" kern="1200" dirty="0" smtClean="0">
                          <a:solidFill>
                            <a:srgbClr val="000000"/>
                          </a:solidFill>
                          <a:latin typeface="ＭＳ ゴシック" pitchFamily="49" charset="-128"/>
                          <a:ea typeface="ＭＳ ゴシック" pitchFamily="49" charset="-128"/>
                          <a:cs typeface="+mn-cs"/>
                        </a:rPr>
                        <a:t>　②　研修修了</a:t>
                      </a:r>
                    </a:p>
                    <a:p>
                      <a:pPr marL="0" algn="l" defTabSz="1043056" rtl="0" eaLnBrk="1" latinLnBrk="0" hangingPunct="1">
                        <a:lnSpc>
                          <a:spcPts val="1200"/>
                        </a:lnSpc>
                      </a:pPr>
                      <a:r>
                        <a:rPr kumimoji="1" lang="ja-JP" altLang="en-US" sz="1000" kern="1200" dirty="0" smtClean="0">
                          <a:solidFill>
                            <a:srgbClr val="000000"/>
                          </a:solidFill>
                          <a:latin typeface="ＭＳ ゴシック" pitchFamily="49" charset="-128"/>
                          <a:ea typeface="ＭＳ ゴシック" pitchFamily="49" charset="-128"/>
                          <a:cs typeface="+mn-cs"/>
                        </a:rPr>
                        <a:t>・　相談支援従事者初任者研修（講義・演習）（</a:t>
                      </a:r>
                      <a:r>
                        <a:rPr kumimoji="1" lang="en-US" altLang="ja-JP" sz="1000" kern="1200" dirty="0" smtClean="0">
                          <a:solidFill>
                            <a:srgbClr val="000000"/>
                          </a:solidFill>
                          <a:latin typeface="ＭＳ ゴシック" pitchFamily="49" charset="-128"/>
                          <a:ea typeface="ＭＳ ゴシック" pitchFamily="49" charset="-128"/>
                          <a:cs typeface="+mn-cs"/>
                        </a:rPr>
                        <a:t>31.5</a:t>
                      </a:r>
                      <a:r>
                        <a:rPr kumimoji="1" lang="ja-JP" altLang="en-US" sz="1000" kern="1200" dirty="0" smtClean="0">
                          <a:solidFill>
                            <a:srgbClr val="000000"/>
                          </a:solidFill>
                          <a:latin typeface="ＭＳ ゴシック" pitchFamily="49" charset="-128"/>
                          <a:ea typeface="ＭＳ ゴシック" pitchFamily="49" charset="-128"/>
                          <a:cs typeface="+mn-cs"/>
                        </a:rPr>
                        <a:t>時間）</a:t>
                      </a:r>
                    </a:p>
                    <a:p>
                      <a:pPr marL="0" algn="l" defTabSz="1043056" rtl="0" eaLnBrk="1" latinLnBrk="0" hangingPunct="1">
                        <a:lnSpc>
                          <a:spcPts val="1200"/>
                        </a:lnSpc>
                      </a:pPr>
                      <a:r>
                        <a:rPr kumimoji="1" lang="en-US" altLang="ja-JP" sz="1000" kern="1200" dirty="0" smtClean="0">
                          <a:solidFill>
                            <a:srgbClr val="000000"/>
                          </a:solidFill>
                          <a:latin typeface="ＭＳ ゴシック" pitchFamily="49" charset="-128"/>
                          <a:ea typeface="ＭＳ ゴシック" pitchFamily="49" charset="-128"/>
                          <a:cs typeface="+mn-cs"/>
                        </a:rPr>
                        <a:t>※</a:t>
                      </a:r>
                      <a:r>
                        <a:rPr kumimoji="1" lang="ja-JP" altLang="en-US" sz="1000" kern="1200" dirty="0" smtClean="0">
                          <a:solidFill>
                            <a:srgbClr val="000000"/>
                          </a:solidFill>
                          <a:latin typeface="ＭＳ ゴシック" pitchFamily="49" charset="-128"/>
                          <a:ea typeface="ＭＳ ゴシック" pitchFamily="49" charset="-128"/>
                          <a:cs typeface="+mn-cs"/>
                        </a:rPr>
                        <a:t>　５年ごとの相談支援従事者現任研修（更新研修）あり</a:t>
                      </a:r>
                    </a:p>
                  </a:txBody>
                  <a:tcPr marL="99060" marR="99060"/>
                </a:tc>
                <a:tc>
                  <a:txBody>
                    <a:bodyPr/>
                    <a:lstStyle/>
                    <a:p>
                      <a:pPr algn="l">
                        <a:lnSpc>
                          <a:spcPts val="1200"/>
                        </a:lnSpc>
                      </a:pPr>
                      <a:r>
                        <a:rPr kumimoji="1" lang="ja-JP" altLang="en-US" sz="1000" dirty="0" smtClean="0">
                          <a:latin typeface="ＭＳ ゴシック" pitchFamily="49" charset="-128"/>
                          <a:ea typeface="ＭＳ ゴシック" pitchFamily="49" charset="-128"/>
                        </a:rPr>
                        <a:t>○　以下のいずれも満たす者を配置</a:t>
                      </a:r>
                    </a:p>
                    <a:p>
                      <a:pPr algn="l">
                        <a:lnSpc>
                          <a:spcPts val="1200"/>
                        </a:lnSpc>
                      </a:pPr>
                      <a:r>
                        <a:rPr kumimoji="1" lang="ja-JP" altLang="en-US" sz="1000" dirty="0" smtClean="0">
                          <a:latin typeface="ＭＳ ゴシック" pitchFamily="49" charset="-128"/>
                          <a:ea typeface="ＭＳ ゴシック" pitchFamily="49" charset="-128"/>
                        </a:rPr>
                        <a:t>　①　実務経験（相談支援専門員と基本的に同じ）</a:t>
                      </a:r>
                    </a:p>
                    <a:p>
                      <a:pPr algn="l">
                        <a:lnSpc>
                          <a:spcPts val="1200"/>
                        </a:lnSpc>
                      </a:pPr>
                      <a:r>
                        <a:rPr kumimoji="1" lang="ja-JP" altLang="en-US" sz="1000" dirty="0" smtClean="0">
                          <a:latin typeface="ＭＳ ゴシック" pitchFamily="49" charset="-128"/>
                          <a:ea typeface="ＭＳ ゴシック" pitchFamily="49" charset="-128"/>
                        </a:rPr>
                        <a:t>（相談支援・介護等の業務に従事した経験（</a:t>
                      </a:r>
                      <a:r>
                        <a:rPr kumimoji="1" lang="en-US" altLang="ja-JP" sz="1000" dirty="0" smtClean="0">
                          <a:latin typeface="ＭＳ ゴシック" pitchFamily="49" charset="-128"/>
                          <a:ea typeface="ＭＳ ゴシック" pitchFamily="49" charset="-128"/>
                        </a:rPr>
                        <a:t>3</a:t>
                      </a:r>
                      <a:r>
                        <a:rPr kumimoji="1" lang="ja-JP" altLang="en-US" sz="1000" dirty="0" smtClean="0">
                          <a:latin typeface="ＭＳ ゴシック" pitchFamily="49" charset="-128"/>
                          <a:ea typeface="ＭＳ ゴシック" pitchFamily="49" charset="-128"/>
                        </a:rPr>
                        <a:t>～</a:t>
                      </a:r>
                      <a:r>
                        <a:rPr kumimoji="1" lang="en-US" altLang="ja-JP" sz="1000" dirty="0" smtClean="0">
                          <a:latin typeface="ＭＳ ゴシック" pitchFamily="49" charset="-128"/>
                          <a:ea typeface="ＭＳ ゴシック" pitchFamily="49" charset="-128"/>
                        </a:rPr>
                        <a:t>10</a:t>
                      </a:r>
                      <a:r>
                        <a:rPr kumimoji="1" lang="ja-JP" altLang="en-US" sz="1000" dirty="0" smtClean="0">
                          <a:latin typeface="ＭＳ ゴシック" pitchFamily="49" charset="-128"/>
                          <a:ea typeface="ＭＳ ゴシック" pitchFamily="49" charset="-128"/>
                        </a:rPr>
                        <a:t>年））</a:t>
                      </a:r>
                    </a:p>
                    <a:p>
                      <a:pPr algn="l">
                        <a:lnSpc>
                          <a:spcPts val="1200"/>
                        </a:lnSpc>
                      </a:pPr>
                      <a:r>
                        <a:rPr kumimoji="1" lang="ja-JP" altLang="en-US" sz="1000" dirty="0" smtClean="0">
                          <a:latin typeface="ＭＳ ゴシック" pitchFamily="49" charset="-128"/>
                          <a:ea typeface="ＭＳ ゴシック" pitchFamily="49" charset="-128"/>
                        </a:rPr>
                        <a:t>　②　研修修了</a:t>
                      </a:r>
                    </a:p>
                    <a:p>
                      <a:pPr algn="l">
                        <a:lnSpc>
                          <a:spcPts val="1200"/>
                        </a:lnSpc>
                      </a:pPr>
                      <a:r>
                        <a:rPr kumimoji="1" lang="ja-JP" altLang="en-US" sz="1000" dirty="0" smtClean="0">
                          <a:latin typeface="ＭＳ ゴシック" pitchFamily="49" charset="-128"/>
                          <a:ea typeface="ＭＳ ゴシック" pitchFamily="49" charset="-128"/>
                        </a:rPr>
                        <a:t>・　相談支援従事者初任者研修（講義）（</a:t>
                      </a:r>
                      <a:r>
                        <a:rPr kumimoji="1" lang="en-US" altLang="ja-JP" sz="1000" dirty="0" smtClean="0">
                          <a:latin typeface="ＭＳ ゴシック" pitchFamily="49" charset="-128"/>
                          <a:ea typeface="ＭＳ ゴシック" pitchFamily="49" charset="-128"/>
                        </a:rPr>
                        <a:t>11.5</a:t>
                      </a:r>
                      <a:r>
                        <a:rPr kumimoji="1" lang="ja-JP" altLang="en-US" sz="1000" dirty="0" smtClean="0">
                          <a:latin typeface="ＭＳ ゴシック" pitchFamily="49" charset="-128"/>
                          <a:ea typeface="ＭＳ ゴシック" pitchFamily="49" charset="-128"/>
                        </a:rPr>
                        <a:t>時間）</a:t>
                      </a:r>
                    </a:p>
                    <a:p>
                      <a:pPr algn="l">
                        <a:lnSpc>
                          <a:spcPts val="1200"/>
                        </a:lnSpc>
                      </a:pPr>
                      <a:r>
                        <a:rPr kumimoji="1" lang="ja-JP" altLang="en-US" sz="1000" dirty="0" smtClean="0">
                          <a:latin typeface="ＭＳ ゴシック" pitchFamily="49" charset="-128"/>
                          <a:ea typeface="ＭＳ ゴシック" pitchFamily="49" charset="-128"/>
                        </a:rPr>
                        <a:t>・　サービス管理責任者研修（講義・演習）（</a:t>
                      </a:r>
                      <a:r>
                        <a:rPr kumimoji="1" lang="en-US" altLang="ja-JP" sz="1000" dirty="0" smtClean="0">
                          <a:latin typeface="ＭＳ ゴシック" pitchFamily="49" charset="-128"/>
                          <a:ea typeface="ＭＳ ゴシック" pitchFamily="49" charset="-128"/>
                        </a:rPr>
                        <a:t>19</a:t>
                      </a:r>
                      <a:r>
                        <a:rPr kumimoji="1" lang="ja-JP" altLang="en-US" sz="1000" dirty="0" smtClean="0">
                          <a:latin typeface="ＭＳ ゴシック" pitchFamily="49" charset="-128"/>
                          <a:ea typeface="ＭＳ ゴシック" pitchFamily="49" charset="-128"/>
                        </a:rPr>
                        <a:t>時間）</a:t>
                      </a:r>
                    </a:p>
                    <a:p>
                      <a:pPr algn="l">
                        <a:lnSpc>
                          <a:spcPts val="1200"/>
                        </a:lnSpc>
                      </a:pPr>
                      <a:r>
                        <a:rPr kumimoji="1" lang="en-US" altLang="ja-JP" sz="1000" dirty="0" smtClean="0">
                          <a:latin typeface="ＭＳ ゴシック" pitchFamily="49" charset="-128"/>
                          <a:ea typeface="ＭＳ ゴシック" pitchFamily="49" charset="-128"/>
                        </a:rPr>
                        <a:t>※</a:t>
                      </a:r>
                      <a:r>
                        <a:rPr kumimoji="1" lang="ja-JP" altLang="en-US" sz="1000" dirty="0" smtClean="0">
                          <a:latin typeface="ＭＳ ゴシック" pitchFamily="49" charset="-128"/>
                          <a:ea typeface="ＭＳ ゴシック" pitchFamily="49" charset="-128"/>
                        </a:rPr>
                        <a:t>　</a:t>
                      </a:r>
                      <a:r>
                        <a:rPr kumimoji="1" lang="en-US" altLang="ja-JP" sz="1000" dirty="0" smtClean="0">
                          <a:latin typeface="ＭＳ ゴシック" pitchFamily="49" charset="-128"/>
                          <a:ea typeface="ＭＳ ゴシック" pitchFamily="49" charset="-128"/>
                        </a:rPr>
                        <a:t>19</a:t>
                      </a:r>
                      <a:r>
                        <a:rPr kumimoji="1" lang="ja-JP" altLang="en-US" sz="1000" dirty="0" smtClean="0">
                          <a:latin typeface="ＭＳ ゴシック" pitchFamily="49" charset="-128"/>
                          <a:ea typeface="ＭＳ ゴシック" pitchFamily="49" charset="-128"/>
                        </a:rPr>
                        <a:t>時間のうち、</a:t>
                      </a:r>
                      <a:r>
                        <a:rPr kumimoji="1" lang="en-US" altLang="ja-JP" sz="1000" dirty="0" smtClean="0">
                          <a:latin typeface="ＭＳ ゴシック" pitchFamily="49" charset="-128"/>
                          <a:ea typeface="ＭＳ ゴシック" pitchFamily="49" charset="-128"/>
                        </a:rPr>
                        <a:t>13</a:t>
                      </a:r>
                      <a:r>
                        <a:rPr kumimoji="1" lang="ja-JP" altLang="en-US" sz="1000" dirty="0" smtClean="0">
                          <a:latin typeface="ＭＳ ゴシック" pitchFamily="49" charset="-128"/>
                          <a:ea typeface="ＭＳ ゴシック" pitchFamily="49" charset="-128"/>
                        </a:rPr>
                        <a:t>時間は分野別講義・演習</a:t>
                      </a:r>
                    </a:p>
                  </a:txBody>
                  <a:tcPr marL="99060" marR="99060"/>
                </a:tc>
                <a:extLst>
                  <a:ext uri="{0D108BD9-81ED-4DB2-BD59-A6C34878D82A}">
                    <a16:rowId xmlns:a16="http://schemas.microsoft.com/office/drawing/2014/main" xmlns="" val="10002"/>
                  </a:ext>
                </a:extLst>
              </a:tr>
              <a:tr h="1402565">
                <a:tc>
                  <a:txBody>
                    <a:bodyPr/>
                    <a:lstStyle/>
                    <a:p>
                      <a:pPr algn="ctr">
                        <a:lnSpc>
                          <a:spcPts val="1200"/>
                        </a:lnSpc>
                      </a:pPr>
                      <a:r>
                        <a:rPr kumimoji="1" lang="ja-JP" altLang="en-US" sz="1000" dirty="0" smtClean="0">
                          <a:latin typeface="ＭＳ ゴシック" pitchFamily="49" charset="-128"/>
                          <a:ea typeface="ＭＳ ゴシック" pitchFamily="49" charset="-128"/>
                        </a:rPr>
                        <a:t>業務内容</a:t>
                      </a:r>
                      <a:endParaRPr kumimoji="1" lang="ja-JP" altLang="en-US" sz="1000" dirty="0">
                        <a:latin typeface="ＭＳ ゴシック" pitchFamily="49" charset="-128"/>
                        <a:ea typeface="ＭＳ ゴシック" pitchFamily="49" charset="-128"/>
                      </a:endParaRPr>
                    </a:p>
                  </a:txBody>
                  <a:tcPr marL="99060" marR="99060" anchor="ctr"/>
                </a:tc>
                <a:tc>
                  <a:txBody>
                    <a:bodyPr/>
                    <a:lstStyle/>
                    <a:p>
                      <a:pPr algn="l">
                        <a:lnSpc>
                          <a:spcPts val="1200"/>
                        </a:lnSpc>
                      </a:pPr>
                      <a:r>
                        <a:rPr kumimoji="1" lang="en-US" altLang="ja-JP" sz="1000" dirty="0" smtClean="0">
                          <a:latin typeface="ＭＳ ゴシック" pitchFamily="49" charset="-128"/>
                          <a:ea typeface="ＭＳ ゴシック" pitchFamily="49" charset="-128"/>
                        </a:rPr>
                        <a:t>【</a:t>
                      </a:r>
                      <a:r>
                        <a:rPr kumimoji="1" lang="ja-JP" altLang="en-US" sz="1000" dirty="0" smtClean="0">
                          <a:latin typeface="ＭＳ ゴシック" pitchFamily="49" charset="-128"/>
                          <a:ea typeface="ＭＳ ゴシック" pitchFamily="49" charset="-128"/>
                        </a:rPr>
                        <a:t>サービス利用支援</a:t>
                      </a:r>
                      <a:r>
                        <a:rPr kumimoji="1" lang="en-US" altLang="ja-JP" sz="1000" dirty="0" smtClean="0">
                          <a:latin typeface="ＭＳ ゴシック" pitchFamily="49" charset="-128"/>
                          <a:ea typeface="ＭＳ ゴシック" pitchFamily="49" charset="-128"/>
                        </a:rPr>
                        <a:t>】</a:t>
                      </a:r>
                    </a:p>
                    <a:p>
                      <a:pPr algn="l">
                        <a:lnSpc>
                          <a:spcPts val="1200"/>
                        </a:lnSpc>
                      </a:pPr>
                      <a:r>
                        <a:rPr kumimoji="1" lang="ja-JP" altLang="en-US" sz="1000" dirty="0" smtClean="0">
                          <a:latin typeface="ＭＳ ゴシック" pitchFamily="49" charset="-128"/>
                          <a:ea typeface="ＭＳ ゴシック" pitchFamily="49" charset="-128"/>
                        </a:rPr>
                        <a:t>■障害福祉サービス等の申請に係る支給決定の前にサービス等利用計画案を作成</a:t>
                      </a:r>
                      <a:endParaRPr kumimoji="1" lang="en-US" altLang="ja-JP" sz="1000" dirty="0" smtClean="0">
                        <a:latin typeface="ＭＳ ゴシック" pitchFamily="49" charset="-128"/>
                        <a:ea typeface="ＭＳ ゴシック" pitchFamily="49" charset="-128"/>
                      </a:endParaRPr>
                    </a:p>
                    <a:p>
                      <a:pPr algn="l">
                        <a:lnSpc>
                          <a:spcPts val="1200"/>
                        </a:lnSpc>
                      </a:pPr>
                      <a:r>
                        <a:rPr kumimoji="1" lang="ja-JP" altLang="en-US" sz="1000" dirty="0" smtClean="0">
                          <a:latin typeface="ＭＳ ゴシック" pitchFamily="49" charset="-128"/>
                          <a:ea typeface="ＭＳ ゴシック" pitchFamily="49" charset="-128"/>
                        </a:rPr>
                        <a:t>■支給決定後、サービス事業者等との連絡調整等を行うとともにサービス等利用計画を作成</a:t>
                      </a:r>
                      <a:endParaRPr kumimoji="1" lang="en-US" altLang="ja-JP" sz="1000" dirty="0" smtClean="0">
                        <a:latin typeface="ＭＳ ゴシック" pitchFamily="49" charset="-128"/>
                        <a:ea typeface="ＭＳ ゴシック" pitchFamily="49" charset="-128"/>
                      </a:endParaRPr>
                    </a:p>
                    <a:p>
                      <a:pPr algn="l">
                        <a:lnSpc>
                          <a:spcPts val="1200"/>
                        </a:lnSpc>
                      </a:pPr>
                      <a:r>
                        <a:rPr kumimoji="1" lang="en-US" altLang="ja-JP" sz="1000" dirty="0" smtClean="0">
                          <a:latin typeface="ＭＳ ゴシック" pitchFamily="49" charset="-128"/>
                          <a:ea typeface="ＭＳ ゴシック" pitchFamily="49" charset="-128"/>
                        </a:rPr>
                        <a:t>【</a:t>
                      </a:r>
                      <a:r>
                        <a:rPr kumimoji="1" lang="ja-JP" altLang="en-US" sz="1000" dirty="0" smtClean="0">
                          <a:latin typeface="ＭＳ ゴシック" pitchFamily="49" charset="-128"/>
                          <a:ea typeface="ＭＳ ゴシック" pitchFamily="49" charset="-128"/>
                        </a:rPr>
                        <a:t>継続サービス利用支援</a:t>
                      </a:r>
                      <a:r>
                        <a:rPr kumimoji="1" lang="en-US" altLang="ja-JP" sz="1000" dirty="0" smtClean="0">
                          <a:latin typeface="ＭＳ ゴシック" pitchFamily="49" charset="-128"/>
                          <a:ea typeface="ＭＳ ゴシック" pitchFamily="49" charset="-128"/>
                        </a:rPr>
                        <a:t>】</a:t>
                      </a:r>
                    </a:p>
                    <a:p>
                      <a:pPr algn="l">
                        <a:lnSpc>
                          <a:spcPts val="1200"/>
                        </a:lnSpc>
                      </a:pPr>
                      <a:r>
                        <a:rPr kumimoji="1" lang="ja-JP" altLang="en-US" sz="1000" dirty="0" smtClean="0">
                          <a:latin typeface="ＭＳ ゴシック" pitchFamily="49" charset="-128"/>
                          <a:ea typeface="ＭＳ ゴシック" pitchFamily="49" charset="-128"/>
                        </a:rPr>
                        <a:t>■障害福祉サービス等の利用状況等の検証（モニタリング）</a:t>
                      </a:r>
                      <a:endParaRPr kumimoji="1" lang="en-US" altLang="ja-JP" sz="1000" dirty="0" smtClean="0">
                        <a:latin typeface="ＭＳ ゴシック" pitchFamily="49" charset="-128"/>
                        <a:ea typeface="ＭＳ ゴシック" pitchFamily="49" charset="-128"/>
                      </a:endParaRPr>
                    </a:p>
                    <a:p>
                      <a:pPr algn="l">
                        <a:lnSpc>
                          <a:spcPts val="1200"/>
                        </a:lnSpc>
                      </a:pPr>
                      <a:r>
                        <a:rPr kumimoji="1" lang="ja-JP" altLang="en-US" sz="1000" dirty="0" smtClean="0">
                          <a:latin typeface="ＭＳ ゴシック" pitchFamily="49" charset="-128"/>
                          <a:ea typeface="ＭＳ ゴシック" pitchFamily="49" charset="-128"/>
                        </a:rPr>
                        <a:t>■サービス事業所等との連絡調整、必要に応じて新たな支給決定等に係る申請の勧奨</a:t>
                      </a:r>
                      <a:endParaRPr kumimoji="1" lang="ja-JP" altLang="en-US" sz="1000" dirty="0">
                        <a:latin typeface="ＭＳ ゴシック" pitchFamily="49" charset="-128"/>
                        <a:ea typeface="ＭＳ ゴシック" pitchFamily="49" charset="-128"/>
                      </a:endParaRPr>
                    </a:p>
                  </a:txBody>
                  <a:tcPr marL="99060" marR="99060"/>
                </a:tc>
                <a:tc>
                  <a:txBody>
                    <a:bodyPr/>
                    <a:lstStyle/>
                    <a:p>
                      <a:pPr algn="l">
                        <a:lnSpc>
                          <a:spcPts val="1200"/>
                        </a:lnSpc>
                      </a:pPr>
                      <a:endParaRPr kumimoji="1" lang="en-US" altLang="ja-JP" sz="1000" dirty="0" smtClean="0">
                        <a:latin typeface="ＭＳ ゴシック" pitchFamily="49" charset="-128"/>
                        <a:ea typeface="ＭＳ ゴシック" pitchFamily="49" charset="-128"/>
                      </a:endParaRPr>
                    </a:p>
                    <a:p>
                      <a:pPr algn="l">
                        <a:lnSpc>
                          <a:spcPts val="1200"/>
                        </a:lnSpc>
                      </a:pPr>
                      <a:r>
                        <a:rPr kumimoji="1" lang="ja-JP" altLang="en-US" sz="1000" dirty="0" smtClean="0">
                          <a:latin typeface="ＭＳ ゴシック" pitchFamily="49" charset="-128"/>
                          <a:ea typeface="ＭＳ ゴシック" pitchFamily="49" charset="-128"/>
                        </a:rPr>
                        <a:t>■個別支援計画（サービスごとのプラン）の作成などのサービス提供プロセス全般に関する責任</a:t>
                      </a:r>
                    </a:p>
                    <a:p>
                      <a:pPr algn="l">
                        <a:lnSpc>
                          <a:spcPts val="1200"/>
                        </a:lnSpc>
                      </a:pPr>
                      <a:r>
                        <a:rPr kumimoji="1" lang="ja-JP" altLang="en-US" sz="1000" dirty="0" smtClean="0">
                          <a:latin typeface="ＭＳ ゴシック" pitchFamily="49" charset="-128"/>
                          <a:ea typeface="ＭＳ ゴシック" pitchFamily="49" charset="-128"/>
                        </a:rPr>
                        <a:t>■個別支援計画は、利用者・家族の生活に対する意向、支援方針、生活全般の課題、サービス目標・達成時期等を定めた計画</a:t>
                      </a:r>
                    </a:p>
                    <a:p>
                      <a:pPr algn="l">
                        <a:lnSpc>
                          <a:spcPts val="1200"/>
                        </a:lnSpc>
                      </a:pPr>
                      <a:r>
                        <a:rPr kumimoji="1" lang="ja-JP" altLang="en-US" sz="1000" dirty="0" smtClean="0">
                          <a:latin typeface="ＭＳ ゴシック" pitchFamily="49" charset="-128"/>
                          <a:ea typeface="ＭＳ ゴシック" pitchFamily="49" charset="-128"/>
                        </a:rPr>
                        <a:t>■他のサービス提供職員に対する指導的役割</a:t>
                      </a:r>
                    </a:p>
                  </a:txBody>
                  <a:tcPr marL="99060" marR="99060"/>
                </a:tc>
                <a:extLst>
                  <a:ext uri="{0D108BD9-81ED-4DB2-BD59-A6C34878D82A}">
                    <a16:rowId xmlns:a16="http://schemas.microsoft.com/office/drawing/2014/main" xmlns="" val="10003"/>
                  </a:ext>
                </a:extLst>
              </a:tr>
              <a:tr h="818163">
                <a:tc>
                  <a:txBody>
                    <a:bodyPr/>
                    <a:lstStyle/>
                    <a:p>
                      <a:pPr algn="ctr">
                        <a:lnSpc>
                          <a:spcPts val="1200"/>
                        </a:lnSpc>
                      </a:pPr>
                      <a:r>
                        <a:rPr kumimoji="1" lang="ja-JP" altLang="en-US" sz="1000" dirty="0" smtClean="0">
                          <a:latin typeface="ＭＳ ゴシック" pitchFamily="49" charset="-128"/>
                          <a:ea typeface="ＭＳ ゴシック" pitchFamily="49" charset="-128"/>
                        </a:rPr>
                        <a:t>モニタリング</a:t>
                      </a:r>
                      <a:endParaRPr kumimoji="1" lang="ja-JP" altLang="en-US" sz="1000" dirty="0">
                        <a:latin typeface="ＭＳ ゴシック" pitchFamily="49" charset="-128"/>
                        <a:ea typeface="ＭＳ ゴシック" pitchFamily="49" charset="-128"/>
                      </a:endParaRPr>
                    </a:p>
                  </a:txBody>
                  <a:tcPr marL="99060" marR="99060" anchor="ctr"/>
                </a:tc>
                <a:tc>
                  <a:txBody>
                    <a:bodyPr/>
                    <a:lstStyle/>
                    <a:p>
                      <a:pPr marL="0" algn="l" defTabSz="1043056" rtl="0" eaLnBrk="1" latinLnBrk="0" hangingPunct="1">
                        <a:lnSpc>
                          <a:spcPts val="1200"/>
                        </a:lnSpc>
                      </a:pPr>
                      <a:r>
                        <a:rPr kumimoji="1" lang="ja-JP" altLang="en-US" sz="1000" kern="1200" dirty="0" smtClean="0">
                          <a:solidFill>
                            <a:schemeClr val="dk1"/>
                          </a:solidFill>
                          <a:latin typeface="ＭＳ ゴシック" pitchFamily="49" charset="-128"/>
                          <a:ea typeface="ＭＳ ゴシック" pitchFamily="49" charset="-128"/>
                          <a:cs typeface="+mn-cs"/>
                        </a:rPr>
                        <a:t>対象者の状況に応じて、市町村が個別に定める。</a:t>
                      </a:r>
                      <a:endParaRPr kumimoji="1" lang="en-US" altLang="ja-JP" sz="1000" kern="1200" dirty="0" smtClean="0">
                        <a:solidFill>
                          <a:schemeClr val="dk1"/>
                        </a:solidFill>
                        <a:latin typeface="ＭＳ ゴシック" pitchFamily="49" charset="-128"/>
                        <a:ea typeface="ＭＳ ゴシック" pitchFamily="49" charset="-128"/>
                        <a:cs typeface="+mn-cs"/>
                      </a:endParaRPr>
                    </a:p>
                    <a:p>
                      <a:pPr marL="0" algn="l" defTabSz="1043056" rtl="0" eaLnBrk="1" latinLnBrk="0" hangingPunct="1">
                        <a:lnSpc>
                          <a:spcPts val="1200"/>
                        </a:lnSpc>
                      </a:pPr>
                      <a:r>
                        <a:rPr kumimoji="1" lang="ja-JP" altLang="en-US" sz="1000" kern="1200" dirty="0" smtClean="0">
                          <a:solidFill>
                            <a:schemeClr val="dk1"/>
                          </a:solidFill>
                          <a:latin typeface="ＭＳ ゴシック" pitchFamily="49" charset="-128"/>
                          <a:ea typeface="ＭＳ ゴシック" pitchFamily="49" charset="-128"/>
                          <a:cs typeface="+mn-cs"/>
                        </a:rPr>
                        <a:t>（国で示している標準期間）</a:t>
                      </a:r>
                      <a:endParaRPr kumimoji="1" lang="en-US" altLang="ja-JP" sz="1000" kern="1200" dirty="0" smtClean="0">
                        <a:solidFill>
                          <a:schemeClr val="dk1"/>
                        </a:solidFill>
                        <a:latin typeface="ＭＳ ゴシック" pitchFamily="49" charset="-128"/>
                        <a:ea typeface="ＭＳ ゴシック" pitchFamily="49" charset="-128"/>
                        <a:cs typeface="+mn-cs"/>
                      </a:endParaRPr>
                    </a:p>
                    <a:p>
                      <a:pPr marL="0" algn="l" defTabSz="1043056" rtl="0" eaLnBrk="1" latinLnBrk="0" hangingPunct="1">
                        <a:lnSpc>
                          <a:spcPts val="1200"/>
                        </a:lnSpc>
                      </a:pPr>
                      <a:r>
                        <a:rPr kumimoji="1" lang="ja-JP" altLang="en-US" sz="1000" kern="1200" dirty="0" smtClean="0">
                          <a:solidFill>
                            <a:schemeClr val="dk1"/>
                          </a:solidFill>
                          <a:latin typeface="ＭＳ ゴシック" pitchFamily="49" charset="-128"/>
                          <a:ea typeface="ＭＳ ゴシック" pitchFamily="49" charset="-128"/>
                          <a:cs typeface="+mn-cs"/>
                        </a:rPr>
                        <a:t>　①新規等　（利用開始から３ヶ月間、毎月）</a:t>
                      </a:r>
                      <a:endParaRPr kumimoji="1" lang="en-US" altLang="ja-JP" sz="1000" kern="1200" dirty="0" smtClean="0">
                        <a:solidFill>
                          <a:schemeClr val="dk1"/>
                        </a:solidFill>
                        <a:latin typeface="ＭＳ ゴシック" pitchFamily="49" charset="-128"/>
                        <a:ea typeface="ＭＳ ゴシック" pitchFamily="49" charset="-128"/>
                        <a:cs typeface="+mn-cs"/>
                      </a:endParaRPr>
                    </a:p>
                    <a:p>
                      <a:pPr marL="0" algn="l" defTabSz="1043056" rtl="0" eaLnBrk="1" latinLnBrk="0" hangingPunct="1">
                        <a:lnSpc>
                          <a:spcPts val="1200"/>
                        </a:lnSpc>
                      </a:pPr>
                      <a:r>
                        <a:rPr kumimoji="1" lang="ja-JP" altLang="en-US" sz="1000" kern="1200" dirty="0" smtClean="0">
                          <a:solidFill>
                            <a:schemeClr val="dk1"/>
                          </a:solidFill>
                          <a:latin typeface="ＭＳ ゴシック" pitchFamily="49" charset="-128"/>
                          <a:ea typeface="ＭＳ ゴシック" pitchFamily="49" charset="-128"/>
                          <a:cs typeface="+mn-cs"/>
                        </a:rPr>
                        <a:t>　②在宅の障害福祉サービス利用者等（３ヶ月、６ヶ月ごとに１回）</a:t>
                      </a:r>
                      <a:endParaRPr kumimoji="1" lang="en-US" altLang="ja-JP" sz="1000" kern="1200" dirty="0" smtClean="0">
                        <a:solidFill>
                          <a:schemeClr val="dk1"/>
                        </a:solidFill>
                        <a:latin typeface="ＭＳ ゴシック" pitchFamily="49" charset="-128"/>
                        <a:ea typeface="ＭＳ ゴシック" pitchFamily="49" charset="-128"/>
                        <a:cs typeface="+mn-cs"/>
                      </a:endParaRPr>
                    </a:p>
                    <a:p>
                      <a:pPr marL="0" algn="l" defTabSz="1043056" rtl="0" eaLnBrk="1" latinLnBrk="0" hangingPunct="1">
                        <a:lnSpc>
                          <a:spcPts val="1200"/>
                        </a:lnSpc>
                      </a:pPr>
                      <a:r>
                        <a:rPr kumimoji="1" lang="ja-JP" altLang="en-US" sz="1000" kern="1200" dirty="0" smtClean="0">
                          <a:solidFill>
                            <a:schemeClr val="dk1"/>
                          </a:solidFill>
                          <a:latin typeface="ＭＳ ゴシック" pitchFamily="49" charset="-128"/>
                          <a:ea typeface="ＭＳ ゴシック" pitchFamily="49" charset="-128"/>
                          <a:cs typeface="+mn-cs"/>
                        </a:rPr>
                        <a:t>　③障害者支援施設入所者等　（６ヶ月ごとに１回）</a:t>
                      </a:r>
                      <a:endParaRPr kumimoji="1" lang="ja-JP" altLang="ja-JP" sz="1000" kern="1200" dirty="0" smtClean="0">
                        <a:solidFill>
                          <a:schemeClr val="dk1"/>
                        </a:solidFill>
                        <a:latin typeface="ＭＳ ゴシック" pitchFamily="49" charset="-128"/>
                        <a:ea typeface="ＭＳ ゴシック" pitchFamily="49" charset="-128"/>
                        <a:cs typeface="+mn-cs"/>
                      </a:endParaRPr>
                    </a:p>
                  </a:txBody>
                  <a:tcPr marL="99060" marR="99060"/>
                </a:tc>
                <a:tc>
                  <a:txBody>
                    <a:bodyPr/>
                    <a:lstStyle/>
                    <a:p>
                      <a:pPr algn="l">
                        <a:lnSpc>
                          <a:spcPts val="1200"/>
                        </a:lnSpc>
                      </a:pPr>
                      <a:r>
                        <a:rPr kumimoji="1" lang="ja-JP" altLang="en-US" sz="1000" dirty="0" smtClean="0">
                          <a:latin typeface="ＭＳ ゴシック" pitchFamily="49" charset="-128"/>
                          <a:ea typeface="ＭＳ ゴシック" pitchFamily="49" charset="-128"/>
                        </a:rPr>
                        <a:t>原則６ヶ月ごとに１回以上</a:t>
                      </a:r>
                      <a:endParaRPr kumimoji="1" lang="en-US" altLang="ja-JP" sz="1000" dirty="0" smtClean="0">
                        <a:latin typeface="ＭＳ ゴシック" pitchFamily="49" charset="-128"/>
                        <a:ea typeface="ＭＳ ゴシック" pitchFamily="49" charset="-128"/>
                      </a:endParaRPr>
                    </a:p>
                    <a:p>
                      <a:pPr algn="l">
                        <a:lnSpc>
                          <a:spcPts val="1200"/>
                        </a:lnSpc>
                      </a:pPr>
                      <a:r>
                        <a:rPr kumimoji="1" lang="ja-JP" altLang="en-US" sz="1000" dirty="0" smtClean="0">
                          <a:latin typeface="ＭＳ ゴシック" pitchFamily="49" charset="-128"/>
                          <a:ea typeface="ＭＳ ゴシック" pitchFamily="49" charset="-128"/>
                        </a:rPr>
                        <a:t>自立訓練と就労については３ヶ月ごとに１回以上</a:t>
                      </a:r>
                    </a:p>
                  </a:txBody>
                  <a:tcPr marL="99060" marR="99060"/>
                </a:tc>
                <a:extLst>
                  <a:ext uri="{0D108BD9-81ED-4DB2-BD59-A6C34878D82A}">
                    <a16:rowId xmlns:a16="http://schemas.microsoft.com/office/drawing/2014/main" xmlns="" val="10004"/>
                  </a:ext>
                </a:extLst>
              </a:tr>
              <a:tr h="379861">
                <a:tc>
                  <a:txBody>
                    <a:bodyPr/>
                    <a:lstStyle/>
                    <a:p>
                      <a:pPr algn="ctr">
                        <a:lnSpc>
                          <a:spcPts val="1200"/>
                        </a:lnSpc>
                      </a:pPr>
                      <a:r>
                        <a:rPr kumimoji="1" lang="ja-JP" altLang="en-US" sz="1000" dirty="0" smtClean="0">
                          <a:latin typeface="ＭＳ ゴシック" pitchFamily="49" charset="-128"/>
                          <a:ea typeface="ＭＳ ゴシック" pitchFamily="49" charset="-128"/>
                        </a:rPr>
                        <a:t>報酬等</a:t>
                      </a:r>
                      <a:endParaRPr kumimoji="1" lang="ja-JP" altLang="en-US" sz="1000" dirty="0">
                        <a:latin typeface="ＭＳ ゴシック" pitchFamily="49" charset="-128"/>
                        <a:ea typeface="ＭＳ ゴシック" pitchFamily="49" charset="-128"/>
                      </a:endParaRPr>
                    </a:p>
                  </a:txBody>
                  <a:tcPr marL="99060" marR="99060" anchor="ctr"/>
                </a:tc>
                <a:tc>
                  <a:txBody>
                    <a:bodyPr/>
                    <a:lstStyle/>
                    <a:p>
                      <a:pPr algn="l">
                        <a:lnSpc>
                          <a:spcPts val="1200"/>
                        </a:lnSpc>
                      </a:pPr>
                      <a:r>
                        <a:rPr kumimoji="1" lang="ja-JP" altLang="en-US" sz="1000" dirty="0" smtClean="0">
                          <a:latin typeface="ＭＳ ゴシック" pitchFamily="49" charset="-128"/>
                          <a:ea typeface="ＭＳ ゴシック" pitchFamily="49" charset="-128"/>
                        </a:rPr>
                        <a:t>■サービス利用支援費等　　　者：</a:t>
                      </a:r>
                      <a:r>
                        <a:rPr kumimoji="1" lang="en-US" altLang="ja-JP" sz="1000" dirty="0" smtClean="0">
                          <a:latin typeface="ＭＳ ゴシック" pitchFamily="49" charset="-128"/>
                          <a:ea typeface="ＭＳ ゴシック" pitchFamily="49" charset="-128"/>
                        </a:rPr>
                        <a:t>1,458</a:t>
                      </a:r>
                      <a:r>
                        <a:rPr kumimoji="1" lang="ja-JP" altLang="en-US" sz="1000" dirty="0" smtClean="0">
                          <a:latin typeface="ＭＳ ゴシック" pitchFamily="49" charset="-128"/>
                          <a:ea typeface="ＭＳ ゴシック" pitchFamily="49" charset="-128"/>
                        </a:rPr>
                        <a:t>単位／月　児：</a:t>
                      </a:r>
                      <a:r>
                        <a:rPr kumimoji="1" lang="en-US" altLang="ja-JP" sz="1000" dirty="0" smtClean="0">
                          <a:latin typeface="ＭＳ ゴシック" pitchFamily="49" charset="-128"/>
                          <a:ea typeface="ＭＳ ゴシック" pitchFamily="49" charset="-128"/>
                        </a:rPr>
                        <a:t>1,620</a:t>
                      </a:r>
                      <a:r>
                        <a:rPr kumimoji="1" lang="ja-JP" altLang="en-US" sz="1000" dirty="0" smtClean="0">
                          <a:latin typeface="ＭＳ ゴシック" pitchFamily="49" charset="-128"/>
                          <a:ea typeface="ＭＳ ゴシック" pitchFamily="49" charset="-128"/>
                        </a:rPr>
                        <a:t>／月</a:t>
                      </a:r>
                      <a:endParaRPr kumimoji="1" lang="en-US" altLang="ja-JP" sz="1000" dirty="0" smtClean="0">
                        <a:latin typeface="ＭＳ ゴシック" pitchFamily="49" charset="-128"/>
                        <a:ea typeface="ＭＳ ゴシック" pitchFamily="49" charset="-128"/>
                      </a:endParaRPr>
                    </a:p>
                    <a:p>
                      <a:pPr algn="l">
                        <a:lnSpc>
                          <a:spcPts val="1200"/>
                        </a:lnSpc>
                      </a:pPr>
                      <a:r>
                        <a:rPr kumimoji="1" lang="ja-JP" altLang="en-US" sz="1000" dirty="0" smtClean="0">
                          <a:latin typeface="ＭＳ ゴシック" pitchFamily="49" charset="-128"/>
                          <a:ea typeface="ＭＳ ゴシック" pitchFamily="49" charset="-128"/>
                        </a:rPr>
                        <a:t>■継続サービス利用支援費等　者：</a:t>
                      </a:r>
                      <a:r>
                        <a:rPr kumimoji="1" lang="en-US" altLang="ja-JP" sz="1000" dirty="0" smtClean="0">
                          <a:latin typeface="ＭＳ ゴシック" pitchFamily="49" charset="-128"/>
                          <a:ea typeface="ＭＳ ゴシック" pitchFamily="49" charset="-128"/>
                        </a:rPr>
                        <a:t>1,207</a:t>
                      </a:r>
                      <a:r>
                        <a:rPr kumimoji="1" lang="ja-JP" altLang="en-US" sz="1000" dirty="0" smtClean="0">
                          <a:latin typeface="ＭＳ ゴシック" pitchFamily="49" charset="-128"/>
                          <a:ea typeface="ＭＳ ゴシック" pitchFamily="49" charset="-128"/>
                        </a:rPr>
                        <a:t>単位／月　児：</a:t>
                      </a:r>
                      <a:r>
                        <a:rPr kumimoji="1" lang="en-US" altLang="ja-JP" sz="1000" dirty="0" smtClean="0">
                          <a:latin typeface="ＭＳ ゴシック" pitchFamily="49" charset="-128"/>
                          <a:ea typeface="ＭＳ ゴシック" pitchFamily="49" charset="-128"/>
                        </a:rPr>
                        <a:t>1,318</a:t>
                      </a:r>
                      <a:r>
                        <a:rPr kumimoji="1" lang="ja-JP" altLang="en-US" sz="1000" dirty="0" smtClean="0">
                          <a:latin typeface="ＭＳ ゴシック" pitchFamily="49" charset="-128"/>
                          <a:ea typeface="ＭＳ ゴシック" pitchFamily="49" charset="-128"/>
                        </a:rPr>
                        <a:t>／月</a:t>
                      </a:r>
                      <a:endParaRPr kumimoji="1" lang="ja-JP" altLang="en-US" sz="1000" dirty="0">
                        <a:latin typeface="ＭＳ ゴシック" pitchFamily="49" charset="-128"/>
                        <a:ea typeface="ＭＳ ゴシック" pitchFamily="49" charset="-128"/>
                      </a:endParaRPr>
                    </a:p>
                  </a:txBody>
                  <a:tcPr marL="99060" marR="99060"/>
                </a:tc>
                <a:tc>
                  <a:txBody>
                    <a:bodyPr/>
                    <a:lstStyle/>
                    <a:p>
                      <a:pPr algn="l">
                        <a:lnSpc>
                          <a:spcPts val="1200"/>
                        </a:lnSpc>
                      </a:pPr>
                      <a:r>
                        <a:rPr kumimoji="1" lang="ja-JP" altLang="en-US" sz="1000" dirty="0" smtClean="0">
                          <a:latin typeface="ＭＳ ゴシック" pitchFamily="49" charset="-128"/>
                          <a:ea typeface="ＭＳ ゴシック" pitchFamily="49" charset="-128"/>
                        </a:rPr>
                        <a:t>人員欠如減算　　　　　　所定単位数から</a:t>
                      </a:r>
                      <a:r>
                        <a:rPr kumimoji="1" lang="en-US" altLang="ja-JP" sz="1000" dirty="0" smtClean="0">
                          <a:latin typeface="ＭＳ ゴシック" pitchFamily="49" charset="-128"/>
                          <a:ea typeface="ＭＳ ゴシック" pitchFamily="49" charset="-128"/>
                        </a:rPr>
                        <a:t>30%</a:t>
                      </a:r>
                      <a:r>
                        <a:rPr kumimoji="1" lang="ja-JP" altLang="en-US" sz="1000" dirty="0" smtClean="0">
                          <a:latin typeface="ＭＳ ゴシック" pitchFamily="49" charset="-128"/>
                          <a:ea typeface="ＭＳ ゴシック" pitchFamily="49" charset="-128"/>
                        </a:rPr>
                        <a:t>減算</a:t>
                      </a:r>
                      <a:endParaRPr kumimoji="1" lang="en-US" altLang="ja-JP" sz="1000" dirty="0" smtClean="0">
                        <a:latin typeface="ＭＳ ゴシック" pitchFamily="49" charset="-128"/>
                        <a:ea typeface="ＭＳ ゴシック" pitchFamily="49" charset="-128"/>
                      </a:endParaRPr>
                    </a:p>
                    <a:p>
                      <a:pPr algn="l">
                        <a:lnSpc>
                          <a:spcPts val="1200"/>
                        </a:lnSpc>
                      </a:pPr>
                      <a:r>
                        <a:rPr kumimoji="1" lang="ja-JP" altLang="en-US" sz="1000" dirty="0" smtClean="0">
                          <a:latin typeface="ＭＳ ゴシック" pitchFamily="49" charset="-128"/>
                          <a:ea typeface="ＭＳ ゴシック" pitchFamily="49" charset="-128"/>
                        </a:rPr>
                        <a:t>個別支援計画未作成減算　所定単位数から </a:t>
                      </a:r>
                      <a:r>
                        <a:rPr kumimoji="1" lang="en-US" altLang="ja-JP" sz="1000" dirty="0" smtClean="0">
                          <a:latin typeface="ＭＳ ゴシック" pitchFamily="49" charset="-128"/>
                          <a:ea typeface="ＭＳ ゴシック" pitchFamily="49" charset="-128"/>
                        </a:rPr>
                        <a:t>5%</a:t>
                      </a:r>
                      <a:r>
                        <a:rPr kumimoji="1" lang="ja-JP" altLang="en-US" sz="1000" dirty="0" smtClean="0">
                          <a:latin typeface="ＭＳ ゴシック" pitchFamily="49" charset="-128"/>
                          <a:ea typeface="ＭＳ ゴシック" pitchFamily="49" charset="-128"/>
                        </a:rPr>
                        <a:t>減算</a:t>
                      </a:r>
                      <a:endParaRPr kumimoji="1" lang="en-US" altLang="ja-JP" sz="1000" dirty="0" smtClean="0">
                        <a:latin typeface="ＭＳ ゴシック" pitchFamily="49" charset="-128"/>
                        <a:ea typeface="ＭＳ ゴシック" pitchFamily="49" charset="-128"/>
                      </a:endParaRPr>
                    </a:p>
                  </a:txBody>
                  <a:tcPr marL="99060" marR="99060"/>
                </a:tc>
                <a:extLst>
                  <a:ext uri="{0D108BD9-81ED-4DB2-BD59-A6C34878D82A}">
                    <a16:rowId xmlns:a16="http://schemas.microsoft.com/office/drawing/2014/main" xmlns="" val="10005"/>
                  </a:ext>
                </a:extLst>
              </a:tr>
              <a:tr h="233761">
                <a:tc>
                  <a:txBody>
                    <a:bodyPr/>
                    <a:lstStyle/>
                    <a:p>
                      <a:pPr algn="ctr">
                        <a:lnSpc>
                          <a:spcPts val="1200"/>
                        </a:lnSpc>
                      </a:pPr>
                      <a:r>
                        <a:rPr kumimoji="1" lang="ja-JP" altLang="en-US" sz="1000" dirty="0" smtClean="0">
                          <a:latin typeface="ＭＳ ゴシック" pitchFamily="49" charset="-128"/>
                          <a:ea typeface="ＭＳ ゴシック" pitchFamily="49" charset="-128"/>
                        </a:rPr>
                        <a:t>従事者数</a:t>
                      </a:r>
                      <a:endParaRPr kumimoji="1" lang="ja-JP" altLang="en-US" sz="1000" dirty="0">
                        <a:latin typeface="ＭＳ ゴシック" pitchFamily="49" charset="-128"/>
                        <a:ea typeface="ＭＳ ゴシック" pitchFamily="49" charset="-128"/>
                      </a:endParaRPr>
                    </a:p>
                  </a:txBody>
                  <a:tcPr marL="99060" marR="99060" anchor="ctr"/>
                </a:tc>
                <a:tc>
                  <a:txBody>
                    <a:bodyPr/>
                    <a:lstStyle/>
                    <a:p>
                      <a:pPr>
                        <a:lnSpc>
                          <a:spcPts val="1200"/>
                        </a:lnSpc>
                      </a:pPr>
                      <a:r>
                        <a:rPr kumimoji="1" lang="en-US" altLang="ja-JP" sz="1000" dirty="0" smtClean="0">
                          <a:latin typeface="ＭＳ ゴシック" pitchFamily="49" charset="-128"/>
                          <a:ea typeface="ＭＳ ゴシック" pitchFamily="49" charset="-128"/>
                        </a:rPr>
                        <a:t>19,083</a:t>
                      </a:r>
                      <a:r>
                        <a:rPr kumimoji="1" lang="ja-JP" altLang="en-US" sz="1000" dirty="0" smtClean="0">
                          <a:latin typeface="ＭＳ ゴシック" pitchFamily="49" charset="-128"/>
                          <a:ea typeface="ＭＳ ゴシック" pitchFamily="49" charset="-128"/>
                        </a:rPr>
                        <a:t>人（平成</a:t>
                      </a:r>
                      <a:r>
                        <a:rPr kumimoji="1" lang="en-US" altLang="ja-JP" sz="1000" dirty="0" smtClean="0">
                          <a:latin typeface="ＭＳ ゴシック" pitchFamily="49" charset="-128"/>
                          <a:ea typeface="ＭＳ ゴシック" pitchFamily="49" charset="-128"/>
                        </a:rPr>
                        <a:t>29</a:t>
                      </a:r>
                      <a:r>
                        <a:rPr kumimoji="1" lang="ja-JP" altLang="en-US" sz="1000" dirty="0" smtClean="0">
                          <a:latin typeface="ＭＳ ゴシック" pitchFamily="49" charset="-128"/>
                          <a:ea typeface="ＭＳ ゴシック" pitchFamily="49" charset="-128"/>
                        </a:rPr>
                        <a:t>年</a:t>
                      </a:r>
                      <a:r>
                        <a:rPr kumimoji="1" lang="en-US" altLang="ja-JP" sz="1000" dirty="0" smtClean="0">
                          <a:latin typeface="ＭＳ ゴシック" pitchFamily="49" charset="-128"/>
                          <a:ea typeface="ＭＳ ゴシック" pitchFamily="49" charset="-128"/>
                        </a:rPr>
                        <a:t>4</a:t>
                      </a:r>
                      <a:r>
                        <a:rPr kumimoji="1" lang="ja-JP" altLang="en-US" sz="1000" dirty="0" smtClean="0">
                          <a:latin typeface="ＭＳ ゴシック" pitchFamily="49" charset="-128"/>
                          <a:ea typeface="ＭＳ ゴシック" pitchFamily="49" charset="-128"/>
                        </a:rPr>
                        <a:t>月・障害福祉課調べ）</a:t>
                      </a:r>
                    </a:p>
                  </a:txBody>
                  <a:tcPr marL="99060" marR="99060"/>
                </a:tc>
                <a:tc>
                  <a:txBody>
                    <a:bodyPr/>
                    <a:lstStyle/>
                    <a:p>
                      <a:pPr>
                        <a:lnSpc>
                          <a:spcPts val="1200"/>
                        </a:lnSpc>
                      </a:pPr>
                      <a:r>
                        <a:rPr kumimoji="1" lang="en-US" altLang="ja-JP" sz="1000" dirty="0" smtClean="0">
                          <a:latin typeface="ＭＳ ゴシック" pitchFamily="49" charset="-128"/>
                          <a:ea typeface="ＭＳ ゴシック" pitchFamily="49" charset="-128"/>
                        </a:rPr>
                        <a:t>27,778</a:t>
                      </a:r>
                      <a:r>
                        <a:rPr kumimoji="1" lang="ja-JP" altLang="en-US" sz="1000" dirty="0" smtClean="0">
                          <a:latin typeface="ＭＳ ゴシック" pitchFamily="49" charset="-128"/>
                          <a:ea typeface="ＭＳ ゴシック" pitchFamily="49" charset="-128"/>
                        </a:rPr>
                        <a:t>人（平成</a:t>
                      </a:r>
                      <a:r>
                        <a:rPr kumimoji="1" lang="en-US" altLang="ja-JP" sz="1000" dirty="0" smtClean="0">
                          <a:latin typeface="ＭＳ ゴシック" pitchFamily="49" charset="-128"/>
                          <a:ea typeface="ＭＳ ゴシック" pitchFamily="49" charset="-128"/>
                        </a:rPr>
                        <a:t>27</a:t>
                      </a:r>
                      <a:r>
                        <a:rPr kumimoji="1" lang="ja-JP" altLang="en-US" sz="1000" dirty="0" smtClean="0">
                          <a:latin typeface="ＭＳ ゴシック" pitchFamily="49" charset="-128"/>
                          <a:ea typeface="ＭＳ ゴシック" pitchFamily="49" charset="-128"/>
                        </a:rPr>
                        <a:t>年</a:t>
                      </a:r>
                      <a:r>
                        <a:rPr kumimoji="1" lang="ja-JP" altLang="en-US" sz="1000" baseline="0" dirty="0" smtClean="0">
                          <a:latin typeface="ＭＳ ゴシック" pitchFamily="49" charset="-128"/>
                          <a:ea typeface="ＭＳ ゴシック" pitchFamily="49" charset="-128"/>
                        </a:rPr>
                        <a:t>・</a:t>
                      </a:r>
                      <a:r>
                        <a:rPr kumimoji="1" lang="ja-JP" altLang="en-US" sz="1000" dirty="0" smtClean="0">
                          <a:latin typeface="ＭＳ ゴシック" pitchFamily="49" charset="-128"/>
                          <a:ea typeface="ＭＳ ゴシック" pitchFamily="49" charset="-128"/>
                        </a:rPr>
                        <a:t>社会福祉施設等調査）</a:t>
                      </a:r>
                    </a:p>
                  </a:txBody>
                  <a:tcPr marL="99060" marR="99060"/>
                </a:tc>
                <a:extLst>
                  <a:ext uri="{0D108BD9-81ED-4DB2-BD59-A6C34878D82A}">
                    <a16:rowId xmlns:a16="http://schemas.microsoft.com/office/drawing/2014/main" xmlns="" val="10006"/>
                  </a:ext>
                </a:extLst>
              </a:tr>
              <a:tr h="233761">
                <a:tc>
                  <a:txBody>
                    <a:bodyPr/>
                    <a:lstStyle/>
                    <a:p>
                      <a:pPr algn="ctr">
                        <a:lnSpc>
                          <a:spcPts val="1200"/>
                        </a:lnSpc>
                      </a:pPr>
                      <a:r>
                        <a:rPr kumimoji="1" lang="ja-JP" altLang="en-US" sz="1000" dirty="0" smtClean="0">
                          <a:latin typeface="ＭＳ ゴシック" pitchFamily="49" charset="-128"/>
                          <a:ea typeface="ＭＳ ゴシック" pitchFamily="49" charset="-128"/>
                        </a:rPr>
                        <a:t>事業所数</a:t>
                      </a:r>
                      <a:endParaRPr kumimoji="1" lang="ja-JP" altLang="en-US" sz="1000" dirty="0">
                        <a:latin typeface="ＭＳ ゴシック" pitchFamily="49" charset="-128"/>
                        <a:ea typeface="ＭＳ ゴシック" pitchFamily="49" charset="-128"/>
                      </a:endParaRPr>
                    </a:p>
                  </a:txBody>
                  <a:tcPr marL="99060" marR="99060" anchor="ctr"/>
                </a:tc>
                <a:tc>
                  <a:txBody>
                    <a:bodyPr/>
                    <a:lstStyle/>
                    <a:p>
                      <a:pPr>
                        <a:lnSpc>
                          <a:spcPts val="1200"/>
                        </a:lnSpc>
                      </a:pPr>
                      <a:r>
                        <a:rPr kumimoji="1" lang="en-US" altLang="ja-JP" sz="1000" dirty="0" smtClean="0">
                          <a:latin typeface="ＭＳ ゴシック" pitchFamily="49" charset="-128"/>
                          <a:ea typeface="ＭＳ ゴシック" pitchFamily="49" charset="-128"/>
                        </a:rPr>
                        <a:t>9,364</a:t>
                      </a:r>
                      <a:r>
                        <a:rPr kumimoji="1" lang="ja-JP" altLang="en-US" sz="1000" dirty="0" smtClean="0">
                          <a:latin typeface="ＭＳ ゴシック" pitchFamily="49" charset="-128"/>
                          <a:ea typeface="ＭＳ ゴシック" pitchFamily="49" charset="-128"/>
                        </a:rPr>
                        <a:t>か所（平成</a:t>
                      </a:r>
                      <a:r>
                        <a:rPr kumimoji="1" lang="en-US" altLang="ja-JP" sz="1000" dirty="0" smtClean="0">
                          <a:latin typeface="ＭＳ ゴシック" pitchFamily="49" charset="-128"/>
                          <a:ea typeface="ＭＳ ゴシック" pitchFamily="49" charset="-128"/>
                        </a:rPr>
                        <a:t>29</a:t>
                      </a:r>
                      <a:r>
                        <a:rPr kumimoji="1" lang="ja-JP" altLang="en-US" sz="1000" dirty="0" smtClean="0">
                          <a:latin typeface="ＭＳ ゴシック" pitchFamily="49" charset="-128"/>
                          <a:ea typeface="ＭＳ ゴシック" pitchFamily="49" charset="-128"/>
                        </a:rPr>
                        <a:t>年</a:t>
                      </a:r>
                      <a:r>
                        <a:rPr kumimoji="1" lang="en-US" altLang="ja-JP" sz="1000" dirty="0" smtClean="0">
                          <a:latin typeface="ＭＳ ゴシック" pitchFamily="49" charset="-128"/>
                          <a:ea typeface="ＭＳ ゴシック" pitchFamily="49" charset="-128"/>
                        </a:rPr>
                        <a:t>4</a:t>
                      </a:r>
                      <a:r>
                        <a:rPr kumimoji="1" lang="ja-JP" altLang="en-US" sz="1000" dirty="0" smtClean="0">
                          <a:latin typeface="ＭＳ ゴシック" pitchFamily="49" charset="-128"/>
                          <a:ea typeface="ＭＳ ゴシック" pitchFamily="49" charset="-128"/>
                        </a:rPr>
                        <a:t>月・障害福祉課調べ）</a:t>
                      </a:r>
                    </a:p>
                  </a:txBody>
                  <a:tcPr marL="99060" marR="99060"/>
                </a:tc>
                <a:tc>
                  <a:txBody>
                    <a:bodyPr/>
                    <a:lstStyle/>
                    <a:p>
                      <a:pPr marL="0" marR="0" indent="0" algn="l" defTabSz="1043056" rtl="0" eaLnBrk="1" fontAlgn="auto" latinLnBrk="0" hangingPunct="1">
                        <a:lnSpc>
                          <a:spcPts val="1200"/>
                        </a:lnSpc>
                        <a:spcBef>
                          <a:spcPts val="0"/>
                        </a:spcBef>
                        <a:spcAft>
                          <a:spcPts val="0"/>
                        </a:spcAft>
                        <a:buClrTx/>
                        <a:buSzTx/>
                        <a:buFontTx/>
                        <a:buNone/>
                        <a:tabLst/>
                        <a:defRPr/>
                      </a:pPr>
                      <a:r>
                        <a:rPr kumimoji="1" lang="en-US" altLang="ja-JP" sz="1000" dirty="0" smtClean="0">
                          <a:latin typeface="ＭＳ ゴシック" pitchFamily="49" charset="-128"/>
                          <a:ea typeface="ＭＳ ゴシック" pitchFamily="49" charset="-128"/>
                        </a:rPr>
                        <a:t>33,496</a:t>
                      </a:r>
                      <a:r>
                        <a:rPr kumimoji="1" lang="ja-JP" altLang="en-US" sz="1000" dirty="0" smtClean="0">
                          <a:latin typeface="ＭＳ ゴシック" pitchFamily="49" charset="-128"/>
                          <a:ea typeface="ＭＳ ゴシック" pitchFamily="49" charset="-128"/>
                        </a:rPr>
                        <a:t>か所（平成</a:t>
                      </a:r>
                      <a:r>
                        <a:rPr kumimoji="1" lang="en-US" altLang="ja-JP" sz="1000" dirty="0" smtClean="0">
                          <a:latin typeface="ＭＳ ゴシック" pitchFamily="49" charset="-128"/>
                          <a:ea typeface="ＭＳ ゴシック" pitchFamily="49" charset="-128"/>
                        </a:rPr>
                        <a:t>27</a:t>
                      </a:r>
                      <a:r>
                        <a:rPr kumimoji="1" lang="ja-JP" altLang="en-US" sz="1000" dirty="0" smtClean="0">
                          <a:latin typeface="ＭＳ ゴシック" pitchFamily="49" charset="-128"/>
                          <a:ea typeface="ＭＳ ゴシック" pitchFamily="49" charset="-128"/>
                        </a:rPr>
                        <a:t>年</a:t>
                      </a:r>
                      <a:r>
                        <a:rPr kumimoji="1" lang="ja-JP" altLang="en-US" sz="1000" baseline="0" dirty="0" smtClean="0">
                          <a:latin typeface="ＭＳ ゴシック" pitchFamily="49" charset="-128"/>
                          <a:ea typeface="ＭＳ ゴシック" pitchFamily="49" charset="-128"/>
                        </a:rPr>
                        <a:t>・</a:t>
                      </a:r>
                      <a:r>
                        <a:rPr kumimoji="1" lang="ja-JP" altLang="en-US" sz="1000" dirty="0" smtClean="0">
                          <a:latin typeface="ＭＳ ゴシック" pitchFamily="49" charset="-128"/>
                          <a:ea typeface="ＭＳ ゴシック" pitchFamily="49" charset="-128"/>
                        </a:rPr>
                        <a:t>社会福祉施設等調査）</a:t>
                      </a:r>
                    </a:p>
                  </a:txBody>
                  <a:tcPr marL="99060" marR="99060"/>
                </a:tc>
                <a:extLst>
                  <a:ext uri="{0D108BD9-81ED-4DB2-BD59-A6C34878D82A}">
                    <a16:rowId xmlns:a16="http://schemas.microsoft.com/office/drawing/2014/main" xmlns="" val="10007"/>
                  </a:ext>
                </a:extLst>
              </a:tr>
              <a:tr h="379861">
                <a:tc>
                  <a:txBody>
                    <a:bodyPr/>
                    <a:lstStyle/>
                    <a:p>
                      <a:pPr algn="ctr">
                        <a:lnSpc>
                          <a:spcPts val="1200"/>
                        </a:lnSpc>
                      </a:pPr>
                      <a:r>
                        <a:rPr kumimoji="1" lang="ja-JP" altLang="en-US" sz="1000" dirty="0" smtClean="0">
                          <a:latin typeface="ＭＳ ゴシック" pitchFamily="49" charset="-128"/>
                          <a:ea typeface="ＭＳ ゴシック" pitchFamily="49" charset="-128"/>
                        </a:rPr>
                        <a:t>研修修了者</a:t>
                      </a:r>
                      <a:endParaRPr kumimoji="1" lang="ja-JP" altLang="en-US" sz="1000" dirty="0">
                        <a:latin typeface="ＭＳ ゴシック" pitchFamily="49" charset="-128"/>
                        <a:ea typeface="ＭＳ ゴシック" pitchFamily="49" charset="-128"/>
                      </a:endParaRPr>
                    </a:p>
                  </a:txBody>
                  <a:tcPr marL="99060" marR="99060" anchor="ctr"/>
                </a:tc>
                <a:tc>
                  <a:txBody>
                    <a:bodyPr/>
                    <a:lstStyle/>
                    <a:p>
                      <a:pPr>
                        <a:lnSpc>
                          <a:spcPts val="1200"/>
                        </a:lnSpc>
                      </a:pPr>
                      <a:r>
                        <a:rPr kumimoji="1" lang="ja-JP" altLang="en-US" sz="1000" dirty="0" smtClean="0">
                          <a:latin typeface="ＭＳ ゴシック" pitchFamily="49" charset="-128"/>
                          <a:ea typeface="ＭＳ ゴシック" pitchFamily="49" charset="-128"/>
                        </a:rPr>
                        <a:t>初任者研修修了者　</a:t>
                      </a:r>
                      <a:r>
                        <a:rPr kumimoji="1" lang="en-US" altLang="ja-JP" sz="1000" dirty="0" smtClean="0">
                          <a:latin typeface="ＭＳ ゴシック" pitchFamily="49" charset="-128"/>
                          <a:ea typeface="ＭＳ ゴシック" pitchFamily="49" charset="-128"/>
                        </a:rPr>
                        <a:t>110,384</a:t>
                      </a:r>
                      <a:r>
                        <a:rPr kumimoji="1" lang="ja-JP" altLang="en-US" sz="1000" dirty="0" smtClean="0">
                          <a:latin typeface="ＭＳ ゴシック" pitchFamily="49" charset="-128"/>
                          <a:ea typeface="ＭＳ ゴシック" pitchFamily="49" charset="-128"/>
                        </a:rPr>
                        <a:t>人（平成</a:t>
                      </a:r>
                      <a:r>
                        <a:rPr kumimoji="1" lang="en-US" altLang="ja-JP" sz="1000" dirty="0" smtClean="0">
                          <a:latin typeface="ＭＳ ゴシック" pitchFamily="49" charset="-128"/>
                          <a:ea typeface="ＭＳ ゴシック" pitchFamily="49" charset="-128"/>
                        </a:rPr>
                        <a:t>29</a:t>
                      </a:r>
                      <a:r>
                        <a:rPr kumimoji="1" lang="ja-JP" altLang="en-US" sz="1000" dirty="0" smtClean="0">
                          <a:latin typeface="ＭＳ ゴシック" pitchFamily="49" charset="-128"/>
                          <a:ea typeface="ＭＳ ゴシック" pitchFamily="49" charset="-128"/>
                        </a:rPr>
                        <a:t>年</a:t>
                      </a:r>
                      <a:r>
                        <a:rPr kumimoji="1" lang="en-US" altLang="ja-JP" sz="1000" dirty="0" smtClean="0">
                          <a:latin typeface="ＭＳ ゴシック" pitchFamily="49" charset="-128"/>
                          <a:ea typeface="ＭＳ ゴシック" pitchFamily="49" charset="-128"/>
                        </a:rPr>
                        <a:t>4</a:t>
                      </a:r>
                      <a:r>
                        <a:rPr kumimoji="1" lang="ja-JP" altLang="en-US" sz="1000" dirty="0" smtClean="0">
                          <a:latin typeface="ＭＳ ゴシック" pitchFamily="49" charset="-128"/>
                          <a:ea typeface="ＭＳ ゴシック" pitchFamily="49" charset="-128"/>
                        </a:rPr>
                        <a:t>月・障害福祉課調べ）</a:t>
                      </a:r>
                      <a:endParaRPr kumimoji="1" lang="en-US" altLang="ja-JP" sz="1000" dirty="0" smtClean="0">
                        <a:latin typeface="ＭＳ ゴシック" pitchFamily="49" charset="-128"/>
                        <a:ea typeface="ＭＳ ゴシック" pitchFamily="49" charset="-128"/>
                      </a:endParaRPr>
                    </a:p>
                    <a:p>
                      <a:pPr>
                        <a:lnSpc>
                          <a:spcPts val="1200"/>
                        </a:lnSpc>
                      </a:pPr>
                      <a:r>
                        <a:rPr kumimoji="1" lang="ja-JP" altLang="en-US" sz="1000" dirty="0" smtClean="0">
                          <a:latin typeface="ＭＳ ゴシック" pitchFamily="49" charset="-128"/>
                          <a:ea typeface="ＭＳ ゴシック" pitchFamily="49" charset="-128"/>
                        </a:rPr>
                        <a:t>現任研修修了者　　</a:t>
                      </a:r>
                      <a:r>
                        <a:rPr kumimoji="1" lang="en-US" altLang="ja-JP" sz="1000" dirty="0" smtClean="0">
                          <a:latin typeface="ＭＳ ゴシック" pitchFamily="49" charset="-128"/>
                          <a:ea typeface="ＭＳ ゴシック" pitchFamily="49" charset="-128"/>
                        </a:rPr>
                        <a:t>29,835</a:t>
                      </a:r>
                      <a:r>
                        <a:rPr kumimoji="1" lang="ja-JP" altLang="en-US" sz="1000" dirty="0" smtClean="0">
                          <a:latin typeface="ＭＳ ゴシック" pitchFamily="49" charset="-128"/>
                          <a:ea typeface="ＭＳ ゴシック" pitchFamily="49" charset="-128"/>
                        </a:rPr>
                        <a:t>人</a:t>
                      </a:r>
                      <a:r>
                        <a:rPr kumimoji="1" lang="ja-JP" altLang="en-US" sz="1000" baseline="0" dirty="0" smtClean="0">
                          <a:latin typeface="ＭＳ ゴシック" pitchFamily="49" charset="-128"/>
                          <a:ea typeface="ＭＳ ゴシック" pitchFamily="49" charset="-128"/>
                        </a:rPr>
                        <a:t> </a:t>
                      </a:r>
                      <a:r>
                        <a:rPr kumimoji="1" lang="ja-JP" altLang="en-US" sz="1000" dirty="0" smtClean="0">
                          <a:latin typeface="ＭＳ ゴシック" pitchFamily="49" charset="-128"/>
                          <a:ea typeface="ＭＳ ゴシック" pitchFamily="49" charset="-128"/>
                        </a:rPr>
                        <a:t>（平成</a:t>
                      </a:r>
                      <a:r>
                        <a:rPr kumimoji="1" lang="en-US" altLang="ja-JP" sz="1000" dirty="0" smtClean="0">
                          <a:latin typeface="ＭＳ ゴシック" pitchFamily="49" charset="-128"/>
                          <a:ea typeface="ＭＳ ゴシック" pitchFamily="49" charset="-128"/>
                        </a:rPr>
                        <a:t>29</a:t>
                      </a:r>
                      <a:r>
                        <a:rPr kumimoji="1" lang="ja-JP" altLang="en-US" sz="1000" dirty="0" smtClean="0">
                          <a:latin typeface="ＭＳ ゴシック" pitchFamily="49" charset="-128"/>
                          <a:ea typeface="ＭＳ ゴシック" pitchFamily="49" charset="-128"/>
                        </a:rPr>
                        <a:t>年</a:t>
                      </a:r>
                      <a:r>
                        <a:rPr kumimoji="1" lang="en-US" altLang="ja-JP" sz="1000" dirty="0" smtClean="0">
                          <a:latin typeface="ＭＳ ゴシック" pitchFamily="49" charset="-128"/>
                          <a:ea typeface="ＭＳ ゴシック" pitchFamily="49" charset="-128"/>
                        </a:rPr>
                        <a:t>4</a:t>
                      </a:r>
                      <a:r>
                        <a:rPr kumimoji="1" lang="ja-JP" altLang="en-US" sz="1000" dirty="0" smtClean="0">
                          <a:latin typeface="ＭＳ ゴシック" pitchFamily="49" charset="-128"/>
                          <a:ea typeface="ＭＳ ゴシック" pitchFamily="49" charset="-128"/>
                        </a:rPr>
                        <a:t>月・障害福祉課調べ）</a:t>
                      </a:r>
                      <a:endParaRPr kumimoji="1" lang="ja-JP" altLang="en-US" sz="1000" dirty="0">
                        <a:latin typeface="ＭＳ ゴシック" pitchFamily="49" charset="-128"/>
                        <a:ea typeface="ＭＳ ゴシック" pitchFamily="49" charset="-128"/>
                      </a:endParaRPr>
                    </a:p>
                  </a:txBody>
                  <a:tcPr marL="99060" marR="99060"/>
                </a:tc>
                <a:tc>
                  <a:txBody>
                    <a:bodyPr/>
                    <a:lstStyle/>
                    <a:p>
                      <a:pPr>
                        <a:lnSpc>
                          <a:spcPts val="1200"/>
                        </a:lnSpc>
                      </a:pPr>
                      <a:r>
                        <a:rPr kumimoji="1" lang="ja-JP" altLang="en-US" sz="1000" baseline="0" dirty="0" smtClean="0">
                          <a:latin typeface="ＭＳ ゴシック" pitchFamily="49" charset="-128"/>
                          <a:ea typeface="ＭＳ ゴシック" pitchFamily="49" charset="-128"/>
                        </a:rPr>
                        <a:t>サービス管理責任者：</a:t>
                      </a:r>
                      <a:r>
                        <a:rPr kumimoji="1" lang="en-US" altLang="ja-JP" sz="1000" baseline="0" dirty="0" smtClean="0">
                          <a:latin typeface="ＭＳ ゴシック" pitchFamily="49" charset="-128"/>
                          <a:ea typeface="ＭＳ ゴシック" pitchFamily="49" charset="-128"/>
                        </a:rPr>
                        <a:t>148,347</a:t>
                      </a:r>
                      <a:r>
                        <a:rPr kumimoji="1" lang="ja-JP" altLang="en-US" sz="1000" baseline="0" dirty="0" smtClean="0">
                          <a:latin typeface="ＭＳ ゴシック" pitchFamily="49" charset="-128"/>
                          <a:ea typeface="ＭＳ ゴシック" pitchFamily="49" charset="-128"/>
                        </a:rPr>
                        <a:t>人（平成</a:t>
                      </a:r>
                      <a:r>
                        <a:rPr kumimoji="1" lang="en-US" altLang="ja-JP" sz="1000" baseline="0" dirty="0" smtClean="0">
                          <a:latin typeface="ＭＳ ゴシック" pitchFamily="49" charset="-128"/>
                          <a:ea typeface="ＭＳ ゴシック" pitchFamily="49" charset="-128"/>
                        </a:rPr>
                        <a:t>29</a:t>
                      </a:r>
                      <a:r>
                        <a:rPr kumimoji="1" lang="ja-JP" altLang="en-US" sz="1000" baseline="0" dirty="0" smtClean="0">
                          <a:latin typeface="ＭＳ ゴシック" pitchFamily="49" charset="-128"/>
                          <a:ea typeface="ＭＳ ゴシック" pitchFamily="49" charset="-128"/>
                        </a:rPr>
                        <a:t>年</a:t>
                      </a:r>
                      <a:r>
                        <a:rPr kumimoji="1" lang="en-US" altLang="ja-JP" sz="1000" baseline="0" dirty="0" smtClean="0">
                          <a:latin typeface="ＭＳ ゴシック" pitchFamily="49" charset="-128"/>
                          <a:ea typeface="ＭＳ ゴシック" pitchFamily="49" charset="-128"/>
                        </a:rPr>
                        <a:t>4</a:t>
                      </a:r>
                      <a:r>
                        <a:rPr kumimoji="1" lang="ja-JP" altLang="en-US" sz="1000" baseline="0" dirty="0" smtClean="0">
                          <a:latin typeface="ＭＳ ゴシック" pitchFamily="49" charset="-128"/>
                          <a:ea typeface="ＭＳ ゴシック" pitchFamily="49" charset="-128"/>
                        </a:rPr>
                        <a:t>月・障害福祉課調べ）</a:t>
                      </a:r>
                      <a:endParaRPr kumimoji="1" lang="en-US" altLang="ja-JP" sz="1000" baseline="0" dirty="0" smtClean="0">
                        <a:latin typeface="ＭＳ ゴシック" pitchFamily="49" charset="-128"/>
                        <a:ea typeface="ＭＳ ゴシック" pitchFamily="49" charset="-128"/>
                      </a:endParaRPr>
                    </a:p>
                    <a:p>
                      <a:pPr>
                        <a:lnSpc>
                          <a:spcPts val="1200"/>
                        </a:lnSpc>
                      </a:pPr>
                      <a:r>
                        <a:rPr kumimoji="1" lang="ja-JP" altLang="en-US" sz="1000" baseline="0" dirty="0" smtClean="0">
                          <a:latin typeface="ＭＳ ゴシック" pitchFamily="49" charset="-128"/>
                          <a:ea typeface="ＭＳ ゴシック" pitchFamily="49" charset="-128"/>
                        </a:rPr>
                        <a:t>児童発達支援管理責任者：</a:t>
                      </a:r>
                      <a:r>
                        <a:rPr kumimoji="1" lang="en-US" altLang="ja-JP" sz="1000" baseline="0" dirty="0" smtClean="0">
                          <a:latin typeface="ＭＳ ゴシック" pitchFamily="49" charset="-128"/>
                          <a:ea typeface="ＭＳ ゴシック" pitchFamily="49" charset="-128"/>
                        </a:rPr>
                        <a:t>32,624</a:t>
                      </a:r>
                      <a:r>
                        <a:rPr kumimoji="1" lang="ja-JP" altLang="en-US" sz="1000" baseline="0" dirty="0" smtClean="0">
                          <a:latin typeface="ＭＳ ゴシック" pitchFamily="49" charset="-128"/>
                          <a:ea typeface="ＭＳ ゴシック" pitchFamily="49" charset="-128"/>
                        </a:rPr>
                        <a:t>（平成</a:t>
                      </a:r>
                      <a:r>
                        <a:rPr kumimoji="1" lang="en-US" altLang="ja-JP" sz="1000" baseline="0" dirty="0" smtClean="0">
                          <a:latin typeface="ＭＳ ゴシック" pitchFamily="49" charset="-128"/>
                          <a:ea typeface="ＭＳ ゴシック" pitchFamily="49" charset="-128"/>
                        </a:rPr>
                        <a:t>29</a:t>
                      </a:r>
                      <a:r>
                        <a:rPr kumimoji="1" lang="ja-JP" altLang="en-US" sz="1000" baseline="0" dirty="0" smtClean="0">
                          <a:latin typeface="ＭＳ ゴシック" pitchFamily="49" charset="-128"/>
                          <a:ea typeface="ＭＳ ゴシック" pitchFamily="49" charset="-128"/>
                        </a:rPr>
                        <a:t>年</a:t>
                      </a:r>
                      <a:r>
                        <a:rPr kumimoji="1" lang="en-US" altLang="ja-JP" sz="1000" baseline="0" dirty="0" smtClean="0">
                          <a:latin typeface="ＭＳ ゴシック" pitchFamily="49" charset="-128"/>
                          <a:ea typeface="ＭＳ ゴシック" pitchFamily="49" charset="-128"/>
                        </a:rPr>
                        <a:t>4</a:t>
                      </a:r>
                      <a:r>
                        <a:rPr kumimoji="1" lang="ja-JP" altLang="en-US" sz="1000" baseline="0" dirty="0" smtClean="0">
                          <a:latin typeface="ＭＳ ゴシック" pitchFamily="49" charset="-128"/>
                          <a:ea typeface="ＭＳ ゴシック" pitchFamily="49" charset="-128"/>
                        </a:rPr>
                        <a:t>月・障害福祉課調べ）</a:t>
                      </a:r>
                      <a:endParaRPr kumimoji="1" lang="ja-JP" altLang="en-US" sz="1000" dirty="0">
                        <a:latin typeface="ＭＳ ゴシック" pitchFamily="49" charset="-128"/>
                        <a:ea typeface="ＭＳ ゴシック" pitchFamily="49" charset="-128"/>
                      </a:endParaRPr>
                    </a:p>
                  </a:txBody>
                  <a:tcPr marL="99060" marR="99060"/>
                </a:tc>
                <a:extLst>
                  <a:ext uri="{0D108BD9-81ED-4DB2-BD59-A6C34878D82A}">
                    <a16:rowId xmlns:a16="http://schemas.microsoft.com/office/drawing/2014/main" xmlns="" val="10008"/>
                  </a:ext>
                </a:extLst>
              </a:tr>
            </a:tbl>
          </a:graphicData>
        </a:graphic>
      </p:graphicFrame>
      <p:sp>
        <p:nvSpPr>
          <p:cNvPr id="5" name="テキスト ボックス 4"/>
          <p:cNvSpPr txBox="1"/>
          <p:nvPr/>
        </p:nvSpPr>
        <p:spPr>
          <a:xfrm>
            <a:off x="1484350" y="-31621"/>
            <a:ext cx="7005019" cy="436285"/>
          </a:xfrm>
          <a:prstGeom prst="rect">
            <a:avLst/>
          </a:prstGeom>
          <a:noFill/>
        </p:spPr>
        <p:txBody>
          <a:bodyPr wrap="none" lIns="96786" tIns="48393" rIns="96786" bIns="48393" rtlCol="0">
            <a:spAutoFit/>
          </a:bodyPr>
          <a:lstStyle/>
          <a:p>
            <a:r>
              <a:rPr lang="ja-JP" altLang="en-US" sz="2200" b="1" dirty="0">
                <a:solidFill>
                  <a:prstClr val="black"/>
                </a:solidFill>
                <a:latin typeface="ＭＳ ゴシック" pitchFamily="49" charset="-128"/>
                <a:ea typeface="ＭＳ ゴシック" pitchFamily="49" charset="-128"/>
              </a:rPr>
              <a:t>相談支援専門員とサービス管理責任者の比較について</a:t>
            </a:r>
          </a:p>
        </p:txBody>
      </p:sp>
    </p:spTree>
    <p:extLst>
      <p:ext uri="{BB962C8B-B14F-4D97-AF65-F5344CB8AC3E}">
        <p14:creationId xmlns:p14="http://schemas.microsoft.com/office/powerpoint/2010/main" val="6739673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630" name="AutoShape 54"/>
          <p:cNvSpPr>
            <a:spLocks noGrp="1" noChangeArrowheads="1"/>
          </p:cNvSpPr>
          <p:nvPr>
            <p:ph type="title" idx="4294967295"/>
          </p:nvPr>
        </p:nvSpPr>
        <p:spPr>
          <a:xfrm>
            <a:off x="2145323" y="44493"/>
            <a:ext cx="5832475" cy="504825"/>
          </a:xfrm>
          <a:prstGeom prst="roundRect">
            <a:avLst>
              <a:gd name="adj" fmla="val 26537"/>
            </a:avLst>
          </a:prstGeom>
          <a:solidFill>
            <a:srgbClr val="FFFFCC"/>
          </a:solidFill>
          <a:ln w="38100" cmpd="thickThin">
            <a:solidFill>
              <a:srgbClr val="FF6600"/>
            </a:solidFill>
            <a:round/>
          </a:ln>
          <a:effectLst>
            <a:outerShdw dist="107763" dir="2700000" algn="ctr" rotWithShape="0">
              <a:schemeClr val="bg2">
                <a:alpha val="50000"/>
              </a:schemeClr>
            </a:outerShdw>
          </a:effectLst>
        </p:spPr>
        <p:txBody>
          <a:bodyPr rtlCol="0">
            <a:noAutofit/>
          </a:bodyPr>
          <a:lstStyle/>
          <a:p>
            <a:pPr eaLnBrk="1" fontAlgn="auto" hangingPunct="1">
              <a:spcAft>
                <a:spcPts val="0"/>
              </a:spcAft>
              <a:defRPr/>
            </a:pPr>
            <a:r>
              <a:rPr lang="ja-JP" altLang="en-US" sz="1800" b="1" dirty="0" smtClean="0">
                <a:latin typeface="+mn-ea"/>
                <a:ea typeface="+mn-ea"/>
              </a:rPr>
              <a:t>サービス等利用計画と個別支援計画の関係</a:t>
            </a:r>
          </a:p>
        </p:txBody>
      </p:sp>
      <p:sp>
        <p:nvSpPr>
          <p:cNvPr id="24" name="右矢印 23"/>
          <p:cNvSpPr/>
          <p:nvPr/>
        </p:nvSpPr>
        <p:spPr>
          <a:xfrm>
            <a:off x="3511550" y="2635250"/>
            <a:ext cx="433388" cy="1081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solidFill>
                <a:prstClr val="white"/>
              </a:solidFill>
            </a:endParaRPr>
          </a:p>
        </p:txBody>
      </p:sp>
      <p:sp>
        <p:nvSpPr>
          <p:cNvPr id="33" name="角丸四角形 32"/>
          <p:cNvSpPr/>
          <p:nvPr/>
        </p:nvSpPr>
        <p:spPr>
          <a:xfrm>
            <a:off x="128960" y="2060576"/>
            <a:ext cx="9577059" cy="2160588"/>
          </a:xfrm>
          <a:prstGeom prst="roundRect">
            <a:avLst>
              <a:gd name="adj" fmla="val 53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400" b="1" dirty="0">
              <a:solidFill>
                <a:prstClr val="black"/>
              </a:solidFill>
            </a:endParaRPr>
          </a:p>
        </p:txBody>
      </p:sp>
      <p:sp>
        <p:nvSpPr>
          <p:cNvPr id="42" name="角丸四角形 41"/>
          <p:cNvSpPr/>
          <p:nvPr/>
        </p:nvSpPr>
        <p:spPr>
          <a:xfrm>
            <a:off x="345098" y="1684340"/>
            <a:ext cx="2663825" cy="565150"/>
          </a:xfrm>
          <a:prstGeom prst="roundRect">
            <a:avLst>
              <a:gd name="adj" fmla="val 50000"/>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prstClr val="white"/>
                </a:solidFill>
              </a:rPr>
              <a:t>指定特定相談支援事業者（計画作成担当）</a:t>
            </a:r>
          </a:p>
        </p:txBody>
      </p:sp>
      <p:sp>
        <p:nvSpPr>
          <p:cNvPr id="10" name="角丸四角形 9"/>
          <p:cNvSpPr/>
          <p:nvPr/>
        </p:nvSpPr>
        <p:spPr>
          <a:xfrm>
            <a:off x="2216567" y="5085974"/>
            <a:ext cx="7632700" cy="1728787"/>
          </a:xfrm>
          <a:prstGeom prst="roundRect">
            <a:avLst>
              <a:gd name="adj" fmla="val 53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solidFill>
                <a:prstClr val="white"/>
              </a:solidFill>
            </a:endParaRPr>
          </a:p>
        </p:txBody>
      </p:sp>
      <p:sp>
        <p:nvSpPr>
          <p:cNvPr id="11" name="角丸四角形 10"/>
          <p:cNvSpPr/>
          <p:nvPr/>
        </p:nvSpPr>
        <p:spPr>
          <a:xfrm>
            <a:off x="2360639" y="4868863"/>
            <a:ext cx="2016125" cy="360362"/>
          </a:xfrm>
          <a:prstGeom prst="roundRect">
            <a:avLst>
              <a:gd name="adj" fmla="val 50000"/>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prstClr val="white"/>
                </a:solidFill>
              </a:rPr>
              <a:t>サービス事業者</a:t>
            </a:r>
          </a:p>
        </p:txBody>
      </p:sp>
      <p:sp>
        <p:nvSpPr>
          <p:cNvPr id="13" name="角丸四角形 12"/>
          <p:cNvSpPr/>
          <p:nvPr/>
        </p:nvSpPr>
        <p:spPr>
          <a:xfrm>
            <a:off x="784563" y="2350728"/>
            <a:ext cx="2439990" cy="1800225"/>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prstClr val="black"/>
                </a:solidFill>
              </a:rPr>
              <a:t>　・障害者の心身の状況</a:t>
            </a:r>
            <a:endParaRPr lang="en-US" altLang="ja-JP" sz="1400" b="1" dirty="0">
              <a:solidFill>
                <a:prstClr val="black"/>
              </a:solidFill>
            </a:endParaRPr>
          </a:p>
          <a:p>
            <a:pPr>
              <a:defRPr/>
            </a:pPr>
            <a:r>
              <a:rPr lang="ja-JP" altLang="en-US" sz="1400" b="1" dirty="0">
                <a:solidFill>
                  <a:prstClr val="black"/>
                </a:solidFill>
              </a:rPr>
              <a:t>　・その置かれている環境</a:t>
            </a:r>
            <a:endParaRPr lang="en-US" altLang="ja-JP" sz="1400" b="1" dirty="0">
              <a:solidFill>
                <a:prstClr val="black"/>
              </a:solidFill>
            </a:endParaRPr>
          </a:p>
          <a:p>
            <a:pPr>
              <a:defRPr/>
            </a:pPr>
            <a:r>
              <a:rPr lang="ja-JP" altLang="en-US" sz="1400" b="1" dirty="0">
                <a:solidFill>
                  <a:prstClr val="black"/>
                </a:solidFill>
              </a:rPr>
              <a:t>　・日常生活の状況</a:t>
            </a:r>
            <a:endParaRPr lang="en-US" altLang="ja-JP" sz="1400" b="1" dirty="0">
              <a:solidFill>
                <a:prstClr val="black"/>
              </a:solidFill>
            </a:endParaRPr>
          </a:p>
          <a:p>
            <a:pPr>
              <a:defRPr/>
            </a:pPr>
            <a:r>
              <a:rPr lang="ja-JP" altLang="en-US" sz="1400" b="1" dirty="0">
                <a:solidFill>
                  <a:prstClr val="black"/>
                </a:solidFill>
              </a:rPr>
              <a:t>　・現に受けているサービス</a:t>
            </a:r>
            <a:endParaRPr lang="en-US" altLang="ja-JP" sz="1400" b="1" dirty="0">
              <a:solidFill>
                <a:prstClr val="black"/>
              </a:solidFill>
            </a:endParaRPr>
          </a:p>
          <a:p>
            <a:pPr>
              <a:defRPr/>
            </a:pPr>
            <a:r>
              <a:rPr lang="ja-JP" altLang="en-US" sz="1400" b="1" dirty="0">
                <a:solidFill>
                  <a:prstClr val="black"/>
                </a:solidFill>
              </a:rPr>
              <a:t>　・サービス利用の意向</a:t>
            </a:r>
            <a:endParaRPr lang="en-US" altLang="ja-JP" sz="1400" b="1" dirty="0">
              <a:solidFill>
                <a:prstClr val="black"/>
              </a:solidFill>
            </a:endParaRPr>
          </a:p>
          <a:p>
            <a:pPr>
              <a:defRPr/>
            </a:pPr>
            <a:r>
              <a:rPr lang="ja-JP" altLang="en-US" sz="1400" b="1" dirty="0">
                <a:solidFill>
                  <a:prstClr val="black"/>
                </a:solidFill>
              </a:rPr>
              <a:t>　・支援する上で解決すべ</a:t>
            </a:r>
            <a:endParaRPr lang="en-US" altLang="ja-JP" sz="1400" b="1" dirty="0">
              <a:solidFill>
                <a:prstClr val="black"/>
              </a:solidFill>
            </a:endParaRPr>
          </a:p>
          <a:p>
            <a:pPr>
              <a:defRPr/>
            </a:pPr>
            <a:r>
              <a:rPr lang="ja-JP" altLang="en-US" sz="1400" b="1" dirty="0">
                <a:solidFill>
                  <a:prstClr val="black"/>
                </a:solidFill>
              </a:rPr>
              <a:t>　　き課題</a:t>
            </a:r>
            <a:endParaRPr lang="en-US" altLang="ja-JP" sz="1400" b="1" dirty="0">
              <a:solidFill>
                <a:prstClr val="black"/>
              </a:solidFill>
            </a:endParaRPr>
          </a:p>
          <a:p>
            <a:pPr>
              <a:defRPr/>
            </a:pPr>
            <a:r>
              <a:rPr lang="ja-JP" altLang="en-US" sz="1400" b="1" dirty="0">
                <a:solidFill>
                  <a:prstClr val="black"/>
                </a:solidFill>
              </a:rPr>
              <a:t>　・その他</a:t>
            </a:r>
            <a:endParaRPr lang="ja-JP" altLang="en-US" b="1" dirty="0">
              <a:solidFill>
                <a:prstClr val="white"/>
              </a:solidFill>
            </a:endParaRPr>
          </a:p>
        </p:txBody>
      </p:sp>
      <p:sp>
        <p:nvSpPr>
          <p:cNvPr id="15" name="角丸四角形 14"/>
          <p:cNvSpPr/>
          <p:nvPr/>
        </p:nvSpPr>
        <p:spPr>
          <a:xfrm>
            <a:off x="4458327" y="2350728"/>
            <a:ext cx="2727325" cy="1800225"/>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prstClr val="black"/>
                </a:solidFill>
              </a:rPr>
              <a:t>　・生活に対する意向</a:t>
            </a:r>
            <a:endParaRPr lang="en-US" altLang="ja-JP" sz="1400" b="1" dirty="0">
              <a:solidFill>
                <a:prstClr val="black"/>
              </a:solidFill>
            </a:endParaRPr>
          </a:p>
          <a:p>
            <a:pPr>
              <a:defRPr/>
            </a:pPr>
            <a:r>
              <a:rPr lang="ja-JP" altLang="en-US" sz="1400" b="1" dirty="0">
                <a:solidFill>
                  <a:prstClr val="black"/>
                </a:solidFill>
              </a:rPr>
              <a:t>　・総合的な援助の方針</a:t>
            </a:r>
            <a:endParaRPr lang="en-US" altLang="ja-JP" sz="1400" b="1" dirty="0">
              <a:solidFill>
                <a:prstClr val="black"/>
              </a:solidFill>
            </a:endParaRPr>
          </a:p>
          <a:p>
            <a:pPr>
              <a:defRPr/>
            </a:pPr>
            <a:r>
              <a:rPr lang="ja-JP" altLang="en-US" sz="1400" b="1" dirty="0">
                <a:solidFill>
                  <a:prstClr val="black"/>
                </a:solidFill>
              </a:rPr>
              <a:t>　・解決すべき課題</a:t>
            </a:r>
            <a:endParaRPr lang="en-US" altLang="ja-JP" sz="1400" b="1" dirty="0">
              <a:solidFill>
                <a:prstClr val="black"/>
              </a:solidFill>
            </a:endParaRPr>
          </a:p>
          <a:p>
            <a:pPr>
              <a:defRPr/>
            </a:pPr>
            <a:r>
              <a:rPr lang="ja-JP" altLang="en-US" sz="1400" b="1" dirty="0">
                <a:solidFill>
                  <a:prstClr val="black"/>
                </a:solidFill>
              </a:rPr>
              <a:t>　・サービスの目的（長期・短期）</a:t>
            </a:r>
            <a:endParaRPr lang="en-US" altLang="ja-JP" sz="1400" b="1" dirty="0">
              <a:solidFill>
                <a:prstClr val="black"/>
              </a:solidFill>
            </a:endParaRPr>
          </a:p>
          <a:p>
            <a:pPr>
              <a:defRPr/>
            </a:pPr>
            <a:r>
              <a:rPr lang="ja-JP" altLang="en-US" sz="1400" b="1" dirty="0">
                <a:solidFill>
                  <a:prstClr val="black"/>
                </a:solidFill>
              </a:rPr>
              <a:t>　・その達成時期</a:t>
            </a:r>
            <a:endParaRPr lang="en-US" altLang="ja-JP" sz="1400" b="1" dirty="0">
              <a:solidFill>
                <a:prstClr val="black"/>
              </a:solidFill>
            </a:endParaRPr>
          </a:p>
          <a:p>
            <a:pPr>
              <a:defRPr/>
            </a:pPr>
            <a:r>
              <a:rPr lang="ja-JP" altLang="en-US" sz="1400" b="1" dirty="0">
                <a:solidFill>
                  <a:prstClr val="black"/>
                </a:solidFill>
              </a:rPr>
              <a:t>　・サービスの種類・内容・量</a:t>
            </a:r>
            <a:endParaRPr lang="en-US" altLang="ja-JP" sz="1400" b="1" dirty="0">
              <a:solidFill>
                <a:prstClr val="black"/>
              </a:solidFill>
            </a:endParaRPr>
          </a:p>
          <a:p>
            <a:pPr>
              <a:defRPr/>
            </a:pPr>
            <a:r>
              <a:rPr lang="ja-JP" altLang="en-US" sz="1400" b="1" dirty="0">
                <a:solidFill>
                  <a:prstClr val="black"/>
                </a:solidFill>
              </a:rPr>
              <a:t>　・サービス提供の留意事項</a:t>
            </a:r>
            <a:endParaRPr lang="ja-JP" altLang="en-US" b="1" dirty="0">
              <a:solidFill>
                <a:prstClr val="white"/>
              </a:solidFill>
            </a:endParaRPr>
          </a:p>
        </p:txBody>
      </p:sp>
      <p:sp>
        <p:nvSpPr>
          <p:cNvPr id="46090" name="Rectangle 52"/>
          <p:cNvSpPr>
            <a:spLocks noChangeArrowheads="1"/>
          </p:cNvSpPr>
          <p:nvPr/>
        </p:nvSpPr>
        <p:spPr bwMode="auto">
          <a:xfrm>
            <a:off x="4112288" y="2380866"/>
            <a:ext cx="409575" cy="1728787"/>
          </a:xfrm>
          <a:prstGeom prst="roundRect">
            <a:avLst>
              <a:gd name="adj" fmla="val 24727"/>
            </a:avLst>
          </a:prstGeom>
          <a:solidFill>
            <a:schemeClr val="bg1"/>
          </a:solidFill>
          <a:ln w="9525" algn="ctr">
            <a:solidFill>
              <a:schemeClr val="tx1"/>
            </a:solidFill>
            <a:miter lim="800000"/>
            <a:headEnd/>
            <a:tailEnd/>
          </a:ln>
        </p:spPr>
        <p:txBody>
          <a:bodyPr vert="eaVert" wrap="none" lIns="36000" rIns="36000" anchor="ctr"/>
          <a:lstStyle/>
          <a:p>
            <a:pPr algn="ctr">
              <a:lnSpc>
                <a:spcPts val="1700"/>
              </a:lnSpc>
            </a:pPr>
            <a:r>
              <a:rPr lang="ja-JP" altLang="en-US" sz="1300" b="1" dirty="0">
                <a:solidFill>
                  <a:srgbClr val="000000"/>
                </a:solidFill>
                <a:latin typeface="ＭＳ Ｐゴシック" charset="-128"/>
              </a:rPr>
              <a:t>サービス等利用計画</a:t>
            </a:r>
          </a:p>
        </p:txBody>
      </p:sp>
      <p:cxnSp>
        <p:nvCxnSpPr>
          <p:cNvPr id="18" name="カギ線コネクタ 17"/>
          <p:cNvCxnSpPr>
            <a:stCxn id="15" idx="2"/>
            <a:endCxn id="11" idx="0"/>
          </p:cNvCxnSpPr>
          <p:nvPr/>
        </p:nvCxnSpPr>
        <p:spPr>
          <a:xfrm rot="5400000">
            <a:off x="4235450" y="3282958"/>
            <a:ext cx="719138" cy="2452689"/>
          </a:xfrm>
          <a:prstGeom prst="bentConnector3">
            <a:avLst>
              <a:gd name="adj1" fmla="val 50000"/>
            </a:avLst>
          </a:prstGeom>
          <a:ln w="317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角丸四角形 20"/>
          <p:cNvSpPr/>
          <p:nvPr/>
        </p:nvSpPr>
        <p:spPr>
          <a:xfrm>
            <a:off x="6681832" y="5301858"/>
            <a:ext cx="3024187" cy="1368425"/>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ja-JP" altLang="en-US" sz="1500" b="1" dirty="0">
                <a:solidFill>
                  <a:srgbClr val="FF0000"/>
                </a:solidFill>
              </a:rPr>
              <a:t>　</a:t>
            </a:r>
            <a:r>
              <a:rPr lang="ja-JP" altLang="en-US" sz="1500" b="1" u="sng" spc="100" dirty="0">
                <a:solidFill>
                  <a:srgbClr val="FF0000"/>
                </a:solidFill>
              </a:rPr>
              <a:t>サービス等利用計画を受けて、</a:t>
            </a:r>
            <a:r>
              <a:rPr lang="ja-JP" altLang="en-US" sz="1500" b="1" spc="100" dirty="0">
                <a:solidFill>
                  <a:srgbClr val="FF0000"/>
                </a:solidFill>
              </a:rPr>
              <a:t>自らの障害福祉サービス事業所の中での取組について具体的に掘り下げて計画を作成するよう努める。</a:t>
            </a:r>
            <a:endParaRPr lang="ja-JP" altLang="en-US" sz="1500" b="1" spc="100" dirty="0">
              <a:solidFill>
                <a:prstClr val="white"/>
              </a:solidFill>
            </a:endParaRPr>
          </a:p>
        </p:txBody>
      </p:sp>
      <p:sp>
        <p:nvSpPr>
          <p:cNvPr id="46093" name="Rectangle 52"/>
          <p:cNvSpPr>
            <a:spLocks noChangeArrowheads="1"/>
          </p:cNvSpPr>
          <p:nvPr/>
        </p:nvSpPr>
        <p:spPr bwMode="auto">
          <a:xfrm>
            <a:off x="6344291" y="5229230"/>
            <a:ext cx="409575" cy="1511300"/>
          </a:xfrm>
          <a:prstGeom prst="roundRect">
            <a:avLst>
              <a:gd name="adj" fmla="val 24727"/>
            </a:avLst>
          </a:prstGeom>
          <a:solidFill>
            <a:schemeClr val="bg1"/>
          </a:solidFill>
          <a:ln w="9525" algn="ctr">
            <a:solidFill>
              <a:schemeClr val="tx1"/>
            </a:solidFill>
            <a:miter lim="800000"/>
            <a:headEnd/>
            <a:tailEnd/>
          </a:ln>
        </p:spPr>
        <p:txBody>
          <a:bodyPr vert="eaVert" wrap="none" lIns="36000" rIns="36000" anchor="ctr"/>
          <a:lstStyle/>
          <a:p>
            <a:pPr algn="ctr">
              <a:lnSpc>
                <a:spcPts val="1700"/>
              </a:lnSpc>
            </a:pPr>
            <a:r>
              <a:rPr lang="ja-JP" altLang="en-US" sz="1600" b="1" dirty="0">
                <a:solidFill>
                  <a:srgbClr val="000000"/>
                </a:solidFill>
                <a:latin typeface="ＭＳ Ｐゴシック" charset="-128"/>
              </a:rPr>
              <a:t>個別支援計画</a:t>
            </a:r>
          </a:p>
        </p:txBody>
      </p:sp>
      <p:sp>
        <p:nvSpPr>
          <p:cNvPr id="35" name="角丸四角形 34"/>
          <p:cNvSpPr/>
          <p:nvPr/>
        </p:nvSpPr>
        <p:spPr>
          <a:xfrm>
            <a:off x="2873757" y="5301858"/>
            <a:ext cx="2439990" cy="1368425"/>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prstClr val="black"/>
                </a:solidFill>
              </a:rPr>
              <a:t>　・置かれている環境</a:t>
            </a:r>
            <a:endParaRPr lang="en-US" altLang="ja-JP" sz="1400" b="1" dirty="0">
              <a:solidFill>
                <a:prstClr val="black"/>
              </a:solidFill>
            </a:endParaRPr>
          </a:p>
          <a:p>
            <a:pPr>
              <a:defRPr/>
            </a:pPr>
            <a:r>
              <a:rPr lang="ja-JP" altLang="en-US" sz="1400" b="1" dirty="0">
                <a:solidFill>
                  <a:prstClr val="black"/>
                </a:solidFill>
              </a:rPr>
              <a:t>　・日常生活の状況</a:t>
            </a:r>
            <a:endParaRPr lang="en-US" altLang="ja-JP" sz="1400" b="1" dirty="0">
              <a:solidFill>
                <a:prstClr val="black"/>
              </a:solidFill>
            </a:endParaRPr>
          </a:p>
          <a:p>
            <a:pPr>
              <a:defRPr/>
            </a:pPr>
            <a:r>
              <a:rPr lang="ja-JP" altLang="en-US" sz="1400" b="1" dirty="0">
                <a:solidFill>
                  <a:prstClr val="black"/>
                </a:solidFill>
              </a:rPr>
              <a:t>　・利用者の希望する生活</a:t>
            </a:r>
            <a:endParaRPr lang="en-US" altLang="ja-JP" sz="1400" b="1" dirty="0">
              <a:solidFill>
                <a:prstClr val="black"/>
              </a:solidFill>
            </a:endParaRPr>
          </a:p>
          <a:p>
            <a:pPr>
              <a:defRPr/>
            </a:pPr>
            <a:r>
              <a:rPr lang="ja-JP" altLang="en-US" sz="1400" b="1" dirty="0">
                <a:solidFill>
                  <a:prstClr val="black"/>
                </a:solidFill>
              </a:rPr>
              <a:t>　・課題</a:t>
            </a:r>
            <a:endParaRPr lang="en-US" altLang="ja-JP" sz="1400" b="1" dirty="0">
              <a:solidFill>
                <a:prstClr val="black"/>
              </a:solidFill>
            </a:endParaRPr>
          </a:p>
          <a:p>
            <a:pPr>
              <a:defRPr/>
            </a:pPr>
            <a:r>
              <a:rPr lang="ja-JP" altLang="en-US" sz="1400" b="1" dirty="0">
                <a:solidFill>
                  <a:prstClr val="black"/>
                </a:solidFill>
              </a:rPr>
              <a:t>　・その他</a:t>
            </a:r>
            <a:endParaRPr lang="ja-JP" altLang="en-US" b="1" dirty="0">
              <a:solidFill>
                <a:prstClr val="white"/>
              </a:solidFill>
            </a:endParaRPr>
          </a:p>
        </p:txBody>
      </p:sp>
      <p:sp>
        <p:nvSpPr>
          <p:cNvPr id="46095" name="Rectangle 52"/>
          <p:cNvSpPr>
            <a:spLocks noChangeArrowheads="1"/>
          </p:cNvSpPr>
          <p:nvPr/>
        </p:nvSpPr>
        <p:spPr bwMode="auto">
          <a:xfrm>
            <a:off x="2539052" y="5332413"/>
            <a:ext cx="409575" cy="1295400"/>
          </a:xfrm>
          <a:prstGeom prst="roundRect">
            <a:avLst>
              <a:gd name="adj" fmla="val 24727"/>
            </a:avLst>
          </a:prstGeom>
          <a:solidFill>
            <a:schemeClr val="bg1"/>
          </a:solidFill>
          <a:ln w="9525" algn="ctr">
            <a:solidFill>
              <a:schemeClr val="tx1"/>
            </a:solidFill>
            <a:miter lim="800000"/>
            <a:headEnd/>
            <a:tailEnd/>
          </a:ln>
        </p:spPr>
        <p:txBody>
          <a:bodyPr vert="eaVert" wrap="none" lIns="36000" rIns="36000" anchor="ctr"/>
          <a:lstStyle/>
          <a:p>
            <a:pPr algn="ctr">
              <a:lnSpc>
                <a:spcPts val="1700"/>
              </a:lnSpc>
            </a:pPr>
            <a:r>
              <a:rPr lang="ja-JP" altLang="en-US" sz="1600" b="1" dirty="0">
                <a:solidFill>
                  <a:srgbClr val="000000"/>
                </a:solidFill>
                <a:latin typeface="ＭＳ Ｐゴシック" charset="-128"/>
              </a:rPr>
              <a:t>アセスメント</a:t>
            </a:r>
          </a:p>
        </p:txBody>
      </p:sp>
      <p:sp>
        <p:nvSpPr>
          <p:cNvPr id="46096" name="Rectangle 52"/>
          <p:cNvSpPr>
            <a:spLocks noChangeArrowheads="1"/>
          </p:cNvSpPr>
          <p:nvPr/>
        </p:nvSpPr>
        <p:spPr bwMode="auto">
          <a:xfrm>
            <a:off x="438778" y="2420939"/>
            <a:ext cx="411163" cy="1439862"/>
          </a:xfrm>
          <a:prstGeom prst="roundRect">
            <a:avLst>
              <a:gd name="adj" fmla="val 24727"/>
            </a:avLst>
          </a:prstGeom>
          <a:solidFill>
            <a:schemeClr val="bg1"/>
          </a:solidFill>
          <a:ln w="9525" algn="ctr">
            <a:solidFill>
              <a:schemeClr val="tx1"/>
            </a:solidFill>
            <a:miter lim="800000"/>
            <a:headEnd/>
            <a:tailEnd/>
          </a:ln>
        </p:spPr>
        <p:txBody>
          <a:bodyPr vert="eaVert" wrap="none" lIns="36000" rIns="36000" anchor="ctr"/>
          <a:lstStyle/>
          <a:p>
            <a:pPr algn="ctr">
              <a:lnSpc>
                <a:spcPts val="1700"/>
              </a:lnSpc>
            </a:pPr>
            <a:r>
              <a:rPr lang="ja-JP" altLang="en-US" sz="1600" b="1" dirty="0">
                <a:solidFill>
                  <a:srgbClr val="000000"/>
                </a:solidFill>
                <a:latin typeface="ＭＳ Ｐゴシック" charset="-128"/>
              </a:rPr>
              <a:t>アセスメント</a:t>
            </a:r>
          </a:p>
        </p:txBody>
      </p:sp>
      <p:sp>
        <p:nvSpPr>
          <p:cNvPr id="37" name="右矢印 36"/>
          <p:cNvSpPr/>
          <p:nvPr/>
        </p:nvSpPr>
        <p:spPr>
          <a:xfrm>
            <a:off x="5600712" y="5445125"/>
            <a:ext cx="431800" cy="1079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solidFill>
                <a:prstClr val="white"/>
              </a:solidFill>
            </a:endParaRPr>
          </a:p>
        </p:txBody>
      </p:sp>
      <p:sp>
        <p:nvSpPr>
          <p:cNvPr id="44" name="角丸四角形 43"/>
          <p:cNvSpPr/>
          <p:nvPr/>
        </p:nvSpPr>
        <p:spPr>
          <a:xfrm>
            <a:off x="7040634" y="2277664"/>
            <a:ext cx="2449513" cy="100806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a:solidFill>
                  <a:prstClr val="black"/>
                </a:solidFill>
              </a:rPr>
              <a:t>　障害福祉サービスに加え、</a:t>
            </a:r>
            <a:r>
              <a:rPr lang="ja-JP" altLang="en-US" sz="1200" u="wavyHeavy" dirty="0">
                <a:solidFill>
                  <a:prstClr val="black"/>
                </a:solidFill>
                <a:uFill>
                  <a:solidFill>
                    <a:srgbClr val="FF0000"/>
                  </a:solidFill>
                </a:uFill>
              </a:rPr>
              <a:t>保健医療サービス、その他の福祉サービスや地域住民の自発的活動なども計画に位置づけるよう努める。</a:t>
            </a:r>
          </a:p>
        </p:txBody>
      </p:sp>
      <p:sp>
        <p:nvSpPr>
          <p:cNvPr id="48" name="角丸四角形吹き出し 47"/>
          <p:cNvSpPr/>
          <p:nvPr/>
        </p:nvSpPr>
        <p:spPr>
          <a:xfrm>
            <a:off x="7473970" y="3500448"/>
            <a:ext cx="2016125" cy="1368425"/>
          </a:xfrm>
          <a:prstGeom prst="wedgeRoundRectCallout">
            <a:avLst>
              <a:gd name="adj1" fmla="val -64550"/>
              <a:gd name="adj2" fmla="val -420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prstClr val="black"/>
                </a:solidFill>
              </a:rPr>
              <a:t>　</a:t>
            </a:r>
            <a:r>
              <a:rPr lang="ja-JP" altLang="en-US" sz="1400" dirty="0">
                <a:solidFill>
                  <a:srgbClr val="FF0000"/>
                </a:solidFill>
              </a:rPr>
              <a:t>複数サービスに共通の支援目標、複数サービスの役割分担、利用者の環境調整等、総合的な支援計画を作る。</a:t>
            </a:r>
          </a:p>
        </p:txBody>
      </p:sp>
      <p:sp>
        <p:nvSpPr>
          <p:cNvPr id="23" name="角丸四角形 22"/>
          <p:cNvSpPr/>
          <p:nvPr/>
        </p:nvSpPr>
        <p:spPr>
          <a:xfrm>
            <a:off x="128646" y="4437063"/>
            <a:ext cx="2016125" cy="360362"/>
          </a:xfrm>
          <a:prstGeom prst="roundRect">
            <a:avLst>
              <a:gd name="adj" fmla="val 50000"/>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prstClr val="white"/>
                </a:solidFill>
              </a:rPr>
              <a:t>サービス事業者</a:t>
            </a:r>
          </a:p>
        </p:txBody>
      </p:sp>
      <p:cxnSp>
        <p:nvCxnSpPr>
          <p:cNvPr id="25" name="カギ線コネクタ 24"/>
          <p:cNvCxnSpPr>
            <a:endCxn id="23" idx="3"/>
          </p:cNvCxnSpPr>
          <p:nvPr/>
        </p:nvCxnSpPr>
        <p:spPr>
          <a:xfrm rot="10800000" flipV="1">
            <a:off x="2144726" y="4508500"/>
            <a:ext cx="1223962" cy="107950"/>
          </a:xfrm>
          <a:prstGeom prst="bentConnector3">
            <a:avLst>
              <a:gd name="adj1" fmla="val 50000"/>
            </a:avLst>
          </a:prstGeom>
          <a:ln w="317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5" name="角丸四角形 44"/>
          <p:cNvSpPr/>
          <p:nvPr/>
        </p:nvSpPr>
        <p:spPr>
          <a:xfrm>
            <a:off x="344902" y="684263"/>
            <a:ext cx="9072562" cy="93503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6213" indent="-176213">
              <a:defRPr/>
            </a:pPr>
            <a:r>
              <a:rPr lang="ja-JP" altLang="en-US" sz="1400" b="1" dirty="0">
                <a:solidFill>
                  <a:prstClr val="black"/>
                </a:solidFill>
              </a:rPr>
              <a:t>○　サービス等利用計画については、相談支援専門員が、</a:t>
            </a:r>
            <a:r>
              <a:rPr lang="ja-JP" altLang="en-US" sz="1400" b="1" dirty="0">
                <a:solidFill>
                  <a:prstClr val="black"/>
                </a:solidFill>
                <a:uFill>
                  <a:solidFill>
                    <a:srgbClr val="FF0000"/>
                  </a:solidFill>
                </a:uFill>
              </a:rPr>
              <a:t>総合的な援助方針</a:t>
            </a:r>
            <a:r>
              <a:rPr lang="ja-JP" altLang="en-US" sz="1400" b="1" dirty="0">
                <a:solidFill>
                  <a:prstClr val="black"/>
                </a:solidFill>
              </a:rPr>
              <a:t>や解決すべき課題を踏まえ、最も適切なサービスの組み合わせ等について検討し、作成。</a:t>
            </a:r>
            <a:endParaRPr lang="en-US" altLang="ja-JP" sz="1400" b="1" dirty="0">
              <a:solidFill>
                <a:prstClr val="black"/>
              </a:solidFill>
            </a:endParaRPr>
          </a:p>
          <a:p>
            <a:pPr marL="176213" indent="-176213">
              <a:defRPr/>
            </a:pPr>
            <a:r>
              <a:rPr lang="ja-JP" altLang="en-US" sz="1400" b="1" dirty="0">
                <a:solidFill>
                  <a:prstClr val="black"/>
                </a:solidFill>
              </a:rPr>
              <a:t>○　個別支援計画については、サービス管理責任者が、サービス等利用計画における総合的な援助方針等を踏まえ、当該事業所が提供する</a:t>
            </a:r>
            <a:r>
              <a:rPr lang="ja-JP" altLang="en-US" sz="1400" b="1" dirty="0">
                <a:solidFill>
                  <a:prstClr val="black"/>
                </a:solidFill>
                <a:uFill>
                  <a:solidFill>
                    <a:srgbClr val="FF0000"/>
                  </a:solidFill>
                </a:uFill>
              </a:rPr>
              <a:t>サービスの適切な支援内容</a:t>
            </a:r>
            <a:r>
              <a:rPr lang="ja-JP" altLang="en-US" sz="1400" b="1" dirty="0">
                <a:solidFill>
                  <a:prstClr val="black"/>
                </a:solidFill>
              </a:rPr>
              <a:t>等について検討し、作成。</a:t>
            </a:r>
          </a:p>
        </p:txBody>
      </p:sp>
      <p:sp>
        <p:nvSpPr>
          <p:cNvPr id="2" name="スライド番号プレースホルダー 1"/>
          <p:cNvSpPr>
            <a:spLocks noGrp="1"/>
          </p:cNvSpPr>
          <p:nvPr>
            <p:ph type="sldNum" sz="quarter" idx="12"/>
          </p:nvPr>
        </p:nvSpPr>
        <p:spPr/>
        <p:txBody>
          <a:bodyPr/>
          <a:lstStyle/>
          <a:p>
            <a:pPr>
              <a:defRPr/>
            </a:pPr>
            <a:fld id="{028E30FF-6DFA-4E32-896A-0181B2B83A32}" type="slidenum">
              <a:rPr lang="en-US" altLang="ja-JP" smtClean="0">
                <a:solidFill>
                  <a:prstClr val="black">
                    <a:tint val="75000"/>
                  </a:prstClr>
                </a:solidFill>
              </a:rPr>
              <a:pPr>
                <a:defRPr/>
              </a:pPr>
              <a:t>164</a:t>
            </a:fld>
            <a:endParaRPr lang="en-US" altLang="ja-JP" dirty="0">
              <a:solidFill>
                <a:prstClr val="black">
                  <a:tint val="75000"/>
                </a:prstClr>
              </a:solidFill>
            </a:endParaRPr>
          </a:p>
        </p:txBody>
      </p:sp>
    </p:spTree>
    <p:extLst>
      <p:ext uri="{BB962C8B-B14F-4D97-AF65-F5344CB8AC3E}">
        <p14:creationId xmlns:p14="http://schemas.microsoft.com/office/powerpoint/2010/main" val="9654490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
          <p:cNvSpPr>
            <a:spLocks noChangeArrowheads="1"/>
          </p:cNvSpPr>
          <p:nvPr/>
        </p:nvSpPr>
        <p:spPr bwMode="auto">
          <a:xfrm>
            <a:off x="1076562" y="1485019"/>
            <a:ext cx="682566" cy="1800360"/>
          </a:xfrm>
          <a:prstGeom prst="rect">
            <a:avLst/>
          </a:prstGeom>
          <a:solidFill>
            <a:srgbClr val="FFFF99">
              <a:alpha val="50196"/>
            </a:srgbClr>
          </a:solidFill>
          <a:ln w="3175">
            <a:solidFill>
              <a:schemeClr val="bg1">
                <a:lumMod val="85000"/>
              </a:schemeClr>
            </a:solidFill>
            <a:prstDash val="solid"/>
            <a:miter lim="800000"/>
            <a:headEnd/>
            <a:tailEnd/>
          </a:ln>
        </p:spPr>
        <p:txBody>
          <a:bodyPr vert="eaVert" wrap="none" lIns="91288" tIns="45646" rIns="91288" bIns="45646" anchor="ctr"/>
          <a:lstStyle/>
          <a:p>
            <a:pPr defTabSz="912971">
              <a:defRPr/>
            </a:pPr>
            <a:r>
              <a:rPr lang="ja-JP" altLang="en-US" sz="2000" dirty="0">
                <a:solidFill>
                  <a:srgbClr val="000000"/>
                </a:solidFill>
                <a:latin typeface="HG創英角ﾎﾟｯﾌﾟ体" pitchFamily="49" charset="-128"/>
                <a:ea typeface="HG創英角ﾎﾟｯﾌﾟ体" pitchFamily="49" charset="-128"/>
              </a:rPr>
              <a:t>　</a:t>
            </a:r>
            <a:r>
              <a:rPr lang="ja-JP" altLang="en-US" sz="2000" dirty="0">
                <a:solidFill>
                  <a:srgbClr val="000000"/>
                </a:solidFill>
              </a:rPr>
              <a:t>　　　　　　</a:t>
            </a:r>
          </a:p>
        </p:txBody>
      </p:sp>
      <p:sp>
        <p:nvSpPr>
          <p:cNvPr id="34" name="Rectangle 6"/>
          <p:cNvSpPr>
            <a:spLocks noChangeArrowheads="1"/>
          </p:cNvSpPr>
          <p:nvPr/>
        </p:nvSpPr>
        <p:spPr bwMode="auto">
          <a:xfrm>
            <a:off x="1065598" y="1485019"/>
            <a:ext cx="467481" cy="1800360"/>
          </a:xfrm>
          <a:prstGeom prst="rect">
            <a:avLst/>
          </a:prstGeom>
          <a:solidFill>
            <a:srgbClr val="FFFF99">
              <a:alpha val="65098"/>
            </a:srgbClr>
          </a:solidFill>
          <a:ln w="3175">
            <a:solidFill>
              <a:schemeClr val="bg1">
                <a:lumMod val="85000"/>
              </a:schemeClr>
            </a:solidFill>
            <a:prstDash val="solid"/>
            <a:miter lim="800000"/>
            <a:headEnd/>
            <a:tailEnd/>
          </a:ln>
        </p:spPr>
        <p:txBody>
          <a:bodyPr vert="eaVert" wrap="none" lIns="91288" tIns="45646" rIns="91288" bIns="45646" anchor="ctr"/>
          <a:lstStyle/>
          <a:p>
            <a:pPr defTabSz="912971">
              <a:defRPr/>
            </a:pPr>
            <a:r>
              <a:rPr lang="ja-JP" altLang="en-US" sz="2000" dirty="0">
                <a:solidFill>
                  <a:srgbClr val="000000"/>
                </a:solidFill>
                <a:latin typeface="HG創英角ﾎﾟｯﾌﾟ体" pitchFamily="49" charset="-128"/>
                <a:ea typeface="HG創英角ﾎﾟｯﾌﾟ体" pitchFamily="49" charset="-128"/>
              </a:rPr>
              <a:t>　</a:t>
            </a:r>
            <a:r>
              <a:rPr lang="ja-JP" altLang="en-US" sz="2000" dirty="0">
                <a:solidFill>
                  <a:srgbClr val="000000"/>
                </a:solidFill>
              </a:rPr>
              <a:t>　　　　　　</a:t>
            </a:r>
          </a:p>
        </p:txBody>
      </p:sp>
      <p:cxnSp>
        <p:nvCxnSpPr>
          <p:cNvPr id="28" name="直線コネクタ 27"/>
          <p:cNvCxnSpPr/>
          <p:nvPr/>
        </p:nvCxnSpPr>
        <p:spPr>
          <a:xfrm>
            <a:off x="273257" y="3645000"/>
            <a:ext cx="9143324" cy="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109" name="Rectangle 6"/>
          <p:cNvSpPr>
            <a:spLocks noChangeArrowheads="1"/>
          </p:cNvSpPr>
          <p:nvPr/>
        </p:nvSpPr>
        <p:spPr bwMode="auto">
          <a:xfrm>
            <a:off x="775892" y="1483928"/>
            <a:ext cx="467481" cy="1800360"/>
          </a:xfrm>
          <a:prstGeom prst="rect">
            <a:avLst/>
          </a:prstGeom>
          <a:solidFill>
            <a:srgbClr val="FFFF99"/>
          </a:solidFill>
          <a:ln w="9525">
            <a:solidFill>
              <a:schemeClr val="tx1"/>
            </a:solidFill>
            <a:miter lim="800000"/>
            <a:headEnd/>
            <a:tailEnd/>
          </a:ln>
        </p:spPr>
        <p:txBody>
          <a:bodyPr vert="eaVert" wrap="none" lIns="91288" tIns="45646" rIns="91288" bIns="45646" anchor="ctr"/>
          <a:lstStyle/>
          <a:p>
            <a:r>
              <a:rPr lang="ja-JP" altLang="en-US" sz="2000" dirty="0">
                <a:solidFill>
                  <a:srgbClr val="000000"/>
                </a:solidFill>
                <a:latin typeface="HG創英角ﾎﾟｯﾌﾟ体" pitchFamily="49" charset="-128"/>
                <a:ea typeface="HG創英角ﾎﾟｯﾌﾟ体" pitchFamily="49" charset="-128"/>
              </a:rPr>
              <a:t> アセスメント　</a:t>
            </a:r>
            <a:r>
              <a:rPr lang="ja-JP" altLang="en-US" sz="2000" dirty="0">
                <a:solidFill>
                  <a:srgbClr val="000000"/>
                </a:solidFill>
              </a:rPr>
              <a:t>　　　　　　</a:t>
            </a:r>
          </a:p>
        </p:txBody>
      </p:sp>
      <p:sp>
        <p:nvSpPr>
          <p:cNvPr id="47110" name="Rectangle 7"/>
          <p:cNvSpPr>
            <a:spLocks noChangeArrowheads="1"/>
          </p:cNvSpPr>
          <p:nvPr/>
        </p:nvSpPr>
        <p:spPr bwMode="auto">
          <a:xfrm>
            <a:off x="2066398" y="1196640"/>
            <a:ext cx="467481" cy="2376000"/>
          </a:xfrm>
          <a:prstGeom prst="rect">
            <a:avLst/>
          </a:prstGeom>
          <a:solidFill>
            <a:srgbClr val="FFFF99"/>
          </a:solidFill>
          <a:ln w="9525">
            <a:solidFill>
              <a:schemeClr val="tx1"/>
            </a:solidFill>
            <a:miter lim="800000"/>
            <a:headEnd/>
            <a:tailEnd/>
          </a:ln>
        </p:spPr>
        <p:txBody>
          <a:bodyPr vert="eaVert" wrap="none" lIns="91288" tIns="45646" rIns="91288" bIns="45646" anchor="ctr"/>
          <a:lstStyle/>
          <a:p>
            <a:r>
              <a:rPr lang="ja-JP" altLang="en-US" sz="1600" dirty="0">
                <a:solidFill>
                  <a:srgbClr val="000000"/>
                </a:solidFill>
                <a:latin typeface="HG創英角ﾎﾟｯﾌﾟ体" pitchFamily="49" charset="-128"/>
                <a:ea typeface="HG創英角ﾎﾟｯﾌﾟ体" pitchFamily="49" charset="-128"/>
              </a:rPr>
              <a:t>サービス等利用計画案等</a:t>
            </a:r>
            <a:endParaRPr lang="ja-JP" altLang="en-US" sz="1600" dirty="0">
              <a:solidFill>
                <a:srgbClr val="000000"/>
              </a:solidFill>
            </a:endParaRPr>
          </a:p>
        </p:txBody>
      </p:sp>
      <p:sp>
        <p:nvSpPr>
          <p:cNvPr id="47111" name="Rectangle 38"/>
          <p:cNvSpPr>
            <a:spLocks noChangeArrowheads="1"/>
          </p:cNvSpPr>
          <p:nvPr/>
        </p:nvSpPr>
        <p:spPr bwMode="auto">
          <a:xfrm>
            <a:off x="6640221" y="3821041"/>
            <a:ext cx="466384" cy="1726920"/>
          </a:xfrm>
          <a:prstGeom prst="rect">
            <a:avLst/>
          </a:prstGeom>
          <a:solidFill>
            <a:srgbClr val="FFFF99"/>
          </a:solidFill>
          <a:ln w="9525">
            <a:solidFill>
              <a:schemeClr val="tx1"/>
            </a:solidFill>
            <a:miter lim="800000"/>
            <a:headEnd/>
            <a:tailEnd/>
          </a:ln>
        </p:spPr>
        <p:txBody>
          <a:bodyPr vert="eaVert" wrap="none" lIns="91288" tIns="0" rIns="91288" bIns="0" anchor="ctr"/>
          <a:lstStyle/>
          <a:p>
            <a:pPr algn="ctr">
              <a:spcBef>
                <a:spcPct val="50000"/>
              </a:spcBef>
            </a:pPr>
            <a:r>
              <a:rPr lang="ja-JP" altLang="en-US" sz="2000" dirty="0">
                <a:solidFill>
                  <a:srgbClr val="000000"/>
                </a:solidFill>
                <a:latin typeface="HG創英角ﾎﾟｯﾌﾟ体" pitchFamily="49" charset="-128"/>
                <a:ea typeface="HG創英角ﾎﾟｯﾌﾟ体" pitchFamily="49" charset="-128"/>
              </a:rPr>
              <a:t>個別支援計画</a:t>
            </a:r>
            <a:endParaRPr lang="ja-JP" altLang="en-US" sz="2000" dirty="0">
              <a:solidFill>
                <a:srgbClr val="000000"/>
              </a:solidFill>
            </a:endParaRPr>
          </a:p>
        </p:txBody>
      </p:sp>
      <p:sp>
        <p:nvSpPr>
          <p:cNvPr id="47112" name="Line 40"/>
          <p:cNvSpPr>
            <a:spLocks noChangeShapeType="1"/>
          </p:cNvSpPr>
          <p:nvPr/>
        </p:nvSpPr>
        <p:spPr bwMode="auto">
          <a:xfrm>
            <a:off x="4016956" y="3356640"/>
            <a:ext cx="234839" cy="432000"/>
          </a:xfrm>
          <a:prstGeom prst="line">
            <a:avLst/>
          </a:prstGeom>
          <a:noFill/>
          <a:ln w="50800">
            <a:solidFill>
              <a:schemeClr val="tx1"/>
            </a:solidFill>
            <a:round/>
            <a:headEnd/>
            <a:tailEnd type="triangle" w="med" len="med"/>
          </a:ln>
        </p:spPr>
        <p:txBody>
          <a:bodyPr lIns="91288" tIns="45646" rIns="91288" bIns="45646"/>
          <a:lstStyle/>
          <a:p>
            <a:endParaRPr lang="ja-JP" altLang="en-US" dirty="0">
              <a:solidFill>
                <a:prstClr val="black"/>
              </a:solidFill>
            </a:endParaRPr>
          </a:p>
        </p:txBody>
      </p:sp>
      <p:sp>
        <p:nvSpPr>
          <p:cNvPr id="47113" name="Rectangle 49"/>
          <p:cNvSpPr>
            <a:spLocks noChangeArrowheads="1"/>
          </p:cNvSpPr>
          <p:nvPr/>
        </p:nvSpPr>
        <p:spPr bwMode="auto">
          <a:xfrm>
            <a:off x="8088749" y="3767040"/>
            <a:ext cx="466384" cy="2110320"/>
          </a:xfrm>
          <a:prstGeom prst="rect">
            <a:avLst/>
          </a:prstGeom>
          <a:solidFill>
            <a:srgbClr val="FFFF99"/>
          </a:solidFill>
          <a:ln w="9525">
            <a:solidFill>
              <a:schemeClr val="tx1"/>
            </a:solidFill>
            <a:miter lim="800000"/>
            <a:headEnd/>
            <a:tailEnd/>
          </a:ln>
        </p:spPr>
        <p:txBody>
          <a:bodyPr vert="eaVert" wrap="none" lIns="91288" tIns="45646" rIns="91288" bIns="45646" anchor="ctr"/>
          <a:lstStyle/>
          <a:p>
            <a:pPr algn="ctr">
              <a:spcBef>
                <a:spcPct val="50000"/>
              </a:spcBef>
            </a:pPr>
            <a:r>
              <a:rPr lang="ja-JP" altLang="en-US" sz="2000" dirty="0">
                <a:solidFill>
                  <a:srgbClr val="000000"/>
                </a:solidFill>
                <a:latin typeface="HG創英角ﾎﾟｯﾌﾟ体" pitchFamily="49" charset="-128"/>
                <a:ea typeface="HG創英角ﾎﾟｯﾌﾟ体" pitchFamily="49" charset="-128"/>
              </a:rPr>
              <a:t>モニタリング</a:t>
            </a:r>
            <a:endParaRPr lang="ja-JP" altLang="en-US" sz="2000" dirty="0">
              <a:solidFill>
                <a:srgbClr val="000000"/>
              </a:solidFill>
            </a:endParaRPr>
          </a:p>
        </p:txBody>
      </p:sp>
      <p:sp>
        <p:nvSpPr>
          <p:cNvPr id="23" name="Rectangle 50"/>
          <p:cNvSpPr>
            <a:spLocks noChangeArrowheads="1"/>
          </p:cNvSpPr>
          <p:nvPr/>
        </p:nvSpPr>
        <p:spPr bwMode="auto">
          <a:xfrm>
            <a:off x="128465" y="1196641"/>
            <a:ext cx="503695" cy="2158920"/>
          </a:xfrm>
          <a:prstGeom prst="roundRect">
            <a:avLst>
              <a:gd name="adj" fmla="val 33514"/>
            </a:avLst>
          </a:prstGeom>
          <a:solidFill>
            <a:schemeClr val="tx2">
              <a:lumMod val="20000"/>
              <a:lumOff val="80000"/>
            </a:schemeClr>
          </a:solidFill>
          <a:ln w="9525">
            <a:solidFill>
              <a:schemeClr val="tx1"/>
            </a:solidFill>
            <a:miter lim="800000"/>
            <a:headEnd/>
            <a:tailEnd/>
          </a:ln>
        </p:spPr>
        <p:txBody>
          <a:bodyPr vert="eaVert" wrap="none" lIns="91288" tIns="45646" rIns="91288" bIns="45646" anchor="ctr"/>
          <a:lstStyle/>
          <a:p>
            <a:pPr algn="ctr" defTabSz="912971">
              <a:defRPr/>
            </a:pPr>
            <a:r>
              <a:rPr lang="ja-JP" altLang="en-US" sz="2000" dirty="0">
                <a:solidFill>
                  <a:prstClr val="black"/>
                </a:solidFill>
                <a:latin typeface="HG創英角ﾎﾟｯﾌﾟ体" pitchFamily="49" charset="-128"/>
                <a:ea typeface="HG創英角ﾎﾟｯﾌﾟ体" pitchFamily="49" charset="-128"/>
              </a:rPr>
              <a:t>相談支援事業者</a:t>
            </a:r>
          </a:p>
        </p:txBody>
      </p:sp>
      <p:sp>
        <p:nvSpPr>
          <p:cNvPr id="47115" name="Rectangle 52"/>
          <p:cNvSpPr>
            <a:spLocks noChangeArrowheads="1"/>
          </p:cNvSpPr>
          <p:nvPr/>
        </p:nvSpPr>
        <p:spPr bwMode="auto">
          <a:xfrm>
            <a:off x="2612887" y="2492640"/>
            <a:ext cx="359939" cy="2087640"/>
          </a:xfrm>
          <a:prstGeom prst="roundRect">
            <a:avLst>
              <a:gd name="adj" fmla="val 0"/>
            </a:avLst>
          </a:prstGeom>
          <a:solidFill>
            <a:srgbClr val="FF9999"/>
          </a:solidFill>
          <a:ln w="9525" algn="ctr">
            <a:solidFill>
              <a:schemeClr val="tx1"/>
            </a:solidFill>
            <a:miter lim="800000"/>
            <a:headEnd/>
            <a:tailEnd/>
          </a:ln>
        </p:spPr>
        <p:txBody>
          <a:bodyPr vert="eaVert" wrap="none" lIns="35938" tIns="45646" rIns="35938" bIns="45646" anchor="ctr"/>
          <a:lstStyle/>
          <a:p>
            <a:pPr algn="ctr">
              <a:lnSpc>
                <a:spcPts val="1699"/>
              </a:lnSpc>
            </a:pPr>
            <a:r>
              <a:rPr lang="ja-JP" altLang="en-US" b="1" dirty="0">
                <a:solidFill>
                  <a:srgbClr val="000000"/>
                </a:solidFill>
                <a:latin typeface="ＭＳ Ｐゴシック" charset="-128"/>
              </a:rPr>
              <a:t>支給決定（市町村）</a:t>
            </a:r>
            <a:endParaRPr lang="en-US" altLang="ja-JP" b="1" dirty="0">
              <a:solidFill>
                <a:srgbClr val="000000"/>
              </a:solidFill>
              <a:latin typeface="ＭＳ Ｐゴシック" charset="-128"/>
            </a:endParaRPr>
          </a:p>
        </p:txBody>
      </p:sp>
      <p:sp>
        <p:nvSpPr>
          <p:cNvPr id="33" name="Rectangle 50"/>
          <p:cNvSpPr>
            <a:spLocks noChangeArrowheads="1"/>
          </p:cNvSpPr>
          <p:nvPr/>
        </p:nvSpPr>
        <p:spPr bwMode="auto">
          <a:xfrm>
            <a:off x="128465" y="4077000"/>
            <a:ext cx="503695" cy="2160000"/>
          </a:xfrm>
          <a:prstGeom prst="roundRect">
            <a:avLst>
              <a:gd name="adj" fmla="val 33514"/>
            </a:avLst>
          </a:prstGeom>
          <a:solidFill>
            <a:schemeClr val="tx2">
              <a:lumMod val="20000"/>
              <a:lumOff val="80000"/>
            </a:schemeClr>
          </a:solidFill>
          <a:ln w="9525">
            <a:solidFill>
              <a:schemeClr val="tx1"/>
            </a:solidFill>
            <a:miter lim="800000"/>
            <a:headEnd/>
            <a:tailEnd/>
          </a:ln>
        </p:spPr>
        <p:txBody>
          <a:bodyPr vert="eaVert" wrap="none" lIns="91288" tIns="45646" rIns="91288" bIns="45646" anchor="ctr"/>
          <a:lstStyle/>
          <a:p>
            <a:pPr algn="ctr" defTabSz="912971">
              <a:defRPr/>
            </a:pPr>
            <a:r>
              <a:rPr lang="ja-JP" altLang="en-US" sz="2000" dirty="0">
                <a:solidFill>
                  <a:prstClr val="black"/>
                </a:solidFill>
                <a:latin typeface="HG創英角ﾎﾟｯﾌﾟ体" pitchFamily="49" charset="-128"/>
                <a:ea typeface="HG創英角ﾎﾟｯﾌﾟ体" pitchFamily="49" charset="-128"/>
              </a:rPr>
              <a:t>サービス事業者</a:t>
            </a:r>
          </a:p>
        </p:txBody>
      </p:sp>
      <p:sp>
        <p:nvSpPr>
          <p:cNvPr id="47117" name="Rectangle 6"/>
          <p:cNvSpPr>
            <a:spLocks noChangeArrowheads="1"/>
          </p:cNvSpPr>
          <p:nvPr/>
        </p:nvSpPr>
        <p:spPr bwMode="auto">
          <a:xfrm>
            <a:off x="4847153" y="3919321"/>
            <a:ext cx="467481" cy="1799280"/>
          </a:xfrm>
          <a:prstGeom prst="rect">
            <a:avLst/>
          </a:prstGeom>
          <a:solidFill>
            <a:srgbClr val="FFFF99"/>
          </a:solidFill>
          <a:ln w="9525">
            <a:solidFill>
              <a:schemeClr val="tx1"/>
            </a:solidFill>
            <a:miter lim="800000"/>
            <a:headEnd/>
            <a:tailEnd/>
          </a:ln>
        </p:spPr>
        <p:txBody>
          <a:bodyPr vert="eaVert" wrap="none" lIns="91288" tIns="45646" rIns="91288" bIns="45646" anchor="ctr"/>
          <a:lstStyle/>
          <a:p>
            <a:r>
              <a:rPr lang="ja-JP" altLang="en-US" sz="2000" dirty="0">
                <a:solidFill>
                  <a:srgbClr val="000000"/>
                </a:solidFill>
                <a:latin typeface="HG創英角ﾎﾟｯﾌﾟ体" pitchFamily="49" charset="-128"/>
                <a:ea typeface="HG創英角ﾎﾟｯﾌﾟ体" pitchFamily="49" charset="-128"/>
              </a:rPr>
              <a:t> アセスメント　</a:t>
            </a:r>
            <a:r>
              <a:rPr lang="ja-JP" altLang="en-US" sz="2000" dirty="0">
                <a:solidFill>
                  <a:srgbClr val="000000"/>
                </a:solidFill>
              </a:rPr>
              <a:t>　　　　　　</a:t>
            </a:r>
          </a:p>
        </p:txBody>
      </p:sp>
      <p:sp>
        <p:nvSpPr>
          <p:cNvPr id="47118" name="Rectangle 7"/>
          <p:cNvSpPr>
            <a:spLocks noChangeArrowheads="1"/>
          </p:cNvSpPr>
          <p:nvPr/>
        </p:nvSpPr>
        <p:spPr bwMode="auto">
          <a:xfrm>
            <a:off x="3549294" y="1269019"/>
            <a:ext cx="466385" cy="2232360"/>
          </a:xfrm>
          <a:prstGeom prst="rect">
            <a:avLst/>
          </a:prstGeom>
          <a:solidFill>
            <a:srgbClr val="FFFF99"/>
          </a:solidFill>
          <a:ln w="9525">
            <a:solidFill>
              <a:schemeClr val="tx1"/>
            </a:solidFill>
            <a:miter lim="800000"/>
            <a:headEnd/>
            <a:tailEnd/>
          </a:ln>
        </p:spPr>
        <p:txBody>
          <a:bodyPr vert="eaVert" wrap="none" lIns="91288" tIns="45646" rIns="91288" bIns="45646" anchor="ctr"/>
          <a:lstStyle/>
          <a:p>
            <a:r>
              <a:rPr lang="ja-JP" altLang="en-US" sz="1600" dirty="0">
                <a:solidFill>
                  <a:srgbClr val="000000"/>
                </a:solidFill>
                <a:latin typeface="HG創英角ﾎﾟｯﾌﾟ体" pitchFamily="49" charset="-128"/>
                <a:ea typeface="HG創英角ﾎﾟｯﾌﾟ体" pitchFamily="49" charset="-128"/>
              </a:rPr>
              <a:t>サービス等利用計画等</a:t>
            </a:r>
            <a:endParaRPr lang="ja-JP" altLang="en-US" sz="1600" dirty="0">
              <a:solidFill>
                <a:srgbClr val="000000"/>
              </a:solidFill>
            </a:endParaRPr>
          </a:p>
        </p:txBody>
      </p:sp>
      <p:sp>
        <p:nvSpPr>
          <p:cNvPr id="43" name="右矢印 42"/>
          <p:cNvSpPr/>
          <p:nvPr/>
        </p:nvSpPr>
        <p:spPr>
          <a:xfrm>
            <a:off x="5367283" y="4359961"/>
            <a:ext cx="289707" cy="649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288" tIns="45646" rIns="91288" bIns="45646" anchor="ctr"/>
          <a:lstStyle/>
          <a:p>
            <a:pPr algn="ctr" defTabSz="912971">
              <a:defRPr/>
            </a:pPr>
            <a:endParaRPr lang="ja-JP" altLang="en-US" b="1" dirty="0">
              <a:solidFill>
                <a:prstClr val="white"/>
              </a:solidFill>
            </a:endParaRPr>
          </a:p>
        </p:txBody>
      </p:sp>
      <p:sp>
        <p:nvSpPr>
          <p:cNvPr id="47120" name="Rectangle 52"/>
          <p:cNvSpPr>
            <a:spLocks noChangeArrowheads="1"/>
          </p:cNvSpPr>
          <p:nvPr/>
        </p:nvSpPr>
        <p:spPr bwMode="auto">
          <a:xfrm>
            <a:off x="6247358" y="3429001"/>
            <a:ext cx="287512" cy="1837080"/>
          </a:xfrm>
          <a:prstGeom prst="roundRect">
            <a:avLst>
              <a:gd name="adj" fmla="val 50000"/>
            </a:avLst>
          </a:prstGeom>
          <a:solidFill>
            <a:srgbClr val="FFFF00"/>
          </a:solidFill>
          <a:ln w="9525" algn="ctr">
            <a:solidFill>
              <a:schemeClr val="tx1"/>
            </a:solidFill>
            <a:miter lim="800000"/>
            <a:headEnd/>
            <a:tailEnd/>
          </a:ln>
        </p:spPr>
        <p:txBody>
          <a:bodyPr vert="eaVert" wrap="none" lIns="35938" tIns="45646" rIns="35938" bIns="45646" anchor="ctr"/>
          <a:lstStyle/>
          <a:p>
            <a:pPr algn="ctr">
              <a:lnSpc>
                <a:spcPts val="1699"/>
              </a:lnSpc>
            </a:pPr>
            <a:r>
              <a:rPr lang="ja-JP" altLang="en-US" b="1" dirty="0">
                <a:solidFill>
                  <a:srgbClr val="000000"/>
                </a:solidFill>
                <a:latin typeface="ＭＳ Ｐゴシック" charset="-128"/>
              </a:rPr>
              <a:t>支援会議</a:t>
            </a:r>
            <a:endParaRPr lang="en-US" altLang="ja-JP" b="1" dirty="0">
              <a:solidFill>
                <a:srgbClr val="000000"/>
              </a:solidFill>
              <a:latin typeface="ＭＳ Ｐゴシック" charset="-128"/>
            </a:endParaRPr>
          </a:p>
        </p:txBody>
      </p:sp>
      <p:sp>
        <p:nvSpPr>
          <p:cNvPr id="47121" name="Rectangle 7"/>
          <p:cNvSpPr>
            <a:spLocks noChangeArrowheads="1"/>
          </p:cNvSpPr>
          <p:nvPr/>
        </p:nvSpPr>
        <p:spPr bwMode="auto">
          <a:xfrm>
            <a:off x="7995773" y="1196640"/>
            <a:ext cx="559661" cy="2303640"/>
          </a:xfrm>
          <a:prstGeom prst="rect">
            <a:avLst/>
          </a:prstGeom>
          <a:solidFill>
            <a:srgbClr val="FFFF99"/>
          </a:solidFill>
          <a:ln w="9525">
            <a:solidFill>
              <a:schemeClr val="tx1"/>
            </a:solidFill>
            <a:miter lim="800000"/>
            <a:headEnd/>
            <a:tailEnd/>
          </a:ln>
        </p:spPr>
        <p:txBody>
          <a:bodyPr vert="eaVert" wrap="none" lIns="91288" tIns="45646" rIns="91288" bIns="45646" anchor="ctr"/>
          <a:lstStyle/>
          <a:p>
            <a:pPr algn="ctr"/>
            <a:r>
              <a:rPr lang="ja-JP" altLang="en-US" sz="1600" dirty="0">
                <a:solidFill>
                  <a:srgbClr val="000000"/>
                </a:solidFill>
                <a:latin typeface="HG創英角ﾎﾟｯﾌﾟ体" pitchFamily="49" charset="-128"/>
                <a:ea typeface="HG創英角ﾎﾟｯﾌﾟ体" pitchFamily="49" charset="-128"/>
              </a:rPr>
              <a:t>継続サービス利用支援等</a:t>
            </a:r>
            <a:endParaRPr lang="en-US" altLang="ja-JP" sz="1600" dirty="0">
              <a:solidFill>
                <a:srgbClr val="000000"/>
              </a:solidFill>
              <a:latin typeface="HG創英角ﾎﾟｯﾌﾟ体" pitchFamily="49" charset="-128"/>
              <a:ea typeface="HG創英角ﾎﾟｯﾌﾟ体" pitchFamily="49" charset="-128"/>
            </a:endParaRPr>
          </a:p>
          <a:p>
            <a:pPr algn="ctr"/>
            <a:r>
              <a:rPr lang="ja-JP" altLang="en-US" sz="1600" dirty="0">
                <a:solidFill>
                  <a:srgbClr val="000000"/>
                </a:solidFill>
                <a:latin typeface="HG創英角ﾎﾟｯﾌﾟ体" pitchFamily="49" charset="-128"/>
                <a:ea typeface="HG創英角ﾎﾟｯﾌﾟ体" pitchFamily="49" charset="-128"/>
              </a:rPr>
              <a:t>（モニタリング）</a:t>
            </a:r>
            <a:endParaRPr lang="ja-JP" altLang="en-US" sz="1600" dirty="0">
              <a:solidFill>
                <a:srgbClr val="000000"/>
              </a:solidFill>
            </a:endParaRPr>
          </a:p>
        </p:txBody>
      </p:sp>
      <p:sp>
        <p:nvSpPr>
          <p:cNvPr id="47122" name="Rectangle 7"/>
          <p:cNvSpPr>
            <a:spLocks noChangeArrowheads="1"/>
          </p:cNvSpPr>
          <p:nvPr/>
        </p:nvSpPr>
        <p:spPr bwMode="auto">
          <a:xfrm>
            <a:off x="7448009" y="3772446"/>
            <a:ext cx="547590" cy="2373840"/>
          </a:xfrm>
          <a:prstGeom prst="rect">
            <a:avLst/>
          </a:prstGeom>
          <a:solidFill>
            <a:srgbClr val="FFFF99"/>
          </a:solidFill>
          <a:ln w="9525">
            <a:solidFill>
              <a:schemeClr val="tx1"/>
            </a:solidFill>
            <a:miter lim="800000"/>
            <a:headEnd/>
            <a:tailEnd/>
          </a:ln>
        </p:spPr>
        <p:txBody>
          <a:bodyPr vert="eaVert" wrap="none" lIns="91288" tIns="45646" rIns="91288" bIns="45646" anchor="ctr"/>
          <a:lstStyle/>
          <a:p>
            <a:pPr algn="ctr"/>
            <a:r>
              <a:rPr lang="ja-JP" altLang="en-US" sz="1600" dirty="0">
                <a:solidFill>
                  <a:srgbClr val="000000"/>
                </a:solidFill>
                <a:latin typeface="HG創英角ﾎﾟｯﾌﾟ体" pitchFamily="49" charset="-128"/>
                <a:ea typeface="HG創英角ﾎﾟｯﾌﾟ体" pitchFamily="49" charset="-128"/>
              </a:rPr>
              <a:t>個別支援計画の実施</a:t>
            </a:r>
            <a:endParaRPr lang="en-US" altLang="ja-JP" sz="1600" dirty="0">
              <a:solidFill>
                <a:srgbClr val="000000"/>
              </a:solidFill>
              <a:latin typeface="HG創英角ﾎﾟｯﾌﾟ体" pitchFamily="49" charset="-128"/>
              <a:ea typeface="HG創英角ﾎﾟｯﾌﾟ体" pitchFamily="49" charset="-128"/>
            </a:endParaRPr>
          </a:p>
          <a:p>
            <a:pPr algn="ctr"/>
            <a:r>
              <a:rPr lang="ja-JP" altLang="en-US" sz="1600" dirty="0">
                <a:solidFill>
                  <a:srgbClr val="000000"/>
                </a:solidFill>
                <a:latin typeface="HG創英角ﾎﾟｯﾌﾟ体" pitchFamily="49" charset="-128"/>
                <a:ea typeface="HG創英角ﾎﾟｯﾌﾟ体" pitchFamily="49" charset="-128"/>
              </a:rPr>
              <a:t>（サービスの提供）</a:t>
            </a:r>
            <a:endParaRPr lang="ja-JP" altLang="en-US" sz="1600" dirty="0">
              <a:solidFill>
                <a:srgbClr val="000000"/>
              </a:solidFill>
            </a:endParaRPr>
          </a:p>
        </p:txBody>
      </p:sp>
      <p:sp>
        <p:nvSpPr>
          <p:cNvPr id="50" name="右矢印 49"/>
          <p:cNvSpPr/>
          <p:nvPr/>
        </p:nvSpPr>
        <p:spPr>
          <a:xfrm>
            <a:off x="7182393" y="4359961"/>
            <a:ext cx="203013" cy="649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288" tIns="45646" rIns="91288" bIns="45646" anchor="ctr"/>
          <a:lstStyle/>
          <a:p>
            <a:pPr algn="ctr" defTabSz="912971">
              <a:defRPr/>
            </a:pPr>
            <a:endParaRPr lang="ja-JP" altLang="en-US" b="1" dirty="0">
              <a:solidFill>
                <a:prstClr val="white"/>
              </a:solidFill>
            </a:endParaRPr>
          </a:p>
        </p:txBody>
      </p:sp>
      <p:sp>
        <p:nvSpPr>
          <p:cNvPr id="47124" name="Rectangle 7"/>
          <p:cNvSpPr>
            <a:spLocks noChangeArrowheads="1"/>
          </p:cNvSpPr>
          <p:nvPr/>
        </p:nvSpPr>
        <p:spPr bwMode="auto">
          <a:xfrm>
            <a:off x="9382932" y="3789720"/>
            <a:ext cx="466385" cy="2374920"/>
          </a:xfrm>
          <a:prstGeom prst="rect">
            <a:avLst/>
          </a:prstGeom>
          <a:solidFill>
            <a:srgbClr val="FFFF99"/>
          </a:solidFill>
          <a:ln w="15875">
            <a:solidFill>
              <a:schemeClr val="tx1"/>
            </a:solidFill>
            <a:prstDash val="dash"/>
            <a:miter lim="800000"/>
            <a:headEnd/>
            <a:tailEnd/>
          </a:ln>
        </p:spPr>
        <p:txBody>
          <a:bodyPr vert="eaVert" wrap="none" lIns="91288" tIns="45646" rIns="91288" bIns="45646" anchor="ctr"/>
          <a:lstStyle/>
          <a:p>
            <a:pPr algn="ctr"/>
            <a:r>
              <a:rPr lang="ja-JP" altLang="en-US" sz="1600" dirty="0">
                <a:solidFill>
                  <a:srgbClr val="000000"/>
                </a:solidFill>
                <a:latin typeface="HG創英角ﾎﾟｯﾌﾟ体" pitchFamily="49" charset="-128"/>
                <a:ea typeface="HG創英角ﾎﾟｯﾌﾟ体" pitchFamily="49" charset="-128"/>
              </a:rPr>
              <a:t>個別支援計画の変更</a:t>
            </a:r>
            <a:endParaRPr lang="ja-JP" altLang="en-US" sz="1600" dirty="0">
              <a:solidFill>
                <a:srgbClr val="000000"/>
              </a:solidFill>
            </a:endParaRPr>
          </a:p>
        </p:txBody>
      </p:sp>
      <p:sp>
        <p:nvSpPr>
          <p:cNvPr id="52" name="右矢印 51"/>
          <p:cNvSpPr/>
          <p:nvPr/>
        </p:nvSpPr>
        <p:spPr>
          <a:xfrm>
            <a:off x="8586978" y="4383721"/>
            <a:ext cx="287512" cy="649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288" tIns="45646" rIns="91288" bIns="45646" anchor="ctr"/>
          <a:lstStyle/>
          <a:p>
            <a:pPr algn="ctr" defTabSz="912971">
              <a:defRPr/>
            </a:pPr>
            <a:endParaRPr lang="ja-JP" altLang="en-US" b="1" dirty="0">
              <a:solidFill>
                <a:prstClr val="white"/>
              </a:solidFill>
            </a:endParaRPr>
          </a:p>
        </p:txBody>
      </p:sp>
      <p:sp>
        <p:nvSpPr>
          <p:cNvPr id="47126" name="Rectangle 52"/>
          <p:cNvSpPr>
            <a:spLocks noChangeArrowheads="1"/>
          </p:cNvSpPr>
          <p:nvPr/>
        </p:nvSpPr>
        <p:spPr bwMode="auto">
          <a:xfrm>
            <a:off x="3080703" y="1844640"/>
            <a:ext cx="358841" cy="3384720"/>
          </a:xfrm>
          <a:prstGeom prst="roundRect">
            <a:avLst>
              <a:gd name="adj" fmla="val 50000"/>
            </a:avLst>
          </a:prstGeom>
          <a:solidFill>
            <a:srgbClr val="FFFF00"/>
          </a:solidFill>
          <a:ln w="9525" algn="ctr">
            <a:solidFill>
              <a:schemeClr val="tx1"/>
            </a:solidFill>
            <a:miter lim="800000"/>
            <a:headEnd/>
            <a:tailEnd/>
          </a:ln>
        </p:spPr>
        <p:txBody>
          <a:bodyPr vert="eaVert" wrap="none" lIns="35938" tIns="45646" rIns="35938" bIns="45646" anchor="ctr"/>
          <a:lstStyle/>
          <a:p>
            <a:pPr algn="ctr">
              <a:lnSpc>
                <a:spcPts val="1699"/>
              </a:lnSpc>
            </a:pPr>
            <a:r>
              <a:rPr lang="ja-JP" altLang="en-US" sz="1400" b="1" dirty="0">
                <a:solidFill>
                  <a:srgbClr val="000000"/>
                </a:solidFill>
                <a:latin typeface="ＭＳ Ｐゴシック" charset="-128"/>
              </a:rPr>
              <a:t>サ　ー　ビ　ス　担　当　者　会　議</a:t>
            </a:r>
            <a:endParaRPr lang="en-US" altLang="ja-JP" sz="1400" b="1" dirty="0">
              <a:solidFill>
                <a:srgbClr val="000000"/>
              </a:solidFill>
              <a:latin typeface="ＭＳ Ｐゴシック" charset="-128"/>
            </a:endParaRPr>
          </a:p>
        </p:txBody>
      </p:sp>
      <p:sp>
        <p:nvSpPr>
          <p:cNvPr id="47127" name="Rectangle 38"/>
          <p:cNvSpPr>
            <a:spLocks noChangeArrowheads="1"/>
          </p:cNvSpPr>
          <p:nvPr/>
        </p:nvSpPr>
        <p:spPr bwMode="auto">
          <a:xfrm>
            <a:off x="5689179" y="3772440"/>
            <a:ext cx="466385" cy="2592000"/>
          </a:xfrm>
          <a:prstGeom prst="rect">
            <a:avLst/>
          </a:prstGeom>
          <a:solidFill>
            <a:srgbClr val="FFFF99"/>
          </a:solidFill>
          <a:ln w="9525">
            <a:solidFill>
              <a:schemeClr val="tx1"/>
            </a:solidFill>
            <a:miter lim="800000"/>
            <a:headEnd/>
            <a:tailEnd/>
          </a:ln>
        </p:spPr>
        <p:txBody>
          <a:bodyPr vert="eaVert" wrap="none" lIns="91288" tIns="45646" rIns="91288" bIns="45646" anchor="ctr"/>
          <a:lstStyle/>
          <a:p>
            <a:pPr>
              <a:spcBef>
                <a:spcPct val="50000"/>
              </a:spcBef>
            </a:pPr>
            <a:r>
              <a:rPr lang="ja-JP" altLang="en-US" sz="2000" dirty="0">
                <a:solidFill>
                  <a:srgbClr val="000000"/>
                </a:solidFill>
                <a:latin typeface="HG創英角ﾎﾟｯﾌﾟ体" pitchFamily="49" charset="-128"/>
                <a:ea typeface="HG創英角ﾎﾟｯﾌﾟ体" pitchFamily="49" charset="-128"/>
              </a:rPr>
              <a:t> 個別支援計画の原案</a:t>
            </a:r>
            <a:r>
              <a:rPr lang="ja-JP" altLang="en-US" sz="2000" dirty="0">
                <a:solidFill>
                  <a:srgbClr val="000000"/>
                </a:solidFill>
              </a:rPr>
              <a:t>　</a:t>
            </a:r>
          </a:p>
        </p:txBody>
      </p:sp>
      <p:cxnSp>
        <p:nvCxnSpPr>
          <p:cNvPr id="31" name="直線コネクタ 30"/>
          <p:cNvCxnSpPr/>
          <p:nvPr/>
        </p:nvCxnSpPr>
        <p:spPr>
          <a:xfrm>
            <a:off x="4173316" y="1269000"/>
            <a:ext cx="0" cy="504036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129" name="Rectangle 7"/>
          <p:cNvSpPr>
            <a:spLocks noChangeArrowheads="1"/>
          </p:cNvSpPr>
          <p:nvPr/>
        </p:nvSpPr>
        <p:spPr bwMode="auto">
          <a:xfrm>
            <a:off x="9366097" y="980640"/>
            <a:ext cx="466384" cy="2519640"/>
          </a:xfrm>
          <a:prstGeom prst="rect">
            <a:avLst/>
          </a:prstGeom>
          <a:solidFill>
            <a:srgbClr val="FFFF99"/>
          </a:solidFill>
          <a:ln w="15875">
            <a:solidFill>
              <a:schemeClr val="tx1"/>
            </a:solidFill>
            <a:prstDash val="dash"/>
            <a:miter lim="800000"/>
            <a:headEnd/>
            <a:tailEnd/>
          </a:ln>
        </p:spPr>
        <p:txBody>
          <a:bodyPr vert="eaVert" wrap="none" lIns="91288" tIns="45646" rIns="91288" bIns="45646" anchor="ctr"/>
          <a:lstStyle/>
          <a:p>
            <a:pPr algn="ctr"/>
            <a:r>
              <a:rPr lang="ja-JP" altLang="en-US" sz="1400" dirty="0">
                <a:solidFill>
                  <a:srgbClr val="000000"/>
                </a:solidFill>
                <a:latin typeface="HG創英角ﾎﾟｯﾌﾟ体" pitchFamily="49" charset="-128"/>
                <a:ea typeface="HG創英角ﾎﾟｯﾌﾟ体" pitchFamily="49" charset="-128"/>
              </a:rPr>
              <a:t>サービス等利用計画等の変更</a:t>
            </a:r>
            <a:endParaRPr lang="ja-JP" altLang="en-US" sz="1400" dirty="0">
              <a:solidFill>
                <a:srgbClr val="000000"/>
              </a:solidFill>
            </a:endParaRPr>
          </a:p>
        </p:txBody>
      </p:sp>
      <p:sp>
        <p:nvSpPr>
          <p:cNvPr id="27" name="右矢印 26"/>
          <p:cNvSpPr/>
          <p:nvPr/>
        </p:nvSpPr>
        <p:spPr>
          <a:xfrm>
            <a:off x="8586978" y="2008801"/>
            <a:ext cx="287512" cy="646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288" tIns="45646" rIns="91288" bIns="45646" anchor="ctr"/>
          <a:lstStyle/>
          <a:p>
            <a:pPr algn="ctr" defTabSz="912971">
              <a:defRPr/>
            </a:pPr>
            <a:endParaRPr lang="ja-JP" altLang="en-US" b="1" dirty="0">
              <a:solidFill>
                <a:prstClr val="white"/>
              </a:solidFill>
            </a:endParaRPr>
          </a:p>
        </p:txBody>
      </p:sp>
      <p:sp>
        <p:nvSpPr>
          <p:cNvPr id="47131" name="Rectangle 52"/>
          <p:cNvSpPr>
            <a:spLocks noChangeArrowheads="1"/>
          </p:cNvSpPr>
          <p:nvPr/>
        </p:nvSpPr>
        <p:spPr bwMode="auto">
          <a:xfrm>
            <a:off x="8885797" y="1910530"/>
            <a:ext cx="358841" cy="3384720"/>
          </a:xfrm>
          <a:prstGeom prst="roundRect">
            <a:avLst>
              <a:gd name="adj" fmla="val 50000"/>
            </a:avLst>
          </a:prstGeom>
          <a:solidFill>
            <a:srgbClr val="FFFF00"/>
          </a:solidFill>
          <a:ln w="9525" algn="ctr">
            <a:solidFill>
              <a:schemeClr val="tx1"/>
            </a:solidFill>
            <a:prstDash val="dash"/>
            <a:miter lim="800000"/>
            <a:headEnd/>
            <a:tailEnd/>
          </a:ln>
        </p:spPr>
        <p:txBody>
          <a:bodyPr vert="eaVert" wrap="none" lIns="35938" tIns="45646" rIns="35938" bIns="45646" anchor="ctr"/>
          <a:lstStyle/>
          <a:p>
            <a:pPr algn="ctr">
              <a:lnSpc>
                <a:spcPts val="1699"/>
              </a:lnSpc>
            </a:pPr>
            <a:r>
              <a:rPr lang="ja-JP" altLang="en-US" sz="1400" b="1" dirty="0">
                <a:solidFill>
                  <a:srgbClr val="000000"/>
                </a:solidFill>
                <a:latin typeface="ＭＳ Ｐゴシック" charset="-128"/>
              </a:rPr>
              <a:t>サ　ー　ビ　ス　担　当　者　会　議</a:t>
            </a:r>
            <a:endParaRPr lang="en-US" altLang="ja-JP" sz="1400" b="1" dirty="0">
              <a:solidFill>
                <a:srgbClr val="000000"/>
              </a:solidFill>
              <a:latin typeface="ＭＳ Ｐゴシック" charset="-128"/>
            </a:endParaRPr>
          </a:p>
        </p:txBody>
      </p:sp>
      <p:sp>
        <p:nvSpPr>
          <p:cNvPr id="37" name="右矢印 36"/>
          <p:cNvSpPr/>
          <p:nvPr/>
        </p:nvSpPr>
        <p:spPr>
          <a:xfrm>
            <a:off x="1365180" y="1917000"/>
            <a:ext cx="575025" cy="648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288" tIns="45646" rIns="91288" bIns="45646" anchor="ctr"/>
          <a:lstStyle/>
          <a:p>
            <a:pPr algn="ctr" defTabSz="912971">
              <a:defRPr/>
            </a:pPr>
            <a:endParaRPr lang="ja-JP" altLang="en-US" b="1" dirty="0">
              <a:solidFill>
                <a:prstClr val="white"/>
              </a:solidFill>
            </a:endParaRPr>
          </a:p>
        </p:txBody>
      </p:sp>
      <p:sp>
        <p:nvSpPr>
          <p:cNvPr id="47134" name="テキスト ボックス 37"/>
          <p:cNvSpPr txBox="1">
            <a:spLocks noChangeArrowheads="1"/>
          </p:cNvSpPr>
          <p:nvPr/>
        </p:nvSpPr>
        <p:spPr bwMode="auto">
          <a:xfrm>
            <a:off x="1052699" y="6022203"/>
            <a:ext cx="2688568" cy="617385"/>
          </a:xfrm>
          <a:prstGeom prst="rect">
            <a:avLst/>
          </a:prstGeom>
          <a:noFill/>
          <a:ln w="9525">
            <a:noFill/>
            <a:miter lim="800000"/>
            <a:headEnd/>
            <a:tailEnd/>
          </a:ln>
        </p:spPr>
        <p:txBody>
          <a:bodyPr lIns="62773" tIns="31387" rIns="62773" bIns="31387">
            <a:spAutoFit/>
          </a:bodyPr>
          <a:lstStyle/>
          <a:p>
            <a:r>
              <a:rPr lang="en-US" altLang="ja-JP" dirty="0">
                <a:solidFill>
                  <a:prstClr val="black"/>
                </a:solidFill>
              </a:rPr>
              <a:t>※</a:t>
            </a:r>
            <a:r>
              <a:rPr lang="ja-JP" altLang="en-US" dirty="0">
                <a:solidFill>
                  <a:prstClr val="black"/>
                </a:solidFill>
              </a:rPr>
              <a:t>点線枠部分は、必要により実施</a:t>
            </a:r>
          </a:p>
        </p:txBody>
      </p:sp>
      <p:sp>
        <p:nvSpPr>
          <p:cNvPr id="39" name="AutoShape 54"/>
          <p:cNvSpPr txBox="1">
            <a:spLocks noChangeArrowheads="1"/>
          </p:cNvSpPr>
          <p:nvPr/>
        </p:nvSpPr>
        <p:spPr bwMode="auto">
          <a:xfrm>
            <a:off x="182196" y="44625"/>
            <a:ext cx="9517529" cy="833760"/>
          </a:xfrm>
          <a:prstGeom prst="roundRect">
            <a:avLst>
              <a:gd name="adj" fmla="val 26537"/>
            </a:avLst>
          </a:prstGeom>
          <a:solidFill>
            <a:srgbClr val="FFFFCC"/>
          </a:solidFill>
          <a:ln w="38100" cmpd="thickThin">
            <a:solidFill>
              <a:srgbClr val="FF6600"/>
            </a:solidFill>
            <a:round/>
            <a:headEnd/>
            <a:tailEnd/>
          </a:ln>
          <a:effectLst>
            <a:outerShdw dist="107763" dir="2700000" algn="ctr" rotWithShape="0">
              <a:schemeClr val="bg2">
                <a:alpha val="50000"/>
              </a:schemeClr>
            </a:outerShdw>
          </a:effectLst>
        </p:spPr>
        <p:txBody>
          <a:bodyPr lIns="91288" tIns="45646" rIns="91288" bIns="45646" anchor="ctr"/>
          <a:lstStyle/>
          <a:p>
            <a:pPr algn="ctr" defTabSz="912971">
              <a:defRPr/>
            </a:pPr>
            <a:r>
              <a:rPr lang="ja-JP" altLang="en-US" sz="2000" b="1" dirty="0">
                <a:solidFill>
                  <a:prstClr val="black"/>
                </a:solidFill>
                <a:latin typeface="ＭＳ Ｐゴシック"/>
              </a:rPr>
              <a:t>指定特定相談支援事業者（計画作成担当）及び障害児相談支援事業者と</a:t>
            </a:r>
            <a:endParaRPr lang="en-US" altLang="ja-JP" sz="2000" b="1" dirty="0">
              <a:solidFill>
                <a:prstClr val="black"/>
              </a:solidFill>
              <a:latin typeface="ＭＳ Ｐゴシック"/>
            </a:endParaRPr>
          </a:p>
          <a:p>
            <a:pPr algn="ctr" defTabSz="912971">
              <a:defRPr/>
            </a:pPr>
            <a:r>
              <a:rPr lang="ja-JP" altLang="en-US" sz="2000" b="1" dirty="0">
                <a:solidFill>
                  <a:prstClr val="black"/>
                </a:solidFill>
                <a:latin typeface="ＭＳ Ｐゴシック"/>
              </a:rPr>
              <a:t>障害福祉サービス事業者の関係</a:t>
            </a:r>
          </a:p>
        </p:txBody>
      </p:sp>
      <p:sp>
        <p:nvSpPr>
          <p:cNvPr id="47136" name="Rectangle 52"/>
          <p:cNvSpPr>
            <a:spLocks noChangeArrowheads="1"/>
          </p:cNvSpPr>
          <p:nvPr/>
        </p:nvSpPr>
        <p:spPr bwMode="auto">
          <a:xfrm>
            <a:off x="1533405" y="2708640"/>
            <a:ext cx="358841" cy="1656720"/>
          </a:xfrm>
          <a:prstGeom prst="roundRect">
            <a:avLst>
              <a:gd name="adj" fmla="val 50000"/>
            </a:avLst>
          </a:prstGeom>
          <a:solidFill>
            <a:srgbClr val="FFFF00"/>
          </a:solidFill>
          <a:ln w="9525" algn="ctr">
            <a:solidFill>
              <a:schemeClr val="tx1"/>
            </a:solidFill>
            <a:miter lim="800000"/>
            <a:headEnd/>
            <a:tailEnd/>
          </a:ln>
        </p:spPr>
        <p:txBody>
          <a:bodyPr vert="eaVert" wrap="none" lIns="35938" tIns="45646" rIns="35938" bIns="45646" anchor="ctr"/>
          <a:lstStyle/>
          <a:p>
            <a:pPr algn="ctr">
              <a:lnSpc>
                <a:spcPts val="1699"/>
              </a:lnSpc>
            </a:pPr>
            <a:r>
              <a:rPr lang="ja-JP" altLang="en-US" sz="1400" b="1" dirty="0">
                <a:solidFill>
                  <a:srgbClr val="000000"/>
                </a:solidFill>
                <a:latin typeface="ＭＳ Ｐゴシック" charset="-128"/>
              </a:rPr>
              <a:t>資源アセスメント</a:t>
            </a:r>
            <a:endParaRPr lang="en-US" altLang="ja-JP" sz="1400" b="1" dirty="0">
              <a:solidFill>
                <a:srgbClr val="000000"/>
              </a:solidFill>
              <a:latin typeface="ＭＳ Ｐゴシック" charset="-128"/>
            </a:endParaRPr>
          </a:p>
        </p:txBody>
      </p:sp>
      <p:sp>
        <p:nvSpPr>
          <p:cNvPr id="42" name="Rectangle 52"/>
          <p:cNvSpPr>
            <a:spLocks noChangeArrowheads="1"/>
          </p:cNvSpPr>
          <p:nvPr/>
        </p:nvSpPr>
        <p:spPr bwMode="auto">
          <a:xfrm>
            <a:off x="1173443" y="2708640"/>
            <a:ext cx="358841" cy="1656720"/>
          </a:xfrm>
          <a:prstGeom prst="roundRect">
            <a:avLst>
              <a:gd name="adj" fmla="val 50000"/>
            </a:avLst>
          </a:prstGeom>
          <a:solidFill>
            <a:srgbClr val="FFFF00"/>
          </a:solidFill>
          <a:ln w="9525" algn="ctr">
            <a:solidFill>
              <a:schemeClr val="tx1"/>
            </a:solidFill>
            <a:prstDash val="dash"/>
            <a:miter lim="800000"/>
            <a:headEnd/>
            <a:tailEnd/>
          </a:ln>
        </p:spPr>
        <p:txBody>
          <a:bodyPr vert="eaVert" wrap="none" lIns="35938" tIns="45646" rIns="35938" bIns="45646" anchor="ctr"/>
          <a:lstStyle/>
          <a:p>
            <a:pPr algn="ctr" defTabSz="912971">
              <a:lnSpc>
                <a:spcPts val="1699"/>
              </a:lnSpc>
              <a:defRPr/>
            </a:pPr>
            <a:r>
              <a:rPr lang="ja-JP" altLang="en-US" sz="1400" b="1" dirty="0">
                <a:solidFill>
                  <a:prstClr val="black">
                    <a:lumMod val="65000"/>
                    <a:lumOff val="35000"/>
                  </a:prstClr>
                </a:solidFill>
                <a:latin typeface="ＭＳ Ｐゴシック" charset="-128"/>
              </a:rPr>
              <a:t>二次アセスメント</a:t>
            </a:r>
            <a:endParaRPr lang="en-US" altLang="ja-JP" sz="1400" b="1" dirty="0">
              <a:solidFill>
                <a:prstClr val="black">
                  <a:lumMod val="65000"/>
                  <a:lumOff val="35000"/>
                </a:prstClr>
              </a:solidFill>
              <a:latin typeface="ＭＳ Ｐゴシック" charset="-128"/>
            </a:endParaRPr>
          </a:p>
        </p:txBody>
      </p:sp>
      <p:sp>
        <p:nvSpPr>
          <p:cNvPr id="47138" name="テキスト ボックス 15"/>
          <p:cNvSpPr txBox="1">
            <a:spLocks noChangeArrowheads="1"/>
          </p:cNvSpPr>
          <p:nvPr/>
        </p:nvSpPr>
        <p:spPr bwMode="auto">
          <a:xfrm>
            <a:off x="4251272" y="3788661"/>
            <a:ext cx="389569" cy="2448360"/>
          </a:xfrm>
          <a:prstGeom prst="rect">
            <a:avLst/>
          </a:prstGeom>
          <a:solidFill>
            <a:srgbClr val="00B0F0"/>
          </a:solidFill>
          <a:ln w="9525">
            <a:solidFill>
              <a:schemeClr val="tx1"/>
            </a:solidFill>
            <a:miter lim="800000"/>
            <a:headEnd/>
            <a:tailEnd/>
          </a:ln>
        </p:spPr>
        <p:txBody>
          <a:bodyPr vert="eaVert" lIns="35989" tIns="45707" rIns="35989" bIns="45707" anchor="ctr"/>
          <a:lstStyle/>
          <a:p>
            <a:pPr algn="ctr"/>
            <a:r>
              <a:rPr lang="ja-JP" altLang="en-US" b="1" dirty="0">
                <a:solidFill>
                  <a:prstClr val="black"/>
                </a:solidFill>
              </a:rPr>
              <a:t>利用契約（利用開始）</a:t>
            </a:r>
          </a:p>
        </p:txBody>
      </p:sp>
      <p:sp>
        <p:nvSpPr>
          <p:cNvPr id="36" name="角丸四角形吹き出し 35"/>
          <p:cNvSpPr/>
          <p:nvPr/>
        </p:nvSpPr>
        <p:spPr>
          <a:xfrm>
            <a:off x="848642" y="4581128"/>
            <a:ext cx="1728192" cy="864096"/>
          </a:xfrm>
          <a:prstGeom prst="wedgeRoundRectCallout">
            <a:avLst>
              <a:gd name="adj1" fmla="val -25841"/>
              <a:gd name="adj2" fmla="val -69339"/>
              <a:gd name="adj3" fmla="val 16667"/>
            </a:avLst>
          </a:prstGeom>
          <a:solidFill>
            <a:schemeClr val="bg1"/>
          </a:solidFill>
          <a:ln w="3175"/>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anchor="ctr"/>
          <a:lstStyle/>
          <a:p>
            <a:pPr>
              <a:defRPr/>
            </a:pPr>
            <a:r>
              <a:rPr lang="ja-JP" altLang="en-US" sz="1000" dirty="0">
                <a:solidFill>
                  <a:srgbClr val="1F497D">
                    <a:lumMod val="75000"/>
                  </a:srgbClr>
                </a:solidFill>
                <a:latin typeface="メイリオ" pitchFamily="50" charset="-128"/>
                <a:ea typeface="メイリオ" pitchFamily="50" charset="-128"/>
              </a:rPr>
              <a:t>必要に応じて、医療の必要性や職業能力の程度などについて、</a:t>
            </a:r>
            <a:r>
              <a:rPr lang="ja-JP" altLang="en-US" sz="1000" b="1" dirty="0">
                <a:solidFill>
                  <a:srgbClr val="1F497D">
                    <a:lumMod val="75000"/>
                  </a:srgbClr>
                </a:solidFill>
                <a:latin typeface="メイリオ" pitchFamily="50" charset="-128"/>
                <a:ea typeface="メイリオ" pitchFamily="50" charset="-128"/>
              </a:rPr>
              <a:t>外部の専門機関等に状況照会</a:t>
            </a:r>
            <a:r>
              <a:rPr lang="ja-JP" altLang="en-US" sz="1000" dirty="0">
                <a:solidFill>
                  <a:srgbClr val="1F497D">
                    <a:lumMod val="75000"/>
                  </a:srgbClr>
                </a:solidFill>
                <a:latin typeface="メイリオ" pitchFamily="50" charset="-128"/>
                <a:ea typeface="メイリオ" pitchFamily="50" charset="-128"/>
              </a:rPr>
              <a:t>。</a:t>
            </a:r>
          </a:p>
        </p:txBody>
      </p:sp>
      <p:sp>
        <p:nvSpPr>
          <p:cNvPr id="2" name="スライド番号プレースホルダー 1"/>
          <p:cNvSpPr>
            <a:spLocks noGrp="1"/>
          </p:cNvSpPr>
          <p:nvPr>
            <p:ph type="sldNum" sz="quarter" idx="12"/>
          </p:nvPr>
        </p:nvSpPr>
        <p:spPr/>
        <p:txBody>
          <a:bodyPr/>
          <a:lstStyle/>
          <a:p>
            <a:pPr>
              <a:defRPr/>
            </a:pPr>
            <a:fld id="{028E30FF-6DFA-4E32-896A-0181B2B83A32}" type="slidenum">
              <a:rPr lang="en-US" altLang="ja-JP" smtClean="0">
                <a:solidFill>
                  <a:prstClr val="black">
                    <a:tint val="75000"/>
                  </a:prstClr>
                </a:solidFill>
              </a:rPr>
              <a:pPr>
                <a:defRPr/>
              </a:pPr>
              <a:t>165</a:t>
            </a:fld>
            <a:endParaRPr lang="en-US" altLang="ja-JP" dirty="0">
              <a:solidFill>
                <a:prstClr val="black">
                  <a:tint val="75000"/>
                </a:prstClr>
              </a:solidFill>
            </a:endParaRPr>
          </a:p>
        </p:txBody>
      </p:sp>
    </p:spTree>
    <p:extLst>
      <p:ext uri="{BB962C8B-B14F-4D97-AF65-F5344CB8AC3E}">
        <p14:creationId xmlns:p14="http://schemas.microsoft.com/office/powerpoint/2010/main" val="65559085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88504" y="836712"/>
            <a:ext cx="8915400" cy="5530626"/>
          </a:xfrm>
        </p:spPr>
        <p:txBody>
          <a:bodyPr/>
          <a:lstStyle/>
          <a:p>
            <a:pPr algn="l"/>
            <a:r>
              <a:rPr lang="en-US" altLang="ja-JP" sz="3600" dirty="0">
                <a:solidFill>
                  <a:schemeClr val="tx1"/>
                </a:solidFill>
                <a:latin typeface="ＭＳ ゴシック" panose="020B0609070205080204" pitchFamily="49" charset="-128"/>
                <a:ea typeface="ＭＳ ゴシック" panose="020B0609070205080204" pitchFamily="49" charset="-128"/>
              </a:rPr>
              <a:t>Ⅲ</a:t>
            </a:r>
            <a:r>
              <a:rPr lang="ja-JP" altLang="en-US" sz="3600" dirty="0" smtClean="0">
                <a:solidFill>
                  <a:schemeClr val="tx1"/>
                </a:solidFill>
                <a:latin typeface="ＭＳ ゴシック" panose="020B0609070205080204" pitchFamily="49" charset="-128"/>
                <a:ea typeface="ＭＳ ゴシック" panose="020B0609070205080204" pitchFamily="49" charset="-128"/>
              </a:rPr>
              <a:t>　虐待防止における相談支援専門員と</a:t>
            </a:r>
            <a:r>
              <a:rPr lang="en-US" altLang="ja-JP" sz="3600" dirty="0" smtClean="0">
                <a:solidFill>
                  <a:schemeClr val="tx1"/>
                </a:solidFill>
                <a:latin typeface="ＭＳ ゴシック" panose="020B0609070205080204" pitchFamily="49" charset="-128"/>
                <a:ea typeface="ＭＳ ゴシック" panose="020B0609070205080204" pitchFamily="49" charset="-128"/>
              </a:rPr>
              <a:t/>
            </a:r>
            <a:br>
              <a:rPr lang="en-US" altLang="ja-JP" sz="3600" dirty="0" smtClean="0">
                <a:solidFill>
                  <a:schemeClr val="tx1"/>
                </a:solidFill>
                <a:latin typeface="ＭＳ ゴシック" panose="020B0609070205080204" pitchFamily="49" charset="-128"/>
                <a:ea typeface="ＭＳ ゴシック" panose="020B0609070205080204" pitchFamily="49" charset="-128"/>
              </a:rPr>
            </a:br>
            <a:r>
              <a:rPr lang="ja-JP" altLang="en-US" sz="3600" dirty="0">
                <a:solidFill>
                  <a:schemeClr val="tx1"/>
                </a:solidFill>
                <a:latin typeface="ＭＳ ゴシック" panose="020B0609070205080204" pitchFamily="49" charset="-128"/>
                <a:ea typeface="ＭＳ ゴシック" panose="020B0609070205080204" pitchFamily="49" charset="-128"/>
              </a:rPr>
              <a:t>　</a:t>
            </a:r>
            <a:r>
              <a:rPr lang="ja-JP" altLang="en-US" sz="3600" dirty="0" smtClean="0">
                <a:solidFill>
                  <a:schemeClr val="tx1"/>
                </a:solidFill>
                <a:latin typeface="ＭＳ ゴシック" panose="020B0609070205080204" pitchFamily="49" charset="-128"/>
                <a:ea typeface="ＭＳ ゴシック" panose="020B0609070205080204" pitchFamily="49" charset="-128"/>
              </a:rPr>
              <a:t>　サービス管理責任者等の役割について</a:t>
            </a: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solidFill>
                  <a:prstClr val="black">
                    <a:tint val="75000"/>
                  </a:prstClr>
                </a:solidFill>
              </a:rPr>
              <a:pPr>
                <a:defRPr/>
              </a:pPr>
              <a:t>166</a:t>
            </a:fld>
            <a:endParaRPr lang="en-US" altLang="ja-JP" dirty="0">
              <a:solidFill>
                <a:prstClr val="black">
                  <a:tint val="75000"/>
                </a:prstClr>
              </a:solidFill>
            </a:endParaRPr>
          </a:p>
        </p:txBody>
      </p:sp>
    </p:spTree>
    <p:extLst>
      <p:ext uri="{BB962C8B-B14F-4D97-AF65-F5344CB8AC3E}">
        <p14:creationId xmlns:p14="http://schemas.microsoft.com/office/powerpoint/2010/main" val="172838346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94471" y="47960"/>
            <a:ext cx="9595066" cy="648072"/>
            <a:chOff x="179512" y="188640"/>
            <a:chExt cx="8856984" cy="648072"/>
          </a:xfrm>
        </p:grpSpPr>
        <p:sp>
          <p:nvSpPr>
            <p:cNvPr id="4" name="額縁 3"/>
            <p:cNvSpPr/>
            <p:nvPr/>
          </p:nvSpPr>
          <p:spPr>
            <a:xfrm>
              <a:off x="251520" y="188640"/>
              <a:ext cx="8640960" cy="648072"/>
            </a:xfrm>
            <a:prstGeom prst="bevel">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テキスト ボックス 1"/>
            <p:cNvSpPr txBox="1"/>
            <p:nvPr/>
          </p:nvSpPr>
          <p:spPr>
            <a:xfrm>
              <a:off x="179512" y="290452"/>
              <a:ext cx="8856984" cy="461665"/>
            </a:xfrm>
            <a:prstGeom prst="rect">
              <a:avLst/>
            </a:prstGeom>
            <a:noFill/>
          </p:spPr>
          <p:txBody>
            <a:bodyPr wrap="square" rtlCol="0">
              <a:spAutoFit/>
            </a:bodyPr>
            <a:lstStyle/>
            <a:p>
              <a:pPr algn="ctr"/>
              <a:r>
                <a:rPr lang="ja-JP" altLang="en-US" sz="2400" b="1" dirty="0" smtClean="0">
                  <a:solidFill>
                    <a:prstClr val="black"/>
                  </a:solidFill>
                </a:rPr>
                <a:t>障害者虐待防止法第六条（障害者虐待の早期発見等）</a:t>
              </a:r>
              <a:endParaRPr lang="ja-JP" altLang="en-US" sz="2400" b="1" dirty="0">
                <a:solidFill>
                  <a:prstClr val="black"/>
                </a:solidFill>
              </a:endParaRPr>
            </a:p>
          </p:txBody>
        </p:sp>
      </p:grpSp>
      <p:sp>
        <p:nvSpPr>
          <p:cNvPr id="3" name="テキスト ボックス 2"/>
          <p:cNvSpPr txBox="1"/>
          <p:nvPr/>
        </p:nvSpPr>
        <p:spPr>
          <a:xfrm>
            <a:off x="302961" y="669565"/>
            <a:ext cx="9330559" cy="2308324"/>
          </a:xfrm>
          <a:prstGeom prst="rect">
            <a:avLst/>
          </a:prstGeom>
          <a:noFill/>
        </p:spPr>
        <p:txBody>
          <a:bodyPr wrap="square" rtlCol="0">
            <a:spAutoFit/>
          </a:bodyPr>
          <a:lstStyle/>
          <a:p>
            <a:r>
              <a:rPr lang="ja-JP" altLang="en-US" sz="1600" dirty="0" smtClean="0">
                <a:solidFill>
                  <a:prstClr val="black"/>
                </a:solidFill>
                <a:latin typeface="ＭＳ Ｐゴシック"/>
              </a:rPr>
              <a:t>第六条　国及び地方公共団体の障害者の福祉に関する事務を所管する部局その他関係者は、障害者虐待を発見しやすい立場にあることに鑑み、相互に緊密な連携を図りつつ、障害者虐待の早期発見に努めなければならない</a:t>
            </a:r>
            <a:endParaRPr lang="en-US" altLang="ja-JP" sz="1600" dirty="0" smtClean="0">
              <a:solidFill>
                <a:prstClr val="black"/>
              </a:solidFill>
              <a:latin typeface="ＭＳ Ｐゴシック"/>
            </a:endParaRPr>
          </a:p>
          <a:p>
            <a:r>
              <a:rPr lang="ja-JP" altLang="en-US" sz="1600" dirty="0" smtClean="0">
                <a:solidFill>
                  <a:prstClr val="black"/>
                </a:solidFill>
                <a:latin typeface="ＭＳ Ｐゴシック"/>
              </a:rPr>
              <a:t>２　障害者福祉施設、学校、医療機関、保健所その他障害者の福祉に業務上関係のある団体並びに</a:t>
            </a:r>
            <a:r>
              <a:rPr lang="ja-JP" altLang="en-US" sz="1600" b="1" u="sng" dirty="0" smtClean="0">
                <a:solidFill>
                  <a:srgbClr val="FF0000"/>
                </a:solidFill>
                <a:latin typeface="ＭＳ Ｐゴシック"/>
              </a:rPr>
              <a:t>障害者福祉施設従事者等</a:t>
            </a:r>
            <a:r>
              <a:rPr lang="ja-JP" altLang="en-US" sz="1600" dirty="0" smtClean="0">
                <a:solidFill>
                  <a:prstClr val="black"/>
                </a:solidFill>
                <a:latin typeface="ＭＳ Ｐゴシック"/>
              </a:rPr>
              <a:t>、学校の教職員、医師、歯科医師、保健師、弁護士その他障害者の福祉に職務上関係のある者及び使用者は、障害者虐待を発見しやすいし立場にあることを自覚し、障害者虐待の早期発見に努めなければならない。</a:t>
            </a:r>
            <a:endParaRPr lang="en-US" altLang="ja-JP" sz="1600" dirty="0" smtClean="0">
              <a:solidFill>
                <a:prstClr val="black"/>
              </a:solidFill>
              <a:latin typeface="ＭＳ Ｐゴシック"/>
            </a:endParaRPr>
          </a:p>
          <a:p>
            <a:r>
              <a:rPr lang="ja-JP" altLang="en-US" sz="1600" dirty="0" smtClean="0">
                <a:solidFill>
                  <a:prstClr val="black"/>
                </a:solidFill>
                <a:latin typeface="ＭＳ Ｐゴシック"/>
              </a:rPr>
              <a:t>３　前項に規定する者は、国及び地方公共団体が講ずる障害者虐待防止のための啓発活動並びに障害者虐待を受けた障害者の保護及び自立の支援のための施策に協力するように努めなければならない。</a:t>
            </a:r>
            <a:endParaRPr lang="ja-JP" altLang="en-US" sz="1600" dirty="0">
              <a:solidFill>
                <a:prstClr val="black"/>
              </a:solidFill>
              <a:latin typeface="ＭＳ Ｐゴシック"/>
            </a:endParaRPr>
          </a:p>
        </p:txBody>
      </p:sp>
      <p:graphicFrame>
        <p:nvGraphicFramePr>
          <p:cNvPr id="5" name="表 4"/>
          <p:cNvGraphicFramePr>
            <a:graphicFrameLocks noGrp="1"/>
          </p:cNvGraphicFramePr>
          <p:nvPr>
            <p:extLst/>
          </p:nvPr>
        </p:nvGraphicFramePr>
        <p:xfrm>
          <a:off x="302961" y="3260428"/>
          <a:ext cx="9330559" cy="3508405"/>
        </p:xfrm>
        <a:graphic>
          <a:graphicData uri="http://schemas.openxmlformats.org/drawingml/2006/table">
            <a:tbl>
              <a:tblPr firstRow="1" bandRow="1">
                <a:tableStyleId>{5C22544A-7EE6-4342-B048-85BDC9FD1C3A}</a:tableStyleId>
              </a:tblPr>
              <a:tblGrid>
                <a:gridCol w="1685710">
                  <a:extLst>
                    <a:ext uri="{9D8B030D-6E8A-4147-A177-3AD203B41FA5}">
                      <a16:colId xmlns:a16="http://schemas.microsoft.com/office/drawing/2014/main" xmlns="" val="20000"/>
                    </a:ext>
                  </a:extLst>
                </a:gridCol>
                <a:gridCol w="3432381">
                  <a:extLst>
                    <a:ext uri="{9D8B030D-6E8A-4147-A177-3AD203B41FA5}">
                      <a16:colId xmlns:a16="http://schemas.microsoft.com/office/drawing/2014/main" xmlns="" val="20001"/>
                    </a:ext>
                  </a:extLst>
                </a:gridCol>
                <a:gridCol w="4212468">
                  <a:extLst>
                    <a:ext uri="{9D8B030D-6E8A-4147-A177-3AD203B41FA5}">
                      <a16:colId xmlns:a16="http://schemas.microsoft.com/office/drawing/2014/main" xmlns="" val="20002"/>
                    </a:ext>
                  </a:extLst>
                </a:gridCol>
              </a:tblGrid>
              <a:tr h="338485">
                <a:tc>
                  <a:txBody>
                    <a:bodyPr/>
                    <a:lstStyle/>
                    <a:p>
                      <a:pPr algn="ctr"/>
                      <a:r>
                        <a:rPr kumimoji="1" lang="ja-JP" altLang="en-US" sz="1400" dirty="0" smtClean="0">
                          <a:solidFill>
                            <a:schemeClr val="tx1"/>
                          </a:solidFill>
                        </a:rPr>
                        <a:t>法上の規定</a:t>
                      </a:r>
                      <a:endParaRPr kumimoji="1" lang="ja-JP" altLang="en-US" sz="1400" dirty="0">
                        <a:solidFill>
                          <a:schemeClr val="tx1"/>
                        </a:solidFill>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smtClean="0">
                          <a:solidFill>
                            <a:schemeClr val="tx1"/>
                          </a:solidFill>
                        </a:rPr>
                        <a:t>事業名</a:t>
                      </a:r>
                      <a:endParaRPr kumimoji="1" lang="ja-JP" altLang="en-US" sz="1400" dirty="0">
                        <a:solidFill>
                          <a:schemeClr val="tx1"/>
                        </a:solidFill>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smtClean="0">
                          <a:solidFill>
                            <a:schemeClr val="tx1"/>
                          </a:solidFill>
                        </a:rPr>
                        <a:t>具体的内容</a:t>
                      </a:r>
                      <a:endParaRPr kumimoji="1" lang="ja-JP" altLang="en-US" sz="1400" dirty="0">
                        <a:solidFill>
                          <a:schemeClr val="tx1"/>
                        </a:solidFill>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72952">
                <a:tc>
                  <a:txBody>
                    <a:bodyPr/>
                    <a:lstStyle/>
                    <a:p>
                      <a:r>
                        <a:rPr kumimoji="1" lang="ja-JP" altLang="en-US" sz="1400" dirty="0" smtClean="0">
                          <a:solidFill>
                            <a:schemeClr val="tx1"/>
                          </a:solidFill>
                        </a:rPr>
                        <a:t>障害者福祉施設</a:t>
                      </a:r>
                      <a:endParaRPr kumimoji="1" lang="ja-JP" altLang="en-US" sz="1400" dirty="0">
                        <a:solidFill>
                          <a:schemeClr val="tx1"/>
                        </a:solidFill>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400" dirty="0" smtClean="0">
                          <a:solidFill>
                            <a:schemeClr val="tx1"/>
                          </a:solidFill>
                        </a:rPr>
                        <a:t>障害者支援施設</a:t>
                      </a:r>
                      <a:endParaRPr kumimoji="1" lang="en-US" altLang="ja-JP" sz="1400" dirty="0" smtClean="0">
                        <a:solidFill>
                          <a:schemeClr val="tx1"/>
                        </a:solidFill>
                      </a:endParaRPr>
                    </a:p>
                    <a:p>
                      <a:pPr marL="171450" indent="-171450">
                        <a:buFont typeface="Arial" panose="020B0604020202020204" pitchFamily="34" charset="0"/>
                        <a:buChar char="•"/>
                      </a:pPr>
                      <a:r>
                        <a:rPr kumimoji="1" lang="ja-JP" altLang="en-US" sz="1400" dirty="0" smtClean="0">
                          <a:solidFill>
                            <a:schemeClr val="tx1"/>
                          </a:solidFill>
                        </a:rPr>
                        <a:t>のぞみの園</a:t>
                      </a:r>
                      <a:endParaRPr kumimoji="1" lang="ja-JP" altLang="en-US" sz="1400" dirty="0">
                        <a:solidFill>
                          <a:schemeClr val="tx1"/>
                        </a:solidFill>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solidFill>
                          <a:schemeClr val="tx1"/>
                        </a:solidFill>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497927">
                <a:tc>
                  <a:txBody>
                    <a:bodyPr/>
                    <a:lstStyle/>
                    <a:p>
                      <a:r>
                        <a:rPr kumimoji="1" lang="ja-JP" altLang="en-US" sz="1400" dirty="0" smtClean="0">
                          <a:solidFill>
                            <a:schemeClr val="tx1"/>
                          </a:solidFill>
                        </a:rPr>
                        <a:t>障害福祉サービス事業等</a:t>
                      </a:r>
                      <a:endParaRPr kumimoji="1" lang="ja-JP" altLang="en-US" sz="1400" dirty="0">
                        <a:solidFill>
                          <a:schemeClr val="tx1"/>
                        </a:solidFill>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400" dirty="0" smtClean="0">
                          <a:solidFill>
                            <a:schemeClr val="tx1"/>
                          </a:solidFill>
                        </a:rPr>
                        <a:t>障害福祉サービス事業</a:t>
                      </a:r>
                      <a:endParaRPr kumimoji="1" lang="en-US" altLang="ja-JP" sz="1400" dirty="0" smtClean="0">
                        <a:solidFill>
                          <a:schemeClr val="tx1"/>
                        </a:solidFill>
                      </a:endParaRPr>
                    </a:p>
                    <a:p>
                      <a:endParaRPr kumimoji="1" lang="en-US" altLang="ja-JP" sz="1400" dirty="0" smtClean="0">
                        <a:solidFill>
                          <a:schemeClr val="tx1"/>
                        </a:solidFill>
                      </a:endParaRPr>
                    </a:p>
                    <a:p>
                      <a:endParaRPr kumimoji="1" lang="en-US" altLang="ja-JP" sz="1400" dirty="0" smtClean="0">
                        <a:solidFill>
                          <a:schemeClr val="tx1"/>
                        </a:solidFill>
                      </a:endParaRPr>
                    </a:p>
                    <a:p>
                      <a:endParaRPr kumimoji="1" lang="en-US" altLang="ja-JP" sz="1400" dirty="0" smtClean="0">
                        <a:solidFill>
                          <a:schemeClr val="tx1"/>
                        </a:solidFill>
                      </a:endParaRPr>
                    </a:p>
                    <a:p>
                      <a:pPr marL="171450" indent="-171450">
                        <a:buFont typeface="Arial" panose="020B0604020202020204" pitchFamily="34" charset="0"/>
                        <a:buChar char="•"/>
                      </a:pPr>
                      <a:r>
                        <a:rPr kumimoji="1" lang="ja-JP" altLang="en-US" sz="1400" u="sng" dirty="0" smtClean="0">
                          <a:solidFill>
                            <a:srgbClr val="FF0000"/>
                          </a:solidFill>
                        </a:rPr>
                        <a:t>一般相談支援事業及び特定相談支援事業</a:t>
                      </a:r>
                      <a:endParaRPr kumimoji="1" lang="en-US" altLang="ja-JP" sz="1400" u="sng" dirty="0" smtClean="0">
                        <a:solidFill>
                          <a:srgbClr val="FF0000"/>
                        </a:solidFill>
                      </a:endParaRPr>
                    </a:p>
                    <a:p>
                      <a:pPr marL="171450" indent="-171450">
                        <a:buFont typeface="Arial" panose="020B0604020202020204" pitchFamily="34" charset="0"/>
                        <a:buChar char="•"/>
                      </a:pPr>
                      <a:r>
                        <a:rPr kumimoji="1" lang="ja-JP" altLang="en-US" sz="1400" dirty="0" smtClean="0">
                          <a:solidFill>
                            <a:schemeClr val="tx1"/>
                          </a:solidFill>
                        </a:rPr>
                        <a:t>移動支援事業</a:t>
                      </a:r>
                      <a:endParaRPr kumimoji="1" lang="en-US" altLang="ja-JP" sz="1400" dirty="0" smtClean="0">
                        <a:solidFill>
                          <a:schemeClr val="tx1"/>
                        </a:solidFill>
                      </a:endParaRPr>
                    </a:p>
                    <a:p>
                      <a:pPr marL="171450" indent="-171450">
                        <a:buFont typeface="Arial" panose="020B0604020202020204" pitchFamily="34" charset="0"/>
                        <a:buChar char="•"/>
                      </a:pPr>
                      <a:r>
                        <a:rPr kumimoji="1" lang="ja-JP" altLang="en-US" sz="1400" dirty="0" smtClean="0">
                          <a:solidFill>
                            <a:schemeClr val="tx1"/>
                          </a:solidFill>
                        </a:rPr>
                        <a:t>地域活動支援センター経営する事業</a:t>
                      </a:r>
                      <a:endParaRPr kumimoji="1" lang="en-US" altLang="ja-JP" sz="1400" dirty="0" smtClean="0">
                        <a:solidFill>
                          <a:schemeClr val="tx1"/>
                        </a:solidFill>
                      </a:endParaRPr>
                    </a:p>
                    <a:p>
                      <a:pPr marL="171450" indent="-171450">
                        <a:buFont typeface="Arial" panose="020B0604020202020204" pitchFamily="34" charset="0"/>
                        <a:buChar char="•"/>
                      </a:pPr>
                      <a:r>
                        <a:rPr kumimoji="1" lang="ja-JP" altLang="en-US" sz="1400" dirty="0" smtClean="0">
                          <a:solidFill>
                            <a:schemeClr val="tx1"/>
                          </a:solidFill>
                        </a:rPr>
                        <a:t>福祉ホームを経営する事業</a:t>
                      </a:r>
                      <a:endParaRPr kumimoji="1" lang="en-US" altLang="ja-JP" sz="1400" dirty="0" smtClean="0">
                        <a:solidFill>
                          <a:schemeClr val="tx1"/>
                        </a:solidFill>
                      </a:endParaRPr>
                    </a:p>
                    <a:p>
                      <a:pPr marL="171450" indent="-171450">
                        <a:buFont typeface="Arial" panose="020B0604020202020204" pitchFamily="34" charset="0"/>
                        <a:buChar char="•"/>
                      </a:pPr>
                      <a:r>
                        <a:rPr kumimoji="1" lang="ja-JP" altLang="en-US" sz="1400" u="sng" dirty="0" smtClean="0">
                          <a:solidFill>
                            <a:srgbClr val="FF0000"/>
                          </a:solidFill>
                        </a:rPr>
                        <a:t>障害児相談支援事業</a:t>
                      </a:r>
                      <a:endParaRPr kumimoji="1" lang="en-US" altLang="ja-JP" sz="1400" u="sng" dirty="0" smtClean="0">
                        <a:solidFill>
                          <a:srgbClr val="FF0000"/>
                        </a:solidFill>
                      </a:endParaRPr>
                    </a:p>
                    <a:p>
                      <a:pPr marL="171450" indent="-171450">
                        <a:buFont typeface="Arial" panose="020B0604020202020204" pitchFamily="34" charset="0"/>
                        <a:buChar char="•"/>
                      </a:pPr>
                      <a:r>
                        <a:rPr kumimoji="1" lang="ja-JP" altLang="en-US" sz="1400" dirty="0" smtClean="0">
                          <a:solidFill>
                            <a:schemeClr val="tx1"/>
                          </a:solidFill>
                        </a:rPr>
                        <a:t>障害児通所支援事業</a:t>
                      </a:r>
                      <a:endParaRPr kumimoji="1" lang="en-US" altLang="ja-JP" sz="1400" dirty="0" smtClean="0">
                        <a:solidFill>
                          <a:schemeClr val="tx1"/>
                        </a:solidFill>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dirty="0" smtClean="0">
                          <a:solidFill>
                            <a:schemeClr val="tx1"/>
                          </a:solidFill>
                        </a:rPr>
                        <a:t>居宅介護、重度訪問介護、同行援護、行動援護、療養介護、生活介護、短期入所、重度障害者等包括支援、自立訓練、就労移行支援、就労継続支援及び共同生活援助</a:t>
                      </a:r>
                      <a:endParaRPr kumimoji="1" lang="en-US" altLang="ja-JP" sz="1400" dirty="0" smtClean="0">
                        <a:solidFill>
                          <a:schemeClr val="tx1"/>
                        </a:solidFill>
                      </a:endParaRPr>
                    </a:p>
                    <a:p>
                      <a:endParaRPr kumimoji="1" lang="en-US" altLang="ja-JP" sz="1400" dirty="0" smtClean="0">
                        <a:solidFill>
                          <a:schemeClr val="tx1"/>
                        </a:solidFill>
                      </a:endParaRPr>
                    </a:p>
                    <a:p>
                      <a:endParaRPr kumimoji="1" lang="en-US" altLang="ja-JP" sz="1400" dirty="0" smtClean="0">
                        <a:solidFill>
                          <a:schemeClr val="tx1"/>
                        </a:solidFill>
                      </a:endParaRPr>
                    </a:p>
                    <a:p>
                      <a:endParaRPr kumimoji="1" lang="en-US" altLang="ja-JP" sz="1400" dirty="0" smtClean="0">
                        <a:solidFill>
                          <a:schemeClr val="tx1"/>
                        </a:solidFill>
                      </a:endParaRPr>
                    </a:p>
                    <a:p>
                      <a:endParaRPr kumimoji="1" lang="en-US" altLang="ja-JP" sz="1400" dirty="0" smtClean="0">
                        <a:solidFill>
                          <a:schemeClr val="tx1"/>
                        </a:solidFill>
                      </a:endParaRPr>
                    </a:p>
                    <a:p>
                      <a:endParaRPr kumimoji="1" lang="en-US" altLang="ja-JP" sz="1400" dirty="0" smtClean="0">
                        <a:solidFill>
                          <a:schemeClr val="tx1"/>
                        </a:solidFill>
                      </a:endParaRPr>
                    </a:p>
                    <a:p>
                      <a:endParaRPr kumimoji="1" lang="en-US" altLang="ja-JP" sz="1400" dirty="0" smtClean="0">
                        <a:solidFill>
                          <a:schemeClr val="tx1"/>
                        </a:solidFill>
                      </a:endParaRPr>
                    </a:p>
                    <a:p>
                      <a:pPr>
                        <a:lnSpc>
                          <a:spcPct val="100000"/>
                        </a:lnSpc>
                      </a:pPr>
                      <a:r>
                        <a:rPr kumimoji="1" lang="ja-JP" altLang="en-US" sz="1400" spc="100" baseline="0" dirty="0" smtClean="0">
                          <a:solidFill>
                            <a:schemeClr val="tx1"/>
                          </a:solidFill>
                        </a:rPr>
                        <a:t>児童発達支援、医療型児童発達支援、放課後等デイサービス、保育所等訪問支援</a:t>
                      </a:r>
                      <a:endParaRPr kumimoji="1" lang="ja-JP" altLang="en-US" sz="1400" spc="100" baseline="0" dirty="0">
                        <a:solidFill>
                          <a:schemeClr val="tx1"/>
                        </a:solidFill>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
        <p:nvSpPr>
          <p:cNvPr id="7" name="スライド番号プレースホルダー 6"/>
          <p:cNvSpPr>
            <a:spLocks noGrp="1"/>
          </p:cNvSpPr>
          <p:nvPr>
            <p:ph type="sldNum" sz="quarter" idx="12"/>
          </p:nvPr>
        </p:nvSpPr>
        <p:spPr/>
        <p:txBody>
          <a:bodyPr/>
          <a:lstStyle/>
          <a:p>
            <a:pPr>
              <a:defRPr/>
            </a:pPr>
            <a:fld id="{028E30FF-6DFA-4E32-896A-0181B2B83A32}" type="slidenum">
              <a:rPr lang="en-US" altLang="ja-JP" smtClean="0">
                <a:solidFill>
                  <a:prstClr val="black">
                    <a:tint val="75000"/>
                  </a:prstClr>
                </a:solidFill>
              </a:rPr>
              <a:pPr>
                <a:defRPr/>
              </a:pPr>
              <a:t>167</a:t>
            </a:fld>
            <a:endParaRPr lang="en-US" altLang="ja-JP" dirty="0">
              <a:solidFill>
                <a:prstClr val="black">
                  <a:tint val="75000"/>
                </a:prstClr>
              </a:solidFill>
            </a:endParaRPr>
          </a:p>
        </p:txBody>
      </p:sp>
    </p:spTree>
    <p:extLst>
      <p:ext uri="{BB962C8B-B14F-4D97-AF65-F5344CB8AC3E}">
        <p14:creationId xmlns:p14="http://schemas.microsoft.com/office/powerpoint/2010/main" val="237810894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740532" y="116632"/>
            <a:ext cx="7878875" cy="48965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dirty="0">
              <a:solidFill>
                <a:prstClr val="black"/>
              </a:solidFill>
            </a:endParaRPr>
          </a:p>
        </p:txBody>
      </p:sp>
      <p:sp>
        <p:nvSpPr>
          <p:cNvPr id="4" name="角丸四角形 3"/>
          <p:cNvSpPr/>
          <p:nvPr/>
        </p:nvSpPr>
        <p:spPr>
          <a:xfrm>
            <a:off x="2378716" y="5589240"/>
            <a:ext cx="5226581" cy="97971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400" dirty="0" smtClean="0">
                <a:solidFill>
                  <a:prstClr val="white"/>
                </a:solidFill>
              </a:rPr>
              <a:t>市町村障害者虐待防止センター</a:t>
            </a:r>
            <a:endParaRPr lang="ja-JP" altLang="en-US" sz="2400" dirty="0">
              <a:solidFill>
                <a:prstClr val="white"/>
              </a:solidFill>
            </a:endParaRPr>
          </a:p>
        </p:txBody>
      </p:sp>
      <p:sp>
        <p:nvSpPr>
          <p:cNvPr id="6" name="下矢印 5"/>
          <p:cNvSpPr/>
          <p:nvPr/>
        </p:nvSpPr>
        <p:spPr>
          <a:xfrm>
            <a:off x="2222697" y="4149080"/>
            <a:ext cx="525018" cy="1368152"/>
          </a:xfrm>
          <a:prstGeom prst="downArrow">
            <a:avLst/>
          </a:prstGeom>
          <a:scene3d>
            <a:camera prst="orthographicFront">
              <a:rot lat="0" lon="0" rev="180000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sp>
        <p:nvSpPr>
          <p:cNvPr id="7" name="テキスト ボックス 6"/>
          <p:cNvSpPr txBox="1"/>
          <p:nvPr/>
        </p:nvSpPr>
        <p:spPr>
          <a:xfrm>
            <a:off x="1637105" y="4221088"/>
            <a:ext cx="461665" cy="1088210"/>
          </a:xfrm>
          <a:prstGeom prst="rect">
            <a:avLst/>
          </a:prstGeom>
          <a:noFill/>
        </p:spPr>
        <p:txBody>
          <a:bodyPr vert="eaVert" wrap="square" rtlCol="0">
            <a:spAutoFit/>
          </a:bodyPr>
          <a:lstStyle/>
          <a:p>
            <a:r>
              <a:rPr lang="ja-JP" altLang="en-US" dirty="0" smtClean="0">
                <a:solidFill>
                  <a:prstClr val="black"/>
                </a:solidFill>
              </a:rPr>
              <a:t>通報義務</a:t>
            </a:r>
            <a:endParaRPr lang="ja-JP" altLang="en-US" dirty="0">
              <a:solidFill>
                <a:prstClr val="black"/>
              </a:solidFill>
            </a:endParaRPr>
          </a:p>
        </p:txBody>
      </p:sp>
      <p:sp>
        <p:nvSpPr>
          <p:cNvPr id="8" name="右矢印 7"/>
          <p:cNvSpPr/>
          <p:nvPr/>
        </p:nvSpPr>
        <p:spPr>
          <a:xfrm>
            <a:off x="3158807" y="2348939"/>
            <a:ext cx="780087" cy="462909"/>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dirty="0">
              <a:solidFill>
                <a:prstClr val="white"/>
              </a:solidFill>
            </a:endParaRPr>
          </a:p>
        </p:txBody>
      </p:sp>
      <p:sp>
        <p:nvSpPr>
          <p:cNvPr id="11" name="テキスト ボックス 10"/>
          <p:cNvSpPr txBox="1"/>
          <p:nvPr/>
        </p:nvSpPr>
        <p:spPr>
          <a:xfrm>
            <a:off x="3158801" y="2857416"/>
            <a:ext cx="700192" cy="369332"/>
          </a:xfrm>
          <a:prstGeom prst="rect">
            <a:avLst/>
          </a:prstGeom>
          <a:noFill/>
        </p:spPr>
        <p:txBody>
          <a:bodyPr wrap="square" rtlCol="0">
            <a:spAutoFit/>
          </a:bodyPr>
          <a:lstStyle/>
          <a:p>
            <a:r>
              <a:rPr lang="ja-JP" altLang="en-US" dirty="0" smtClean="0">
                <a:solidFill>
                  <a:prstClr val="black"/>
                </a:solidFill>
              </a:rPr>
              <a:t>相談</a:t>
            </a:r>
            <a:endParaRPr lang="ja-JP" altLang="en-US" dirty="0">
              <a:solidFill>
                <a:prstClr val="black"/>
              </a:solidFill>
            </a:endParaRPr>
          </a:p>
        </p:txBody>
      </p:sp>
      <p:sp>
        <p:nvSpPr>
          <p:cNvPr id="12" name="右矢印 11"/>
          <p:cNvSpPr/>
          <p:nvPr/>
        </p:nvSpPr>
        <p:spPr>
          <a:xfrm>
            <a:off x="5889106" y="2416467"/>
            <a:ext cx="780087" cy="462909"/>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dirty="0">
              <a:solidFill>
                <a:prstClr val="white"/>
              </a:solidFill>
            </a:endParaRPr>
          </a:p>
        </p:txBody>
      </p:sp>
      <p:sp>
        <p:nvSpPr>
          <p:cNvPr id="14" name="テキスト ボックス 13"/>
          <p:cNvSpPr txBox="1"/>
          <p:nvPr/>
        </p:nvSpPr>
        <p:spPr>
          <a:xfrm>
            <a:off x="5889112" y="2924944"/>
            <a:ext cx="700192" cy="369332"/>
          </a:xfrm>
          <a:prstGeom prst="rect">
            <a:avLst/>
          </a:prstGeom>
          <a:noFill/>
        </p:spPr>
        <p:txBody>
          <a:bodyPr wrap="square" rtlCol="0">
            <a:spAutoFit/>
          </a:bodyPr>
          <a:lstStyle/>
          <a:p>
            <a:r>
              <a:rPr lang="ja-JP" altLang="en-US" dirty="0" smtClean="0">
                <a:solidFill>
                  <a:prstClr val="black"/>
                </a:solidFill>
              </a:rPr>
              <a:t>相談</a:t>
            </a:r>
            <a:endParaRPr lang="ja-JP" altLang="en-US" dirty="0">
              <a:solidFill>
                <a:prstClr val="black"/>
              </a:solidFill>
            </a:endParaRPr>
          </a:p>
        </p:txBody>
      </p:sp>
      <p:sp>
        <p:nvSpPr>
          <p:cNvPr id="15" name="下矢印 14"/>
          <p:cNvSpPr/>
          <p:nvPr/>
        </p:nvSpPr>
        <p:spPr>
          <a:xfrm>
            <a:off x="4484948" y="4149080"/>
            <a:ext cx="525018" cy="1296682"/>
          </a:xfrm>
          <a:prstGeom prst="downArrow">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sp>
        <p:nvSpPr>
          <p:cNvPr id="16" name="下矢印 15"/>
          <p:cNvSpPr/>
          <p:nvPr/>
        </p:nvSpPr>
        <p:spPr>
          <a:xfrm>
            <a:off x="6513173" y="4221088"/>
            <a:ext cx="525018" cy="1368690"/>
          </a:xfrm>
          <a:prstGeom prst="downArrow">
            <a:avLst/>
          </a:prstGeom>
          <a:scene3d>
            <a:camera prst="orthographicFront">
              <a:rot lat="0" lon="0" rev="1980000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sp>
        <p:nvSpPr>
          <p:cNvPr id="17" name="テキスト ボックス 16"/>
          <p:cNvSpPr txBox="1"/>
          <p:nvPr/>
        </p:nvSpPr>
        <p:spPr>
          <a:xfrm>
            <a:off x="4055378" y="4077072"/>
            <a:ext cx="461665" cy="1088210"/>
          </a:xfrm>
          <a:prstGeom prst="rect">
            <a:avLst/>
          </a:prstGeom>
          <a:noFill/>
        </p:spPr>
        <p:txBody>
          <a:bodyPr vert="eaVert" wrap="square" rtlCol="0">
            <a:spAutoFit/>
          </a:bodyPr>
          <a:lstStyle/>
          <a:p>
            <a:r>
              <a:rPr lang="ja-JP" altLang="en-US" dirty="0" smtClean="0">
                <a:solidFill>
                  <a:prstClr val="black"/>
                </a:solidFill>
              </a:rPr>
              <a:t>通報義務</a:t>
            </a:r>
            <a:endParaRPr lang="ja-JP" altLang="en-US" dirty="0">
              <a:solidFill>
                <a:prstClr val="black"/>
              </a:solidFill>
            </a:endParaRPr>
          </a:p>
        </p:txBody>
      </p:sp>
      <p:sp>
        <p:nvSpPr>
          <p:cNvPr id="18" name="テキスト ボックス 17"/>
          <p:cNvSpPr txBox="1"/>
          <p:nvPr/>
        </p:nvSpPr>
        <p:spPr>
          <a:xfrm>
            <a:off x="7175716" y="4293096"/>
            <a:ext cx="461665" cy="1088210"/>
          </a:xfrm>
          <a:prstGeom prst="rect">
            <a:avLst/>
          </a:prstGeom>
          <a:noFill/>
        </p:spPr>
        <p:txBody>
          <a:bodyPr vert="eaVert" wrap="square" rtlCol="0">
            <a:spAutoFit/>
          </a:bodyPr>
          <a:lstStyle/>
          <a:p>
            <a:r>
              <a:rPr lang="ja-JP" altLang="en-US" dirty="0" smtClean="0">
                <a:solidFill>
                  <a:prstClr val="black"/>
                </a:solidFill>
              </a:rPr>
              <a:t>通報義務</a:t>
            </a:r>
            <a:endParaRPr lang="ja-JP" altLang="en-US" dirty="0">
              <a:solidFill>
                <a:prstClr val="black"/>
              </a:solidFill>
            </a:endParaRPr>
          </a:p>
        </p:txBody>
      </p:sp>
      <p:sp>
        <p:nvSpPr>
          <p:cNvPr id="20" name="テキスト ボックス 19"/>
          <p:cNvSpPr txBox="1"/>
          <p:nvPr/>
        </p:nvSpPr>
        <p:spPr>
          <a:xfrm>
            <a:off x="4094905" y="260648"/>
            <a:ext cx="1159292" cy="523220"/>
          </a:xfrm>
          <a:prstGeom prst="rect">
            <a:avLst/>
          </a:prstGeom>
          <a:noFill/>
        </p:spPr>
        <p:txBody>
          <a:bodyPr wrap="none" rtlCol="0">
            <a:spAutoFit/>
          </a:bodyPr>
          <a:lstStyle/>
          <a:p>
            <a:r>
              <a:rPr lang="ja-JP" altLang="en-US" sz="2800" dirty="0" smtClean="0">
                <a:solidFill>
                  <a:prstClr val="black"/>
                </a:solidFill>
              </a:rPr>
              <a:t>Ａ施設</a:t>
            </a:r>
            <a:endParaRPr lang="ja-JP" altLang="en-US" sz="2800" dirty="0">
              <a:solidFill>
                <a:prstClr val="black"/>
              </a:solidFill>
            </a:endParaRPr>
          </a:p>
        </p:txBody>
      </p:sp>
      <p:pic>
        <p:nvPicPr>
          <p:cNvPr id="21" name="図 20" descr="妹不安.png"/>
          <p:cNvPicPr>
            <a:picLocks noChangeAspect="1"/>
          </p:cNvPicPr>
          <p:nvPr/>
        </p:nvPicPr>
        <p:blipFill>
          <a:blip r:embed="rId2" cstate="print"/>
          <a:stretch>
            <a:fillRect/>
          </a:stretch>
        </p:blipFill>
        <p:spPr>
          <a:xfrm>
            <a:off x="1286593" y="2060848"/>
            <a:ext cx="1300158" cy="1890704"/>
          </a:xfrm>
          <a:prstGeom prst="rect">
            <a:avLst/>
          </a:prstGeom>
          <a:scene3d>
            <a:camera prst="orthographicFront">
              <a:rot lat="0" lon="10800000" rev="0"/>
            </a:camera>
            <a:lightRig rig="threePt" dir="t"/>
          </a:scene3d>
        </p:spPr>
      </p:pic>
      <p:sp>
        <p:nvSpPr>
          <p:cNvPr id="22" name="テキスト ボックス 21"/>
          <p:cNvSpPr txBox="1"/>
          <p:nvPr/>
        </p:nvSpPr>
        <p:spPr>
          <a:xfrm>
            <a:off x="974560" y="980728"/>
            <a:ext cx="1950217" cy="923330"/>
          </a:xfrm>
          <a:prstGeom prst="rect">
            <a:avLst/>
          </a:prstGeom>
          <a:noFill/>
        </p:spPr>
        <p:txBody>
          <a:bodyPr wrap="square" rtlCol="0">
            <a:spAutoFit/>
          </a:bodyPr>
          <a:lstStyle/>
          <a:p>
            <a:r>
              <a:rPr lang="ja-JP" altLang="en-US" b="1" dirty="0" smtClean="0">
                <a:solidFill>
                  <a:prstClr val="black"/>
                </a:solidFill>
              </a:rPr>
              <a:t>虐待を受けたと思われる障害者を発見した人</a:t>
            </a:r>
            <a:endParaRPr lang="ja-JP" altLang="en-US" dirty="0">
              <a:solidFill>
                <a:prstClr val="black"/>
              </a:solidFill>
            </a:endParaRPr>
          </a:p>
        </p:txBody>
      </p:sp>
      <p:pic>
        <p:nvPicPr>
          <p:cNvPr id="25" name="図 24" descr="困った男性透明.png"/>
          <p:cNvPicPr>
            <a:picLocks noChangeAspect="1"/>
          </p:cNvPicPr>
          <p:nvPr/>
        </p:nvPicPr>
        <p:blipFill>
          <a:blip r:embed="rId3" cstate="print"/>
          <a:srcRect b="37643"/>
          <a:stretch>
            <a:fillRect/>
          </a:stretch>
        </p:blipFill>
        <p:spPr>
          <a:xfrm>
            <a:off x="4250922" y="2132915"/>
            <a:ext cx="1092414" cy="1881843"/>
          </a:xfrm>
          <a:prstGeom prst="rect">
            <a:avLst/>
          </a:prstGeom>
        </p:spPr>
      </p:pic>
      <p:sp>
        <p:nvSpPr>
          <p:cNvPr id="26" name="テキスト ボックス 25"/>
          <p:cNvSpPr txBox="1"/>
          <p:nvPr/>
        </p:nvSpPr>
        <p:spPr>
          <a:xfrm>
            <a:off x="4074818" y="1268819"/>
            <a:ext cx="1515158" cy="646331"/>
          </a:xfrm>
          <a:prstGeom prst="rect">
            <a:avLst/>
          </a:prstGeom>
          <a:noFill/>
        </p:spPr>
        <p:txBody>
          <a:bodyPr wrap="none" rtlCol="0">
            <a:spAutoFit/>
          </a:bodyPr>
          <a:lstStyle/>
          <a:p>
            <a:pPr algn="ctr"/>
            <a:r>
              <a:rPr lang="ja-JP" altLang="en-US" b="1" dirty="0" smtClean="0">
                <a:solidFill>
                  <a:prstClr val="black"/>
                </a:solidFill>
              </a:rPr>
              <a:t>サービス管理</a:t>
            </a:r>
            <a:endParaRPr lang="en-US" altLang="ja-JP" b="1" dirty="0" smtClean="0">
              <a:solidFill>
                <a:prstClr val="black"/>
              </a:solidFill>
            </a:endParaRPr>
          </a:p>
          <a:p>
            <a:pPr algn="ctr"/>
            <a:r>
              <a:rPr lang="ja-JP" altLang="en-US" b="1" dirty="0" smtClean="0">
                <a:solidFill>
                  <a:prstClr val="black"/>
                </a:solidFill>
              </a:rPr>
              <a:t>責任者</a:t>
            </a:r>
            <a:endParaRPr lang="ja-JP" altLang="en-US" b="1" dirty="0">
              <a:solidFill>
                <a:prstClr val="black"/>
              </a:solidFill>
            </a:endParaRPr>
          </a:p>
        </p:txBody>
      </p:sp>
      <p:pic>
        <p:nvPicPr>
          <p:cNvPr id="27" name="図 26" descr="困った男性左.png"/>
          <p:cNvPicPr>
            <a:picLocks noChangeAspect="1"/>
          </p:cNvPicPr>
          <p:nvPr/>
        </p:nvPicPr>
        <p:blipFill>
          <a:blip r:embed="rId4" cstate="print"/>
          <a:srcRect b="36565"/>
          <a:stretch>
            <a:fillRect/>
          </a:stretch>
        </p:blipFill>
        <p:spPr>
          <a:xfrm>
            <a:off x="6825210" y="1916832"/>
            <a:ext cx="1014113" cy="2165066"/>
          </a:xfrm>
          <a:prstGeom prst="rect">
            <a:avLst/>
          </a:prstGeom>
        </p:spPr>
      </p:pic>
      <p:sp>
        <p:nvSpPr>
          <p:cNvPr id="28" name="テキスト ボックス 27"/>
          <p:cNvSpPr txBox="1"/>
          <p:nvPr/>
        </p:nvSpPr>
        <p:spPr>
          <a:xfrm>
            <a:off x="6965697" y="1196811"/>
            <a:ext cx="881972" cy="646331"/>
          </a:xfrm>
          <a:prstGeom prst="rect">
            <a:avLst/>
          </a:prstGeom>
          <a:noFill/>
        </p:spPr>
        <p:txBody>
          <a:bodyPr wrap="none" rtlCol="0">
            <a:spAutoFit/>
          </a:bodyPr>
          <a:lstStyle/>
          <a:p>
            <a:pPr algn="ctr"/>
            <a:r>
              <a:rPr lang="ja-JP" altLang="en-US" b="1" dirty="0" smtClean="0">
                <a:solidFill>
                  <a:prstClr val="black"/>
                </a:solidFill>
              </a:rPr>
              <a:t>施設長</a:t>
            </a:r>
            <a:endParaRPr lang="en-US" altLang="ja-JP" b="1" dirty="0" smtClean="0">
              <a:solidFill>
                <a:prstClr val="black"/>
              </a:solidFill>
            </a:endParaRPr>
          </a:p>
          <a:p>
            <a:pPr algn="ctr"/>
            <a:r>
              <a:rPr lang="ja-JP" altLang="en-US" b="1" dirty="0" smtClean="0">
                <a:solidFill>
                  <a:prstClr val="black"/>
                </a:solidFill>
              </a:rPr>
              <a:t>管理者</a:t>
            </a:r>
            <a:endParaRPr lang="ja-JP" altLang="en-US" b="1" dirty="0">
              <a:solidFill>
                <a:prstClr val="black"/>
              </a:solidFill>
            </a:endParaRPr>
          </a:p>
        </p:txBody>
      </p:sp>
      <p:sp>
        <p:nvSpPr>
          <p:cNvPr id="2" name="スライド番号プレースホルダー 1"/>
          <p:cNvSpPr>
            <a:spLocks noGrp="1"/>
          </p:cNvSpPr>
          <p:nvPr>
            <p:ph type="sldNum" sz="quarter" idx="12"/>
          </p:nvPr>
        </p:nvSpPr>
        <p:spPr/>
        <p:txBody>
          <a:bodyPr/>
          <a:lstStyle/>
          <a:p>
            <a:pPr>
              <a:defRPr/>
            </a:pPr>
            <a:fld id="{F2A1C1E8-9361-4557-9EFC-000E05CD7A25}" type="slidenum">
              <a:rPr lang="en-US" altLang="ja-JP" smtClean="0">
                <a:solidFill>
                  <a:prstClr val="black">
                    <a:tint val="75000"/>
                  </a:prstClr>
                </a:solidFill>
              </a:rPr>
              <a:pPr>
                <a:defRPr/>
              </a:pPr>
              <a:t>168</a:t>
            </a:fld>
            <a:endParaRPr lang="en-US" altLang="ja-JP" dirty="0">
              <a:solidFill>
                <a:prstClr val="black">
                  <a:tint val="75000"/>
                </a:prstClr>
              </a:solidFill>
            </a:endParaRPr>
          </a:p>
        </p:txBody>
      </p:sp>
    </p:spTree>
    <p:extLst>
      <p:ext uri="{BB962C8B-B14F-4D97-AF65-F5344CB8AC3E}">
        <p14:creationId xmlns:p14="http://schemas.microsoft.com/office/powerpoint/2010/main" val="256456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2"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par>
                                <p:cTn id="76" presetID="10" presetClass="entr" presetSubtype="0" fill="hold" grpId="2"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par>
                                <p:cTn id="79" presetID="10" presetClass="entr" presetSubtype="0" fill="hold" grpId="2"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grpId="2"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p:bldP spid="7" grpId="1"/>
      <p:bldP spid="7" grpId="2"/>
      <p:bldP spid="8" grpId="0" animBg="1"/>
      <p:bldP spid="11" grpId="0"/>
      <p:bldP spid="12" grpId="0" animBg="1"/>
      <p:bldP spid="14" grpId="0"/>
      <p:bldP spid="15" grpId="0" animBg="1"/>
      <p:bldP spid="15" grpId="1" animBg="1"/>
      <p:bldP spid="15" grpId="2" animBg="1"/>
      <p:bldP spid="16" grpId="0" animBg="1"/>
      <p:bldP spid="17" grpId="0"/>
      <p:bldP spid="17" grpId="1"/>
      <p:bldP spid="17" grpId="2"/>
      <p:bldP spid="18" grpId="0"/>
      <p:bldP spid="26" grpId="0"/>
      <p:bldP spid="28"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202213" y="692693"/>
            <a:ext cx="9439049" cy="2739211"/>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2400" b="1" dirty="0" smtClean="0">
                <a:solidFill>
                  <a:prstClr val="black"/>
                </a:solidFill>
              </a:rPr>
              <a:t>　　　</a:t>
            </a:r>
            <a:r>
              <a:rPr lang="ja-JP" altLang="en-US" sz="2400" dirty="0" smtClean="0">
                <a:solidFill>
                  <a:prstClr val="black"/>
                </a:solidFill>
                <a:latin typeface="ＤＦ特太ゴシック体" panose="020B0509000000000000" pitchFamily="49" charset="-128"/>
                <a:ea typeface="ＤＦ特太ゴシック体" panose="020B0509000000000000" pitchFamily="49" charset="-128"/>
              </a:rPr>
              <a:t>入所者殴り骨折　施設は虐待を事故として処理</a:t>
            </a:r>
            <a:endParaRPr lang="en-US" altLang="ja-JP" sz="2400" dirty="0" smtClean="0">
              <a:solidFill>
                <a:prstClr val="black"/>
              </a:solidFill>
              <a:latin typeface="ＤＦ特太ゴシック体" panose="020B0509000000000000" pitchFamily="49" charset="-128"/>
              <a:ea typeface="ＤＦ特太ゴシック体" panose="020B0509000000000000" pitchFamily="49" charset="-128"/>
            </a:endParaRPr>
          </a:p>
          <a:p>
            <a:pPr algn="just"/>
            <a:endParaRPr lang="en-US" altLang="ja-JP" sz="2000" dirty="0" smtClean="0">
              <a:solidFill>
                <a:prstClr val="black"/>
              </a:solidFill>
            </a:endParaRPr>
          </a:p>
          <a:p>
            <a:pPr algn="just"/>
            <a:r>
              <a:rPr lang="ja-JP" altLang="en-US" sz="2000" dirty="0" smtClean="0">
                <a:solidFill>
                  <a:prstClr val="black"/>
                </a:solidFill>
              </a:rPr>
              <a:t>　</a:t>
            </a:r>
            <a:r>
              <a:rPr lang="ja-JP" altLang="en-US" dirty="0" smtClean="0">
                <a:solidFill>
                  <a:prstClr val="black"/>
                </a:solidFill>
              </a:rPr>
              <a:t>県警は、身体障害者支援施設に入所中の男性（７６）を殴り骨折させたとして、傷害の疑いで介護福祉士の</a:t>
            </a:r>
            <a:r>
              <a:rPr lang="ja-JP" altLang="en-US" dirty="0" smtClean="0">
                <a:solidFill>
                  <a:srgbClr val="FF0000"/>
                </a:solidFill>
              </a:rPr>
              <a:t>容疑者（２９）を逮捕</a:t>
            </a:r>
            <a:r>
              <a:rPr lang="ja-JP" altLang="en-US" dirty="0" smtClean="0">
                <a:solidFill>
                  <a:prstClr val="black"/>
                </a:solidFill>
              </a:rPr>
              <a:t>した。</a:t>
            </a:r>
            <a:endParaRPr lang="en-US" altLang="ja-JP" dirty="0" smtClean="0">
              <a:solidFill>
                <a:prstClr val="black"/>
              </a:solidFill>
            </a:endParaRPr>
          </a:p>
          <a:p>
            <a:pPr algn="just"/>
            <a:r>
              <a:rPr lang="ja-JP" altLang="en-US" dirty="0" smtClean="0">
                <a:solidFill>
                  <a:prstClr val="black"/>
                </a:solidFill>
              </a:rPr>
              <a:t>　男性は骨折など複数のけがを繰り返しており、県警は</a:t>
            </a:r>
            <a:r>
              <a:rPr lang="ja-JP" altLang="en-US" dirty="0" smtClean="0">
                <a:solidFill>
                  <a:srgbClr val="FF0000"/>
                </a:solidFill>
              </a:rPr>
              <a:t>日常的に虐待があった可能性</a:t>
            </a:r>
            <a:r>
              <a:rPr lang="ja-JP" altLang="en-US" dirty="0" smtClean="0">
                <a:solidFill>
                  <a:prstClr val="black"/>
                </a:solidFill>
              </a:rPr>
              <a:t>もあるとみて慎重に調べている。</a:t>
            </a:r>
          </a:p>
          <a:p>
            <a:pPr algn="just"/>
            <a:r>
              <a:rPr lang="ja-JP" altLang="en-US" dirty="0" smtClean="0">
                <a:solidFill>
                  <a:prstClr val="black"/>
                </a:solidFill>
              </a:rPr>
              <a:t>　　県警によると、約１カ月前に</a:t>
            </a:r>
            <a:r>
              <a:rPr lang="ja-JP" altLang="en-US" dirty="0" smtClean="0">
                <a:solidFill>
                  <a:srgbClr val="FF0000"/>
                </a:solidFill>
              </a:rPr>
              <a:t>関係者からの相談で発覚</a:t>
            </a:r>
            <a:r>
              <a:rPr lang="ja-JP" altLang="en-US" dirty="0" smtClean="0">
                <a:solidFill>
                  <a:prstClr val="black"/>
                </a:solidFill>
              </a:rPr>
              <a:t>同施設を家宅捜索した。</a:t>
            </a:r>
            <a:endParaRPr lang="en-US" altLang="ja-JP" dirty="0" smtClean="0">
              <a:solidFill>
                <a:prstClr val="black"/>
              </a:solidFill>
            </a:endParaRPr>
          </a:p>
          <a:p>
            <a:pPr algn="just"/>
            <a:r>
              <a:rPr lang="ja-JP" altLang="en-US" dirty="0" smtClean="0">
                <a:solidFill>
                  <a:prstClr val="black"/>
                </a:solidFill>
              </a:rPr>
              <a:t>　同施設を運営する社会福祉法人は男性の骨折を把握していたが、虐待ではなく</a:t>
            </a:r>
            <a:r>
              <a:rPr lang="ja-JP" altLang="en-US" dirty="0" smtClean="0">
                <a:solidFill>
                  <a:srgbClr val="FF0000"/>
                </a:solidFill>
              </a:rPr>
              <a:t>「事故」として処理</a:t>
            </a:r>
            <a:r>
              <a:rPr lang="ja-JP" altLang="en-US" dirty="0" smtClean="0">
                <a:solidFill>
                  <a:prstClr val="black"/>
                </a:solidFill>
              </a:rPr>
              <a:t>していた。</a:t>
            </a:r>
            <a:endParaRPr lang="en-US" altLang="ja-JP" dirty="0" smtClean="0">
              <a:solidFill>
                <a:prstClr val="black"/>
              </a:solidFill>
            </a:endParaRPr>
          </a:p>
        </p:txBody>
      </p:sp>
      <p:sp>
        <p:nvSpPr>
          <p:cNvPr id="18" name="テキスト ボックス 17"/>
          <p:cNvSpPr txBox="1"/>
          <p:nvPr/>
        </p:nvSpPr>
        <p:spPr>
          <a:xfrm>
            <a:off x="202213" y="3672519"/>
            <a:ext cx="9439049" cy="28931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400" dirty="0" smtClean="0">
                <a:solidFill>
                  <a:prstClr val="black"/>
                </a:solidFill>
              </a:rPr>
              <a:t>　　　　</a:t>
            </a:r>
            <a:r>
              <a:rPr lang="ja-JP" altLang="en-US" sz="2400" dirty="0" smtClean="0">
                <a:solidFill>
                  <a:prstClr val="black"/>
                </a:solidFill>
                <a:latin typeface="ＤＦ特太ゴシック体" panose="020B0509000000000000" pitchFamily="49" charset="-128"/>
                <a:ea typeface="ＤＦ特太ゴシック体" panose="020B0509000000000000" pitchFamily="49" charset="-128"/>
              </a:rPr>
              <a:t>福祉施設で暴行死　施設</a:t>
            </a:r>
            <a:r>
              <a:rPr lang="ja-JP" altLang="en-US" sz="2400" dirty="0">
                <a:solidFill>
                  <a:prstClr val="black"/>
                </a:solidFill>
                <a:latin typeface="ＤＦ特太ゴシック体" panose="020B0509000000000000" pitchFamily="49" charset="-128"/>
                <a:ea typeface="ＤＦ特太ゴシック体" panose="020B0509000000000000" pitchFamily="49" charset="-128"/>
              </a:rPr>
              <a:t>長が上司に虚偽</a:t>
            </a:r>
            <a:r>
              <a:rPr lang="ja-JP" altLang="en-US" sz="2400" dirty="0" smtClean="0">
                <a:solidFill>
                  <a:prstClr val="black"/>
                </a:solidFill>
                <a:latin typeface="ＤＦ特太ゴシック体" panose="020B0509000000000000" pitchFamily="49" charset="-128"/>
                <a:ea typeface="ＤＦ特太ゴシック体" panose="020B0509000000000000" pitchFamily="49" charset="-128"/>
              </a:rPr>
              <a:t>報告</a:t>
            </a:r>
            <a:endParaRPr lang="en-US" altLang="ja-JP" sz="2400" dirty="0" smtClean="0">
              <a:solidFill>
                <a:prstClr val="black"/>
              </a:solidFill>
              <a:latin typeface="ＤＦ特太ゴシック体" panose="020B0509000000000000" pitchFamily="49" charset="-128"/>
              <a:ea typeface="ＤＦ特太ゴシック体" panose="020B0509000000000000" pitchFamily="49" charset="-128"/>
            </a:endParaRPr>
          </a:p>
          <a:p>
            <a:endParaRPr lang="en-US" altLang="ja-JP" sz="1400" dirty="0">
              <a:solidFill>
                <a:prstClr val="black"/>
              </a:solidFill>
            </a:endParaRPr>
          </a:p>
          <a:p>
            <a:r>
              <a:rPr lang="ja-JP" altLang="en-US" dirty="0">
                <a:solidFill>
                  <a:prstClr val="black"/>
                </a:solidFill>
              </a:rPr>
              <a:t>　知的障害のある児童らの福祉</a:t>
            </a:r>
            <a:r>
              <a:rPr lang="ja-JP" altLang="en-US" dirty="0" smtClean="0">
                <a:solidFill>
                  <a:prstClr val="black"/>
                </a:solidFill>
              </a:rPr>
              <a:t>施設で</a:t>
            </a:r>
            <a:r>
              <a:rPr lang="ja-JP" altLang="en-US" dirty="0">
                <a:solidFill>
                  <a:prstClr val="black"/>
                </a:solidFill>
              </a:rPr>
              <a:t>、入所者の少年（１９）が職員の暴行を受けた後に死亡</a:t>
            </a:r>
            <a:r>
              <a:rPr lang="ja-JP" altLang="en-US" dirty="0" smtClean="0">
                <a:solidFill>
                  <a:prstClr val="black"/>
                </a:solidFill>
              </a:rPr>
              <a:t>した。また、施設</a:t>
            </a:r>
            <a:r>
              <a:rPr lang="ja-JP" altLang="en-US" dirty="0">
                <a:solidFill>
                  <a:prstClr val="black"/>
                </a:solidFill>
              </a:rPr>
              <a:t>長が２年前に起きた職員２人による暴行を把握したが、上司</a:t>
            </a:r>
            <a:r>
              <a:rPr lang="ja-JP" altLang="en-US" dirty="0" smtClean="0">
                <a:solidFill>
                  <a:prstClr val="black"/>
                </a:solidFill>
              </a:rPr>
              <a:t>のセンター</a:t>
            </a:r>
            <a:r>
              <a:rPr lang="ja-JP" altLang="en-US" dirty="0">
                <a:solidFill>
                  <a:prstClr val="black"/>
                </a:solidFill>
              </a:rPr>
              <a:t>長に「不適切な支援（対応）はなかった」と</a:t>
            </a:r>
            <a:r>
              <a:rPr lang="ja-JP" altLang="en-US" dirty="0">
                <a:solidFill>
                  <a:srgbClr val="FF0000"/>
                </a:solidFill>
              </a:rPr>
              <a:t>虚偽の報告</a:t>
            </a:r>
            <a:r>
              <a:rPr lang="ja-JP" altLang="en-US" dirty="0">
                <a:solidFill>
                  <a:prstClr val="black"/>
                </a:solidFill>
              </a:rPr>
              <a:t>をしていたこと</a:t>
            </a:r>
            <a:r>
              <a:rPr lang="ja-JP" altLang="en-US" dirty="0" smtClean="0">
                <a:solidFill>
                  <a:prstClr val="black"/>
                </a:solidFill>
              </a:rPr>
              <a:t>が分かった。</a:t>
            </a:r>
            <a:endParaRPr lang="en-US" altLang="ja-JP" dirty="0" smtClean="0">
              <a:solidFill>
                <a:prstClr val="black"/>
              </a:solidFill>
            </a:endParaRPr>
          </a:p>
          <a:p>
            <a:r>
              <a:rPr lang="ja-JP" altLang="en-US" dirty="0">
                <a:solidFill>
                  <a:prstClr val="black"/>
                </a:solidFill>
              </a:rPr>
              <a:t>　県</a:t>
            </a:r>
            <a:r>
              <a:rPr lang="ja-JP" altLang="en-US" dirty="0" smtClean="0">
                <a:solidFill>
                  <a:prstClr val="black"/>
                </a:solidFill>
              </a:rPr>
              <a:t>は、障害者</a:t>
            </a:r>
            <a:r>
              <a:rPr lang="ja-JP" altLang="en-US" dirty="0">
                <a:solidFill>
                  <a:prstClr val="black"/>
                </a:solidFill>
              </a:rPr>
              <a:t>総合支援法と児童福祉法に基づき</a:t>
            </a:r>
            <a:r>
              <a:rPr lang="ja-JP" altLang="en-US" dirty="0" smtClean="0">
                <a:solidFill>
                  <a:prstClr val="black"/>
                </a:solidFill>
              </a:rPr>
              <a:t>、</a:t>
            </a:r>
            <a:r>
              <a:rPr lang="ja-JP" altLang="en-US" dirty="0" smtClean="0">
                <a:solidFill>
                  <a:srgbClr val="FF0000"/>
                </a:solidFill>
              </a:rPr>
              <a:t>施設</a:t>
            </a:r>
            <a:r>
              <a:rPr lang="ja-JP" altLang="en-US" dirty="0">
                <a:solidFill>
                  <a:srgbClr val="FF0000"/>
                </a:solidFill>
              </a:rPr>
              <a:t>長を施設運営に関与させない体制整備の検討</a:t>
            </a:r>
            <a:r>
              <a:rPr lang="ja-JP" altLang="en-US" dirty="0">
                <a:solidFill>
                  <a:prstClr val="black"/>
                </a:solidFill>
              </a:rPr>
              <a:t>などを求める改善勧告を出した。</a:t>
            </a:r>
          </a:p>
          <a:p>
            <a:r>
              <a:rPr lang="ja-JP" altLang="en-US" dirty="0">
                <a:solidFill>
                  <a:prstClr val="black"/>
                </a:solidFill>
              </a:rPr>
              <a:t>　</a:t>
            </a:r>
            <a:r>
              <a:rPr lang="ja-JP" altLang="en-US" dirty="0" smtClean="0">
                <a:solidFill>
                  <a:prstClr val="black"/>
                </a:solidFill>
              </a:rPr>
              <a:t>県</a:t>
            </a:r>
            <a:r>
              <a:rPr lang="ja-JP" altLang="en-US" dirty="0">
                <a:solidFill>
                  <a:prstClr val="black"/>
                </a:solidFill>
              </a:rPr>
              <a:t>はこれまでに、同園の元職員</a:t>
            </a:r>
            <a:r>
              <a:rPr lang="ja-JP" altLang="en-US" dirty="0" smtClean="0">
                <a:solidFill>
                  <a:prstClr val="black"/>
                </a:solidFill>
              </a:rPr>
              <a:t>５人が死亡した少年</a:t>
            </a:r>
            <a:r>
              <a:rPr lang="ja-JP" altLang="en-US" dirty="0">
                <a:solidFill>
                  <a:prstClr val="black"/>
                </a:solidFill>
              </a:rPr>
              <a:t>を含む</a:t>
            </a:r>
            <a:r>
              <a:rPr lang="ja-JP" altLang="en-US" dirty="0">
                <a:solidFill>
                  <a:srgbClr val="FF0000"/>
                </a:solidFill>
              </a:rPr>
              <a:t>入所者１０人を日常的に暴行していた</a:t>
            </a:r>
            <a:r>
              <a:rPr lang="ja-JP" altLang="en-US" dirty="0">
                <a:solidFill>
                  <a:prstClr val="black"/>
                </a:solidFill>
              </a:rPr>
              <a:t>ことを確認。別の</a:t>
            </a:r>
            <a:r>
              <a:rPr lang="ja-JP" altLang="en-US" dirty="0" smtClean="0">
                <a:solidFill>
                  <a:prstClr val="black"/>
                </a:solidFill>
              </a:rPr>
              <a:t>職員も</a:t>
            </a:r>
            <a:r>
              <a:rPr lang="ja-JP" altLang="en-US" dirty="0" smtClean="0">
                <a:solidFill>
                  <a:srgbClr val="FF0000"/>
                </a:solidFill>
              </a:rPr>
              <a:t>入所者</a:t>
            </a:r>
            <a:r>
              <a:rPr lang="ja-JP" altLang="en-US" dirty="0">
                <a:solidFill>
                  <a:srgbClr val="FF0000"/>
                </a:solidFill>
              </a:rPr>
              <a:t>に暴行した疑いも浮上</a:t>
            </a:r>
            <a:r>
              <a:rPr lang="ja-JP" altLang="en-US" dirty="0">
                <a:solidFill>
                  <a:prstClr val="black"/>
                </a:solidFill>
              </a:rPr>
              <a:t>した</a:t>
            </a:r>
            <a:r>
              <a:rPr lang="ja-JP" altLang="en-US" dirty="0" smtClean="0">
                <a:solidFill>
                  <a:prstClr val="black"/>
                </a:solidFill>
              </a:rPr>
              <a:t>。</a:t>
            </a:r>
            <a:endParaRPr lang="en-US" altLang="ja-JP" dirty="0" smtClean="0">
              <a:solidFill>
                <a:prstClr val="black"/>
              </a:solidFill>
            </a:endParaRPr>
          </a:p>
          <a:p>
            <a:r>
              <a:rPr lang="ja-JP" altLang="en-US" dirty="0" smtClean="0">
                <a:solidFill>
                  <a:prstClr val="black"/>
                </a:solidFill>
              </a:rPr>
              <a:t>（</a:t>
            </a:r>
            <a:r>
              <a:rPr lang="en-US" altLang="ja-JP" dirty="0" smtClean="0">
                <a:solidFill>
                  <a:prstClr val="black"/>
                </a:solidFill>
              </a:rPr>
              <a:t>※</a:t>
            </a:r>
            <a:r>
              <a:rPr lang="ja-JP" altLang="en-US" dirty="0">
                <a:solidFill>
                  <a:prstClr val="black"/>
                </a:solidFill>
              </a:rPr>
              <a:t>最終的</a:t>
            </a:r>
            <a:r>
              <a:rPr lang="ja-JP" altLang="en-US" dirty="0" smtClean="0">
                <a:solidFill>
                  <a:prstClr val="black"/>
                </a:solidFill>
              </a:rPr>
              <a:t>に、１０年間で１５人の職員が２３人の入所者に虐待していたことが判明）</a:t>
            </a:r>
            <a:endParaRPr lang="en-US" altLang="ja-JP" dirty="0" smtClean="0">
              <a:solidFill>
                <a:prstClr val="black"/>
              </a:solidFill>
            </a:endParaRPr>
          </a:p>
        </p:txBody>
      </p:sp>
      <p:sp>
        <p:nvSpPr>
          <p:cNvPr id="9" name="スライド番号プレースホルダー 2"/>
          <p:cNvSpPr>
            <a:spLocks noGrp="1"/>
          </p:cNvSpPr>
          <p:nvPr/>
        </p:nvSpPr>
        <p:spPr>
          <a:xfrm>
            <a:off x="7137245" y="6520260"/>
            <a:ext cx="250401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4B09F09-2CE8-491B-901A-3DF69E149F9C}" type="slidenum">
              <a:rPr lang="ja-JP" altLang="en-US" smtClean="0">
                <a:solidFill>
                  <a:prstClr val="black">
                    <a:tint val="75000"/>
                  </a:prstClr>
                </a:solidFill>
              </a:rPr>
              <a:pPr/>
              <a:t>169</a:t>
            </a:fld>
            <a:endParaRPr lang="ja-JP" altLang="en-US" dirty="0">
              <a:solidFill>
                <a:prstClr val="black">
                  <a:tint val="75000"/>
                </a:prstClr>
              </a:solidFill>
            </a:endParaRPr>
          </a:p>
        </p:txBody>
      </p:sp>
      <p:sp>
        <p:nvSpPr>
          <p:cNvPr id="2" name="正方形/長方形 1"/>
          <p:cNvSpPr/>
          <p:nvPr/>
        </p:nvSpPr>
        <p:spPr>
          <a:xfrm>
            <a:off x="0" y="-40842"/>
            <a:ext cx="9906000" cy="733534"/>
          </a:xfrm>
          <a:prstGeom prst="rect">
            <a:avLst/>
          </a:prstGeom>
        </p:spPr>
        <p:txBody>
          <a:bodyPr wrap="square">
            <a:spAutoFit/>
          </a:bodyPr>
          <a:lstStyle/>
          <a:p>
            <a:pPr algn="ctr">
              <a:lnSpc>
                <a:spcPts val="5000"/>
              </a:lnSpc>
            </a:pPr>
            <a:r>
              <a:rPr lang="ja-JP" altLang="en-US" sz="2800" dirty="0">
                <a:solidFill>
                  <a:prstClr val="black"/>
                </a:solidFill>
              </a:rPr>
              <a:t>施設等の虐待事例の報道から考える</a:t>
            </a:r>
            <a:endParaRPr lang="en-US" altLang="ja-JP" sz="2800" dirty="0">
              <a:solidFill>
                <a:prstClr val="black"/>
              </a:solidFill>
            </a:endParaRPr>
          </a:p>
        </p:txBody>
      </p:sp>
    </p:spTree>
    <p:extLst>
      <p:ext uri="{BB962C8B-B14F-4D97-AF65-F5344CB8AC3E}">
        <p14:creationId xmlns:p14="http://schemas.microsoft.com/office/powerpoint/2010/main" val="4194238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7566" y="1378422"/>
            <a:ext cx="9864000" cy="4108125"/>
          </a:xfrm>
          <a:prstGeom prst="roundRect">
            <a:avLst>
              <a:gd name="adj" fmla="val 1784"/>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nchorCtr="0"/>
          <a:lstStyle/>
          <a:p>
            <a:pPr>
              <a:lnSpc>
                <a:spcPts val="1200"/>
              </a:lnSpc>
              <a:spcBef>
                <a:spcPts val="100"/>
              </a:spcBef>
            </a:pPr>
            <a:endParaRPr lang="en-US" altLang="ja-JP" sz="400" u="sng" dirty="0" smtClean="0">
              <a:solidFill>
                <a:schemeClr val="tx1"/>
              </a:solidFill>
              <a:latin typeface="+mn-ea"/>
            </a:endParaRPr>
          </a:p>
          <a:p>
            <a:pPr>
              <a:lnSpc>
                <a:spcPts val="1200"/>
              </a:lnSpc>
              <a:spcBef>
                <a:spcPts val="100"/>
              </a:spcBef>
            </a:pP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　自立</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・重度化防止に</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向けた保険者機能の強化等の取組の</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a:t>
            </a:r>
            <a:r>
              <a:rPr lang="zh-TW"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a:t>
            </a:r>
          </a:p>
          <a:p>
            <a:pPr>
              <a:lnSpc>
                <a:spcPts val="1200"/>
              </a:lnSpc>
              <a:spcBef>
                <a:spcPts val="100"/>
              </a:spcBef>
            </a:pPr>
            <a:r>
              <a:rPr lang="ja-JP" altLang="en-US" sz="1300" dirty="0">
                <a:solidFill>
                  <a:schemeClr val="tx1"/>
                </a:solidFill>
                <a:latin typeface="+mn-ea"/>
              </a:rPr>
              <a:t>　</a:t>
            </a:r>
            <a:r>
              <a:rPr lang="ja-JP" altLang="en-US" sz="1300" dirty="0" smtClean="0">
                <a:solidFill>
                  <a:schemeClr val="tx1"/>
                </a:solidFill>
                <a:latin typeface="+mn-ea"/>
              </a:rPr>
              <a:t> 全市</a:t>
            </a:r>
            <a:r>
              <a:rPr lang="ja-JP" altLang="en-US" sz="1300" dirty="0">
                <a:solidFill>
                  <a:schemeClr val="tx1"/>
                </a:solidFill>
                <a:latin typeface="+mn-ea"/>
              </a:rPr>
              <a:t>町村</a:t>
            </a:r>
            <a:r>
              <a:rPr lang="ja-JP" altLang="en-US" sz="1300" dirty="0" smtClean="0">
                <a:solidFill>
                  <a:schemeClr val="tx1"/>
                </a:solidFill>
                <a:latin typeface="+mn-ea"/>
              </a:rPr>
              <a:t>が保険者機能を発揮し、自立支援・重度化防止に向けて取り組む仕組みの制度化</a:t>
            </a:r>
            <a:endParaRPr lang="en-US" altLang="ja-JP" sz="1300" dirty="0" smtClean="0">
              <a:solidFill>
                <a:schemeClr val="tx1"/>
              </a:solidFill>
              <a:latin typeface="+mn-ea"/>
            </a:endParaRPr>
          </a:p>
          <a:p>
            <a:pPr>
              <a:lnSpc>
                <a:spcPts val="1200"/>
              </a:lnSpc>
              <a:spcBef>
                <a:spcPts val="100"/>
              </a:spcBef>
            </a:pPr>
            <a:r>
              <a:rPr lang="ja-JP" altLang="en-US" sz="1300" dirty="0">
                <a:solidFill>
                  <a:schemeClr val="tx1"/>
                </a:solidFill>
                <a:latin typeface="+mn-ea"/>
              </a:rPr>
              <a:t>　 </a:t>
            </a:r>
            <a:r>
              <a:rPr lang="ja-JP" altLang="en-US" sz="1300" dirty="0" smtClean="0">
                <a:solidFill>
                  <a:schemeClr val="tx1"/>
                </a:solidFill>
                <a:latin typeface="+mn-ea"/>
              </a:rPr>
              <a:t> 　・　</a:t>
            </a:r>
            <a:r>
              <a:rPr lang="ja-JP" altLang="en-US" sz="1300" dirty="0">
                <a:solidFill>
                  <a:schemeClr val="tx1"/>
                </a:solidFill>
                <a:latin typeface="+mn-ea"/>
              </a:rPr>
              <a:t>国から提供されたデータを</a:t>
            </a:r>
            <a:r>
              <a:rPr lang="ja-JP" altLang="en-US" sz="1300" dirty="0" smtClean="0">
                <a:solidFill>
                  <a:schemeClr val="tx1"/>
                </a:solidFill>
                <a:latin typeface="+mn-ea"/>
              </a:rPr>
              <a:t>分析の上、介護保険事業（支援）計画を策定。計画に介護予防・重度化防止等の取組内容と目標を記載</a:t>
            </a:r>
            <a:endParaRPr lang="en-US" altLang="ja-JP" sz="1300" dirty="0" smtClean="0">
              <a:solidFill>
                <a:schemeClr val="tx1"/>
              </a:solidFill>
              <a:latin typeface="+mn-ea"/>
            </a:endParaRPr>
          </a:p>
          <a:p>
            <a:pPr>
              <a:lnSpc>
                <a:spcPts val="1200"/>
              </a:lnSpc>
              <a:spcBef>
                <a:spcPts val="100"/>
              </a:spcBef>
            </a:pPr>
            <a:r>
              <a:rPr lang="ja-JP" altLang="en-US" sz="1300" dirty="0">
                <a:solidFill>
                  <a:schemeClr val="tx1"/>
                </a:solidFill>
                <a:latin typeface="+mn-ea"/>
              </a:rPr>
              <a:t>　 </a:t>
            </a:r>
            <a:r>
              <a:rPr lang="ja-JP" altLang="en-US" sz="1300" dirty="0" smtClean="0">
                <a:solidFill>
                  <a:schemeClr val="tx1"/>
                </a:solidFill>
                <a:latin typeface="+mn-ea"/>
              </a:rPr>
              <a:t> 　・　</a:t>
            </a:r>
            <a:r>
              <a:rPr lang="ja-JP" altLang="en-US" sz="1300" spc="50" dirty="0">
                <a:solidFill>
                  <a:schemeClr val="tx1"/>
                </a:solidFill>
                <a:latin typeface="メイリオ" panose="020B0604030504040204" pitchFamily="50" charset="-128"/>
                <a:cs typeface="メイリオ" panose="020B0604030504040204" pitchFamily="50" charset="-128"/>
              </a:rPr>
              <a:t>都道府県による</a:t>
            </a:r>
            <a:r>
              <a:rPr lang="ja-JP" altLang="en-US" sz="1300" spc="50" dirty="0" smtClean="0">
                <a:solidFill>
                  <a:schemeClr val="tx1"/>
                </a:solidFill>
                <a:latin typeface="メイリオ" panose="020B0604030504040204" pitchFamily="50" charset="-128"/>
                <a:cs typeface="メイリオ" panose="020B0604030504040204" pitchFamily="50" charset="-128"/>
              </a:rPr>
              <a:t>市町村に対する支援事業の創設　　　　</a:t>
            </a:r>
            <a:r>
              <a:rPr lang="ja-JP" altLang="en-US" sz="1300" dirty="0" smtClean="0">
                <a:solidFill>
                  <a:schemeClr val="tx1"/>
                </a:solidFill>
                <a:latin typeface="+mn-ea"/>
              </a:rPr>
              <a:t>・　財政的インセンティブの付与の規定の整備</a:t>
            </a:r>
            <a:endParaRPr lang="ja-JP" altLang="en-US" sz="1300" dirty="0">
              <a:solidFill>
                <a:schemeClr val="tx1"/>
              </a:solidFill>
              <a:latin typeface="+mn-ea"/>
            </a:endParaRPr>
          </a:p>
          <a:p>
            <a:pPr marL="441325" indent="-441325">
              <a:lnSpc>
                <a:spcPts val="1200"/>
              </a:lnSpc>
              <a:spcBef>
                <a:spcPts val="600"/>
              </a:spcBef>
            </a:pPr>
            <a:r>
              <a:rPr lang="ja-JP" altLang="en-US" sz="1050" dirty="0" smtClean="0">
                <a:solidFill>
                  <a:schemeClr val="tx1"/>
                </a:solidFill>
                <a:latin typeface="ＭＳ 明朝" panose="02020609040205080304" pitchFamily="17" charset="-128"/>
                <a:ea typeface="ＭＳ 明朝" panose="02020609040205080304" pitchFamily="17" charset="-128"/>
              </a:rPr>
              <a:t>　　</a:t>
            </a:r>
            <a:r>
              <a:rPr lang="ja-JP" altLang="en-US" sz="1050" dirty="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（その他）</a:t>
            </a:r>
            <a:endParaRPr lang="en-US" altLang="ja-JP" sz="1050" dirty="0">
              <a:solidFill>
                <a:schemeClr val="tx1"/>
              </a:solidFill>
              <a:latin typeface="ＭＳ 明朝" panose="02020609040205080304" pitchFamily="17" charset="-128"/>
              <a:ea typeface="ＭＳ 明朝" panose="02020609040205080304" pitchFamily="17" charset="-128"/>
            </a:endParaRPr>
          </a:p>
          <a:p>
            <a:pPr>
              <a:lnSpc>
                <a:spcPts val="1200"/>
              </a:lnSpc>
              <a:spcBef>
                <a:spcPts val="100"/>
              </a:spcBef>
            </a:pPr>
            <a:r>
              <a:rPr lang="ja-JP" altLang="en-US" sz="1050" dirty="0" smtClean="0">
                <a:solidFill>
                  <a:schemeClr val="tx1"/>
                </a:solidFill>
                <a:latin typeface="ＭＳ 明朝" panose="02020609040205080304" pitchFamily="17" charset="-128"/>
                <a:ea typeface="ＭＳ 明朝" panose="02020609040205080304" pitchFamily="17" charset="-128"/>
              </a:rPr>
              <a:t>　　　　・ 地域</a:t>
            </a:r>
            <a:r>
              <a:rPr lang="ja-JP" altLang="en-US" sz="1050" dirty="0">
                <a:solidFill>
                  <a:schemeClr val="tx1"/>
                </a:solidFill>
                <a:latin typeface="ＭＳ 明朝" panose="02020609040205080304" pitchFamily="17" charset="-128"/>
                <a:ea typeface="ＭＳ 明朝" panose="02020609040205080304" pitchFamily="17" charset="-128"/>
              </a:rPr>
              <a:t>包括支援センターの機能</a:t>
            </a:r>
            <a:r>
              <a:rPr lang="ja-JP" altLang="en-US" sz="1050" dirty="0" smtClean="0">
                <a:solidFill>
                  <a:schemeClr val="tx1"/>
                </a:solidFill>
                <a:latin typeface="ＭＳ 明朝" panose="02020609040205080304" pitchFamily="17" charset="-128"/>
                <a:ea typeface="ＭＳ 明朝" panose="02020609040205080304" pitchFamily="17" charset="-128"/>
              </a:rPr>
              <a:t>強化（市町村</a:t>
            </a:r>
            <a:r>
              <a:rPr lang="ja-JP" altLang="en-US" sz="1050" dirty="0">
                <a:solidFill>
                  <a:schemeClr val="tx1"/>
                </a:solidFill>
                <a:latin typeface="ＭＳ 明朝" panose="02020609040205080304" pitchFamily="17" charset="-128"/>
                <a:ea typeface="ＭＳ 明朝" panose="02020609040205080304" pitchFamily="17" charset="-128"/>
              </a:rPr>
              <a:t>による評価の義務づけ</a:t>
            </a:r>
            <a:r>
              <a:rPr lang="ja-JP" altLang="en-US" sz="1050" dirty="0" smtClean="0">
                <a:solidFill>
                  <a:schemeClr val="tx1"/>
                </a:solidFill>
                <a:latin typeface="ＭＳ 明朝" panose="02020609040205080304" pitchFamily="17" charset="-128"/>
                <a:ea typeface="ＭＳ 明朝" panose="02020609040205080304" pitchFamily="17" charset="-128"/>
              </a:rPr>
              <a:t>等）</a:t>
            </a:r>
            <a:endParaRPr lang="ja-JP" altLang="en-US" sz="1050" dirty="0">
              <a:solidFill>
                <a:schemeClr val="tx1"/>
              </a:solidFill>
              <a:latin typeface="ＭＳ 明朝" panose="02020609040205080304" pitchFamily="17" charset="-128"/>
              <a:ea typeface="ＭＳ 明朝" panose="02020609040205080304" pitchFamily="17" charset="-128"/>
            </a:endParaRPr>
          </a:p>
          <a:p>
            <a:pPr>
              <a:lnSpc>
                <a:spcPts val="1200"/>
              </a:lnSpc>
              <a:spcBef>
                <a:spcPts val="100"/>
              </a:spcBef>
            </a:pPr>
            <a:r>
              <a:rPr lang="ja-JP" altLang="en-US" sz="1050" dirty="0" smtClean="0">
                <a:solidFill>
                  <a:schemeClr val="tx1"/>
                </a:solidFill>
                <a:latin typeface="ＭＳ 明朝" panose="02020609040205080304" pitchFamily="17" charset="-128"/>
                <a:ea typeface="ＭＳ 明朝" panose="02020609040205080304" pitchFamily="17" charset="-128"/>
              </a:rPr>
              <a:t>　　　　・ 居宅</a:t>
            </a:r>
            <a:r>
              <a:rPr lang="ja-JP" altLang="en-US" sz="1050" dirty="0">
                <a:solidFill>
                  <a:schemeClr val="tx1"/>
                </a:solidFill>
                <a:latin typeface="ＭＳ 明朝" panose="02020609040205080304" pitchFamily="17" charset="-128"/>
                <a:ea typeface="ＭＳ 明朝" panose="02020609040205080304" pitchFamily="17" charset="-128"/>
              </a:rPr>
              <a:t>サービス事業者の指定等に対する保険者の関与強化（小規模多機能等を普及させる観点からの指定拒否の仕組み等の導入）</a:t>
            </a:r>
          </a:p>
          <a:p>
            <a:pPr>
              <a:lnSpc>
                <a:spcPts val="1200"/>
              </a:lnSpc>
              <a:spcBef>
                <a:spcPts val="100"/>
              </a:spcBef>
            </a:pPr>
            <a:r>
              <a:rPr lang="ja-JP" altLang="en-US" sz="1050" dirty="0" smtClean="0">
                <a:solidFill>
                  <a:schemeClr val="tx1"/>
                </a:solidFill>
                <a:latin typeface="ＭＳ 明朝" panose="02020609040205080304" pitchFamily="17" charset="-128"/>
                <a:ea typeface="ＭＳ 明朝" panose="02020609040205080304" pitchFamily="17" charset="-128"/>
              </a:rPr>
              <a:t>　　　　・ 認知症</a:t>
            </a:r>
            <a:r>
              <a:rPr lang="ja-JP" altLang="en-US" sz="1050" dirty="0">
                <a:solidFill>
                  <a:schemeClr val="tx1"/>
                </a:solidFill>
                <a:latin typeface="ＭＳ 明朝" panose="02020609040205080304" pitchFamily="17" charset="-128"/>
                <a:ea typeface="ＭＳ 明朝" panose="02020609040205080304" pitchFamily="17" charset="-128"/>
              </a:rPr>
              <a:t>施策の推進（新オレンジプランの基本的な考え方</a:t>
            </a:r>
            <a:r>
              <a:rPr lang="ja-JP" altLang="en-US" sz="1050" dirty="0" smtClean="0">
                <a:solidFill>
                  <a:schemeClr val="tx1"/>
                </a:solidFill>
                <a:latin typeface="ＭＳ 明朝" panose="02020609040205080304" pitchFamily="17" charset="-128"/>
                <a:ea typeface="ＭＳ 明朝" panose="02020609040205080304" pitchFamily="17" charset="-128"/>
              </a:rPr>
              <a:t>（普及・啓発等の関連施策の総合的な推進）を制度上明確化）</a:t>
            </a:r>
            <a:endParaRPr lang="en-US" altLang="ja-JP" sz="1300" dirty="0" smtClean="0">
              <a:solidFill>
                <a:schemeClr val="tx1"/>
              </a:solidFill>
              <a:latin typeface="ＭＳ 明朝" panose="02020609040205080304" pitchFamily="17" charset="-128"/>
              <a:ea typeface="ＭＳ 明朝" panose="02020609040205080304" pitchFamily="17" charset="-128"/>
            </a:endParaRPr>
          </a:p>
          <a:p>
            <a:pPr marL="268288" indent="-268288">
              <a:lnSpc>
                <a:spcPts val="1200"/>
              </a:lnSpc>
              <a:spcBef>
                <a:spcPts val="100"/>
              </a:spcBef>
            </a:pPr>
            <a:endParaRPr lang="en-US" altLang="ja-JP" sz="1300" b="1" dirty="0">
              <a:solidFill>
                <a:schemeClr val="tx1"/>
              </a:solidFill>
              <a:latin typeface="+mn-ea"/>
            </a:endParaRPr>
          </a:p>
          <a:p>
            <a:pPr marL="268288" indent="-268288">
              <a:lnSpc>
                <a:spcPts val="1200"/>
              </a:lnSpc>
              <a:spcBef>
                <a:spcPts val="100"/>
              </a:spcBef>
            </a:pP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　医療</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・介護の連携の推進</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lang="zh-TW"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介護保険法、医療法</a:t>
            </a:r>
            <a:r>
              <a:rPr lang="zh-TW"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325" indent="-441325">
              <a:lnSpc>
                <a:spcPts val="1200"/>
              </a:lnSpc>
              <a:spcBef>
                <a:spcPts val="100"/>
              </a:spcBef>
            </a:pPr>
            <a:r>
              <a:rPr lang="ja-JP" altLang="en-US" sz="1300" dirty="0">
                <a:solidFill>
                  <a:schemeClr val="tx1"/>
                </a:solidFill>
                <a:latin typeface="+mn-ea"/>
              </a:rPr>
              <a:t>　</a:t>
            </a:r>
            <a:r>
              <a:rPr lang="ja-JP" altLang="en-US" sz="1300" dirty="0" smtClean="0">
                <a:solidFill>
                  <a:schemeClr val="tx1"/>
                </a:solidFill>
                <a:latin typeface="+mn-ea"/>
              </a:rPr>
              <a:t>①　「</a:t>
            </a:r>
            <a:r>
              <a:rPr lang="ja-JP" altLang="en-US" sz="1300" dirty="0">
                <a:solidFill>
                  <a:schemeClr val="tx1"/>
                </a:solidFill>
                <a:latin typeface="+mn-ea"/>
              </a:rPr>
              <a:t>日常的な医学</a:t>
            </a:r>
            <a:r>
              <a:rPr lang="ja-JP" altLang="en-US" sz="1300" dirty="0" smtClean="0">
                <a:solidFill>
                  <a:schemeClr val="tx1"/>
                </a:solidFill>
                <a:latin typeface="+mn-ea"/>
              </a:rPr>
              <a:t>管理」や「</a:t>
            </a:r>
            <a:r>
              <a:rPr lang="ja-JP" altLang="en-US" sz="1300" dirty="0">
                <a:solidFill>
                  <a:schemeClr val="tx1"/>
                </a:solidFill>
                <a:latin typeface="+mn-ea"/>
              </a:rPr>
              <a:t>看取り・ターミナル」等の</a:t>
            </a:r>
            <a:r>
              <a:rPr lang="ja-JP" altLang="en-US" sz="1300" dirty="0" smtClean="0">
                <a:solidFill>
                  <a:schemeClr val="tx1"/>
                </a:solidFill>
                <a:latin typeface="+mn-ea"/>
              </a:rPr>
              <a:t>機能</a:t>
            </a:r>
            <a:r>
              <a:rPr lang="ja-JP" altLang="en-US" sz="1300" dirty="0">
                <a:solidFill>
                  <a:schemeClr val="tx1"/>
                </a:solidFill>
                <a:latin typeface="+mn-ea"/>
              </a:rPr>
              <a:t>と</a:t>
            </a:r>
            <a:r>
              <a:rPr lang="ja-JP" altLang="en-US" sz="1300" dirty="0" smtClean="0">
                <a:solidFill>
                  <a:schemeClr val="tx1"/>
                </a:solidFill>
                <a:latin typeface="+mn-ea"/>
              </a:rPr>
              <a:t>、「</a:t>
            </a:r>
            <a:r>
              <a:rPr lang="ja-JP" altLang="en-US" sz="1300" dirty="0">
                <a:solidFill>
                  <a:schemeClr val="tx1"/>
                </a:solidFill>
                <a:latin typeface="+mn-ea"/>
              </a:rPr>
              <a:t>生活施設」としての</a:t>
            </a:r>
            <a:r>
              <a:rPr lang="ja-JP" altLang="en-US" sz="1300" dirty="0" smtClean="0">
                <a:solidFill>
                  <a:schemeClr val="tx1"/>
                </a:solidFill>
                <a:latin typeface="+mn-ea"/>
              </a:rPr>
              <a:t>機能とを</a:t>
            </a:r>
            <a:r>
              <a:rPr lang="ja-JP" altLang="en-US" sz="1300" dirty="0">
                <a:solidFill>
                  <a:schemeClr val="tx1"/>
                </a:solidFill>
                <a:latin typeface="+mn-ea"/>
              </a:rPr>
              <a:t>兼ね備えた</a:t>
            </a:r>
            <a:r>
              <a:rPr lang="ja-JP" altLang="en-US" sz="1300" dirty="0" smtClean="0">
                <a:solidFill>
                  <a:schemeClr val="tx1"/>
                </a:solidFill>
                <a:latin typeface="+mn-ea"/>
              </a:rPr>
              <a:t>、新たな</a:t>
            </a:r>
            <a:r>
              <a:rPr lang="ja-JP" altLang="en-US" sz="1300" dirty="0">
                <a:solidFill>
                  <a:schemeClr val="tx1"/>
                </a:solidFill>
                <a:latin typeface="+mn-ea"/>
              </a:rPr>
              <a:t>介護</a:t>
            </a:r>
            <a:r>
              <a:rPr lang="ja-JP" altLang="en-US" sz="1300" dirty="0" smtClean="0">
                <a:solidFill>
                  <a:schemeClr val="tx1"/>
                </a:solidFill>
                <a:latin typeface="+mn-ea"/>
              </a:rPr>
              <a:t>保険</a:t>
            </a:r>
            <a:r>
              <a:rPr lang="ja-JP" altLang="en-US" sz="1300" dirty="0">
                <a:solidFill>
                  <a:schemeClr val="tx1"/>
                </a:solidFill>
                <a:latin typeface="+mn-ea"/>
              </a:rPr>
              <a:t>施設</a:t>
            </a:r>
            <a:r>
              <a:rPr lang="ja-JP" altLang="en-US" sz="1300" dirty="0" smtClean="0">
                <a:solidFill>
                  <a:schemeClr val="tx1"/>
                </a:solidFill>
                <a:latin typeface="+mn-ea"/>
              </a:rPr>
              <a:t>を創設</a:t>
            </a:r>
            <a:endParaRPr lang="en-US" altLang="ja-JP" sz="1300" dirty="0" smtClean="0">
              <a:solidFill>
                <a:schemeClr val="tx1"/>
              </a:solidFill>
              <a:latin typeface="+mn-ea"/>
            </a:endParaRPr>
          </a:p>
          <a:p>
            <a:pPr marL="808038" indent="-808038">
              <a:lnSpc>
                <a:spcPts val="1200"/>
              </a:lnSpc>
              <a:spcBef>
                <a:spcPts val="100"/>
              </a:spcBef>
            </a:pPr>
            <a:r>
              <a:rPr lang="ja-JP" altLang="en-US" sz="1300" dirty="0">
                <a:solidFill>
                  <a:schemeClr val="tx1"/>
                </a:solidFill>
                <a:latin typeface="ＭＳ 明朝" panose="02020609040205080304" pitchFamily="17" charset="-128"/>
                <a:ea typeface="ＭＳ 明朝" panose="02020609040205080304" pitchFamily="17" charset="-128"/>
              </a:rPr>
              <a:t>　</a:t>
            </a:r>
            <a:r>
              <a:rPr lang="ja-JP" altLang="en-US" sz="1300" dirty="0" smtClean="0">
                <a:solidFill>
                  <a:schemeClr val="tx1"/>
                </a:solidFill>
                <a:latin typeface="ＭＳ 明朝" panose="02020609040205080304" pitchFamily="17" charset="-128"/>
                <a:ea typeface="ＭＳ 明朝" panose="02020609040205080304" pitchFamily="17" charset="-128"/>
              </a:rPr>
              <a:t>　　　</a:t>
            </a:r>
            <a:r>
              <a:rPr lang="en-US" altLang="ja-JP" sz="1050" dirty="0" smtClean="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現行</a:t>
            </a:r>
            <a:r>
              <a:rPr lang="ja-JP" altLang="en-US" sz="1050" dirty="0">
                <a:solidFill>
                  <a:schemeClr val="tx1"/>
                </a:solidFill>
                <a:latin typeface="ＭＳ 明朝" panose="02020609040205080304" pitchFamily="17" charset="-128"/>
                <a:ea typeface="ＭＳ 明朝" panose="02020609040205080304" pitchFamily="17" charset="-128"/>
              </a:rPr>
              <a:t>の介護療養病床の経過措置期間については、６年間延長すること</a:t>
            </a:r>
            <a:r>
              <a:rPr lang="ja-JP" altLang="en-US" sz="1050" dirty="0" smtClean="0">
                <a:solidFill>
                  <a:schemeClr val="tx1"/>
                </a:solidFill>
                <a:latin typeface="ＭＳ 明朝" panose="02020609040205080304" pitchFamily="17" charset="-128"/>
                <a:ea typeface="ＭＳ 明朝" panose="02020609040205080304" pitchFamily="17" charset="-128"/>
              </a:rPr>
              <a:t>とする。</a:t>
            </a:r>
            <a:r>
              <a:rPr lang="ja-JP" altLang="en-US" sz="1050" dirty="0">
                <a:solidFill>
                  <a:schemeClr val="tx1"/>
                </a:solidFill>
                <a:latin typeface="ＭＳ 明朝" panose="02020609040205080304" pitchFamily="17" charset="-128"/>
                <a:ea typeface="ＭＳ 明朝" panose="02020609040205080304" pitchFamily="17" charset="-128"/>
              </a:rPr>
              <a:t>病院又は診療所</a:t>
            </a:r>
            <a:r>
              <a:rPr lang="ja-JP" altLang="en-US" sz="1050" dirty="0" smtClean="0">
                <a:solidFill>
                  <a:schemeClr val="tx1"/>
                </a:solidFill>
                <a:latin typeface="ＭＳ 明朝" panose="02020609040205080304" pitchFamily="17" charset="-128"/>
                <a:ea typeface="ＭＳ 明朝" panose="02020609040205080304" pitchFamily="17" charset="-128"/>
              </a:rPr>
              <a:t>から新施設に</a:t>
            </a:r>
            <a:r>
              <a:rPr lang="ja-JP" altLang="en-US" sz="1050" dirty="0">
                <a:solidFill>
                  <a:schemeClr val="tx1"/>
                </a:solidFill>
                <a:latin typeface="ＭＳ 明朝" panose="02020609040205080304" pitchFamily="17" charset="-128"/>
                <a:ea typeface="ＭＳ 明朝" panose="02020609040205080304" pitchFamily="17" charset="-128"/>
              </a:rPr>
              <a:t>転換した場合には、転換前の病院又は診療所の名称を引き続き使用できることとする</a:t>
            </a:r>
            <a:r>
              <a:rPr lang="ja-JP" altLang="en-US" sz="1050" dirty="0" smtClean="0">
                <a:solidFill>
                  <a:schemeClr val="tx1"/>
                </a:solidFill>
                <a:latin typeface="ＭＳ 明朝" panose="02020609040205080304" pitchFamily="17" charset="-128"/>
                <a:ea typeface="ＭＳ 明朝" panose="02020609040205080304" pitchFamily="17" charset="-128"/>
              </a:rPr>
              <a:t>。</a:t>
            </a:r>
            <a:endParaRPr lang="en-US" altLang="ja-JP" sz="1050" dirty="0" smtClean="0">
              <a:solidFill>
                <a:schemeClr val="tx1"/>
              </a:solidFill>
              <a:latin typeface="ＭＳ 明朝" panose="02020609040205080304" pitchFamily="17" charset="-128"/>
              <a:ea typeface="ＭＳ 明朝" panose="02020609040205080304" pitchFamily="17" charset="-128"/>
            </a:endParaRPr>
          </a:p>
          <a:p>
            <a:pPr marL="441325" indent="-441325">
              <a:lnSpc>
                <a:spcPts val="1200"/>
              </a:lnSpc>
              <a:spcBef>
                <a:spcPts val="600"/>
              </a:spcBef>
            </a:pPr>
            <a:r>
              <a:rPr lang="ja-JP" altLang="en-US" sz="1300" dirty="0" smtClean="0">
                <a:solidFill>
                  <a:schemeClr val="tx1"/>
                </a:solidFill>
                <a:latin typeface="+mn-ea"/>
              </a:rPr>
              <a:t>　②　医療・介護の連携等に関し、都道府県による市町村に対する必要な情報の提供その他の支援の規定を整備</a:t>
            </a:r>
            <a:endParaRPr lang="en-US" altLang="ja-JP" sz="1300" dirty="0" smtClean="0">
              <a:solidFill>
                <a:schemeClr val="tx1"/>
              </a:solidFill>
              <a:latin typeface="+mn-ea"/>
            </a:endParaRPr>
          </a:p>
          <a:p>
            <a:pPr marL="441325" indent="-441325">
              <a:lnSpc>
                <a:spcPts val="1200"/>
              </a:lnSpc>
              <a:spcBef>
                <a:spcPts val="100"/>
              </a:spcBef>
            </a:pPr>
            <a:endParaRPr lang="ja-JP" altLang="en-US" sz="1300" b="1" dirty="0">
              <a:solidFill>
                <a:schemeClr val="tx1"/>
              </a:solidFill>
              <a:latin typeface="+mn-ea"/>
            </a:endParaRPr>
          </a:p>
          <a:p>
            <a:pPr>
              <a:lnSpc>
                <a:spcPts val="1200"/>
              </a:lnSpc>
              <a:spcBef>
                <a:spcPts val="100"/>
              </a:spcBef>
            </a:pPr>
            <a:r>
              <a:rPr lang="ja-JP" altLang="en-US" sz="1300" b="1"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　</a:t>
            </a:r>
            <a:r>
              <a:rPr lang="ja-JP" altLang="en-US" sz="13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地域共生社会の</a:t>
            </a:r>
            <a:r>
              <a:rPr lang="ja-JP" altLang="en-US" sz="1300" b="1"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実現に向けた取組の推進</a:t>
            </a:r>
            <a:r>
              <a:rPr lang="ja-JP" altLang="en-US" sz="13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等（社会福祉法、介護保険法、障害者総合支援法、児童福祉法）</a:t>
            </a:r>
          </a:p>
          <a:p>
            <a:pPr marL="461963" indent="-446088">
              <a:lnSpc>
                <a:spcPts val="1200"/>
              </a:lnSpc>
              <a:spcBef>
                <a:spcPts val="100"/>
              </a:spcBef>
            </a:pPr>
            <a:r>
              <a:rPr lang="ja-JP" altLang="en-US" sz="1300" dirty="0" smtClean="0">
                <a:solidFill>
                  <a:srgbClr val="FF0000"/>
                </a:solidFill>
                <a:latin typeface="+mn-ea"/>
              </a:rPr>
              <a:t>　  　・</a:t>
            </a:r>
            <a:r>
              <a:rPr lang="ja-JP" altLang="en-US" sz="1300" dirty="0">
                <a:solidFill>
                  <a:srgbClr val="FF0000"/>
                </a:solidFill>
                <a:latin typeface="+mn-ea"/>
              </a:rPr>
              <a:t>　市町村による地域住民と行政等との協働による包括的支援体制作り、福祉分野の共通事項を記載した地域福祉計画の策定の　　　努力義務化</a:t>
            </a:r>
            <a:endParaRPr lang="en-US" altLang="ja-JP" sz="1300" dirty="0">
              <a:solidFill>
                <a:srgbClr val="FF0000"/>
              </a:solidFill>
              <a:latin typeface="+mn-ea"/>
            </a:endParaRPr>
          </a:p>
          <a:p>
            <a:pPr>
              <a:lnSpc>
                <a:spcPts val="1200"/>
              </a:lnSpc>
              <a:spcBef>
                <a:spcPts val="100"/>
              </a:spcBef>
            </a:pPr>
            <a:r>
              <a:rPr lang="ja-JP" altLang="en-US" sz="1300" dirty="0" smtClean="0">
                <a:solidFill>
                  <a:srgbClr val="FF0000"/>
                </a:solidFill>
                <a:latin typeface="+mn-ea"/>
              </a:rPr>
              <a:t>　　　・　</a:t>
            </a:r>
            <a:r>
              <a:rPr lang="ja-JP" altLang="en-US" sz="1300" dirty="0">
                <a:solidFill>
                  <a:srgbClr val="FF0000"/>
                </a:solidFill>
                <a:latin typeface="+mn-ea"/>
              </a:rPr>
              <a:t>高齢者と障害児者が</a:t>
            </a:r>
            <a:r>
              <a:rPr lang="ja-JP" altLang="en-US" sz="1300" dirty="0" smtClean="0">
                <a:solidFill>
                  <a:srgbClr val="FF0000"/>
                </a:solidFill>
                <a:latin typeface="+mn-ea"/>
              </a:rPr>
              <a:t>同一事業所</a:t>
            </a:r>
            <a:r>
              <a:rPr lang="ja-JP" altLang="en-US" sz="1300" dirty="0">
                <a:solidFill>
                  <a:srgbClr val="FF0000"/>
                </a:solidFill>
                <a:latin typeface="+mn-ea"/>
              </a:rPr>
              <a:t>でサービスを受けやすくする</a:t>
            </a:r>
            <a:r>
              <a:rPr lang="ja-JP" altLang="en-US" sz="1300" dirty="0" smtClean="0">
                <a:solidFill>
                  <a:srgbClr val="FF0000"/>
                </a:solidFill>
                <a:latin typeface="+mn-ea"/>
              </a:rPr>
              <a:t>ため、介護保険と障害福祉制度に新たに共生型サービスを位置付ける</a:t>
            </a:r>
            <a:endParaRPr lang="en-US" altLang="ja-JP" sz="1300" strike="sngStrike" dirty="0" smtClean="0">
              <a:solidFill>
                <a:srgbClr val="FF0000"/>
              </a:solidFill>
              <a:latin typeface="+mn-ea"/>
            </a:endParaRPr>
          </a:p>
          <a:p>
            <a:pPr>
              <a:lnSpc>
                <a:spcPts val="1200"/>
              </a:lnSpc>
              <a:spcBef>
                <a:spcPts val="600"/>
              </a:spcBef>
            </a:pPr>
            <a:r>
              <a:rPr lang="ja-JP" altLang="en-US" sz="1050" dirty="0" smtClean="0">
                <a:solidFill>
                  <a:schemeClr val="tx1"/>
                </a:solidFill>
                <a:latin typeface="ＭＳ 明朝" panose="02020609040205080304" pitchFamily="17" charset="-128"/>
                <a:ea typeface="ＭＳ 明朝" panose="02020609040205080304" pitchFamily="17" charset="-128"/>
              </a:rPr>
              <a:t>　　</a:t>
            </a:r>
            <a:r>
              <a:rPr lang="ja-JP" altLang="en-US" sz="1050" dirty="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（その他）</a:t>
            </a:r>
            <a:endParaRPr lang="en-US" altLang="ja-JP" sz="1050" dirty="0" smtClean="0">
              <a:solidFill>
                <a:schemeClr val="tx1"/>
              </a:solidFill>
              <a:latin typeface="ＭＳ 明朝" panose="02020609040205080304" pitchFamily="17" charset="-128"/>
              <a:ea typeface="ＭＳ 明朝" panose="02020609040205080304" pitchFamily="17" charset="-128"/>
            </a:endParaRPr>
          </a:p>
          <a:p>
            <a:pPr>
              <a:lnSpc>
                <a:spcPts val="1200"/>
              </a:lnSpc>
              <a:spcBef>
                <a:spcPts val="100"/>
              </a:spcBef>
            </a:pPr>
            <a:r>
              <a:rPr lang="ja-JP" altLang="en-US" sz="1050" dirty="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　　　・ 有料</a:t>
            </a:r>
            <a:r>
              <a:rPr lang="ja-JP" altLang="en-US" sz="1050" dirty="0">
                <a:solidFill>
                  <a:schemeClr val="tx1"/>
                </a:solidFill>
                <a:latin typeface="ＭＳ 明朝" panose="02020609040205080304" pitchFamily="17" charset="-128"/>
                <a:ea typeface="ＭＳ 明朝" panose="02020609040205080304" pitchFamily="17" charset="-128"/>
              </a:rPr>
              <a:t>老人ホームの入居者保護のための施策の</a:t>
            </a:r>
            <a:r>
              <a:rPr lang="ja-JP" altLang="en-US" sz="1050" dirty="0" smtClean="0">
                <a:solidFill>
                  <a:schemeClr val="tx1"/>
                </a:solidFill>
                <a:latin typeface="ＭＳ 明朝" panose="02020609040205080304" pitchFamily="17" charset="-128"/>
                <a:ea typeface="ＭＳ 明朝" panose="02020609040205080304" pitchFamily="17" charset="-128"/>
              </a:rPr>
              <a:t>強化</a:t>
            </a:r>
            <a:r>
              <a:rPr lang="ja-JP" altLang="en-US" sz="1050" dirty="0">
                <a:solidFill>
                  <a:schemeClr val="tx1"/>
                </a:solidFill>
                <a:latin typeface="ＭＳ 明朝" panose="02020609040205080304" pitchFamily="17" charset="-128"/>
                <a:ea typeface="ＭＳ 明朝" panose="02020609040205080304" pitchFamily="17" charset="-128"/>
              </a:rPr>
              <a:t>（事業停止命令の</a:t>
            </a:r>
            <a:r>
              <a:rPr lang="ja-JP" altLang="en-US" sz="1050" dirty="0" smtClean="0">
                <a:solidFill>
                  <a:schemeClr val="tx1"/>
                </a:solidFill>
                <a:latin typeface="ＭＳ 明朝" panose="02020609040205080304" pitchFamily="17" charset="-128"/>
                <a:ea typeface="ＭＳ 明朝" panose="02020609040205080304" pitchFamily="17" charset="-128"/>
              </a:rPr>
              <a:t>創設、前払</a:t>
            </a:r>
            <a:r>
              <a:rPr lang="ja-JP" altLang="en-US" sz="1050" dirty="0">
                <a:solidFill>
                  <a:schemeClr val="tx1"/>
                </a:solidFill>
                <a:latin typeface="ＭＳ 明朝" panose="02020609040205080304" pitchFamily="17" charset="-128"/>
                <a:ea typeface="ＭＳ 明朝" panose="02020609040205080304" pitchFamily="17" charset="-128"/>
              </a:rPr>
              <a:t>金の保全措置の義務の対象</a:t>
            </a:r>
            <a:r>
              <a:rPr lang="ja-JP" altLang="en-US" sz="1050" dirty="0" smtClean="0">
                <a:solidFill>
                  <a:schemeClr val="tx1"/>
                </a:solidFill>
                <a:latin typeface="ＭＳ 明朝" panose="02020609040205080304" pitchFamily="17" charset="-128"/>
                <a:ea typeface="ＭＳ 明朝" panose="02020609040205080304" pitchFamily="17" charset="-128"/>
              </a:rPr>
              <a:t>拡大等）</a:t>
            </a:r>
            <a:endParaRPr lang="en-US" altLang="ja-JP" sz="1050" dirty="0" smtClean="0">
              <a:solidFill>
                <a:schemeClr val="tx1"/>
              </a:solidFill>
              <a:latin typeface="ＭＳ 明朝" panose="02020609040205080304" pitchFamily="17" charset="-128"/>
              <a:ea typeface="ＭＳ 明朝" panose="02020609040205080304" pitchFamily="17" charset="-128"/>
            </a:endParaRPr>
          </a:p>
          <a:p>
            <a:pPr>
              <a:lnSpc>
                <a:spcPts val="1200"/>
              </a:lnSpc>
              <a:spcBef>
                <a:spcPts val="100"/>
              </a:spcBef>
            </a:pPr>
            <a:r>
              <a:rPr lang="ja-JP" altLang="en-US" sz="1050" dirty="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　　　・ 障害者支援施設等を退所して介護保険施設等に入所した場合の保険者の見直し（障害者支援施設等に入所する前の市町村を保険者とする。）</a:t>
            </a:r>
            <a:endParaRPr lang="ja-JP" altLang="en-US" sz="1050" dirty="0">
              <a:solidFill>
                <a:schemeClr val="tx1"/>
              </a:solidFill>
              <a:latin typeface="ＭＳ 明朝" panose="02020609040205080304" pitchFamily="17" charset="-128"/>
              <a:ea typeface="ＭＳ 明朝" panose="02020609040205080304" pitchFamily="17" charset="-128"/>
            </a:endParaRPr>
          </a:p>
        </p:txBody>
      </p:sp>
      <p:sp>
        <p:nvSpPr>
          <p:cNvPr id="9" name="ホームベース 8"/>
          <p:cNvSpPr/>
          <p:nvPr/>
        </p:nvSpPr>
        <p:spPr>
          <a:xfrm>
            <a:off x="15388" y="1223788"/>
            <a:ext cx="6480000" cy="288000"/>
          </a:xfrm>
          <a:prstGeom prst="homePlate">
            <a:avLst/>
          </a:prstGeom>
          <a:solidFill>
            <a:srgbClr val="FFCCFF"/>
          </a:solidFill>
          <a:ln>
            <a:solidFill>
              <a:srgbClr val="FF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lstStyle/>
          <a:p>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包括ケアシステムの深化・推進</a:t>
            </a:r>
          </a:p>
        </p:txBody>
      </p:sp>
      <p:sp>
        <p:nvSpPr>
          <p:cNvPr id="12" name="角丸四角形 11"/>
          <p:cNvSpPr/>
          <p:nvPr/>
        </p:nvSpPr>
        <p:spPr>
          <a:xfrm>
            <a:off x="27565" y="5698934"/>
            <a:ext cx="9864000" cy="972000"/>
          </a:xfrm>
          <a:prstGeom prst="roundRect">
            <a:avLst>
              <a:gd name="adj" fmla="val 9550"/>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nchorCtr="0"/>
          <a:lstStyle/>
          <a:p>
            <a:pPr>
              <a:lnSpc>
                <a:spcPts val="1300"/>
              </a:lnSpc>
              <a:spcBef>
                <a:spcPts val="200"/>
              </a:spcBef>
            </a:pPr>
            <a:endParaRPr lang="en-US" altLang="ja-JP" sz="1100" dirty="0">
              <a:solidFill>
                <a:schemeClr val="tx1"/>
              </a:solidFill>
              <a:latin typeface="+mn-ea"/>
            </a:endParaRPr>
          </a:p>
          <a:p>
            <a:pPr>
              <a:lnSpc>
                <a:spcPts val="1300"/>
              </a:lnSpc>
              <a:spcBef>
                <a:spcPts val="200"/>
              </a:spcBef>
            </a:pP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４　</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２割負担者のうち特に所得の高い層の負担割合</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を３割</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とする</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a:t>
            </a:r>
            <a:r>
              <a:rPr lang="zh-TW"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160588" indent="-2160588">
              <a:lnSpc>
                <a:spcPts val="1300"/>
              </a:lnSpc>
              <a:spcBef>
                <a:spcPts val="1200"/>
              </a:spcBef>
            </a:pP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　介護納付金への総報酬割の導入（介護保険法）</a:t>
            </a:r>
            <a:endParaRPr lang="en-US" altLang="ja-JP"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160588" indent="-2160588">
              <a:lnSpc>
                <a:spcPts val="1300"/>
              </a:lnSpc>
              <a:spcBef>
                <a:spcPts val="200"/>
              </a:spcBef>
            </a:pPr>
            <a:r>
              <a:rPr lang="ja-JP" altLang="en-US" sz="1300" dirty="0" smtClean="0">
                <a:solidFill>
                  <a:schemeClr val="tx1"/>
                </a:solidFill>
                <a:latin typeface="+mn-ea"/>
                <a:cs typeface="メイリオ" panose="020B0604030504040204" pitchFamily="50" charset="-128"/>
              </a:rPr>
              <a:t>　　・ 各医療保険者が納付する介護納付金（</a:t>
            </a:r>
            <a:r>
              <a:rPr lang="en-US" altLang="ja-JP" sz="1300" dirty="0" smtClean="0">
                <a:solidFill>
                  <a:schemeClr val="tx1"/>
                </a:solidFill>
                <a:latin typeface="+mn-ea"/>
                <a:cs typeface="メイリオ" panose="020B0604030504040204" pitchFamily="50" charset="-128"/>
              </a:rPr>
              <a:t>40</a:t>
            </a:r>
            <a:r>
              <a:rPr lang="ja-JP" altLang="en-US" sz="1300" dirty="0" smtClean="0">
                <a:solidFill>
                  <a:schemeClr val="tx1"/>
                </a:solidFill>
                <a:latin typeface="+mn-ea"/>
                <a:cs typeface="メイリオ" panose="020B0604030504040204" pitchFamily="50" charset="-128"/>
              </a:rPr>
              <a:t>～</a:t>
            </a:r>
            <a:r>
              <a:rPr lang="en-US" altLang="ja-JP" sz="1300" dirty="0">
                <a:solidFill>
                  <a:schemeClr val="tx1"/>
                </a:solidFill>
                <a:latin typeface="+mn-ea"/>
                <a:cs typeface="メイリオ" panose="020B0604030504040204" pitchFamily="50" charset="-128"/>
              </a:rPr>
              <a:t>64</a:t>
            </a:r>
            <a:r>
              <a:rPr lang="ja-JP" altLang="en-US" sz="1300" dirty="0" smtClean="0">
                <a:solidFill>
                  <a:schemeClr val="tx1"/>
                </a:solidFill>
                <a:latin typeface="+mn-ea"/>
                <a:cs typeface="メイリオ" panose="020B0604030504040204" pitchFamily="50" charset="-128"/>
              </a:rPr>
              <a:t>歳の保険料）について、被</a:t>
            </a:r>
            <a:r>
              <a:rPr lang="ja-JP" altLang="en-US" sz="1300" dirty="0">
                <a:solidFill>
                  <a:schemeClr val="tx1"/>
                </a:solidFill>
                <a:latin typeface="+mn-ea"/>
                <a:cs typeface="メイリオ" panose="020B0604030504040204" pitchFamily="50" charset="-128"/>
              </a:rPr>
              <a:t>用者保険間で</a:t>
            </a:r>
            <a:r>
              <a:rPr lang="ja-JP" altLang="en-US" sz="1300" dirty="0" smtClean="0">
                <a:solidFill>
                  <a:schemeClr val="tx1"/>
                </a:solidFill>
                <a:latin typeface="+mn-ea"/>
                <a:cs typeface="メイリオ" panose="020B0604030504040204" pitchFamily="50" charset="-128"/>
              </a:rPr>
              <a:t>は</a:t>
            </a:r>
            <a:r>
              <a:rPr lang="en-US" altLang="ja-JP" sz="1300" dirty="0" smtClean="0">
                <a:solidFill>
                  <a:schemeClr val="tx1"/>
                </a:solidFill>
                <a:latin typeface="+mn-ea"/>
                <a:cs typeface="メイリオ" panose="020B0604030504040204" pitchFamily="50" charset="-128"/>
              </a:rPr>
              <a:t>『</a:t>
            </a:r>
            <a:r>
              <a:rPr lang="ja-JP" altLang="en-US" sz="1300" dirty="0" smtClean="0">
                <a:solidFill>
                  <a:schemeClr val="tx1"/>
                </a:solidFill>
                <a:latin typeface="+mn-ea"/>
                <a:cs typeface="メイリオ" panose="020B0604030504040204" pitchFamily="50" charset="-128"/>
              </a:rPr>
              <a:t>総報酬割</a:t>
            </a:r>
            <a:r>
              <a:rPr lang="en-US" altLang="ja-JP" sz="1300" dirty="0" smtClean="0">
                <a:solidFill>
                  <a:schemeClr val="tx1"/>
                </a:solidFill>
                <a:latin typeface="+mn-ea"/>
                <a:cs typeface="メイリオ" panose="020B0604030504040204" pitchFamily="50" charset="-128"/>
              </a:rPr>
              <a:t>』</a:t>
            </a:r>
            <a:r>
              <a:rPr lang="ja-JP" altLang="en-US" sz="1300" dirty="0">
                <a:solidFill>
                  <a:schemeClr val="tx1"/>
                </a:solidFill>
                <a:latin typeface="+mn-ea"/>
                <a:cs typeface="メイリオ" panose="020B0604030504040204" pitchFamily="50" charset="-128"/>
              </a:rPr>
              <a:t>（報酬額に比例</a:t>
            </a:r>
            <a:r>
              <a:rPr lang="ja-JP" altLang="en-US" sz="1300" dirty="0" smtClean="0">
                <a:solidFill>
                  <a:schemeClr val="tx1"/>
                </a:solidFill>
                <a:latin typeface="+mn-ea"/>
                <a:cs typeface="メイリオ" panose="020B0604030504040204" pitchFamily="50" charset="-128"/>
              </a:rPr>
              <a:t>した負担</a:t>
            </a:r>
            <a:r>
              <a:rPr lang="ja-JP" altLang="en-US" sz="1300" dirty="0">
                <a:solidFill>
                  <a:schemeClr val="tx1"/>
                </a:solidFill>
                <a:latin typeface="+mn-ea"/>
                <a:cs typeface="メイリオ" panose="020B0604030504040204" pitchFamily="50" charset="-128"/>
              </a:rPr>
              <a:t>）とする</a:t>
            </a:r>
            <a:r>
              <a:rPr lang="ja-JP" altLang="en-US" sz="1300" dirty="0" smtClean="0">
                <a:solidFill>
                  <a:schemeClr val="tx1"/>
                </a:solidFill>
                <a:latin typeface="+mn-ea"/>
                <a:cs typeface="メイリオ" panose="020B0604030504040204" pitchFamily="50" charset="-128"/>
              </a:rPr>
              <a:t>。</a:t>
            </a:r>
            <a:endParaRPr lang="zh-TW" altLang="en-US" sz="1300" dirty="0">
              <a:solidFill>
                <a:schemeClr val="tx1"/>
              </a:solidFill>
              <a:latin typeface="+mn-ea"/>
              <a:cs typeface="メイリオ" panose="020B0604030504040204" pitchFamily="50" charset="-128"/>
            </a:endParaRPr>
          </a:p>
        </p:txBody>
      </p:sp>
      <p:sp>
        <p:nvSpPr>
          <p:cNvPr id="10" name="ホームベース 9"/>
          <p:cNvSpPr/>
          <p:nvPr/>
        </p:nvSpPr>
        <p:spPr>
          <a:xfrm>
            <a:off x="24558" y="5554918"/>
            <a:ext cx="6480000" cy="288000"/>
          </a:xfrm>
          <a:prstGeom prst="homePlate">
            <a:avLst/>
          </a:prstGeom>
          <a:solidFill>
            <a:srgbClr val="CCECFF"/>
          </a:solidFill>
          <a:ln>
            <a:solidFill>
              <a:srgbClr val="6699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ctr"/>
          <a:lstStyle/>
          <a:p>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介護</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保険制度の持続可能性の確保</a:t>
            </a:r>
          </a:p>
        </p:txBody>
      </p:sp>
      <p:sp>
        <p:nvSpPr>
          <p:cNvPr id="13" name="テキスト ボックス 15"/>
          <p:cNvSpPr txBox="1">
            <a:spLocks noChangeArrowheads="1"/>
          </p:cNvSpPr>
          <p:nvPr/>
        </p:nvSpPr>
        <p:spPr bwMode="auto">
          <a:xfrm>
            <a:off x="-33153" y="13093"/>
            <a:ext cx="9939154" cy="369045"/>
          </a:xfrm>
          <a:prstGeom prst="rect">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29" tIns="36000" rIns="91429" bIns="36000" anchor="ctr">
            <a:no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spcBef>
                <a:spcPct val="50000"/>
              </a:spcBef>
            </a:pPr>
            <a:r>
              <a:rPr lang="ja-JP" altLang="en-US" sz="1950" b="1" dirty="0">
                <a:solidFill>
                  <a:prstClr val="white"/>
                </a:solidFill>
                <a:latin typeface="メイリオ" panose="020B0604030504040204" pitchFamily="50" charset="-128"/>
                <a:ea typeface="メイリオ" panose="020B0604030504040204" pitchFamily="50" charset="-128"/>
              </a:rPr>
              <a:t>地域包括ケアシステムの強化のため</a:t>
            </a:r>
            <a:r>
              <a:rPr lang="ja-JP" altLang="en-US" sz="1950" b="1" dirty="0" smtClean="0">
                <a:solidFill>
                  <a:prstClr val="white"/>
                </a:solidFill>
                <a:latin typeface="メイリオ" panose="020B0604030504040204" pitchFamily="50" charset="-128"/>
                <a:ea typeface="メイリオ" panose="020B0604030504040204" pitchFamily="50" charset="-128"/>
              </a:rPr>
              <a:t>の介護保険法等の一部を改正する法律案のポイント</a:t>
            </a:r>
            <a:endParaRPr lang="ja-JP" altLang="en-US" sz="1950" b="1" dirty="0">
              <a:solidFill>
                <a:prstClr val="white"/>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15388" y="6633734"/>
            <a:ext cx="10367280" cy="261610"/>
          </a:xfrm>
          <a:prstGeom prst="rect">
            <a:avLst/>
          </a:prstGeom>
        </p:spPr>
        <p:txBody>
          <a:bodyPr>
            <a:spAutoFit/>
          </a:bodyPr>
          <a:lstStyle/>
          <a:p>
            <a:r>
              <a:rPr lang="en-US" altLang="ja-JP" sz="1100" dirty="0" smtClean="0">
                <a:latin typeface="+mn-ea"/>
              </a:rPr>
              <a:t>※</a:t>
            </a:r>
            <a:r>
              <a:rPr lang="ja-JP" altLang="en-US" sz="1100" dirty="0" smtClean="0">
                <a:latin typeface="+mn-ea"/>
              </a:rPr>
              <a:t>　平成３０年４月１日施行。（</a:t>
            </a:r>
            <a:r>
              <a:rPr lang="en-US" altLang="ja-JP" sz="1100" dirty="0">
                <a:solidFill>
                  <a:srgbClr val="FF0000"/>
                </a:solidFill>
                <a:latin typeface="ＭＳ Ｐゴシック"/>
              </a:rPr>
              <a:t> </a:t>
            </a:r>
            <a:r>
              <a:rPr lang="en-US" altLang="ja-JP" sz="1100" dirty="0" smtClean="0">
                <a:latin typeface="ＭＳ Ｐゴシック"/>
              </a:rPr>
              <a:t>Ⅱ</a:t>
            </a:r>
            <a:r>
              <a:rPr lang="ja-JP" altLang="en-US" sz="1100" dirty="0">
                <a:latin typeface="ＭＳ Ｐゴシック"/>
              </a:rPr>
              <a:t>５</a:t>
            </a:r>
            <a:r>
              <a:rPr lang="ja-JP" altLang="en-US" sz="1100" dirty="0" smtClean="0">
                <a:latin typeface="ＭＳ Ｐゴシック"/>
              </a:rPr>
              <a:t>は</a:t>
            </a:r>
            <a:r>
              <a:rPr lang="ja-JP" altLang="en-US" sz="1100" dirty="0">
                <a:latin typeface="ＭＳ Ｐゴシック"/>
              </a:rPr>
              <a:t>平成</a:t>
            </a:r>
            <a:r>
              <a:rPr lang="en-US" altLang="ja-JP" sz="1100" dirty="0">
                <a:latin typeface="ＭＳ Ｐゴシック"/>
              </a:rPr>
              <a:t>29</a:t>
            </a:r>
            <a:r>
              <a:rPr lang="ja-JP" altLang="en-US" sz="1100" dirty="0">
                <a:latin typeface="ＭＳ Ｐゴシック"/>
              </a:rPr>
              <a:t>年</a:t>
            </a:r>
            <a:r>
              <a:rPr lang="en-US" altLang="ja-JP" sz="1100" dirty="0">
                <a:latin typeface="ＭＳ Ｐゴシック"/>
              </a:rPr>
              <a:t>8</a:t>
            </a:r>
            <a:r>
              <a:rPr lang="ja-JP" altLang="en-US" sz="1100" dirty="0">
                <a:latin typeface="ＭＳ Ｐゴシック"/>
              </a:rPr>
              <a:t>月分の介護納付金から適用</a:t>
            </a:r>
            <a:r>
              <a:rPr lang="ja-JP" altLang="en-US" sz="1100" dirty="0" smtClean="0">
                <a:latin typeface="+mn-ea"/>
              </a:rPr>
              <a:t>、</a:t>
            </a:r>
            <a:r>
              <a:rPr lang="en-US" altLang="ja-JP" sz="1100" dirty="0" smtClean="0">
                <a:latin typeface="+mn-ea"/>
              </a:rPr>
              <a:t>Ⅱ</a:t>
            </a:r>
            <a:r>
              <a:rPr lang="ja-JP" altLang="en-US" sz="1100" dirty="0">
                <a:latin typeface="+mn-ea"/>
              </a:rPr>
              <a:t>４</a:t>
            </a:r>
            <a:r>
              <a:rPr lang="ja-JP" altLang="en-US" sz="1100" dirty="0" smtClean="0">
                <a:latin typeface="+mn-ea"/>
              </a:rPr>
              <a:t>は平成３０年８月１日施行）</a:t>
            </a:r>
            <a:endParaRPr lang="ja-JP" altLang="en-US" sz="1100" dirty="0">
              <a:latin typeface="+mn-ea"/>
            </a:endParaRPr>
          </a:p>
        </p:txBody>
      </p:sp>
      <p:sp>
        <p:nvSpPr>
          <p:cNvPr id="14" name="テキスト ボックス 13"/>
          <p:cNvSpPr txBox="1"/>
          <p:nvPr/>
        </p:nvSpPr>
        <p:spPr>
          <a:xfrm>
            <a:off x="23838" y="511650"/>
            <a:ext cx="98280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600" b="1" dirty="0" smtClean="0">
                <a:solidFill>
                  <a:prstClr val="black"/>
                </a:solidFill>
              </a:rPr>
              <a:t>高齢者</a:t>
            </a:r>
            <a:r>
              <a:rPr lang="ja-JP" altLang="en-US" sz="1600" b="1" dirty="0">
                <a:solidFill>
                  <a:prstClr val="black"/>
                </a:solidFill>
              </a:rPr>
              <a:t>の自立支援と要介護状態の重度化防止、地域共生社会の実現を図るとともに</a:t>
            </a:r>
            <a:r>
              <a:rPr lang="ja-JP" altLang="en-US" sz="1600" b="1" dirty="0" smtClean="0">
                <a:solidFill>
                  <a:prstClr val="black"/>
                </a:solidFill>
              </a:rPr>
              <a:t>、制度</a:t>
            </a:r>
            <a:r>
              <a:rPr lang="ja-JP" altLang="en-US" sz="1600" b="1" dirty="0">
                <a:solidFill>
                  <a:prstClr val="black"/>
                </a:solidFill>
              </a:rPr>
              <a:t>の持続可能性</a:t>
            </a:r>
            <a:r>
              <a:rPr lang="ja-JP" altLang="en-US" sz="1600" b="1" dirty="0" smtClean="0">
                <a:solidFill>
                  <a:prstClr val="black"/>
                </a:solidFill>
              </a:rPr>
              <a:t>を確保する</a:t>
            </a:r>
            <a:r>
              <a:rPr lang="ja-JP" altLang="en-US" sz="1600" b="1" dirty="0">
                <a:solidFill>
                  <a:prstClr val="black"/>
                </a:solidFill>
              </a:rPr>
              <a:t>ことに配慮し、サービスを必要とする方に必要なサービスが提供されるようにする。</a:t>
            </a:r>
            <a:endParaRPr lang="en-US" altLang="ja-JP" sz="1600" b="1" dirty="0">
              <a:solidFill>
                <a:prstClr val="black"/>
              </a:solidFill>
            </a:endParaRPr>
          </a:p>
        </p:txBody>
      </p:sp>
      <p:sp>
        <p:nvSpPr>
          <p:cNvPr id="5" name="スライド番号プレースホルダー 4"/>
          <p:cNvSpPr>
            <a:spLocks noGrp="1"/>
          </p:cNvSpPr>
          <p:nvPr>
            <p:ph type="sldNum" sz="quarter" idx="12"/>
          </p:nvPr>
        </p:nvSpPr>
        <p:spPr/>
        <p:txBody>
          <a:bodyPr/>
          <a:lstStyle/>
          <a:p>
            <a:pPr>
              <a:defRPr/>
            </a:pPr>
            <a:fld id="{132C9BDF-3DAB-4F39-8074-B0CF74399C12}" type="slidenum">
              <a:rPr lang="en-US" altLang="ja-JP" smtClean="0">
                <a:solidFill>
                  <a:prstClr val="black"/>
                </a:solidFill>
              </a:rPr>
              <a:pPr>
                <a:defRPr/>
              </a:pPr>
              <a:t>17</a:t>
            </a:fld>
            <a:endParaRPr lang="en-US" altLang="ja-JP">
              <a:solidFill>
                <a:prstClr val="black"/>
              </a:solidFill>
            </a:endParaRPr>
          </a:p>
        </p:txBody>
      </p:sp>
    </p:spTree>
    <p:extLst>
      <p:ext uri="{BB962C8B-B14F-4D97-AF65-F5344CB8AC3E}">
        <p14:creationId xmlns:p14="http://schemas.microsoft.com/office/powerpoint/2010/main" val="314780473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2107035" y="188640"/>
            <a:ext cx="5578879" cy="50405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400" b="1" dirty="0" smtClean="0">
                <a:solidFill>
                  <a:prstClr val="white"/>
                </a:solidFill>
              </a:rPr>
              <a:t>深刻な虐待事案に共通する事柄</a:t>
            </a:r>
            <a:endParaRPr lang="en-US" altLang="ja-JP" sz="2400" b="1" dirty="0" smtClean="0">
              <a:solidFill>
                <a:prstClr val="white"/>
              </a:solidFill>
            </a:endParaRPr>
          </a:p>
        </p:txBody>
      </p:sp>
      <p:sp>
        <p:nvSpPr>
          <p:cNvPr id="4" name="テキスト ボックス 3"/>
          <p:cNvSpPr txBox="1"/>
          <p:nvPr/>
        </p:nvSpPr>
        <p:spPr>
          <a:xfrm>
            <a:off x="324933" y="836712"/>
            <a:ext cx="9049005"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2400" dirty="0" smtClean="0">
                <a:solidFill>
                  <a:prstClr val="black"/>
                </a:solidFill>
              </a:rPr>
              <a:t>　○</a:t>
            </a:r>
            <a:r>
              <a:rPr lang="ja-JP" altLang="en-US" sz="2400" dirty="0">
                <a:solidFill>
                  <a:prstClr val="black"/>
                </a:solidFill>
              </a:rPr>
              <a:t>　利用者の死亡、骨折など取り返しのつかない被害</a:t>
            </a:r>
            <a:endParaRPr lang="en-US" altLang="ja-JP" sz="2400" dirty="0">
              <a:solidFill>
                <a:prstClr val="black"/>
              </a:solidFill>
            </a:endParaRPr>
          </a:p>
          <a:p>
            <a:r>
              <a:rPr lang="ja-JP" altLang="en-US" sz="2400" dirty="0" smtClean="0">
                <a:solidFill>
                  <a:prstClr val="black"/>
                </a:solidFill>
              </a:rPr>
              <a:t>　○　複数の職員が複数の利用者に対して長期間にわたり虐待</a:t>
            </a:r>
            <a:endParaRPr lang="en-US" altLang="ja-JP" sz="2400" dirty="0" smtClean="0">
              <a:solidFill>
                <a:prstClr val="black"/>
              </a:solidFill>
            </a:endParaRPr>
          </a:p>
          <a:p>
            <a:r>
              <a:rPr lang="ja-JP" altLang="en-US" sz="2400" dirty="0" smtClean="0">
                <a:solidFill>
                  <a:prstClr val="black"/>
                </a:solidFill>
              </a:rPr>
              <a:t>　○　通報義務の不履行</a:t>
            </a:r>
            <a:endParaRPr lang="en-US" altLang="ja-JP" sz="2400" dirty="0" smtClean="0">
              <a:solidFill>
                <a:prstClr val="black"/>
              </a:solidFill>
            </a:endParaRPr>
          </a:p>
          <a:p>
            <a:r>
              <a:rPr lang="ja-JP" altLang="en-US" sz="2400" dirty="0" smtClean="0">
                <a:solidFill>
                  <a:prstClr val="black"/>
                </a:solidFill>
              </a:rPr>
              <a:t>　○　設置者、管理者による組織的な虐待の隠ぺい</a:t>
            </a:r>
            <a:endParaRPr lang="en-US" altLang="ja-JP" sz="2400" dirty="0" smtClean="0">
              <a:solidFill>
                <a:prstClr val="black"/>
              </a:solidFill>
            </a:endParaRPr>
          </a:p>
          <a:p>
            <a:r>
              <a:rPr lang="ja-JP" altLang="en-US" sz="2400" dirty="0" smtClean="0">
                <a:solidFill>
                  <a:prstClr val="black"/>
                </a:solidFill>
              </a:rPr>
              <a:t>　○　事実確認調査に対する虚偽答弁</a:t>
            </a:r>
            <a:endParaRPr lang="en-US" altLang="ja-JP" sz="2400" dirty="0" smtClean="0">
              <a:solidFill>
                <a:prstClr val="black"/>
              </a:solidFill>
            </a:endParaRPr>
          </a:p>
          <a:p>
            <a:r>
              <a:rPr lang="ja-JP" altLang="en-US" sz="2400" dirty="0" smtClean="0">
                <a:solidFill>
                  <a:prstClr val="black"/>
                </a:solidFill>
              </a:rPr>
              <a:t>　○　警察の介入による加害者の逮捕、送検</a:t>
            </a:r>
            <a:endParaRPr lang="en-US" altLang="ja-JP" sz="2400" dirty="0" smtClean="0">
              <a:solidFill>
                <a:prstClr val="black"/>
              </a:solidFill>
            </a:endParaRPr>
          </a:p>
          <a:p>
            <a:r>
              <a:rPr lang="ja-JP" altLang="en-US" sz="2400" dirty="0" smtClean="0">
                <a:solidFill>
                  <a:prstClr val="black"/>
                </a:solidFill>
              </a:rPr>
              <a:t>　○　事業効力の一部停止等の重い行政処分</a:t>
            </a:r>
            <a:endParaRPr lang="en-US" altLang="ja-JP" sz="2400" dirty="0" smtClean="0">
              <a:solidFill>
                <a:prstClr val="black"/>
              </a:solidFill>
            </a:endParaRPr>
          </a:p>
          <a:p>
            <a:r>
              <a:rPr lang="ja-JP" altLang="en-US" sz="2400" dirty="0" smtClean="0">
                <a:solidFill>
                  <a:prstClr val="black"/>
                </a:solidFill>
              </a:rPr>
              <a:t>　○　行政処分に基づく設置者、管理者の交代</a:t>
            </a:r>
            <a:endParaRPr lang="en-US" altLang="ja-JP" sz="2400" dirty="0">
              <a:solidFill>
                <a:prstClr val="black"/>
              </a:solidFill>
            </a:endParaRPr>
          </a:p>
          <a:p>
            <a:r>
              <a:rPr lang="ja-JP" altLang="en-US" sz="2400" dirty="0" smtClean="0">
                <a:solidFill>
                  <a:prstClr val="black"/>
                </a:solidFill>
              </a:rPr>
              <a:t>　○　検証委員会の設置による事実解明と再発防止策の徹底</a:t>
            </a:r>
            <a:endParaRPr lang="en-US" altLang="ja-JP" sz="2400" dirty="0" smtClean="0">
              <a:solidFill>
                <a:prstClr val="black"/>
              </a:solidFill>
            </a:endParaRPr>
          </a:p>
        </p:txBody>
      </p:sp>
      <p:sp>
        <p:nvSpPr>
          <p:cNvPr id="2" name="下矢印 1"/>
          <p:cNvSpPr/>
          <p:nvPr/>
        </p:nvSpPr>
        <p:spPr>
          <a:xfrm>
            <a:off x="4381382" y="4365102"/>
            <a:ext cx="936104" cy="3600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 name="テキスト ボックス 4"/>
          <p:cNvSpPr txBox="1"/>
          <p:nvPr/>
        </p:nvSpPr>
        <p:spPr>
          <a:xfrm>
            <a:off x="1854137" y="6021293"/>
            <a:ext cx="6345014" cy="646331"/>
          </a:xfrm>
          <a:prstGeom prst="rect">
            <a:avLst/>
          </a:prstGeom>
          <a:solidFill>
            <a:srgbClr val="FFFF00"/>
          </a:solidFill>
          <a:ln>
            <a:solidFill>
              <a:schemeClr val="tx1"/>
            </a:solidFill>
          </a:ln>
        </p:spPr>
        <p:txBody>
          <a:bodyPr wrap="square" rtlCol="0">
            <a:spAutoFit/>
          </a:bodyPr>
          <a:lstStyle/>
          <a:p>
            <a:r>
              <a:rPr lang="ja-JP" altLang="en-US" dirty="0" smtClean="0">
                <a:solidFill>
                  <a:prstClr val="black"/>
                </a:solidFill>
              </a:rPr>
              <a:t>● 今すぐ、施設・事業所で虐待がないか総点検すること</a:t>
            </a:r>
            <a:endParaRPr lang="en-US" altLang="ja-JP" dirty="0" smtClean="0">
              <a:solidFill>
                <a:prstClr val="black"/>
              </a:solidFill>
            </a:endParaRPr>
          </a:p>
          <a:p>
            <a:r>
              <a:rPr lang="ja-JP" altLang="en-US" dirty="0" smtClean="0">
                <a:solidFill>
                  <a:prstClr val="black"/>
                </a:solidFill>
              </a:rPr>
              <a:t>● 虐待</a:t>
            </a:r>
            <a:r>
              <a:rPr lang="ja-JP" altLang="en-US" dirty="0">
                <a:solidFill>
                  <a:prstClr val="black"/>
                </a:solidFill>
              </a:rPr>
              <a:t>が</a:t>
            </a:r>
            <a:r>
              <a:rPr lang="ja-JP" altLang="en-US" dirty="0" smtClean="0">
                <a:solidFill>
                  <a:prstClr val="black"/>
                </a:solidFill>
              </a:rPr>
              <a:t>疑われる事案があったら速やかに通報すること</a:t>
            </a:r>
            <a:endParaRPr lang="ja-JP" altLang="en-US" dirty="0">
              <a:solidFill>
                <a:prstClr val="black"/>
              </a:solidFill>
            </a:endParaRPr>
          </a:p>
        </p:txBody>
      </p:sp>
      <p:sp>
        <p:nvSpPr>
          <p:cNvPr id="6" name="テキスト ボックス 5"/>
          <p:cNvSpPr txBox="1"/>
          <p:nvPr/>
        </p:nvSpPr>
        <p:spPr>
          <a:xfrm>
            <a:off x="324933" y="4870903"/>
            <a:ext cx="9049005" cy="646331"/>
          </a:xfrm>
          <a:prstGeom prst="rect">
            <a:avLst/>
          </a:prstGeom>
          <a:solidFill>
            <a:srgbClr val="CCFFFF"/>
          </a:solidFill>
          <a:ln>
            <a:solidFill>
              <a:schemeClr val="tx1"/>
            </a:solidFill>
          </a:ln>
        </p:spPr>
        <p:txBody>
          <a:bodyPr wrap="square" rtlCol="0">
            <a:spAutoFit/>
          </a:bodyPr>
          <a:lstStyle/>
          <a:p>
            <a:r>
              <a:rPr lang="ja-JP" altLang="en-US" dirty="0" smtClean="0">
                <a:solidFill>
                  <a:prstClr val="black"/>
                </a:solidFill>
              </a:rPr>
              <a:t>障害者</a:t>
            </a:r>
            <a:r>
              <a:rPr lang="ja-JP" altLang="en-US" dirty="0">
                <a:solidFill>
                  <a:prstClr val="black"/>
                </a:solidFill>
              </a:rPr>
              <a:t>施設の</a:t>
            </a:r>
            <a:r>
              <a:rPr lang="ja-JP" altLang="en-US" dirty="0" smtClean="0">
                <a:solidFill>
                  <a:prstClr val="black"/>
                </a:solidFill>
              </a:rPr>
              <a:t>理事長談　</a:t>
            </a:r>
            <a:r>
              <a:rPr lang="ja-JP" altLang="en-US" b="1" dirty="0" smtClean="0">
                <a:solidFill>
                  <a:prstClr val="black"/>
                </a:solidFill>
              </a:rPr>
              <a:t>「</a:t>
            </a:r>
            <a:r>
              <a:rPr lang="ja-JP" altLang="en-US" b="1" dirty="0">
                <a:solidFill>
                  <a:prstClr val="black"/>
                </a:solidFill>
              </a:rPr>
              <a:t>暴力や暴言があったことは知らなかった。</a:t>
            </a:r>
            <a:r>
              <a:rPr lang="ja-JP" altLang="en-US" b="1" dirty="0" smtClean="0">
                <a:solidFill>
                  <a:prstClr val="black"/>
                </a:solidFill>
              </a:rPr>
              <a:t>」</a:t>
            </a:r>
            <a:endParaRPr lang="en-US" altLang="ja-JP" b="1" dirty="0" smtClean="0">
              <a:solidFill>
                <a:prstClr val="black"/>
              </a:solidFill>
            </a:endParaRPr>
          </a:p>
          <a:p>
            <a:r>
              <a:rPr lang="ja-JP" altLang="en-US" dirty="0" smtClean="0">
                <a:solidFill>
                  <a:prstClr val="black"/>
                </a:solidFill>
              </a:rPr>
              <a:t>　⇒　虐待が事業運営にとって大きなリスクであるとの認識が希薄</a:t>
            </a:r>
            <a:endParaRPr lang="en-US" altLang="ja-JP" dirty="0">
              <a:solidFill>
                <a:prstClr val="black"/>
              </a:solidFill>
            </a:endParaRPr>
          </a:p>
        </p:txBody>
      </p:sp>
      <p:sp>
        <p:nvSpPr>
          <p:cNvPr id="7" name="下矢印 6"/>
          <p:cNvSpPr/>
          <p:nvPr/>
        </p:nvSpPr>
        <p:spPr>
          <a:xfrm>
            <a:off x="4428423" y="5606234"/>
            <a:ext cx="936104" cy="36004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8" name="スライド番号プレースホルダー 2"/>
          <p:cNvSpPr>
            <a:spLocks noGrp="1"/>
          </p:cNvSpPr>
          <p:nvPr/>
        </p:nvSpPr>
        <p:spPr>
          <a:xfrm>
            <a:off x="7137245" y="6376248"/>
            <a:ext cx="250401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4B09F09-2CE8-491B-901A-3DF69E149F9C}" type="slidenum">
              <a:rPr lang="ja-JP" altLang="en-US" smtClean="0">
                <a:solidFill>
                  <a:prstClr val="black">
                    <a:tint val="75000"/>
                  </a:prstClr>
                </a:solidFill>
              </a:rPr>
              <a:pPr/>
              <a:t>170</a:t>
            </a:fld>
            <a:endParaRPr lang="ja-JP" altLang="en-US" dirty="0">
              <a:solidFill>
                <a:prstClr val="black">
                  <a:tint val="75000"/>
                </a:prstClr>
              </a:solidFill>
            </a:endParaRPr>
          </a:p>
        </p:txBody>
      </p:sp>
    </p:spTree>
    <p:extLst>
      <p:ext uri="{BB962C8B-B14F-4D97-AF65-F5344CB8AC3E}">
        <p14:creationId xmlns:p14="http://schemas.microsoft.com/office/powerpoint/2010/main" val="345922081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下矢印 2"/>
          <p:cNvSpPr/>
          <p:nvPr/>
        </p:nvSpPr>
        <p:spPr>
          <a:xfrm>
            <a:off x="4494877" y="5420842"/>
            <a:ext cx="1404156" cy="6004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4" name="テキスト ボックス 3"/>
          <p:cNvSpPr txBox="1"/>
          <p:nvPr/>
        </p:nvSpPr>
        <p:spPr>
          <a:xfrm>
            <a:off x="272482" y="188643"/>
            <a:ext cx="9439049" cy="5224507"/>
          </a:xfrm>
          <a:prstGeom prst="rect">
            <a:avLst/>
          </a:prstGeom>
          <a:solidFill>
            <a:schemeClr val="bg1"/>
          </a:solidFill>
          <a:ln>
            <a:solidFill>
              <a:schemeClr val="tx1"/>
            </a:solidFill>
          </a:ln>
        </p:spPr>
        <p:txBody>
          <a:bodyPr wrap="square" rtlCol="0">
            <a:spAutoFit/>
          </a:bodyPr>
          <a:lstStyle/>
          <a:p>
            <a:r>
              <a:rPr lang="ja-JP" altLang="en-US" sz="2350" b="1" dirty="0">
                <a:solidFill>
                  <a:prstClr val="black"/>
                </a:solidFill>
                <a:latin typeface="ＭＳ Ｐゴシック" panose="020B0600070205080204" pitchFamily="50" charset="-128"/>
                <a:ea typeface="ＭＳ Ｐゴシック" panose="020B0600070205080204" pitchFamily="50" charset="-128"/>
              </a:rPr>
              <a:t>虐待による死亡事例が起きた</a:t>
            </a:r>
            <a:r>
              <a:rPr lang="ja-JP" altLang="en-US" sz="2350" b="1" dirty="0" smtClean="0">
                <a:solidFill>
                  <a:prstClr val="black"/>
                </a:solidFill>
                <a:latin typeface="ＭＳ Ｐゴシック" panose="020B0600070205080204" pitchFamily="50" charset="-128"/>
                <a:ea typeface="ＭＳ Ｐゴシック" panose="020B0600070205080204" pitchFamily="50" charset="-128"/>
              </a:rPr>
              <a:t>施設の</a:t>
            </a:r>
            <a:r>
              <a:rPr lang="zh-TW" altLang="en-US" sz="2350" b="1" dirty="0" smtClean="0">
                <a:solidFill>
                  <a:prstClr val="black"/>
                </a:solidFill>
                <a:latin typeface="ＭＳ Ｐゴシック" panose="020B0600070205080204" pitchFamily="50" charset="-128"/>
                <a:ea typeface="ＭＳ Ｐゴシック" panose="020B0600070205080204" pitchFamily="50" charset="-128"/>
              </a:rPr>
              <a:t>第三者検証委員会</a:t>
            </a:r>
            <a:r>
              <a:rPr lang="ja-JP" altLang="en-US" sz="2350" b="1" dirty="0">
                <a:solidFill>
                  <a:prstClr val="black"/>
                </a:solidFill>
                <a:latin typeface="ＭＳ Ｐゴシック" panose="020B0600070205080204" pitchFamily="50" charset="-128"/>
                <a:ea typeface="ＭＳ Ｐゴシック" panose="020B0600070205080204" pitchFamily="50" charset="-128"/>
              </a:rPr>
              <a:t>最終</a:t>
            </a:r>
            <a:r>
              <a:rPr lang="ja-JP" altLang="en-US" sz="2350" b="1" dirty="0" smtClean="0">
                <a:solidFill>
                  <a:prstClr val="black"/>
                </a:solidFill>
                <a:latin typeface="ＭＳ Ｐゴシック" panose="020B0600070205080204" pitchFamily="50" charset="-128"/>
                <a:ea typeface="ＭＳ Ｐゴシック" panose="020B0600070205080204" pitchFamily="50" charset="-128"/>
              </a:rPr>
              <a:t>報告書</a:t>
            </a:r>
            <a:endParaRPr lang="en-US" altLang="ja-JP" sz="2350" b="1" dirty="0" smtClean="0">
              <a:solidFill>
                <a:prstClr val="black"/>
              </a:solidFill>
              <a:latin typeface="ＭＳ Ｐゴシック" panose="020B0600070205080204" pitchFamily="50" charset="-128"/>
              <a:ea typeface="ＭＳ Ｐゴシック" panose="020B0600070205080204" pitchFamily="50" charset="-128"/>
            </a:endParaRPr>
          </a:p>
          <a:p>
            <a:pPr algn="r"/>
            <a:r>
              <a:rPr lang="ja-JP" altLang="en-US" sz="2000" b="1" dirty="0" smtClean="0">
                <a:solidFill>
                  <a:prstClr val="black"/>
                </a:solidFill>
                <a:latin typeface="ＭＳ Ｐゴシック" panose="020B0600070205080204" pitchFamily="50" charset="-128"/>
              </a:rPr>
              <a:t>（２６年８月</a:t>
            </a:r>
            <a:r>
              <a:rPr lang="ja-JP" altLang="en-US" sz="2000" b="1" dirty="0">
                <a:solidFill>
                  <a:prstClr val="black"/>
                </a:solidFill>
                <a:latin typeface="ＭＳ Ｐゴシック" panose="020B0600070205080204" pitchFamily="50" charset="-128"/>
              </a:rPr>
              <a:t>：抜粋）</a:t>
            </a:r>
          </a:p>
          <a:p>
            <a:endParaRPr lang="en-US" altLang="ja-JP" sz="2000" u="sng" dirty="0">
              <a:solidFill>
                <a:prstClr val="black"/>
              </a:solidFill>
            </a:endParaRPr>
          </a:p>
          <a:p>
            <a:r>
              <a:rPr lang="ja-JP" altLang="en-US" dirty="0" smtClean="0">
                <a:solidFill>
                  <a:prstClr val="black"/>
                </a:solidFill>
              </a:rPr>
              <a:t>　</a:t>
            </a:r>
            <a:r>
              <a:rPr lang="ja-JP" altLang="ja-JP" dirty="0" smtClean="0">
                <a:solidFill>
                  <a:prstClr val="black"/>
                </a:solidFill>
              </a:rPr>
              <a:t>「</a:t>
            </a:r>
            <a:r>
              <a:rPr lang="ja-JP" altLang="ja-JP" dirty="0">
                <a:solidFill>
                  <a:prstClr val="black"/>
                </a:solidFill>
              </a:rPr>
              <a:t>施設においては、職員に対し虐待防止・権利擁護に関する研修を実施するとともに、虐待防止委員会を設置するなど、</a:t>
            </a:r>
            <a:r>
              <a:rPr lang="ja-JP" altLang="ja-JP" u="sng" dirty="0">
                <a:solidFill>
                  <a:srgbClr val="FF0000"/>
                </a:solidFill>
              </a:rPr>
              <a:t>形の上では虐待防止体制を整備していた</a:t>
            </a:r>
            <a:r>
              <a:rPr lang="ja-JP" altLang="ja-JP" dirty="0">
                <a:solidFill>
                  <a:prstClr val="black"/>
                </a:solidFill>
              </a:rPr>
              <a:t>。しかし、虐待が疑われる場合、市町村等への通報が求められているにもかかわらず、それを前提とした虐待防止体制が作られていなかった。また、一部の職員は障害特性や行動障害のみならず、権利擁護についての理解が不足していた。</a:t>
            </a:r>
            <a:r>
              <a:rPr lang="ja-JP" altLang="ja-JP" u="sng" dirty="0">
                <a:solidFill>
                  <a:srgbClr val="FF0000"/>
                </a:solidFill>
              </a:rPr>
              <a:t>幹部職員も、虐待防止に向け具体的な対策を採ろうとする意識が欠けて</a:t>
            </a:r>
            <a:r>
              <a:rPr lang="ja-JP" altLang="ja-JP" u="sng" dirty="0" smtClean="0">
                <a:solidFill>
                  <a:srgbClr val="FF0000"/>
                </a:solidFill>
              </a:rPr>
              <a:t>いた</a:t>
            </a:r>
            <a:r>
              <a:rPr lang="ja-JP" altLang="en-US" dirty="0" smtClean="0">
                <a:solidFill>
                  <a:prstClr val="black"/>
                </a:solidFill>
              </a:rPr>
              <a:t>。」</a:t>
            </a:r>
            <a:endParaRPr lang="en-US" altLang="ja-JP" dirty="0">
              <a:solidFill>
                <a:prstClr val="black"/>
              </a:solidFill>
            </a:endParaRPr>
          </a:p>
          <a:p>
            <a:endParaRPr lang="en-US" altLang="ja-JP" dirty="0" smtClean="0">
              <a:solidFill>
                <a:prstClr val="black"/>
              </a:solidFill>
            </a:endParaRPr>
          </a:p>
          <a:p>
            <a:r>
              <a:rPr lang="ja-JP" altLang="en-US" dirty="0" smtClean="0">
                <a:solidFill>
                  <a:prstClr val="black"/>
                </a:solidFill>
              </a:rPr>
              <a:t>　</a:t>
            </a:r>
            <a:r>
              <a:rPr lang="ja-JP" altLang="ja-JP" dirty="0" smtClean="0">
                <a:solidFill>
                  <a:prstClr val="black"/>
                </a:solidFill>
              </a:rPr>
              <a:t>「</a:t>
            </a:r>
            <a:r>
              <a:rPr lang="ja-JP" altLang="ja-JP" dirty="0">
                <a:solidFill>
                  <a:prstClr val="black"/>
                </a:solidFill>
              </a:rPr>
              <a:t>幹部は支援現場にほとんど足を運ばず、</a:t>
            </a:r>
            <a:r>
              <a:rPr lang="ja-JP" altLang="ja-JP" u="sng" dirty="0">
                <a:solidFill>
                  <a:srgbClr val="FF0000"/>
                </a:solidFill>
              </a:rPr>
              <a:t>職員との意思疎通や業務実態の把握も不十分であった</a:t>
            </a:r>
            <a:r>
              <a:rPr lang="ja-JP" altLang="ja-JP" dirty="0" smtClean="0">
                <a:solidFill>
                  <a:prstClr val="black"/>
                </a:solidFill>
              </a:rPr>
              <a:t>。</a:t>
            </a:r>
            <a:r>
              <a:rPr lang="ja-JP" altLang="en-US" dirty="0" smtClean="0">
                <a:solidFill>
                  <a:prstClr val="black"/>
                </a:solidFill>
              </a:rPr>
              <a:t>」「</a:t>
            </a:r>
            <a:r>
              <a:rPr lang="ja-JP" altLang="ja-JP" dirty="0" smtClean="0">
                <a:solidFill>
                  <a:prstClr val="black"/>
                </a:solidFill>
              </a:rPr>
              <a:t>一部</a:t>
            </a:r>
            <a:r>
              <a:rPr lang="ja-JP" altLang="ja-JP" dirty="0">
                <a:solidFill>
                  <a:prstClr val="black"/>
                </a:solidFill>
              </a:rPr>
              <a:t>幹部は虐待や疑義について</a:t>
            </a:r>
            <a:r>
              <a:rPr lang="ja-JP" altLang="ja-JP" u="sng" dirty="0">
                <a:solidFill>
                  <a:prstClr val="black"/>
                </a:solidFill>
              </a:rPr>
              <a:t>『</a:t>
            </a:r>
            <a:r>
              <a:rPr lang="ja-JP" altLang="ja-JP" u="sng" dirty="0">
                <a:solidFill>
                  <a:srgbClr val="FF0000"/>
                </a:solidFill>
              </a:rPr>
              <a:t>なるべく相談・報告しないようにしよう』という雰囲気を蔓延</a:t>
            </a:r>
            <a:r>
              <a:rPr lang="ja-JP" altLang="ja-JP" dirty="0">
                <a:solidFill>
                  <a:prstClr val="black"/>
                </a:solidFill>
              </a:rPr>
              <a:t>させるなど、虐待防止体制が機能不全に陥ったと考えられる。一連の虐待問題に係る幹部の責任は重大である。</a:t>
            </a:r>
            <a:r>
              <a:rPr lang="ja-JP" altLang="ja-JP" dirty="0" smtClean="0">
                <a:solidFill>
                  <a:prstClr val="black"/>
                </a:solidFill>
              </a:rPr>
              <a:t>」</a:t>
            </a:r>
            <a:endParaRPr lang="en-US" altLang="ja-JP" dirty="0" smtClean="0">
              <a:solidFill>
                <a:prstClr val="black"/>
              </a:solidFill>
            </a:endParaRPr>
          </a:p>
          <a:p>
            <a:endParaRPr lang="en-US" altLang="ja-JP" dirty="0">
              <a:solidFill>
                <a:prstClr val="black"/>
              </a:solidFill>
            </a:endParaRPr>
          </a:p>
          <a:p>
            <a:r>
              <a:rPr lang="ja-JP" altLang="en-US" dirty="0" smtClean="0">
                <a:solidFill>
                  <a:prstClr val="black"/>
                </a:solidFill>
              </a:rPr>
              <a:t>　</a:t>
            </a:r>
            <a:r>
              <a:rPr lang="ja-JP" altLang="ja-JP" dirty="0" smtClean="0">
                <a:solidFill>
                  <a:prstClr val="black"/>
                </a:solidFill>
              </a:rPr>
              <a:t>「</a:t>
            </a:r>
            <a:r>
              <a:rPr lang="ja-JP" altLang="ja-JP" dirty="0">
                <a:solidFill>
                  <a:prstClr val="black"/>
                </a:solidFill>
              </a:rPr>
              <a:t>上司に相談しにくい雰囲気、また</a:t>
            </a:r>
            <a:r>
              <a:rPr lang="ja-JP" altLang="ja-JP" u="sng" dirty="0">
                <a:solidFill>
                  <a:prstClr val="black"/>
                </a:solidFill>
              </a:rPr>
              <a:t>『</a:t>
            </a:r>
            <a:r>
              <a:rPr lang="ja-JP" altLang="ja-JP" u="sng" dirty="0">
                <a:solidFill>
                  <a:srgbClr val="FF0000"/>
                </a:solidFill>
              </a:rPr>
              <a:t>相談しても無駄』という諦め</a:t>
            </a:r>
            <a:r>
              <a:rPr lang="ja-JP" altLang="ja-JP" dirty="0">
                <a:solidFill>
                  <a:prstClr val="black"/>
                </a:solidFill>
              </a:rPr>
              <a:t>があった」「職員個人が支援現場における課題や悩みを抱え込まず、施設（寮）内で、あるいは施設（寮）を超えて、</a:t>
            </a:r>
            <a:r>
              <a:rPr lang="ja-JP" altLang="ja-JP" u="sng" dirty="0">
                <a:solidFill>
                  <a:srgbClr val="FF0000"/>
                </a:solidFill>
              </a:rPr>
              <a:t>相談・協力し合える職場環境が築かれていなかった</a:t>
            </a:r>
            <a:r>
              <a:rPr lang="ja-JP" altLang="ja-JP" dirty="0">
                <a:solidFill>
                  <a:prstClr val="black"/>
                </a:solidFill>
              </a:rPr>
              <a:t>と言える。」</a:t>
            </a:r>
          </a:p>
        </p:txBody>
      </p:sp>
      <p:sp>
        <p:nvSpPr>
          <p:cNvPr id="2" name="テキスト ボックス 1"/>
          <p:cNvSpPr txBox="1"/>
          <p:nvPr/>
        </p:nvSpPr>
        <p:spPr>
          <a:xfrm>
            <a:off x="2612740" y="6153839"/>
            <a:ext cx="4794902" cy="461665"/>
          </a:xfrm>
          <a:prstGeom prst="rect">
            <a:avLst/>
          </a:prstGeom>
          <a:solidFill>
            <a:srgbClr val="FFFF00"/>
          </a:solidFill>
          <a:ln>
            <a:solidFill>
              <a:schemeClr val="tx1"/>
            </a:solidFill>
          </a:ln>
        </p:spPr>
        <p:txBody>
          <a:bodyPr wrap="none" rtlCol="0">
            <a:spAutoFit/>
          </a:bodyPr>
          <a:lstStyle/>
          <a:p>
            <a:r>
              <a:rPr lang="ja-JP" altLang="en-US" sz="2400" b="1" dirty="0" smtClean="0">
                <a:solidFill>
                  <a:prstClr val="black"/>
                </a:solidFill>
              </a:rPr>
              <a:t>組織的な虐待防止の取組が不可欠</a:t>
            </a:r>
            <a:endParaRPr lang="ja-JP" altLang="en-US" sz="2400" b="1" dirty="0">
              <a:solidFill>
                <a:prstClr val="black"/>
              </a:solidFill>
            </a:endParaRPr>
          </a:p>
        </p:txBody>
      </p:sp>
      <p:sp>
        <p:nvSpPr>
          <p:cNvPr id="5" name="スライド番号プレースホルダー 4"/>
          <p:cNvSpPr>
            <a:spLocks noGrp="1"/>
          </p:cNvSpPr>
          <p:nvPr>
            <p:ph type="sldNum" sz="quarter" idx="12"/>
          </p:nvPr>
        </p:nvSpPr>
        <p:spPr/>
        <p:txBody>
          <a:bodyPr/>
          <a:lstStyle/>
          <a:p>
            <a:pPr>
              <a:defRPr/>
            </a:pPr>
            <a:fld id="{F2A1C1E8-9361-4557-9EFC-000E05CD7A25}" type="slidenum">
              <a:rPr lang="en-US" altLang="ja-JP" smtClean="0">
                <a:solidFill>
                  <a:prstClr val="black">
                    <a:tint val="75000"/>
                  </a:prstClr>
                </a:solidFill>
              </a:rPr>
              <a:pPr>
                <a:defRPr/>
              </a:pPr>
              <a:t>171</a:t>
            </a:fld>
            <a:endParaRPr lang="en-US" altLang="ja-JP" dirty="0">
              <a:solidFill>
                <a:prstClr val="black">
                  <a:tint val="75000"/>
                </a:prstClr>
              </a:solidFill>
            </a:endParaRPr>
          </a:p>
        </p:txBody>
      </p:sp>
    </p:spTree>
    <p:extLst>
      <p:ext uri="{BB962C8B-B14F-4D97-AF65-F5344CB8AC3E}">
        <p14:creationId xmlns:p14="http://schemas.microsoft.com/office/powerpoint/2010/main" val="393124755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2107035" y="188640"/>
            <a:ext cx="5578879" cy="50405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400" b="1" dirty="0" smtClean="0">
                <a:solidFill>
                  <a:prstClr val="white"/>
                </a:solidFill>
              </a:rPr>
              <a:t>深刻な虐待事案に共通する事柄</a:t>
            </a:r>
            <a:endParaRPr lang="en-US" altLang="ja-JP" sz="2400" b="1" dirty="0" smtClean="0">
              <a:solidFill>
                <a:prstClr val="white"/>
              </a:solidFill>
            </a:endParaRPr>
          </a:p>
        </p:txBody>
      </p:sp>
      <p:sp>
        <p:nvSpPr>
          <p:cNvPr id="4" name="テキスト ボックス 3"/>
          <p:cNvSpPr txBox="1"/>
          <p:nvPr/>
        </p:nvSpPr>
        <p:spPr>
          <a:xfrm>
            <a:off x="324933" y="836712"/>
            <a:ext cx="9049005"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2400" dirty="0" smtClean="0">
                <a:solidFill>
                  <a:prstClr val="black"/>
                </a:solidFill>
              </a:rPr>
              <a:t>　○</a:t>
            </a:r>
            <a:r>
              <a:rPr lang="ja-JP" altLang="en-US" sz="2400" dirty="0">
                <a:solidFill>
                  <a:prstClr val="black"/>
                </a:solidFill>
              </a:rPr>
              <a:t>　利用者の死亡、骨折など取り返しのつかない被害</a:t>
            </a:r>
            <a:endParaRPr lang="en-US" altLang="ja-JP" sz="2400" dirty="0">
              <a:solidFill>
                <a:prstClr val="black"/>
              </a:solidFill>
            </a:endParaRPr>
          </a:p>
          <a:p>
            <a:r>
              <a:rPr lang="ja-JP" altLang="en-US" sz="2400" dirty="0" smtClean="0">
                <a:solidFill>
                  <a:prstClr val="black"/>
                </a:solidFill>
              </a:rPr>
              <a:t>　○　複数の職員が複数の利用者に対して長期間にわたり虐待</a:t>
            </a:r>
            <a:endParaRPr lang="en-US" altLang="ja-JP" sz="2400" dirty="0" smtClean="0">
              <a:solidFill>
                <a:prstClr val="black"/>
              </a:solidFill>
            </a:endParaRPr>
          </a:p>
          <a:p>
            <a:r>
              <a:rPr lang="ja-JP" altLang="en-US" sz="2400" dirty="0" smtClean="0">
                <a:solidFill>
                  <a:prstClr val="black"/>
                </a:solidFill>
              </a:rPr>
              <a:t>　○　通報義務の不履行</a:t>
            </a:r>
            <a:endParaRPr lang="en-US" altLang="ja-JP" sz="2400" dirty="0" smtClean="0">
              <a:solidFill>
                <a:prstClr val="black"/>
              </a:solidFill>
            </a:endParaRPr>
          </a:p>
          <a:p>
            <a:r>
              <a:rPr lang="ja-JP" altLang="en-US" sz="2400" dirty="0" smtClean="0">
                <a:solidFill>
                  <a:prstClr val="black"/>
                </a:solidFill>
              </a:rPr>
              <a:t>　○　設置者、管理者による組織的な虐待の隠ぺい</a:t>
            </a:r>
            <a:endParaRPr lang="en-US" altLang="ja-JP" sz="2400" dirty="0" smtClean="0">
              <a:solidFill>
                <a:prstClr val="black"/>
              </a:solidFill>
            </a:endParaRPr>
          </a:p>
          <a:p>
            <a:r>
              <a:rPr lang="ja-JP" altLang="en-US" sz="2400" dirty="0" smtClean="0">
                <a:solidFill>
                  <a:prstClr val="black"/>
                </a:solidFill>
              </a:rPr>
              <a:t>　○　事実確認調査に対する虚偽答弁</a:t>
            </a:r>
            <a:endParaRPr lang="en-US" altLang="ja-JP" sz="2400" dirty="0" smtClean="0">
              <a:solidFill>
                <a:prstClr val="black"/>
              </a:solidFill>
            </a:endParaRPr>
          </a:p>
          <a:p>
            <a:r>
              <a:rPr lang="ja-JP" altLang="en-US" sz="2400" dirty="0" smtClean="0">
                <a:solidFill>
                  <a:prstClr val="black"/>
                </a:solidFill>
              </a:rPr>
              <a:t>　○　警察の介入による加害者の逮捕、送検</a:t>
            </a:r>
            <a:endParaRPr lang="en-US" altLang="ja-JP" sz="2400" dirty="0" smtClean="0">
              <a:solidFill>
                <a:prstClr val="black"/>
              </a:solidFill>
            </a:endParaRPr>
          </a:p>
          <a:p>
            <a:r>
              <a:rPr lang="ja-JP" altLang="en-US" sz="2400" dirty="0" smtClean="0">
                <a:solidFill>
                  <a:prstClr val="black"/>
                </a:solidFill>
              </a:rPr>
              <a:t>　○　事業効力の一部停止等の重い行政処分</a:t>
            </a:r>
            <a:endParaRPr lang="en-US" altLang="ja-JP" sz="2400" dirty="0" smtClean="0">
              <a:solidFill>
                <a:prstClr val="black"/>
              </a:solidFill>
            </a:endParaRPr>
          </a:p>
          <a:p>
            <a:r>
              <a:rPr lang="ja-JP" altLang="en-US" sz="2400" dirty="0" smtClean="0">
                <a:solidFill>
                  <a:prstClr val="black"/>
                </a:solidFill>
              </a:rPr>
              <a:t>　○　行政処分に基づく設置者、管理者の交代</a:t>
            </a:r>
            <a:endParaRPr lang="en-US" altLang="ja-JP" sz="2400" dirty="0">
              <a:solidFill>
                <a:prstClr val="black"/>
              </a:solidFill>
            </a:endParaRPr>
          </a:p>
          <a:p>
            <a:r>
              <a:rPr lang="ja-JP" altLang="en-US" sz="2400" dirty="0" smtClean="0">
                <a:solidFill>
                  <a:prstClr val="black"/>
                </a:solidFill>
              </a:rPr>
              <a:t>　○　検証委員会の設置による事実解明と再発防止策の徹底</a:t>
            </a:r>
            <a:endParaRPr lang="en-US" altLang="ja-JP" sz="2400" dirty="0" smtClean="0">
              <a:solidFill>
                <a:prstClr val="black"/>
              </a:solidFill>
            </a:endParaRPr>
          </a:p>
        </p:txBody>
      </p:sp>
      <p:sp>
        <p:nvSpPr>
          <p:cNvPr id="2" name="下矢印 1"/>
          <p:cNvSpPr/>
          <p:nvPr/>
        </p:nvSpPr>
        <p:spPr>
          <a:xfrm>
            <a:off x="4381382" y="4365102"/>
            <a:ext cx="936104" cy="3600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 name="テキスト ボックス 4"/>
          <p:cNvSpPr txBox="1"/>
          <p:nvPr/>
        </p:nvSpPr>
        <p:spPr>
          <a:xfrm>
            <a:off x="1854137" y="6021293"/>
            <a:ext cx="6345014" cy="646331"/>
          </a:xfrm>
          <a:prstGeom prst="rect">
            <a:avLst/>
          </a:prstGeom>
          <a:solidFill>
            <a:srgbClr val="FFFF00"/>
          </a:solidFill>
          <a:ln>
            <a:solidFill>
              <a:schemeClr val="tx1"/>
            </a:solidFill>
          </a:ln>
        </p:spPr>
        <p:txBody>
          <a:bodyPr wrap="square" rtlCol="0">
            <a:spAutoFit/>
          </a:bodyPr>
          <a:lstStyle/>
          <a:p>
            <a:r>
              <a:rPr lang="ja-JP" altLang="en-US" dirty="0" smtClean="0">
                <a:solidFill>
                  <a:prstClr val="black"/>
                </a:solidFill>
              </a:rPr>
              <a:t>● 今すぐ、施設・事業所で虐待がないか総点検すること</a:t>
            </a:r>
            <a:endParaRPr lang="en-US" altLang="ja-JP" dirty="0" smtClean="0">
              <a:solidFill>
                <a:prstClr val="black"/>
              </a:solidFill>
            </a:endParaRPr>
          </a:p>
          <a:p>
            <a:r>
              <a:rPr lang="ja-JP" altLang="en-US" dirty="0" smtClean="0">
                <a:solidFill>
                  <a:prstClr val="black"/>
                </a:solidFill>
              </a:rPr>
              <a:t>● 虐待</a:t>
            </a:r>
            <a:r>
              <a:rPr lang="ja-JP" altLang="en-US" dirty="0">
                <a:solidFill>
                  <a:prstClr val="black"/>
                </a:solidFill>
              </a:rPr>
              <a:t>が</a:t>
            </a:r>
            <a:r>
              <a:rPr lang="ja-JP" altLang="en-US" dirty="0" smtClean="0">
                <a:solidFill>
                  <a:prstClr val="black"/>
                </a:solidFill>
              </a:rPr>
              <a:t>疑われる事案があったら速やかに通報すること</a:t>
            </a:r>
            <a:endParaRPr lang="ja-JP" altLang="en-US" dirty="0">
              <a:solidFill>
                <a:prstClr val="black"/>
              </a:solidFill>
            </a:endParaRPr>
          </a:p>
        </p:txBody>
      </p:sp>
      <p:sp>
        <p:nvSpPr>
          <p:cNvPr id="6" name="テキスト ボックス 5"/>
          <p:cNvSpPr txBox="1"/>
          <p:nvPr/>
        </p:nvSpPr>
        <p:spPr>
          <a:xfrm>
            <a:off x="324933" y="4870903"/>
            <a:ext cx="9049005" cy="646331"/>
          </a:xfrm>
          <a:prstGeom prst="rect">
            <a:avLst/>
          </a:prstGeom>
          <a:solidFill>
            <a:srgbClr val="CCFFFF"/>
          </a:solidFill>
          <a:ln>
            <a:solidFill>
              <a:schemeClr val="tx1"/>
            </a:solidFill>
          </a:ln>
        </p:spPr>
        <p:txBody>
          <a:bodyPr wrap="square" rtlCol="0">
            <a:spAutoFit/>
          </a:bodyPr>
          <a:lstStyle/>
          <a:p>
            <a:r>
              <a:rPr lang="ja-JP" altLang="en-US" dirty="0" smtClean="0">
                <a:solidFill>
                  <a:prstClr val="black"/>
                </a:solidFill>
              </a:rPr>
              <a:t>障害者</a:t>
            </a:r>
            <a:r>
              <a:rPr lang="ja-JP" altLang="en-US" dirty="0">
                <a:solidFill>
                  <a:prstClr val="black"/>
                </a:solidFill>
              </a:rPr>
              <a:t>施設の</a:t>
            </a:r>
            <a:r>
              <a:rPr lang="ja-JP" altLang="en-US" dirty="0" smtClean="0">
                <a:solidFill>
                  <a:prstClr val="black"/>
                </a:solidFill>
              </a:rPr>
              <a:t>理事長談　</a:t>
            </a:r>
            <a:r>
              <a:rPr lang="ja-JP" altLang="en-US" b="1" dirty="0" smtClean="0">
                <a:solidFill>
                  <a:prstClr val="black"/>
                </a:solidFill>
              </a:rPr>
              <a:t>「</a:t>
            </a:r>
            <a:r>
              <a:rPr lang="ja-JP" altLang="en-US" b="1" dirty="0">
                <a:solidFill>
                  <a:prstClr val="black"/>
                </a:solidFill>
              </a:rPr>
              <a:t>暴力や暴言があったことは知らなかった。</a:t>
            </a:r>
            <a:r>
              <a:rPr lang="ja-JP" altLang="en-US" b="1" dirty="0" smtClean="0">
                <a:solidFill>
                  <a:prstClr val="black"/>
                </a:solidFill>
              </a:rPr>
              <a:t>」</a:t>
            </a:r>
            <a:endParaRPr lang="en-US" altLang="ja-JP" b="1" dirty="0" smtClean="0">
              <a:solidFill>
                <a:prstClr val="black"/>
              </a:solidFill>
            </a:endParaRPr>
          </a:p>
          <a:p>
            <a:r>
              <a:rPr lang="ja-JP" altLang="en-US" dirty="0" smtClean="0">
                <a:solidFill>
                  <a:prstClr val="black"/>
                </a:solidFill>
              </a:rPr>
              <a:t>　⇒　虐待が事業運営にとって大きなリスクであるとの認識が希薄</a:t>
            </a:r>
            <a:endParaRPr lang="en-US" altLang="ja-JP" dirty="0">
              <a:solidFill>
                <a:prstClr val="black"/>
              </a:solidFill>
            </a:endParaRPr>
          </a:p>
        </p:txBody>
      </p:sp>
      <p:sp>
        <p:nvSpPr>
          <p:cNvPr id="7" name="下矢印 6"/>
          <p:cNvSpPr/>
          <p:nvPr/>
        </p:nvSpPr>
        <p:spPr>
          <a:xfrm>
            <a:off x="4428423" y="5606234"/>
            <a:ext cx="936104" cy="36004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8" name="スライド番号プレースホルダー 2"/>
          <p:cNvSpPr>
            <a:spLocks noGrp="1"/>
          </p:cNvSpPr>
          <p:nvPr/>
        </p:nvSpPr>
        <p:spPr>
          <a:xfrm>
            <a:off x="7137245" y="6376248"/>
            <a:ext cx="250401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4B09F09-2CE8-491B-901A-3DF69E149F9C}" type="slidenum">
              <a:rPr lang="ja-JP" altLang="en-US" smtClean="0">
                <a:solidFill>
                  <a:prstClr val="black">
                    <a:tint val="75000"/>
                  </a:prstClr>
                </a:solidFill>
              </a:rPr>
              <a:pPr/>
              <a:t>172</a:t>
            </a:fld>
            <a:endParaRPr lang="ja-JP" altLang="en-US" dirty="0">
              <a:solidFill>
                <a:prstClr val="black">
                  <a:tint val="75000"/>
                </a:prstClr>
              </a:solidFill>
            </a:endParaRPr>
          </a:p>
        </p:txBody>
      </p:sp>
    </p:spTree>
    <p:extLst>
      <p:ext uri="{BB962C8B-B14F-4D97-AF65-F5344CB8AC3E}">
        <p14:creationId xmlns:p14="http://schemas.microsoft.com/office/powerpoint/2010/main" val="102176252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8835" y="0"/>
            <a:ext cx="5253695" cy="6858000"/>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4497" r="6082"/>
          <a:stretch/>
        </p:blipFill>
        <p:spPr>
          <a:xfrm>
            <a:off x="13590" y="0"/>
            <a:ext cx="4697847" cy="6858000"/>
          </a:xfrm>
          <a:prstGeom prst="rect">
            <a:avLst/>
          </a:prstGeom>
        </p:spPr>
      </p:pic>
    </p:spTree>
    <p:extLst>
      <p:ext uri="{BB962C8B-B14F-4D97-AF65-F5344CB8AC3E}">
        <p14:creationId xmlns:p14="http://schemas.microsoft.com/office/powerpoint/2010/main" val="7879212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5253695" cy="6858000"/>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7724"/>
          <a:stretch/>
        </p:blipFill>
        <p:spPr>
          <a:xfrm>
            <a:off x="5058064" y="0"/>
            <a:ext cx="4847936" cy="6858000"/>
          </a:xfrm>
          <a:prstGeom prst="rect">
            <a:avLst/>
          </a:prstGeom>
        </p:spPr>
      </p:pic>
    </p:spTree>
    <p:extLst>
      <p:ext uri="{BB962C8B-B14F-4D97-AF65-F5344CB8AC3E}">
        <p14:creationId xmlns:p14="http://schemas.microsoft.com/office/powerpoint/2010/main" val="650669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pPr marL="723900" indent="-638175" algn="l" defTabSz="914125">
              <a:spcBef>
                <a:spcPts val="600"/>
              </a:spcBef>
            </a:pPr>
            <a:r>
              <a:rPr lang="en-US" altLang="ja-JP" sz="3600" dirty="0">
                <a:solidFill>
                  <a:schemeClr val="tx1"/>
                </a:solidFill>
                <a:latin typeface="+mj-ea"/>
              </a:rPr>
              <a:t>Ⅱ</a:t>
            </a:r>
            <a:r>
              <a:rPr lang="ja-JP" altLang="en-US" sz="3600" dirty="0" smtClean="0">
                <a:solidFill>
                  <a:schemeClr val="tx1"/>
                </a:solidFill>
                <a:latin typeface="+mj-ea"/>
              </a:rPr>
              <a:t>　障害者総合支援法及び</a:t>
            </a:r>
            <a:r>
              <a:rPr lang="ja-JP" altLang="en-US" sz="3600" dirty="0">
                <a:solidFill>
                  <a:schemeClr val="tx1"/>
                </a:solidFill>
                <a:latin typeface="+mj-ea"/>
              </a:rPr>
              <a:t>児童福祉法の</a:t>
            </a:r>
            <a:r>
              <a:rPr lang="en-US" altLang="ja-JP" sz="3600" dirty="0">
                <a:solidFill>
                  <a:schemeClr val="tx1"/>
                </a:solidFill>
                <a:latin typeface="+mj-ea"/>
              </a:rPr>
              <a:t/>
            </a:r>
            <a:br>
              <a:rPr lang="en-US" altLang="ja-JP" sz="3600" dirty="0">
                <a:solidFill>
                  <a:schemeClr val="tx1"/>
                </a:solidFill>
                <a:latin typeface="+mj-ea"/>
              </a:rPr>
            </a:br>
            <a:r>
              <a:rPr lang="ja-JP" altLang="en-US" sz="3600" dirty="0">
                <a:solidFill>
                  <a:schemeClr val="tx1"/>
                </a:solidFill>
                <a:latin typeface="+mj-ea"/>
              </a:rPr>
              <a:t>一部を改正する</a:t>
            </a:r>
            <a:r>
              <a:rPr lang="ja-JP" altLang="en-US" sz="3600" dirty="0" smtClean="0">
                <a:solidFill>
                  <a:schemeClr val="tx1"/>
                </a:solidFill>
                <a:latin typeface="+mj-ea"/>
              </a:rPr>
              <a:t>法律について　</a:t>
            </a: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18</a:t>
            </a:fld>
            <a:endParaRPr lang="en-US" altLang="ja-JP">
              <a:solidFill>
                <a:prstClr val="black"/>
              </a:solidFill>
            </a:endParaRPr>
          </a:p>
        </p:txBody>
      </p:sp>
    </p:spTree>
    <p:extLst>
      <p:ext uri="{BB962C8B-B14F-4D97-AF65-F5344CB8AC3E}">
        <p14:creationId xmlns:p14="http://schemas.microsoft.com/office/powerpoint/2010/main" val="5155859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84677" y="858719"/>
            <a:ext cx="9757175" cy="720000"/>
          </a:xfrm>
          <a:prstGeom prst="rect">
            <a:avLst/>
          </a:prstGeom>
          <a:noFill/>
          <a:ln w="25400">
            <a:solidFill>
              <a:schemeClr val="accent1"/>
            </a:solidFill>
            <a:round/>
            <a:headEnd/>
            <a:tailEnd/>
          </a:ln>
        </p:spPr>
        <p:txBody>
          <a:bodyPr lIns="143847" tIns="35962" rIns="143847" bIns="34171" rtlCol="0" anchor="ctr"/>
          <a:lstStyle/>
          <a:p>
            <a:pPr algn="just" defTabSz="956237">
              <a:lnSpc>
                <a:spcPts val="1550"/>
              </a:lnSpc>
              <a:spcBef>
                <a:spcPts val="100"/>
              </a:spcBef>
            </a:pPr>
            <a:r>
              <a:rPr lang="ja-JP" altLang="en-US" sz="1300" dirty="0">
                <a:solidFill>
                  <a:prstClr val="black"/>
                </a:solidFill>
                <a:latin typeface="ＭＳ ゴシック" panose="020B0609070205080204" pitchFamily="49" charset="-128"/>
                <a:ea typeface="ＭＳ ゴシック" panose="020B0609070205080204" pitchFamily="49" charset="-128"/>
              </a:rPr>
              <a:t>　</a:t>
            </a:r>
            <a:r>
              <a:rPr lang="ja-JP" altLang="en-US" sz="1300" spc="-100" dirty="0">
                <a:solidFill>
                  <a:prstClr val="black"/>
                </a:solidFill>
                <a:latin typeface="ＭＳ ゴシック" panose="020B0609070205080204" pitchFamily="49" charset="-128"/>
                <a:ea typeface="ＭＳ ゴシック" panose="020B0609070205080204" pitchFamily="49" charset="-128"/>
              </a:rPr>
              <a:t>障害者が自らの望む地域生活を営むことができるよう、「生活」と「就労」に対する支援の一層の充実や高齢障害者による介護保険サービスの円滑な利用を促進するための見直しを行うとともに、障害児支援のニーズの多様化にきめ細かく対応するための支援の拡充を図るほか、サービスの質の確保・向上を図るための環境整備等を行う。</a:t>
            </a:r>
          </a:p>
        </p:txBody>
      </p:sp>
      <p:sp>
        <p:nvSpPr>
          <p:cNvPr id="27" name="正方形/長方形 26"/>
          <p:cNvSpPr/>
          <p:nvPr/>
        </p:nvSpPr>
        <p:spPr bwMode="auto">
          <a:xfrm>
            <a:off x="84677" y="1875252"/>
            <a:ext cx="9757175" cy="4392000"/>
          </a:xfrm>
          <a:prstGeom prst="rect">
            <a:avLst/>
          </a:prstGeom>
          <a:noFill/>
          <a:ln w="25400">
            <a:solidFill>
              <a:schemeClr val="accent1"/>
            </a:solidFill>
            <a:round/>
            <a:headEnd/>
            <a:tailEnd/>
          </a:ln>
        </p:spPr>
        <p:txBody>
          <a:bodyPr lIns="68341" tIns="34171" rIns="68341" bIns="34171" rtlCol="0" anchor="ctr" anchorCtr="0"/>
          <a:lstStyle/>
          <a:p>
            <a:r>
              <a:rPr lang="ja-JP" altLang="en-US" sz="1600" b="1" u="sng" dirty="0">
                <a:solidFill>
                  <a:srgbClr val="00B050"/>
                </a:solidFill>
                <a:latin typeface="ＭＳ Ｐゴシック"/>
              </a:rPr>
              <a:t>１．障害者の望む地域生活の支援</a:t>
            </a:r>
            <a:endParaRPr lang="en-US" altLang="ja-JP" sz="1600" b="1" u="sng" dirty="0">
              <a:solidFill>
                <a:srgbClr val="00B050"/>
              </a:solidFill>
              <a:latin typeface="ＭＳ Ｐゴシック"/>
            </a:endParaRPr>
          </a:p>
          <a:p>
            <a:endParaRPr lang="en-US" altLang="ja-JP" sz="400" dirty="0">
              <a:solidFill>
                <a:prstClr val="black"/>
              </a:solidFill>
              <a:latin typeface="ＭＳ Ｐゴシック"/>
            </a:endParaRPr>
          </a:p>
          <a:p>
            <a:pPr marL="264829" indent="-264829"/>
            <a:r>
              <a:rPr lang="ja-JP" altLang="en-US" sz="1300" i="1" dirty="0">
                <a:solidFill>
                  <a:srgbClr val="FF0000"/>
                </a:solidFill>
                <a:latin typeface="ＭＳ Ｐゴシック"/>
              </a:rPr>
              <a:t> </a:t>
            </a:r>
            <a:r>
              <a:rPr lang="en-US" altLang="ja-JP" sz="1300" dirty="0">
                <a:solidFill>
                  <a:prstClr val="black"/>
                </a:solidFill>
                <a:latin typeface="ＭＳ Ｐゴシック"/>
              </a:rPr>
              <a:t>(1) </a:t>
            </a:r>
            <a:r>
              <a:rPr lang="ja-JP" altLang="en-US" sz="1300" dirty="0">
                <a:solidFill>
                  <a:prstClr val="black"/>
                </a:solidFill>
                <a:latin typeface="ＭＳ Ｐゴシック"/>
              </a:rPr>
              <a:t>施設入所支援や共同生活援助を利用していた者等を対象として、定期的な巡回訪問や随時の対応により、円滑な地域生活に向けた相談・助言等を行うサービスを新設する（</a:t>
            </a:r>
            <a:r>
              <a:rPr lang="ja-JP" altLang="en-US" sz="1300" u="sng" dirty="0">
                <a:solidFill>
                  <a:prstClr val="black"/>
                </a:solidFill>
                <a:latin typeface="ＭＳ Ｐゴシック"/>
              </a:rPr>
              <a:t>自立生活援助</a:t>
            </a:r>
            <a:r>
              <a:rPr lang="ja-JP" altLang="en-US" sz="1300" dirty="0">
                <a:solidFill>
                  <a:prstClr val="black"/>
                </a:solidFill>
                <a:latin typeface="ＭＳ Ｐゴシック"/>
              </a:rPr>
              <a:t>）</a:t>
            </a:r>
            <a:endParaRPr lang="en-US" altLang="ja-JP" sz="1300" dirty="0">
              <a:solidFill>
                <a:prstClr val="black"/>
              </a:solidFill>
              <a:latin typeface="ＭＳ Ｐゴシック"/>
            </a:endParaRPr>
          </a:p>
          <a:p>
            <a:pPr marL="323502" indent="-323502"/>
            <a:endParaRPr lang="en-US" altLang="ja-JP" sz="200" dirty="0">
              <a:solidFill>
                <a:prstClr val="black"/>
              </a:solidFill>
              <a:latin typeface="ＭＳ Ｐゴシック"/>
            </a:endParaRPr>
          </a:p>
          <a:p>
            <a:pPr marL="323502" indent="-323502"/>
            <a:r>
              <a:rPr lang="ja-JP" altLang="en-US" sz="1300" dirty="0">
                <a:solidFill>
                  <a:prstClr val="black"/>
                </a:solidFill>
                <a:latin typeface="ＭＳ Ｐゴシック"/>
              </a:rPr>
              <a:t> </a:t>
            </a:r>
            <a:r>
              <a:rPr lang="en-US" altLang="ja-JP" sz="1300" dirty="0">
                <a:solidFill>
                  <a:prstClr val="black"/>
                </a:solidFill>
                <a:latin typeface="ＭＳ Ｐゴシック"/>
              </a:rPr>
              <a:t>(2) </a:t>
            </a:r>
            <a:r>
              <a:rPr lang="ja-JP" altLang="en-US" sz="1300" dirty="0">
                <a:solidFill>
                  <a:prstClr val="black"/>
                </a:solidFill>
                <a:latin typeface="ＭＳ Ｐゴシック"/>
              </a:rPr>
              <a:t>就業に伴う生活面の課題に対応できるよう、事業所・家族との連絡調整等の支援を行うサービスを新設する（</a:t>
            </a:r>
            <a:r>
              <a:rPr lang="ja-JP" altLang="en-US" sz="1300" u="sng" dirty="0">
                <a:solidFill>
                  <a:prstClr val="black"/>
                </a:solidFill>
                <a:latin typeface="ＭＳ Ｐゴシック"/>
              </a:rPr>
              <a:t>就労定着支援</a:t>
            </a:r>
            <a:r>
              <a:rPr lang="ja-JP" altLang="en-US" sz="1300" dirty="0">
                <a:solidFill>
                  <a:prstClr val="black"/>
                </a:solidFill>
                <a:latin typeface="ＭＳ Ｐゴシック"/>
              </a:rPr>
              <a:t>）</a:t>
            </a:r>
          </a:p>
          <a:p>
            <a:pPr marL="323502" indent="-323502"/>
            <a:endParaRPr lang="en-US" altLang="ja-JP" sz="200" dirty="0">
              <a:solidFill>
                <a:prstClr val="black"/>
              </a:solidFill>
              <a:latin typeface="ＭＳ Ｐゴシック"/>
            </a:endParaRPr>
          </a:p>
          <a:p>
            <a:pPr marL="323502" indent="-323502"/>
            <a:r>
              <a:rPr lang="ja-JP" altLang="en-US" sz="1300" dirty="0">
                <a:solidFill>
                  <a:prstClr val="black"/>
                </a:solidFill>
                <a:latin typeface="ＭＳ Ｐゴシック"/>
              </a:rPr>
              <a:t> </a:t>
            </a:r>
            <a:r>
              <a:rPr lang="en-US" altLang="ja-JP" sz="1300" dirty="0">
                <a:solidFill>
                  <a:prstClr val="black"/>
                </a:solidFill>
                <a:latin typeface="ＭＳ Ｐゴシック"/>
              </a:rPr>
              <a:t>(3) </a:t>
            </a:r>
            <a:r>
              <a:rPr lang="ja-JP" altLang="en-US" sz="1300" dirty="0">
                <a:solidFill>
                  <a:prstClr val="black"/>
                </a:solidFill>
                <a:latin typeface="ＭＳ Ｐゴシック"/>
              </a:rPr>
              <a:t>重度訪問介護について、</a:t>
            </a:r>
            <a:r>
              <a:rPr lang="ja-JP" altLang="en-US" sz="1300" u="sng" dirty="0">
                <a:solidFill>
                  <a:prstClr val="black"/>
                </a:solidFill>
                <a:latin typeface="ＭＳ Ｐゴシック"/>
              </a:rPr>
              <a:t>医療機関への入院時</a:t>
            </a:r>
            <a:r>
              <a:rPr lang="ja-JP" altLang="en-US" sz="1300" dirty="0">
                <a:solidFill>
                  <a:prstClr val="black"/>
                </a:solidFill>
                <a:latin typeface="ＭＳ Ｐゴシック"/>
              </a:rPr>
              <a:t>も一定の支援を可能とする</a:t>
            </a:r>
            <a:endParaRPr lang="en-US" altLang="ja-JP" sz="1300" dirty="0">
              <a:solidFill>
                <a:prstClr val="black"/>
              </a:solidFill>
              <a:latin typeface="ＭＳ Ｐゴシック"/>
            </a:endParaRPr>
          </a:p>
          <a:p>
            <a:pPr marL="323502" indent="-323502"/>
            <a:endParaRPr lang="en-US" altLang="ja-JP" sz="200" dirty="0">
              <a:solidFill>
                <a:prstClr val="black"/>
              </a:solidFill>
              <a:latin typeface="ＭＳ Ｐゴシック"/>
            </a:endParaRPr>
          </a:p>
          <a:p>
            <a:pPr marL="264829" indent="-264829"/>
            <a:r>
              <a:rPr lang="ja-JP" altLang="en-US" sz="1300" i="1" dirty="0">
                <a:solidFill>
                  <a:prstClr val="black"/>
                </a:solidFill>
                <a:latin typeface="ＭＳ Ｐゴシック"/>
              </a:rPr>
              <a:t> </a:t>
            </a:r>
            <a:r>
              <a:rPr lang="en-US" altLang="ja-JP" sz="1300" dirty="0">
                <a:solidFill>
                  <a:prstClr val="black"/>
                </a:solidFill>
                <a:latin typeface="ＭＳ Ｐゴシック"/>
              </a:rPr>
              <a:t>(4) </a:t>
            </a:r>
            <a:r>
              <a:rPr lang="en-US" altLang="ja-JP" sz="1300" u="sng" dirty="0">
                <a:solidFill>
                  <a:prstClr val="black"/>
                </a:solidFill>
                <a:latin typeface="ＭＳ Ｐゴシック"/>
              </a:rPr>
              <a:t>65</a:t>
            </a:r>
            <a:r>
              <a:rPr lang="ja-JP" altLang="en-US" sz="1300" u="sng" dirty="0">
                <a:solidFill>
                  <a:prstClr val="black"/>
                </a:solidFill>
                <a:latin typeface="ＭＳ Ｐゴシック"/>
              </a:rPr>
              <a:t>歳に至るまで相当の長期間にわたり障害福祉サービスを利用してきた低所得の高齢障害者</a:t>
            </a:r>
            <a:r>
              <a:rPr lang="ja-JP" altLang="en-US" sz="1300" dirty="0">
                <a:solidFill>
                  <a:prstClr val="black"/>
                </a:solidFill>
                <a:latin typeface="ＭＳ Ｐゴシック"/>
              </a:rPr>
              <a:t>が引き続き障害福祉サービスに相当する介護保険サービスを利用する場合に、障害者の所得の状況や障害の程度等の事情を勘案し、当該介護保険サービスの</a:t>
            </a:r>
            <a:r>
              <a:rPr lang="ja-JP" altLang="en-US" sz="1300" u="sng" dirty="0">
                <a:solidFill>
                  <a:prstClr val="black"/>
                </a:solidFill>
                <a:latin typeface="ＭＳ Ｐゴシック"/>
              </a:rPr>
              <a:t>利用者負担を障害福祉制度により軽減</a:t>
            </a:r>
            <a:r>
              <a:rPr lang="ja-JP" altLang="en-US" sz="1300" dirty="0">
                <a:solidFill>
                  <a:prstClr val="black"/>
                </a:solidFill>
                <a:latin typeface="ＭＳ Ｐゴシック"/>
              </a:rPr>
              <a:t>（償還）できる仕組みを設ける</a:t>
            </a:r>
            <a:endParaRPr lang="en-US" altLang="ja-JP" sz="1300" i="1" dirty="0">
              <a:solidFill>
                <a:prstClr val="black"/>
              </a:solidFill>
              <a:latin typeface="ＭＳ Ｐゴシック"/>
            </a:endParaRPr>
          </a:p>
          <a:p>
            <a:pPr marL="215767" indent="-215767"/>
            <a:endParaRPr lang="en-US" altLang="ja-JP" sz="700" dirty="0">
              <a:solidFill>
                <a:prstClr val="black"/>
              </a:solidFill>
              <a:latin typeface="ＭＳ Ｐゴシック"/>
            </a:endParaRPr>
          </a:p>
          <a:p>
            <a:r>
              <a:rPr lang="ja-JP" altLang="en-US" sz="1600" b="1" u="sng" dirty="0">
                <a:solidFill>
                  <a:srgbClr val="00B050"/>
                </a:solidFill>
                <a:latin typeface="ＭＳ Ｐゴシック"/>
              </a:rPr>
              <a:t>２．障害児支援のニーズの多様化へのきめ細かな対応</a:t>
            </a:r>
            <a:endParaRPr lang="en-US" altLang="ja-JP" sz="1600" b="1" u="sng" dirty="0">
              <a:solidFill>
                <a:srgbClr val="00B050"/>
              </a:solidFill>
              <a:latin typeface="ＭＳ Ｐゴシック"/>
            </a:endParaRPr>
          </a:p>
          <a:p>
            <a:endParaRPr lang="en-US" altLang="ja-JP" sz="400" dirty="0">
              <a:solidFill>
                <a:prstClr val="black"/>
              </a:solidFill>
              <a:latin typeface="ＭＳ Ｐゴシック"/>
            </a:endParaRPr>
          </a:p>
          <a:p>
            <a:pPr marL="179201" indent="-179201"/>
            <a:r>
              <a:rPr lang="en-US" altLang="ja-JP" sz="1300" dirty="0">
                <a:solidFill>
                  <a:prstClr val="black"/>
                </a:solidFill>
                <a:latin typeface="ＭＳ Ｐゴシック"/>
              </a:rPr>
              <a:t> (1) </a:t>
            </a:r>
            <a:r>
              <a:rPr lang="ja-JP" altLang="en-US" sz="1300" dirty="0">
                <a:solidFill>
                  <a:prstClr val="black"/>
                </a:solidFill>
                <a:latin typeface="ＭＳ Ｐゴシック"/>
              </a:rPr>
              <a:t>重度の障害等により外出が著しく困難な障害児に対し、</a:t>
            </a:r>
            <a:r>
              <a:rPr lang="ja-JP" altLang="en-US" sz="1300" u="sng" dirty="0">
                <a:solidFill>
                  <a:prstClr val="black"/>
                </a:solidFill>
                <a:latin typeface="ＭＳ Ｐゴシック"/>
              </a:rPr>
              <a:t>居宅を訪問して発達支援</a:t>
            </a:r>
            <a:r>
              <a:rPr lang="ja-JP" altLang="en-US" sz="1300" dirty="0">
                <a:solidFill>
                  <a:prstClr val="black"/>
                </a:solidFill>
                <a:latin typeface="ＭＳ Ｐゴシック"/>
              </a:rPr>
              <a:t>を提供するサービスを新設する</a:t>
            </a:r>
            <a:endParaRPr lang="en-US" altLang="ja-JP" sz="1300" dirty="0">
              <a:solidFill>
                <a:prstClr val="black"/>
              </a:solidFill>
              <a:latin typeface="ＭＳ Ｐゴシック"/>
            </a:endParaRPr>
          </a:p>
          <a:p>
            <a:pPr marL="179201" indent="-179201"/>
            <a:endParaRPr lang="en-US" altLang="ja-JP" sz="200" u="sng" dirty="0">
              <a:solidFill>
                <a:prstClr val="black"/>
              </a:solidFill>
              <a:latin typeface="ＭＳ Ｐゴシック"/>
            </a:endParaRPr>
          </a:p>
          <a:p>
            <a:pPr marL="179201" indent="-179201"/>
            <a:r>
              <a:rPr lang="en-US" altLang="ja-JP" sz="1300" dirty="0">
                <a:solidFill>
                  <a:prstClr val="black"/>
                </a:solidFill>
                <a:latin typeface="ＭＳ Ｐゴシック"/>
              </a:rPr>
              <a:t> (2) </a:t>
            </a:r>
            <a:r>
              <a:rPr lang="ja-JP" altLang="en-US" sz="1300" dirty="0">
                <a:solidFill>
                  <a:prstClr val="black"/>
                </a:solidFill>
                <a:latin typeface="ＭＳ Ｐゴシック"/>
              </a:rPr>
              <a:t>保育所等の障害児に発達支援を提供する保育所等訪問支援について、</a:t>
            </a:r>
            <a:r>
              <a:rPr lang="ja-JP" altLang="en-US" sz="1300" u="sng" dirty="0">
                <a:solidFill>
                  <a:prstClr val="black"/>
                </a:solidFill>
                <a:latin typeface="ＭＳ Ｐゴシック"/>
              </a:rPr>
              <a:t>乳児院・児童養護施設</a:t>
            </a:r>
            <a:r>
              <a:rPr lang="ja-JP" altLang="en-US" sz="1300" dirty="0">
                <a:solidFill>
                  <a:prstClr val="black"/>
                </a:solidFill>
                <a:latin typeface="ＭＳ Ｐゴシック"/>
              </a:rPr>
              <a:t>の障害児に対象を拡大する</a:t>
            </a:r>
            <a:endParaRPr lang="en-US" altLang="ja-JP" sz="1300" dirty="0">
              <a:solidFill>
                <a:prstClr val="black"/>
              </a:solidFill>
              <a:latin typeface="ＭＳ Ｐゴシック"/>
            </a:endParaRPr>
          </a:p>
          <a:p>
            <a:pPr marL="179201" indent="-179201"/>
            <a:endParaRPr lang="en-US" altLang="ja-JP" sz="200" dirty="0">
              <a:solidFill>
                <a:prstClr val="black"/>
              </a:solidFill>
              <a:latin typeface="ＭＳ Ｐゴシック"/>
            </a:endParaRPr>
          </a:p>
          <a:p>
            <a:pPr marL="179201" indent="-179201"/>
            <a:r>
              <a:rPr lang="en-US" altLang="ja-JP" sz="1300" dirty="0">
                <a:solidFill>
                  <a:prstClr val="black"/>
                </a:solidFill>
                <a:latin typeface="ＭＳ Ｐゴシック"/>
              </a:rPr>
              <a:t> (3) </a:t>
            </a:r>
            <a:r>
              <a:rPr lang="ja-JP" altLang="en-US" sz="1300" u="sng" dirty="0">
                <a:solidFill>
                  <a:prstClr val="black"/>
                </a:solidFill>
                <a:latin typeface="ＭＳ Ｐゴシック"/>
              </a:rPr>
              <a:t>医療的ケアを要する障害児</a:t>
            </a:r>
            <a:r>
              <a:rPr lang="ja-JP" altLang="en-US" sz="1300" dirty="0">
                <a:solidFill>
                  <a:prstClr val="black"/>
                </a:solidFill>
                <a:latin typeface="ＭＳ Ｐゴシック"/>
              </a:rPr>
              <a:t>が適切な支援を受けられるよう、自治体に</a:t>
            </a:r>
            <a:r>
              <a:rPr lang="ja-JP" altLang="en-US" sz="1300" dirty="0">
                <a:latin typeface="ＭＳ Ｐゴシック"/>
              </a:rPr>
              <a:t>おいて保健・医療・福祉等の連携促進に努めるものとする</a:t>
            </a:r>
            <a:endParaRPr lang="en-US" altLang="ja-JP" sz="1300" dirty="0">
              <a:latin typeface="ＭＳ Ｐゴシック"/>
            </a:endParaRPr>
          </a:p>
          <a:p>
            <a:pPr marL="179201" indent="-179201"/>
            <a:endParaRPr lang="en-US" altLang="ja-JP" sz="200" dirty="0">
              <a:solidFill>
                <a:prstClr val="black"/>
              </a:solidFill>
              <a:latin typeface="ＭＳ Ｐゴシック"/>
            </a:endParaRPr>
          </a:p>
          <a:p>
            <a:pPr marL="179201" indent="-179201"/>
            <a:r>
              <a:rPr lang="en-US" altLang="ja-JP" sz="1300" dirty="0">
                <a:solidFill>
                  <a:prstClr val="black"/>
                </a:solidFill>
                <a:latin typeface="ＭＳ Ｐゴシック"/>
              </a:rPr>
              <a:t> (4) </a:t>
            </a:r>
            <a:r>
              <a:rPr lang="ja-JP" altLang="en-US" sz="1300" dirty="0">
                <a:solidFill>
                  <a:prstClr val="black"/>
                </a:solidFill>
                <a:latin typeface="ＭＳ Ｐゴシック"/>
              </a:rPr>
              <a:t>障害児のサービスに係る提供体制の計画的な構築を推進するため、自治体において</a:t>
            </a:r>
            <a:r>
              <a:rPr lang="ja-JP" altLang="en-US" sz="1300" u="sng" dirty="0">
                <a:solidFill>
                  <a:prstClr val="black"/>
                </a:solidFill>
                <a:latin typeface="ＭＳ Ｐゴシック"/>
              </a:rPr>
              <a:t>障害児福祉計画</a:t>
            </a:r>
            <a:r>
              <a:rPr lang="ja-JP" altLang="en-US" sz="1300" dirty="0">
                <a:solidFill>
                  <a:prstClr val="black"/>
                </a:solidFill>
                <a:latin typeface="ＭＳ Ｐゴシック"/>
              </a:rPr>
              <a:t>を策定するものとする</a:t>
            </a:r>
            <a:endParaRPr lang="en-US" altLang="ja-JP" sz="1300" dirty="0">
              <a:solidFill>
                <a:prstClr val="black"/>
              </a:solidFill>
              <a:latin typeface="ＭＳ Ｐゴシック"/>
            </a:endParaRPr>
          </a:p>
          <a:p>
            <a:endParaRPr lang="en-US" altLang="ja-JP" sz="700" dirty="0">
              <a:solidFill>
                <a:prstClr val="black"/>
              </a:solidFill>
              <a:latin typeface="ＭＳ Ｐゴシック"/>
            </a:endParaRPr>
          </a:p>
          <a:p>
            <a:r>
              <a:rPr lang="ja-JP" altLang="en-US" sz="1600" b="1" u="sng" dirty="0">
                <a:solidFill>
                  <a:srgbClr val="00B050"/>
                </a:solidFill>
                <a:latin typeface="ＭＳ Ｐゴシック"/>
              </a:rPr>
              <a:t>３．サービスの質の確保・向上に向けた環境整備</a:t>
            </a:r>
            <a:endParaRPr lang="en-US" altLang="ja-JP" sz="1600" b="1" u="sng" dirty="0">
              <a:solidFill>
                <a:srgbClr val="00B050"/>
              </a:solidFill>
              <a:latin typeface="ＭＳ Ｐゴシック"/>
            </a:endParaRPr>
          </a:p>
          <a:p>
            <a:endParaRPr lang="en-US" altLang="ja-JP" sz="400" b="1" u="sng" dirty="0">
              <a:solidFill>
                <a:srgbClr val="00B050"/>
              </a:solidFill>
              <a:latin typeface="ＭＳ Ｐゴシック"/>
            </a:endParaRPr>
          </a:p>
          <a:p>
            <a:pPr marL="269586" indent="-269586"/>
            <a:r>
              <a:rPr lang="ja-JP" altLang="en-US" sz="1300" dirty="0">
                <a:solidFill>
                  <a:prstClr val="black"/>
                </a:solidFill>
                <a:latin typeface="ＭＳ Ｐゴシック"/>
              </a:rPr>
              <a:t> </a:t>
            </a:r>
            <a:r>
              <a:rPr lang="en-US" altLang="ja-JP" sz="1300" dirty="0">
                <a:solidFill>
                  <a:prstClr val="black"/>
                </a:solidFill>
                <a:latin typeface="ＭＳ Ｐゴシック"/>
              </a:rPr>
              <a:t>(1) </a:t>
            </a:r>
            <a:r>
              <a:rPr lang="ja-JP" altLang="en-US" sz="1300" dirty="0">
                <a:solidFill>
                  <a:prstClr val="black"/>
                </a:solidFill>
                <a:latin typeface="ＭＳ Ｐゴシック"/>
              </a:rPr>
              <a:t>補装具費について、成長に伴い短期間で取り替える必要のある障害児の場合等に貸与の活用も可能とする</a:t>
            </a:r>
            <a:endParaRPr lang="en-US" altLang="ja-JP" sz="1300" dirty="0">
              <a:solidFill>
                <a:prstClr val="black"/>
              </a:solidFill>
              <a:latin typeface="ＭＳ Ｐゴシック"/>
            </a:endParaRPr>
          </a:p>
          <a:p>
            <a:pPr marL="269586" indent="-269586"/>
            <a:endParaRPr lang="en-US" altLang="ja-JP" sz="200" dirty="0">
              <a:solidFill>
                <a:prstClr val="black"/>
              </a:solidFill>
              <a:latin typeface="ＭＳ Ｐゴシック"/>
            </a:endParaRPr>
          </a:p>
          <a:p>
            <a:pPr marL="264829" indent="-264829"/>
            <a:r>
              <a:rPr lang="ja-JP" altLang="en-US" sz="1300" i="1" dirty="0">
                <a:solidFill>
                  <a:prstClr val="black"/>
                </a:solidFill>
                <a:latin typeface="ＭＳ Ｐゴシック"/>
              </a:rPr>
              <a:t> </a:t>
            </a:r>
            <a:r>
              <a:rPr lang="en-US" altLang="ja-JP" sz="1300" dirty="0">
                <a:solidFill>
                  <a:prstClr val="black"/>
                </a:solidFill>
                <a:latin typeface="ＭＳ Ｐゴシック"/>
              </a:rPr>
              <a:t>(2) </a:t>
            </a:r>
            <a:r>
              <a:rPr lang="ja-JP" altLang="en-US" sz="1300" dirty="0">
                <a:solidFill>
                  <a:prstClr val="black"/>
                </a:solidFill>
                <a:latin typeface="ＭＳ Ｐゴシック"/>
              </a:rPr>
              <a:t>都道府県がサービス事業所の事業内容等の情報を公表する制度を設けるととも</a:t>
            </a:r>
            <a:r>
              <a:rPr lang="ja-JP" altLang="en-US" sz="1300" dirty="0">
                <a:latin typeface="ＭＳ Ｐゴシック"/>
              </a:rPr>
              <a:t>に、自治体の事務の効率化を図るため、所要</a:t>
            </a:r>
            <a:r>
              <a:rPr lang="ja-JP" altLang="en-US" sz="1300" dirty="0">
                <a:solidFill>
                  <a:prstClr val="black"/>
                </a:solidFill>
                <a:latin typeface="ＭＳ Ｐゴシック"/>
              </a:rPr>
              <a:t>の規定を整備する</a:t>
            </a:r>
            <a:endParaRPr lang="en-US" altLang="ja-JP" sz="1300" dirty="0">
              <a:solidFill>
                <a:prstClr val="black"/>
              </a:solidFill>
              <a:latin typeface="ＭＳ Ｐゴシック"/>
            </a:endParaRPr>
          </a:p>
        </p:txBody>
      </p:sp>
      <p:sp>
        <p:nvSpPr>
          <p:cNvPr id="31" name="正方形/長方形 30"/>
          <p:cNvSpPr/>
          <p:nvPr/>
        </p:nvSpPr>
        <p:spPr bwMode="auto">
          <a:xfrm>
            <a:off x="85514" y="6565925"/>
            <a:ext cx="9757175" cy="288000"/>
          </a:xfrm>
          <a:prstGeom prst="rect">
            <a:avLst/>
          </a:prstGeom>
          <a:noFill/>
          <a:ln w="25400">
            <a:solidFill>
              <a:schemeClr val="accent1"/>
            </a:solidFill>
            <a:round/>
            <a:headEnd/>
            <a:tailEnd/>
          </a:ln>
        </p:spPr>
        <p:txBody>
          <a:bodyPr lIns="68341" tIns="34171" rIns="68341" bIns="34171" rtlCol="0" anchor="ctr"/>
          <a:lstStyle/>
          <a:p>
            <a:pPr algn="just" defTabSz="956237"/>
            <a:r>
              <a:rPr lang="ja-JP" altLang="en-US" sz="1300" dirty="0">
                <a:solidFill>
                  <a:prstClr val="black"/>
                </a:solidFill>
                <a:latin typeface="ＭＳ 明朝" panose="02020609040205080304" pitchFamily="17" charset="-128"/>
                <a:ea typeface="ＭＳ 明朝" panose="02020609040205080304" pitchFamily="17" charset="-128"/>
              </a:rPr>
              <a:t>　</a:t>
            </a:r>
            <a:r>
              <a:rPr lang="ja-JP" altLang="en-US" sz="1300" dirty="0">
                <a:solidFill>
                  <a:prstClr val="black"/>
                </a:solidFill>
                <a:latin typeface="ＭＳ Ｐゴシック"/>
              </a:rPr>
              <a:t>平成</a:t>
            </a:r>
            <a:r>
              <a:rPr lang="en-US" altLang="ja-JP" sz="1300" dirty="0">
                <a:solidFill>
                  <a:prstClr val="black"/>
                </a:solidFill>
                <a:latin typeface="ＭＳ Ｐゴシック"/>
              </a:rPr>
              <a:t>30</a:t>
            </a:r>
            <a:r>
              <a:rPr lang="ja-JP" altLang="en-US" sz="1300" dirty="0">
                <a:solidFill>
                  <a:prstClr val="black"/>
                </a:solidFill>
                <a:latin typeface="ＭＳ Ｐゴシック"/>
              </a:rPr>
              <a:t>年４月１日</a:t>
            </a:r>
            <a:r>
              <a:rPr lang="ja-JP" altLang="en-US" sz="1200" dirty="0">
                <a:solidFill>
                  <a:prstClr val="black"/>
                </a:solidFill>
                <a:latin typeface="ＭＳ Ｐゴシック"/>
              </a:rPr>
              <a:t>（２</a:t>
            </a:r>
            <a:r>
              <a:rPr lang="en-US" altLang="ja-JP" sz="1200" dirty="0">
                <a:solidFill>
                  <a:prstClr val="black"/>
                </a:solidFill>
                <a:latin typeface="ＭＳ Ｐゴシック"/>
              </a:rPr>
              <a:t>.(3)</a:t>
            </a:r>
            <a:r>
              <a:rPr lang="ja-JP" altLang="en-US" sz="1200" dirty="0">
                <a:solidFill>
                  <a:prstClr val="black"/>
                </a:solidFill>
                <a:latin typeface="ＭＳ Ｐゴシック"/>
              </a:rPr>
              <a:t>については公布の日）</a:t>
            </a:r>
            <a:endParaRPr lang="en-US" altLang="ja-JP" sz="1200" dirty="0">
              <a:solidFill>
                <a:prstClr val="black"/>
              </a:solidFill>
              <a:latin typeface="ＭＳ Ｐゴシック"/>
            </a:endParaRPr>
          </a:p>
        </p:txBody>
      </p:sp>
      <p:sp>
        <p:nvSpPr>
          <p:cNvPr id="11" name="角丸四角形 10"/>
          <p:cNvSpPr/>
          <p:nvPr/>
        </p:nvSpPr>
        <p:spPr>
          <a:xfrm>
            <a:off x="12592" y="1635036"/>
            <a:ext cx="1152000" cy="252000"/>
          </a:xfrm>
          <a:prstGeom prst="roundRect">
            <a:avLst/>
          </a:prstGeom>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dirty="0">
                <a:solidFill>
                  <a:prstClr val="white"/>
                </a:solidFill>
                <a:latin typeface="ＭＳ Ｐゴシック"/>
              </a:rPr>
              <a:t>　概　要</a:t>
            </a:r>
            <a:endParaRPr lang="en-US" altLang="ja-JP" sz="1600" dirty="0">
              <a:solidFill>
                <a:prstClr val="white"/>
              </a:solidFill>
              <a:latin typeface="ＭＳ Ｐゴシック"/>
            </a:endParaRPr>
          </a:p>
        </p:txBody>
      </p:sp>
      <p:sp>
        <p:nvSpPr>
          <p:cNvPr id="12" name="角丸四角形 11"/>
          <p:cNvSpPr/>
          <p:nvPr/>
        </p:nvSpPr>
        <p:spPr>
          <a:xfrm>
            <a:off x="25656" y="614556"/>
            <a:ext cx="1152000" cy="252000"/>
          </a:xfrm>
          <a:prstGeom prst="roundRect">
            <a:avLst/>
          </a:prstGeom>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dirty="0">
                <a:solidFill>
                  <a:prstClr val="white"/>
                </a:solidFill>
                <a:latin typeface="ＭＳ Ｐゴシック"/>
              </a:rPr>
              <a:t>　趣　旨</a:t>
            </a:r>
            <a:endParaRPr lang="en-US" altLang="ja-JP" sz="1600" dirty="0">
              <a:solidFill>
                <a:prstClr val="white"/>
              </a:solidFill>
              <a:latin typeface="ＭＳ Ｐゴシック"/>
            </a:endParaRPr>
          </a:p>
        </p:txBody>
      </p:sp>
      <p:sp>
        <p:nvSpPr>
          <p:cNvPr id="15" name="角丸四角形 14"/>
          <p:cNvSpPr/>
          <p:nvPr/>
        </p:nvSpPr>
        <p:spPr>
          <a:xfrm>
            <a:off x="12584" y="6327100"/>
            <a:ext cx="1368000" cy="252000"/>
          </a:xfrm>
          <a:prstGeom prst="roundRect">
            <a:avLst/>
          </a:prstGeom>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dirty="0">
                <a:solidFill>
                  <a:prstClr val="white"/>
                </a:solidFill>
                <a:latin typeface="ＭＳ Ｐゴシック"/>
              </a:rPr>
              <a:t>　施行期日</a:t>
            </a:r>
            <a:endParaRPr lang="en-US" altLang="ja-JP" sz="1600" dirty="0">
              <a:solidFill>
                <a:prstClr val="white"/>
              </a:solidFill>
              <a:latin typeface="ＭＳ Ｐゴシック"/>
            </a:endParaRPr>
          </a:p>
        </p:txBody>
      </p:sp>
      <p:cxnSp>
        <p:nvCxnSpPr>
          <p:cNvPr id="16" name="直線コネクタ 15"/>
          <p:cNvCxnSpPr/>
          <p:nvPr/>
        </p:nvCxnSpPr>
        <p:spPr>
          <a:xfrm>
            <a:off x="-42204" y="546450"/>
            <a:ext cx="10008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70590" y="-25711"/>
            <a:ext cx="9757175" cy="540000"/>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lIns="91341" tIns="107885" rIns="91341" bIns="0" rtlCol="0" anchor="ctr"/>
          <a:lstStyle/>
          <a:p>
            <a:pPr algn="ctr" defTabSz="913147">
              <a:lnSpc>
                <a:spcPts val="2000"/>
              </a:lnSpc>
              <a:spcBef>
                <a:spcPts val="600"/>
              </a:spcBef>
            </a:pPr>
            <a:r>
              <a:rPr lang="ja-JP" altLang="en-US" b="1" dirty="0">
                <a:solidFill>
                  <a:prstClr val="black"/>
                </a:solidFill>
                <a:latin typeface="メイリオ" pitchFamily="50" charset="-128"/>
                <a:ea typeface="メイリオ" pitchFamily="50" charset="-128"/>
              </a:rPr>
              <a:t>障害者の日常生活及び社会生活を総合的に支援するための法律及び児童福祉法</a:t>
            </a:r>
            <a:r>
              <a:rPr lang="ja-JP" altLang="en-US" b="1" dirty="0" smtClean="0">
                <a:solidFill>
                  <a:prstClr val="black"/>
                </a:solidFill>
                <a:latin typeface="メイリオ" pitchFamily="50" charset="-128"/>
                <a:ea typeface="メイリオ" pitchFamily="50" charset="-128"/>
              </a:rPr>
              <a:t>の</a:t>
            </a:r>
            <a:endParaRPr lang="en-US" altLang="ja-JP" b="1" dirty="0" smtClean="0">
              <a:solidFill>
                <a:prstClr val="black"/>
              </a:solidFill>
              <a:latin typeface="メイリオ" pitchFamily="50" charset="-128"/>
              <a:ea typeface="メイリオ" pitchFamily="50" charset="-128"/>
            </a:endParaRPr>
          </a:p>
          <a:p>
            <a:pPr algn="ctr" defTabSz="913147">
              <a:lnSpc>
                <a:spcPts val="2000"/>
              </a:lnSpc>
            </a:pPr>
            <a:r>
              <a:rPr lang="ja-JP" altLang="en-US" b="1" dirty="0" smtClean="0">
                <a:solidFill>
                  <a:prstClr val="black"/>
                </a:solidFill>
                <a:latin typeface="メイリオ" pitchFamily="50" charset="-128"/>
                <a:ea typeface="メイリオ" pitchFamily="50" charset="-128"/>
              </a:rPr>
              <a:t>一部</a:t>
            </a:r>
            <a:r>
              <a:rPr lang="ja-JP" altLang="en-US" b="1" dirty="0">
                <a:solidFill>
                  <a:prstClr val="black"/>
                </a:solidFill>
                <a:latin typeface="メイリオ" pitchFamily="50" charset="-128"/>
                <a:ea typeface="メイリオ" pitchFamily="50" charset="-128"/>
              </a:rPr>
              <a:t>を改正</a:t>
            </a:r>
            <a:r>
              <a:rPr lang="ja-JP" altLang="en-US" b="1" dirty="0" smtClean="0">
                <a:solidFill>
                  <a:prstClr val="black"/>
                </a:solidFill>
                <a:latin typeface="メイリオ" pitchFamily="50" charset="-128"/>
                <a:ea typeface="メイリオ" pitchFamily="50" charset="-128"/>
              </a:rPr>
              <a:t>する法律（概要）</a:t>
            </a:r>
            <a:r>
              <a:rPr lang="en-US" altLang="ja-JP" b="1" dirty="0" smtClean="0">
                <a:solidFill>
                  <a:prstClr val="black"/>
                </a:solidFill>
                <a:latin typeface="メイリオ" pitchFamily="50" charset="-128"/>
                <a:ea typeface="メイリオ" pitchFamily="50" charset="-128"/>
              </a:rPr>
              <a:t>(</a:t>
            </a:r>
            <a:r>
              <a:rPr lang="ja-JP" altLang="en-US" b="1" dirty="0" smtClean="0">
                <a:solidFill>
                  <a:prstClr val="black"/>
                </a:solidFill>
                <a:latin typeface="メイリオ" pitchFamily="50" charset="-128"/>
                <a:ea typeface="メイリオ" pitchFamily="50" charset="-128"/>
              </a:rPr>
              <a:t>平成</a:t>
            </a:r>
            <a:r>
              <a:rPr lang="en-US" altLang="ja-JP" b="1" dirty="0">
                <a:solidFill>
                  <a:prstClr val="black"/>
                </a:solidFill>
                <a:latin typeface="メイリオ" pitchFamily="50" charset="-128"/>
                <a:ea typeface="メイリオ" pitchFamily="50" charset="-128"/>
              </a:rPr>
              <a:t>28</a:t>
            </a:r>
            <a:r>
              <a:rPr lang="ja-JP" altLang="en-US" b="1" dirty="0">
                <a:solidFill>
                  <a:prstClr val="black"/>
                </a:solidFill>
                <a:latin typeface="メイリオ" pitchFamily="50" charset="-128"/>
                <a:ea typeface="メイリオ" pitchFamily="50" charset="-128"/>
              </a:rPr>
              <a:t>年</a:t>
            </a:r>
            <a:r>
              <a:rPr lang="en-US" altLang="ja-JP" b="1" dirty="0">
                <a:solidFill>
                  <a:prstClr val="black"/>
                </a:solidFill>
                <a:latin typeface="メイリオ" pitchFamily="50" charset="-128"/>
                <a:ea typeface="メイリオ" pitchFamily="50" charset="-128"/>
              </a:rPr>
              <a:t>5</a:t>
            </a:r>
            <a:r>
              <a:rPr lang="ja-JP" altLang="en-US" b="1" dirty="0">
                <a:solidFill>
                  <a:prstClr val="black"/>
                </a:solidFill>
                <a:latin typeface="メイリオ" pitchFamily="50" charset="-128"/>
                <a:ea typeface="メイリオ" pitchFamily="50" charset="-128"/>
              </a:rPr>
              <a:t>月</a:t>
            </a:r>
            <a:r>
              <a:rPr lang="en-US" altLang="ja-JP" b="1" dirty="0" smtClean="0">
                <a:solidFill>
                  <a:prstClr val="black"/>
                </a:solidFill>
                <a:latin typeface="メイリオ" pitchFamily="50" charset="-128"/>
                <a:ea typeface="メイリオ" pitchFamily="50" charset="-128"/>
              </a:rPr>
              <a:t>25</a:t>
            </a:r>
            <a:r>
              <a:rPr lang="ja-JP" altLang="en-US" b="1" smtClean="0">
                <a:solidFill>
                  <a:prstClr val="black"/>
                </a:solidFill>
                <a:latin typeface="メイリオ" pitchFamily="50" charset="-128"/>
                <a:ea typeface="メイリオ" pitchFamily="50" charset="-128"/>
              </a:rPr>
              <a:t>日成立</a:t>
            </a:r>
            <a:r>
              <a:rPr lang="en-US" altLang="ja-JP" b="1" dirty="0" smtClean="0">
                <a:solidFill>
                  <a:prstClr val="black"/>
                </a:solidFill>
                <a:latin typeface="メイリオ" pitchFamily="50" charset="-128"/>
                <a:ea typeface="メイリオ" pitchFamily="50" charset="-128"/>
              </a:rPr>
              <a:t>)</a:t>
            </a:r>
            <a:endParaRPr lang="en-US" altLang="ja-JP" b="1" dirty="0">
              <a:solidFill>
                <a:prstClr val="black"/>
              </a:solidFill>
              <a:latin typeface="メイリオ" pitchFamily="50" charset="-128"/>
              <a:ea typeface="メイリオ" pitchFamily="50" charset="-128"/>
            </a:endParaRPr>
          </a:p>
        </p:txBody>
      </p:sp>
      <p:sp>
        <p:nvSpPr>
          <p:cNvPr id="14" name="スライド番号プレースホルダー 1"/>
          <p:cNvSpPr txBox="1">
            <a:spLocks/>
          </p:cNvSpPr>
          <p:nvPr/>
        </p:nvSpPr>
        <p:spPr bwMode="auto">
          <a:xfrm>
            <a:off x="7545307" y="6524645"/>
            <a:ext cx="2311400" cy="476250"/>
          </a:xfrm>
          <a:prstGeom prst="rect">
            <a:avLst/>
          </a:prstGeom>
          <a:noFill/>
          <a:ln w="9525">
            <a:noFill/>
            <a:miter lim="800000"/>
            <a:headEnd/>
            <a:tailEnd/>
          </a:ln>
          <a:effectLst/>
        </p:spPr>
        <p:txBody>
          <a:bodyPr vert="horz" wrap="square" lIns="91105" tIns="45555" rIns="91105" bIns="45555"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47" algn="l" rtl="0" fontAlgn="base">
              <a:spcBef>
                <a:spcPct val="0"/>
              </a:spcBef>
              <a:spcAft>
                <a:spcPct val="0"/>
              </a:spcAft>
              <a:defRPr kumimoji="1" kern="1200">
                <a:solidFill>
                  <a:schemeClr val="tx1"/>
                </a:solidFill>
                <a:latin typeface="Arial" charset="0"/>
                <a:ea typeface="ＭＳ Ｐゴシック" charset="-128"/>
                <a:cs typeface="+mn-cs"/>
              </a:defRPr>
            </a:lvl2pPr>
            <a:lvl3pPr marL="914293" algn="l" rtl="0" fontAlgn="base">
              <a:spcBef>
                <a:spcPct val="0"/>
              </a:spcBef>
              <a:spcAft>
                <a:spcPct val="0"/>
              </a:spcAft>
              <a:defRPr kumimoji="1" kern="1200">
                <a:solidFill>
                  <a:schemeClr val="tx1"/>
                </a:solidFill>
                <a:latin typeface="Arial" charset="0"/>
                <a:ea typeface="ＭＳ Ｐゴシック" charset="-128"/>
                <a:cs typeface="+mn-cs"/>
              </a:defRPr>
            </a:lvl3pPr>
            <a:lvl4pPr marL="1371440" algn="l" rtl="0" fontAlgn="base">
              <a:spcBef>
                <a:spcPct val="0"/>
              </a:spcBef>
              <a:spcAft>
                <a:spcPct val="0"/>
              </a:spcAft>
              <a:defRPr kumimoji="1" kern="1200">
                <a:solidFill>
                  <a:schemeClr val="tx1"/>
                </a:solidFill>
                <a:latin typeface="Arial" charset="0"/>
                <a:ea typeface="ＭＳ Ｐゴシック" charset="-128"/>
                <a:cs typeface="+mn-cs"/>
              </a:defRPr>
            </a:lvl4pPr>
            <a:lvl5pPr marL="1828587" algn="l" rtl="0" fontAlgn="base">
              <a:spcBef>
                <a:spcPct val="0"/>
              </a:spcBef>
              <a:spcAft>
                <a:spcPct val="0"/>
              </a:spcAft>
              <a:defRPr kumimoji="1" kern="1200">
                <a:solidFill>
                  <a:schemeClr val="tx1"/>
                </a:solidFill>
                <a:latin typeface="Arial" charset="0"/>
                <a:ea typeface="ＭＳ Ｐゴシック" charset="-128"/>
                <a:cs typeface="+mn-cs"/>
              </a:defRPr>
            </a:lvl5pPr>
            <a:lvl6pPr marL="2285733" algn="l" defTabSz="914293" rtl="0" eaLnBrk="1" latinLnBrk="0" hangingPunct="1">
              <a:defRPr kumimoji="1" kern="1200">
                <a:solidFill>
                  <a:schemeClr val="tx1"/>
                </a:solidFill>
                <a:latin typeface="Arial" charset="0"/>
                <a:ea typeface="ＭＳ Ｐゴシック" charset="-128"/>
                <a:cs typeface="+mn-cs"/>
              </a:defRPr>
            </a:lvl6pPr>
            <a:lvl7pPr marL="2742879" algn="l" defTabSz="914293" rtl="0" eaLnBrk="1" latinLnBrk="0" hangingPunct="1">
              <a:defRPr kumimoji="1" kern="1200">
                <a:solidFill>
                  <a:schemeClr val="tx1"/>
                </a:solidFill>
                <a:latin typeface="Arial" charset="0"/>
                <a:ea typeface="ＭＳ Ｐゴシック" charset="-128"/>
                <a:cs typeface="+mn-cs"/>
              </a:defRPr>
            </a:lvl7pPr>
            <a:lvl8pPr marL="3200026" algn="l" defTabSz="914293" rtl="0" eaLnBrk="1" latinLnBrk="0" hangingPunct="1">
              <a:defRPr kumimoji="1" kern="1200">
                <a:solidFill>
                  <a:schemeClr val="tx1"/>
                </a:solidFill>
                <a:latin typeface="Arial" charset="0"/>
                <a:ea typeface="ＭＳ Ｐゴシック" charset="-128"/>
                <a:cs typeface="+mn-cs"/>
              </a:defRPr>
            </a:lvl8pPr>
            <a:lvl9pPr marL="3657173" algn="l" defTabSz="914293" rtl="0" eaLnBrk="1" latinLnBrk="0" hangingPunct="1">
              <a:defRPr kumimoji="1" kern="1200">
                <a:solidFill>
                  <a:schemeClr val="tx1"/>
                </a:solidFill>
                <a:latin typeface="Arial" charset="0"/>
                <a:ea typeface="ＭＳ Ｐゴシック" charset="-128"/>
                <a:cs typeface="+mn-cs"/>
              </a:defRPr>
            </a:lvl9pPr>
          </a:lstStyle>
          <a:p>
            <a:pPr>
              <a:defRPr/>
            </a:pPr>
            <a:fld id="{0329B7E6-8142-4C2C-8486-ACA79D5FD086}" type="slidenum">
              <a:rPr lang="en-US" altLang="ja-JP" smtClean="0">
                <a:solidFill>
                  <a:prstClr val="black"/>
                </a:solidFill>
              </a:rPr>
              <a:pPr>
                <a:defRPr/>
              </a:pPr>
              <a:t>19</a:t>
            </a:fld>
            <a:endParaRPr lang="en-US" altLang="ja-JP" dirty="0">
              <a:solidFill>
                <a:prstClr val="black"/>
              </a:solidFill>
            </a:endParaRPr>
          </a:p>
        </p:txBody>
      </p:sp>
    </p:spTree>
    <p:extLst>
      <p:ext uri="{BB962C8B-B14F-4D97-AF65-F5344CB8AC3E}">
        <p14:creationId xmlns:p14="http://schemas.microsoft.com/office/powerpoint/2010/main" val="2290684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本講義の獲得目標</a:t>
            </a:r>
            <a:endParaRPr kumimoji="1" lang="ja-JP" altLang="en-US" dirty="0"/>
          </a:p>
        </p:txBody>
      </p:sp>
      <p:sp>
        <p:nvSpPr>
          <p:cNvPr id="3" name="コンテンツ プレースホルダー 2"/>
          <p:cNvSpPr>
            <a:spLocks noGrp="1"/>
          </p:cNvSpPr>
          <p:nvPr>
            <p:ph idx="1"/>
          </p:nvPr>
        </p:nvSpPr>
        <p:spPr>
          <a:xfrm>
            <a:off x="495301" y="2748055"/>
            <a:ext cx="8915400" cy="3417249"/>
          </a:xfrm>
        </p:spPr>
        <p:txBody>
          <a:bodyPr/>
          <a:lstStyle/>
          <a:p>
            <a:pPr>
              <a:lnSpc>
                <a:spcPct val="150000"/>
              </a:lnSpc>
              <a:buFont typeface="Wingdings" panose="05000000000000000000" pitchFamily="2" charset="2"/>
              <a:buChar char="u"/>
            </a:pPr>
            <a:r>
              <a:rPr lang="ja-JP" altLang="en-US" sz="2800" dirty="0" smtClean="0"/>
              <a:t>障害者総合支援法及び児童福祉法の改正等の状況やその他関連施策の最新の動向に関する講義を行う</a:t>
            </a:r>
            <a:endParaRPr kumimoji="1" lang="ja-JP" altLang="en-US" sz="2800" dirty="0"/>
          </a:p>
        </p:txBody>
      </p:sp>
      <p:sp>
        <p:nvSpPr>
          <p:cNvPr id="4" name="スライド番号プレースホルダー 3"/>
          <p:cNvSpPr>
            <a:spLocks noGrp="1"/>
          </p:cNvSpPr>
          <p:nvPr>
            <p:ph type="sldNum" sz="quarter" idx="12"/>
          </p:nvPr>
        </p:nvSpPr>
        <p:spPr/>
        <p:txBody>
          <a:bodyPr/>
          <a:lstStyle/>
          <a:p>
            <a:pPr>
              <a:defRPr/>
            </a:pPr>
            <a:fld id="{F2A1C1E8-9361-4557-9EFC-000E05CD7A25}" type="slidenum">
              <a:rPr lang="en-US" altLang="ja-JP" smtClean="0"/>
              <a:pPr>
                <a:defRPr/>
              </a:pPr>
              <a:t>2</a:t>
            </a:fld>
            <a:endParaRPr lang="en-US" altLang="ja-JP" dirty="0"/>
          </a:p>
        </p:txBody>
      </p:sp>
    </p:spTree>
    <p:extLst>
      <p:ext uri="{BB962C8B-B14F-4D97-AF65-F5344CB8AC3E}">
        <p14:creationId xmlns:p14="http://schemas.microsoft.com/office/powerpoint/2010/main" val="356662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531" y="59191"/>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prstClr val="black"/>
                </a:solidFill>
                <a:latin typeface="HG創英角ｺﾞｼｯｸUB" pitchFamily="49" charset="-128"/>
                <a:ea typeface="HG創英角ｺﾞｼｯｸUB" pitchFamily="49" charset="-128"/>
              </a:rPr>
              <a:t>地域生活を支援する新たなサービス（自立生活援助）の創設</a:t>
            </a:r>
            <a:endParaRPr lang="en-US" altLang="ja-JP" sz="2400" spc="-100" dirty="0">
              <a:solidFill>
                <a:prstClr val="black"/>
              </a:solidFill>
              <a:latin typeface="HG創英角ｺﾞｼｯｸUB" pitchFamily="49" charset="-128"/>
              <a:ea typeface="HG創英角ｺﾞｼｯｸUB" pitchFamily="49" charset="-128"/>
            </a:endParaRPr>
          </a:p>
        </p:txBody>
      </p:sp>
      <p:grpSp>
        <p:nvGrpSpPr>
          <p:cNvPr id="4" name="グループ化 18"/>
          <p:cNvGrpSpPr/>
          <p:nvPr/>
        </p:nvGrpSpPr>
        <p:grpSpPr>
          <a:xfrm>
            <a:off x="0" y="548683"/>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1" name="角丸四角形 10"/>
          <p:cNvSpPr/>
          <p:nvPr/>
        </p:nvSpPr>
        <p:spPr>
          <a:xfrm>
            <a:off x="71333" y="692696"/>
            <a:ext cx="9720386" cy="1800200"/>
          </a:xfrm>
          <a:prstGeom prst="roundRect">
            <a:avLst>
              <a:gd name="adj" fmla="val 5316"/>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障害者が安心して地域で生活することができるよう、グループホーム等地域生活を支援する仕組みの見直しが求められているが、集団生活ではなく賃貸住宅等における一人暮らしを希望する障害者の中には、知的障害や精神障害により理解力や生活力等が十分ではないために一人暮らしを選択できない者がい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障害者支援施設やグループホーム等から一人暮らしへの移行を希望する知的障害者や精神障害者などについて、本人の意思を尊重した地域生活を支援するため、一定の期間にわたり、定期的な巡回訪問や随時の対応により、障害者の理解力、生活力等を補う観点から、適時のタイミングで適切な支援を行うサービスを新たに創設する（「自立生活援助」）。</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16" name="角丸四角形 15"/>
          <p:cNvSpPr/>
          <p:nvPr/>
        </p:nvSpPr>
        <p:spPr>
          <a:xfrm>
            <a:off x="4644311" y="2877333"/>
            <a:ext cx="144388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施設</a:t>
            </a:r>
          </a:p>
        </p:txBody>
      </p:sp>
      <p:sp>
        <p:nvSpPr>
          <p:cNvPr id="46" name="テキスト ボックス 45"/>
          <p:cNvSpPr txBox="1"/>
          <p:nvPr/>
        </p:nvSpPr>
        <p:spPr>
          <a:xfrm>
            <a:off x="5058549" y="4078488"/>
            <a:ext cx="530513" cy="816866"/>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10" name="直方体 9"/>
          <p:cNvSpPr/>
          <p:nvPr/>
        </p:nvSpPr>
        <p:spPr>
          <a:xfrm>
            <a:off x="5817234" y="5676570"/>
            <a:ext cx="2151163" cy="776766"/>
          </a:xfrm>
          <a:prstGeom prst="cube">
            <a:avLst/>
          </a:prstGeom>
          <a:solidFill>
            <a:srgbClr val="CCFF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1600" dirty="0">
                <a:solidFill>
                  <a:prstClr val="black"/>
                </a:solidFill>
                <a:latin typeface="HGPｺﾞｼｯｸM" panose="020B0600000000000000" pitchFamily="50" charset="-128"/>
                <a:ea typeface="HGPｺﾞｼｯｸM" panose="020B0600000000000000" pitchFamily="50" charset="-128"/>
              </a:rPr>
              <a:t>自立生活援助</a:t>
            </a:r>
            <a:endParaRPr lang="en-US" altLang="ja-JP" sz="16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600" dirty="0">
                <a:solidFill>
                  <a:prstClr val="black"/>
                </a:solidFill>
                <a:latin typeface="HGPｺﾞｼｯｸM" panose="020B0600000000000000" pitchFamily="50" charset="-128"/>
                <a:ea typeface="HGPｺﾞｼｯｸM" panose="020B0600000000000000" pitchFamily="50" charset="-128"/>
              </a:rPr>
              <a:t>事業所</a:t>
            </a:r>
          </a:p>
        </p:txBody>
      </p:sp>
      <p:sp>
        <p:nvSpPr>
          <p:cNvPr id="15" name="右矢印 14"/>
          <p:cNvSpPr/>
          <p:nvPr/>
        </p:nvSpPr>
        <p:spPr>
          <a:xfrm rot="7460350">
            <a:off x="6697813" y="5133706"/>
            <a:ext cx="931871" cy="22911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45" name="下矢印 44"/>
          <p:cNvSpPr/>
          <p:nvPr/>
        </p:nvSpPr>
        <p:spPr>
          <a:xfrm>
            <a:off x="5677749" y="3365591"/>
            <a:ext cx="2526175" cy="571650"/>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800" dirty="0">
              <a:solidFill>
                <a:prstClr val="black"/>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200" dirty="0">
                <a:solidFill>
                  <a:prstClr val="black"/>
                </a:solidFill>
                <a:latin typeface="ＤＨＰ平成ゴシックW5" panose="020B0500000000000000" pitchFamily="50" charset="-128"/>
                <a:ea typeface="ＤＨＰ平成ゴシックW5" panose="020B0500000000000000" pitchFamily="50" charset="-128"/>
              </a:rPr>
              <a:t>一人暮らしを希望する障害者が移行</a:t>
            </a:r>
          </a:p>
        </p:txBody>
      </p:sp>
      <p:sp>
        <p:nvSpPr>
          <p:cNvPr id="50" name="右矢印 49"/>
          <p:cNvSpPr/>
          <p:nvPr/>
        </p:nvSpPr>
        <p:spPr>
          <a:xfrm rot="18369196">
            <a:off x="7082031" y="5167292"/>
            <a:ext cx="804931" cy="18520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1" name="テキスト ボックス 50"/>
          <p:cNvSpPr txBox="1"/>
          <p:nvPr/>
        </p:nvSpPr>
        <p:spPr>
          <a:xfrm>
            <a:off x="6504126" y="5049902"/>
            <a:ext cx="587624"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相談</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要請</a:t>
            </a:r>
          </a:p>
        </p:txBody>
      </p:sp>
      <p:sp>
        <p:nvSpPr>
          <p:cNvPr id="52" name="テキスト ボックス 51"/>
          <p:cNvSpPr txBox="1"/>
          <p:nvPr/>
        </p:nvSpPr>
        <p:spPr>
          <a:xfrm>
            <a:off x="7597384" y="4989365"/>
            <a:ext cx="1033989" cy="580534"/>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随時対応</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（訪問、電話、メール等）</a:t>
            </a:r>
          </a:p>
        </p:txBody>
      </p:sp>
      <p:sp>
        <p:nvSpPr>
          <p:cNvPr id="53" name="テキスト ボックス 52"/>
          <p:cNvSpPr txBox="1"/>
          <p:nvPr/>
        </p:nvSpPr>
        <p:spPr>
          <a:xfrm>
            <a:off x="4897589" y="5287512"/>
            <a:ext cx="1428164" cy="411257"/>
          </a:xfrm>
          <a:prstGeom prst="rect">
            <a:avLst/>
          </a:prstGeom>
          <a:noFill/>
        </p:spPr>
        <p:txBody>
          <a:bodyPr wrap="square" lIns="35962" tIns="35962" rIns="35962" bIns="35962" rtlCol="0" anchor="ctr" anchorCtr="0">
            <a:spAutoFit/>
          </a:bodyPr>
          <a:lstStyle/>
          <a:p>
            <a:pP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定期的な巡回訪問</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（例：週１～２回）</a:t>
            </a:r>
          </a:p>
        </p:txBody>
      </p:sp>
      <p:sp>
        <p:nvSpPr>
          <p:cNvPr id="58" name="右矢印 57"/>
          <p:cNvSpPr/>
          <p:nvPr/>
        </p:nvSpPr>
        <p:spPr>
          <a:xfrm>
            <a:off x="5611686" y="4222524"/>
            <a:ext cx="156009" cy="267922"/>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5" name="テキスト ボックス 54"/>
          <p:cNvSpPr txBox="1"/>
          <p:nvPr/>
        </p:nvSpPr>
        <p:spPr>
          <a:xfrm>
            <a:off x="5874247" y="4077339"/>
            <a:ext cx="530513" cy="818022"/>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61" name="テキスト ボックス 60"/>
          <p:cNvSpPr txBox="1"/>
          <p:nvPr/>
        </p:nvSpPr>
        <p:spPr>
          <a:xfrm>
            <a:off x="6623493" y="4073559"/>
            <a:ext cx="530513" cy="821792"/>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63" name="テキスト ボックス 62"/>
          <p:cNvSpPr txBox="1"/>
          <p:nvPr/>
        </p:nvSpPr>
        <p:spPr>
          <a:xfrm>
            <a:off x="7420989" y="4077329"/>
            <a:ext cx="530513" cy="802766"/>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65" name="テキスト ボックス 64"/>
          <p:cNvSpPr txBox="1"/>
          <p:nvPr/>
        </p:nvSpPr>
        <p:spPr>
          <a:xfrm>
            <a:off x="8168064" y="4089165"/>
            <a:ext cx="530513" cy="790930"/>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67" name="右矢印 66"/>
          <p:cNvSpPr/>
          <p:nvPr/>
        </p:nvSpPr>
        <p:spPr>
          <a:xfrm>
            <a:off x="6426127" y="4231953"/>
            <a:ext cx="156009" cy="267922"/>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68" name="右矢印 67"/>
          <p:cNvSpPr/>
          <p:nvPr/>
        </p:nvSpPr>
        <p:spPr>
          <a:xfrm>
            <a:off x="7245318" y="4231953"/>
            <a:ext cx="156009" cy="267922"/>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69" name="右矢印 68"/>
          <p:cNvSpPr/>
          <p:nvPr/>
        </p:nvSpPr>
        <p:spPr>
          <a:xfrm>
            <a:off x="8025402" y="4260170"/>
            <a:ext cx="156009" cy="267922"/>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54" name="Picture 22" descr="歩いている女性のイラスト">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33252"/>
          <a:stretch/>
        </p:blipFill>
        <p:spPr bwMode="auto">
          <a:xfrm flipH="1">
            <a:off x="6941034" y="4880886"/>
            <a:ext cx="786607" cy="739323"/>
          </a:xfrm>
          <a:prstGeom prst="rect">
            <a:avLst/>
          </a:prstGeom>
          <a:noFill/>
          <a:extLst>
            <a:ext uri="{909E8E84-426E-40DD-AFC4-6F175D3DCCD1}">
              <a14:hiddenFill xmlns:a14="http://schemas.microsoft.com/office/drawing/2010/main">
                <a:solidFill>
                  <a:srgbClr val="FFFFFF"/>
                </a:solidFill>
              </a14:hiddenFill>
            </a:ext>
          </a:extLst>
        </p:spPr>
      </p:pic>
      <p:sp>
        <p:nvSpPr>
          <p:cNvPr id="44" name="角丸四角形 43"/>
          <p:cNvSpPr/>
          <p:nvPr/>
        </p:nvSpPr>
        <p:spPr>
          <a:xfrm>
            <a:off x="6214840" y="2868021"/>
            <a:ext cx="145191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ＧＨ</a:t>
            </a:r>
            <a:endParaRPr lang="ja-JP" altLang="en-US" sz="1400"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70" name="角丸四角形 69"/>
          <p:cNvSpPr/>
          <p:nvPr/>
        </p:nvSpPr>
        <p:spPr>
          <a:xfrm>
            <a:off x="7796546" y="2877333"/>
            <a:ext cx="145191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病院</a:t>
            </a:r>
            <a:endParaRPr lang="ja-JP" altLang="en-US" sz="1400"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9273576" y="3000199"/>
            <a:ext cx="365105" cy="276999"/>
          </a:xfrm>
          <a:prstGeom prst="rect">
            <a:avLst/>
          </a:prstGeom>
          <a:noFill/>
        </p:spPr>
        <p:txBody>
          <a:bodyPr wrap="square" lIns="91341" tIns="45673" rIns="91341" bIns="45673" rtlCol="0">
            <a:spAutoFit/>
          </a:bodyPr>
          <a:lstStyle/>
          <a:p>
            <a:pPr fontAlgn="auto">
              <a:spcBef>
                <a:spcPts val="0"/>
              </a:spcBef>
              <a:spcAft>
                <a:spcPts val="0"/>
              </a:spcAft>
            </a:pPr>
            <a:r>
              <a:rPr lang="ja-JP" altLang="en-US" sz="1200" dirty="0">
                <a:solidFill>
                  <a:prstClr val="black"/>
                </a:solidFill>
                <a:latin typeface="HGSｺﾞｼｯｸM" panose="020B0600000000000000" pitchFamily="50" charset="-128"/>
                <a:ea typeface="HGSｺﾞｼｯｸM" panose="020B0600000000000000" pitchFamily="50" charset="-128"/>
              </a:rPr>
              <a:t>等</a:t>
            </a:r>
          </a:p>
        </p:txBody>
      </p:sp>
      <p:pic>
        <p:nvPicPr>
          <p:cNvPr id="48"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535" y="4113884"/>
            <a:ext cx="504760" cy="41424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4205" y="4117151"/>
            <a:ext cx="504760" cy="41424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79" y="4117151"/>
            <a:ext cx="504760" cy="41424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3880" y="4114130"/>
            <a:ext cx="504760" cy="41424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3781" y="4149405"/>
            <a:ext cx="504760" cy="414243"/>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p:cNvSpPr/>
          <p:nvPr/>
        </p:nvSpPr>
        <p:spPr>
          <a:xfrm>
            <a:off x="209973" y="2836355"/>
            <a:ext cx="3878995" cy="881075"/>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nchorCtr="0"/>
          <a:lstStyle/>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障害者支援施設やグループホーム等を利用していた障害者で一人暮らしを希望する者等</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42" name="正方形/長方形 41"/>
          <p:cNvSpPr/>
          <p:nvPr/>
        </p:nvSpPr>
        <p:spPr>
          <a:xfrm>
            <a:off x="128503" y="2619934"/>
            <a:ext cx="1794199"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 対象者</a:t>
            </a:r>
          </a:p>
        </p:txBody>
      </p:sp>
      <p:sp>
        <p:nvSpPr>
          <p:cNvPr id="43" name="正方形/長方形 42"/>
          <p:cNvSpPr/>
          <p:nvPr/>
        </p:nvSpPr>
        <p:spPr>
          <a:xfrm>
            <a:off x="209973" y="4005376"/>
            <a:ext cx="3878995" cy="280800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lstStyle/>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82373" indent="-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定期的に利用者の居宅を訪問し、</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食事、洗濯、掃除などに課題はないか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公共料金や家賃に滞納はないか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体調に変化はないか、通院しているか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地域住民との関係は良好か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などについて確認を行い、必要な助言や医療機関等との連絡調整を行う。</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定期的な訪問だけではなく、利用者からの相談・要請があった際は、訪問、電話、メール等による随時の対応も行う。</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60" name="正方形/長方形 59"/>
          <p:cNvSpPr/>
          <p:nvPr/>
        </p:nvSpPr>
        <p:spPr>
          <a:xfrm>
            <a:off x="134282" y="3811642"/>
            <a:ext cx="2106234"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支援内容</a:t>
            </a:r>
          </a:p>
        </p:txBody>
      </p:sp>
      <p:sp>
        <p:nvSpPr>
          <p:cNvPr id="56" name="左カーブ矢印 55"/>
          <p:cNvSpPr/>
          <p:nvPr/>
        </p:nvSpPr>
        <p:spPr>
          <a:xfrm rot="8684457">
            <a:off x="4692247" y="4891639"/>
            <a:ext cx="732518" cy="1547895"/>
          </a:xfrm>
          <a:prstGeom prst="curvedLeftArrow">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pic>
        <p:nvPicPr>
          <p:cNvPr id="41" name="Picture 22" descr="歩いている女性のイラスト">
            <a:hlinkClick r:id="rId2"/>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211487" y="4219961"/>
            <a:ext cx="698962" cy="1107632"/>
          </a:xfrm>
          <a:prstGeom prst="rect">
            <a:avLst/>
          </a:prstGeom>
          <a:noFill/>
          <a:extLst>
            <a:ext uri="{909E8E84-426E-40DD-AFC4-6F175D3DCCD1}">
              <a14:hiddenFill xmlns:a14="http://schemas.microsoft.com/office/drawing/2010/main">
                <a:solidFill>
                  <a:srgbClr val="FFFFFF"/>
                </a:solidFill>
              </a14:hiddenFill>
            </a:ext>
          </a:extLst>
        </p:spPr>
      </p:pic>
      <p:sp>
        <p:nvSpPr>
          <p:cNvPr id="57" name="左カーブ矢印 56"/>
          <p:cNvSpPr/>
          <p:nvPr/>
        </p:nvSpPr>
        <p:spPr>
          <a:xfrm rot="2135571">
            <a:off x="8332283" y="4846257"/>
            <a:ext cx="732518" cy="1547895"/>
          </a:xfrm>
          <a:prstGeom prst="curvedLeftArrow">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pic>
        <p:nvPicPr>
          <p:cNvPr id="47" name="Picture 22" descr="歩いている女性のイラスト">
            <a:hlinkClick r:id="rId2"/>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3269" y="5250546"/>
            <a:ext cx="730210" cy="1157149"/>
          </a:xfrm>
          <a:prstGeom prst="rect">
            <a:avLst/>
          </a:prstGeom>
          <a:noFill/>
          <a:extLst>
            <a:ext uri="{909E8E84-426E-40DD-AFC4-6F175D3DCCD1}">
              <a14:hiddenFill xmlns:a14="http://schemas.microsoft.com/office/drawing/2010/main">
                <a:solidFill>
                  <a:srgbClr val="FFFFFF"/>
                </a:solidFill>
              </a14:hiddenFill>
            </a:ext>
          </a:extLst>
        </p:spPr>
      </p:pic>
      <p:sp>
        <p:nvSpPr>
          <p:cNvPr id="59"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20</a:t>
            </a:fld>
            <a:endParaRPr lang="en-US" altLang="ja-JP" dirty="0">
              <a:solidFill>
                <a:prstClr val="black"/>
              </a:solidFill>
            </a:endParaRPr>
          </a:p>
        </p:txBody>
      </p:sp>
    </p:spTree>
    <p:extLst>
      <p:ext uri="{BB962C8B-B14F-4D97-AF65-F5344CB8AC3E}">
        <p14:creationId xmlns:p14="http://schemas.microsoft.com/office/powerpoint/2010/main" val="3957682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7419456" y="3429013"/>
            <a:ext cx="1638000" cy="792000"/>
          </a:xfrm>
          <a:prstGeom prst="rect">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lIns="91341" tIns="45673" rIns="91341" bIns="45673" rtlCol="0" anchor="ctr"/>
          <a:lstStyle/>
          <a:p>
            <a:pPr marL="71923" indent="-456710" fontAlgn="auto">
              <a:spcBef>
                <a:spcPts val="0"/>
              </a:spcBef>
              <a:spcAft>
                <a:spcPts val="0"/>
              </a:spcAft>
            </a:pPr>
            <a:r>
              <a:rPr lang="ja-JP" altLang="en-US" sz="1200" dirty="0">
                <a:solidFill>
                  <a:prstClr val="black"/>
                </a:solidFill>
              </a:rPr>
              <a:t>・遅刻や欠勤の増加</a:t>
            </a:r>
            <a:endParaRPr lang="en-US" altLang="ja-JP" sz="1200" dirty="0">
              <a:solidFill>
                <a:prstClr val="black"/>
              </a:solidFill>
            </a:endParaRPr>
          </a:p>
          <a:p>
            <a:pPr marL="71923" indent="-456710" fontAlgn="auto">
              <a:spcBef>
                <a:spcPts val="0"/>
              </a:spcBef>
              <a:spcAft>
                <a:spcPts val="0"/>
              </a:spcAft>
            </a:pPr>
            <a:r>
              <a:rPr lang="ja-JP" altLang="en-US" sz="1200" dirty="0">
                <a:solidFill>
                  <a:prstClr val="black"/>
                </a:solidFill>
              </a:rPr>
              <a:t>・業務中の居眠り</a:t>
            </a:r>
            <a:endParaRPr lang="en-US" altLang="ja-JP" sz="1200" dirty="0">
              <a:solidFill>
                <a:prstClr val="black"/>
              </a:solidFill>
            </a:endParaRPr>
          </a:p>
          <a:p>
            <a:pPr marL="71923" indent="-456710" fontAlgn="auto">
              <a:spcBef>
                <a:spcPts val="0"/>
              </a:spcBef>
              <a:spcAft>
                <a:spcPts val="0"/>
              </a:spcAft>
            </a:pPr>
            <a:r>
              <a:rPr lang="ja-JP" altLang="en-US" sz="1200" dirty="0">
                <a:solidFill>
                  <a:prstClr val="black"/>
                </a:solidFill>
              </a:rPr>
              <a:t>・身だしなみの乱れ</a:t>
            </a:r>
            <a:endParaRPr lang="en-US" altLang="ja-JP" sz="1200" dirty="0">
              <a:solidFill>
                <a:prstClr val="black"/>
              </a:solidFill>
            </a:endParaRPr>
          </a:p>
          <a:p>
            <a:pPr marL="71923" indent="-456710" fontAlgn="auto">
              <a:spcBef>
                <a:spcPts val="0"/>
              </a:spcBef>
              <a:spcAft>
                <a:spcPts val="0"/>
              </a:spcAft>
            </a:pPr>
            <a:r>
              <a:rPr lang="ja-JP" altLang="en-US" sz="1200" dirty="0">
                <a:solidFill>
                  <a:prstClr val="black"/>
                </a:solidFill>
              </a:rPr>
              <a:t>・薬の飲み忘れ</a:t>
            </a:r>
            <a:endParaRPr lang="en-US" altLang="ja-JP" sz="1200" dirty="0">
              <a:solidFill>
                <a:prstClr val="black"/>
              </a:solidFill>
            </a:endParaRPr>
          </a:p>
        </p:txBody>
      </p:sp>
      <p:sp>
        <p:nvSpPr>
          <p:cNvPr id="63" name="正方形/長方形 62"/>
          <p:cNvSpPr/>
          <p:nvPr/>
        </p:nvSpPr>
        <p:spPr>
          <a:xfrm>
            <a:off x="7149442" y="4257128"/>
            <a:ext cx="2340000" cy="719960"/>
          </a:xfrm>
          <a:prstGeom prst="rect">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rPr>
              <a:t>企業等</a:t>
            </a:r>
            <a:endParaRPr lang="en-US" altLang="ja-JP" sz="1600" b="1" dirty="0">
              <a:solidFill>
                <a:prstClr val="black"/>
              </a:solidFill>
            </a:endParaRPr>
          </a:p>
        </p:txBody>
      </p:sp>
      <p:sp>
        <p:nvSpPr>
          <p:cNvPr id="14" name="角丸四角形 13"/>
          <p:cNvSpPr/>
          <p:nvPr/>
        </p:nvSpPr>
        <p:spPr>
          <a:xfrm>
            <a:off x="272532" y="3537014"/>
            <a:ext cx="2880123" cy="3204356"/>
          </a:xfrm>
          <a:prstGeom prst="roundRect">
            <a:avLst>
              <a:gd name="adj" fmla="val 5919"/>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5" name="タイトル 7"/>
          <p:cNvSpPr txBox="1">
            <a:spLocks/>
          </p:cNvSpPr>
          <p:nvPr/>
        </p:nvSpPr>
        <p:spPr bwMode="auto">
          <a:xfrm>
            <a:off x="1" y="8672"/>
            <a:ext cx="9906000" cy="468000"/>
          </a:xfrm>
          <a:prstGeom prst="rect">
            <a:avLst/>
          </a:prstGeom>
          <a:noFill/>
          <a:ln w="9525">
            <a:noFill/>
            <a:miter lim="800000"/>
            <a:headEnd/>
            <a:tailEnd/>
          </a:ln>
        </p:spPr>
        <p:txBody>
          <a:bodyPr vert="horz" wrap="square" lIns="91319" tIns="45656" rIns="91319" bIns="4565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spc="-100" dirty="0">
                <a:solidFill>
                  <a:prstClr val="black"/>
                </a:solidFill>
                <a:latin typeface="HG創英角ｺﾞｼｯｸUB" panose="020B0909000000000000" pitchFamily="49" charset="-128"/>
                <a:ea typeface="HG創英角ｺﾞｼｯｸUB" panose="020B0909000000000000" pitchFamily="49" charset="-128"/>
              </a:rPr>
              <a:t>就労定着に向けた支援を行う新たなサービス（就労定着支援）の創設</a:t>
            </a:r>
            <a:endParaRPr lang="ja-JP" altLang="en-US" sz="2400" dirty="0">
              <a:solidFill>
                <a:prstClr val="black"/>
              </a:solidFill>
              <a:latin typeface="HG創英角ｺﾞｼｯｸUB" panose="020B0909000000000000" pitchFamily="49" charset="-128"/>
              <a:ea typeface="HG創英角ｺﾞｼｯｸUB" panose="020B0909000000000000" pitchFamily="49" charset="-128"/>
            </a:endParaRPr>
          </a:p>
        </p:txBody>
      </p:sp>
      <p:sp>
        <p:nvSpPr>
          <p:cNvPr id="54" name="正方形/長方形 53"/>
          <p:cNvSpPr/>
          <p:nvPr/>
        </p:nvSpPr>
        <p:spPr>
          <a:xfrm>
            <a:off x="360241" y="4005064"/>
            <a:ext cx="2736000" cy="936000"/>
          </a:xfrm>
          <a:prstGeom prst="rect">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fontAlgn="auto">
              <a:spcBef>
                <a:spcPts val="0"/>
              </a:spcBef>
              <a:spcAft>
                <a:spcPts val="0"/>
              </a:spcAft>
            </a:pPr>
            <a:r>
              <a:rPr lang="ja-JP" altLang="en-US" sz="1400" dirty="0">
                <a:solidFill>
                  <a:prstClr val="black"/>
                </a:solidFill>
              </a:rPr>
              <a:t>就労移行支援事業所等</a:t>
            </a:r>
            <a:endParaRPr lang="ja-JP" altLang="en-US" sz="1400" strike="dblStrike" dirty="0">
              <a:solidFill>
                <a:srgbClr val="0070C0"/>
              </a:solidFill>
            </a:endParaRPr>
          </a:p>
        </p:txBody>
      </p:sp>
      <p:pic>
        <p:nvPicPr>
          <p:cNvPr id="72" name="Picture 2" descr="C:\Users\STLGW\AppData\Local\Microsoft\Windows\Temporary Internet Files\Content.IE5\QJ278V1S\cc-library010009605-thu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7462" y="4509101"/>
            <a:ext cx="624191" cy="540000"/>
          </a:xfrm>
          <a:prstGeom prst="rect">
            <a:avLst/>
          </a:prstGeom>
          <a:noFill/>
          <a:extLst>
            <a:ext uri="{909E8E84-426E-40DD-AFC4-6F175D3DCCD1}">
              <a14:hiddenFill xmlns:a14="http://schemas.microsoft.com/office/drawing/2010/main">
                <a:solidFill>
                  <a:srgbClr val="FFFFFF"/>
                </a:solidFill>
              </a14:hiddenFill>
            </a:ext>
          </a:extLst>
        </p:spPr>
      </p:pic>
      <p:sp>
        <p:nvSpPr>
          <p:cNvPr id="76" name="正方形/長方形 75"/>
          <p:cNvSpPr/>
          <p:nvPr/>
        </p:nvSpPr>
        <p:spPr>
          <a:xfrm>
            <a:off x="7113570" y="4257008"/>
            <a:ext cx="900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100" dirty="0">
                <a:solidFill>
                  <a:prstClr val="black"/>
                </a:solidFill>
              </a:rPr>
              <a:t>働く障害者</a:t>
            </a:r>
          </a:p>
        </p:txBody>
      </p:sp>
      <p:sp>
        <p:nvSpPr>
          <p:cNvPr id="81" name="正方形/長方形 80"/>
          <p:cNvSpPr/>
          <p:nvPr/>
        </p:nvSpPr>
        <p:spPr>
          <a:xfrm>
            <a:off x="360241" y="5157192"/>
            <a:ext cx="2736000" cy="1332000"/>
          </a:xfrm>
          <a:prstGeom prst="rect">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fontAlgn="auto">
              <a:spcBef>
                <a:spcPts val="0"/>
              </a:spcBef>
              <a:spcAft>
                <a:spcPts val="0"/>
              </a:spcAft>
            </a:pPr>
            <a:r>
              <a:rPr lang="ja-JP" altLang="en-US" sz="1400" dirty="0">
                <a:solidFill>
                  <a:prstClr val="black"/>
                </a:solidFill>
              </a:rPr>
              <a:t>・　障害者就業・生活支援センター</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医療機関</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社会福祉協議会　　等</a:t>
            </a:r>
          </a:p>
        </p:txBody>
      </p:sp>
      <p:sp>
        <p:nvSpPr>
          <p:cNvPr id="12" name="左右矢印 11"/>
          <p:cNvSpPr/>
          <p:nvPr/>
        </p:nvSpPr>
        <p:spPr>
          <a:xfrm>
            <a:off x="3189045" y="6309328"/>
            <a:ext cx="3384377" cy="216024"/>
          </a:xfrm>
          <a:prstGeom prst="leftRightArrow">
            <a:avLst>
              <a:gd name="adj1" fmla="val 61401"/>
              <a:gd name="adj2" fmla="val 56843"/>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86" name="正方形/長方形 85"/>
          <p:cNvSpPr/>
          <p:nvPr/>
        </p:nvSpPr>
        <p:spPr>
          <a:xfrm>
            <a:off x="4197173" y="6489256"/>
            <a:ext cx="1440825"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200" dirty="0">
                <a:solidFill>
                  <a:prstClr val="black"/>
                </a:solidFill>
              </a:rPr>
              <a:t>②連絡調整</a:t>
            </a:r>
          </a:p>
        </p:txBody>
      </p:sp>
      <p:sp>
        <p:nvSpPr>
          <p:cNvPr id="88" name="正方形/長方形 87"/>
          <p:cNvSpPr/>
          <p:nvPr/>
        </p:nvSpPr>
        <p:spPr>
          <a:xfrm>
            <a:off x="272532" y="3429000"/>
            <a:ext cx="2880123" cy="360040"/>
          </a:xfrm>
          <a:prstGeom prst="rect">
            <a:avLst/>
          </a:prstGeom>
          <a:ln/>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rPr>
              <a:t>関係機関</a:t>
            </a:r>
          </a:p>
        </p:txBody>
      </p:sp>
      <p:sp>
        <p:nvSpPr>
          <p:cNvPr id="93" name="左右矢印 92"/>
          <p:cNvSpPr/>
          <p:nvPr/>
        </p:nvSpPr>
        <p:spPr>
          <a:xfrm rot="5400000">
            <a:off x="8463677" y="5463431"/>
            <a:ext cx="1008000" cy="252000"/>
          </a:xfrm>
          <a:prstGeom prst="leftRightArrow">
            <a:avLst>
              <a:gd name="adj1" fmla="val 61401"/>
              <a:gd name="adj2" fmla="val 64540"/>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18" name="テキスト ボックス 17"/>
          <p:cNvSpPr txBox="1"/>
          <p:nvPr/>
        </p:nvSpPr>
        <p:spPr>
          <a:xfrm>
            <a:off x="8998590" y="5121042"/>
            <a:ext cx="369132" cy="1296176"/>
          </a:xfrm>
          <a:prstGeom prst="rect">
            <a:avLst/>
          </a:prstGeom>
          <a:noFill/>
        </p:spPr>
        <p:txBody>
          <a:bodyPr vert="eaVert"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②連絡調整</a:t>
            </a:r>
          </a:p>
        </p:txBody>
      </p:sp>
      <p:sp>
        <p:nvSpPr>
          <p:cNvPr id="61" name="正方形/長方形 60"/>
          <p:cNvSpPr/>
          <p:nvPr/>
        </p:nvSpPr>
        <p:spPr>
          <a:xfrm>
            <a:off x="4125104" y="4869104"/>
            <a:ext cx="198022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black"/>
                </a:solidFill>
              </a:rPr>
              <a:t>一般就労へ移行</a:t>
            </a:r>
          </a:p>
        </p:txBody>
      </p:sp>
      <p:sp>
        <p:nvSpPr>
          <p:cNvPr id="30" name="雲形吹き出し 29"/>
          <p:cNvSpPr/>
          <p:nvPr/>
        </p:nvSpPr>
        <p:spPr>
          <a:xfrm>
            <a:off x="3189003" y="3501128"/>
            <a:ext cx="3924008" cy="1080000"/>
          </a:xfrm>
          <a:prstGeom prst="cloudCallout">
            <a:avLst>
              <a:gd name="adj1" fmla="val 46460"/>
              <a:gd name="adj2" fmla="val 48836"/>
            </a:avLst>
          </a:prstGeom>
          <a:ln/>
        </p:spPr>
        <p:style>
          <a:lnRef idx="1">
            <a:schemeClr val="accent4"/>
          </a:lnRef>
          <a:fillRef idx="2">
            <a:schemeClr val="accent4"/>
          </a:fillRef>
          <a:effectRef idx="1">
            <a:schemeClr val="accent4"/>
          </a:effectRef>
          <a:fontRef idx="minor">
            <a:schemeClr val="dk1"/>
          </a:fontRef>
        </p:style>
        <p:txBody>
          <a:bodyPr lIns="91341" tIns="45673" rIns="91341" bIns="45673" rtlCol="0" anchor="ctr"/>
          <a:lstStyle/>
          <a:p>
            <a:pPr algn="ctr" fontAlgn="auto">
              <a:spcBef>
                <a:spcPts val="0"/>
              </a:spcBef>
              <a:spcAft>
                <a:spcPts val="0"/>
              </a:spcAft>
            </a:pPr>
            <a:endParaRPr kumimoji="0" lang="ja-JP" altLang="en-US" kern="0" smtClean="0">
              <a:solidFill>
                <a:prstClr val="black"/>
              </a:solidFill>
            </a:endParaRPr>
          </a:p>
        </p:txBody>
      </p:sp>
      <p:sp>
        <p:nvSpPr>
          <p:cNvPr id="31" name="正方形/長方形 30"/>
          <p:cNvSpPr/>
          <p:nvPr/>
        </p:nvSpPr>
        <p:spPr>
          <a:xfrm>
            <a:off x="3267419" y="3645025"/>
            <a:ext cx="3666000" cy="36004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lIns="91341" tIns="45673" rIns="91341" bIns="45673" rtlCol="0" anchor="ctr"/>
          <a:lstStyle/>
          <a:p>
            <a:pPr algn="ctr" fontAlgn="auto">
              <a:spcBef>
                <a:spcPts val="0"/>
              </a:spcBef>
              <a:spcAft>
                <a:spcPts val="0"/>
              </a:spcAft>
            </a:pPr>
            <a:r>
              <a:rPr lang="ja-JP" altLang="en-US" sz="1400" b="1" dirty="0">
                <a:solidFill>
                  <a:prstClr val="black"/>
                </a:solidFill>
              </a:rPr>
              <a:t>就労に伴い生じている生活面の課題</a:t>
            </a:r>
          </a:p>
        </p:txBody>
      </p:sp>
      <p:sp>
        <p:nvSpPr>
          <p:cNvPr id="32" name="左右矢印 31"/>
          <p:cNvSpPr/>
          <p:nvPr/>
        </p:nvSpPr>
        <p:spPr>
          <a:xfrm rot="5400000">
            <a:off x="7113482" y="5445285"/>
            <a:ext cx="1044000" cy="252000"/>
          </a:xfrm>
          <a:prstGeom prst="leftRightArrow">
            <a:avLst>
              <a:gd name="adj1" fmla="val 61401"/>
              <a:gd name="adj2" fmla="val 64540"/>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34" name="正方形/長方形 33"/>
          <p:cNvSpPr/>
          <p:nvPr/>
        </p:nvSpPr>
        <p:spPr>
          <a:xfrm>
            <a:off x="3562588" y="4040991"/>
            <a:ext cx="3262669" cy="324000"/>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lIns="91341" tIns="45673" rIns="91341" bIns="45673" rtlCol="0" anchor="ctr"/>
          <a:lstStyle/>
          <a:p>
            <a:pPr marL="71923" indent="-456710" fontAlgn="auto">
              <a:spcBef>
                <a:spcPts val="0"/>
              </a:spcBef>
              <a:spcAft>
                <a:spcPts val="0"/>
              </a:spcAft>
            </a:pPr>
            <a:r>
              <a:rPr lang="ja-JP" altLang="en-US" sz="1200" dirty="0">
                <a:solidFill>
                  <a:prstClr val="black"/>
                </a:solidFill>
              </a:rPr>
              <a:t>⇒生活リズム、体調の管理、給料の浪費等</a:t>
            </a:r>
            <a:endParaRPr lang="en-US" altLang="ja-JP" sz="1200" dirty="0">
              <a:solidFill>
                <a:prstClr val="black"/>
              </a:solidFill>
            </a:endParaRPr>
          </a:p>
        </p:txBody>
      </p:sp>
      <p:sp>
        <p:nvSpPr>
          <p:cNvPr id="35" name="テキスト ボックス 34"/>
          <p:cNvSpPr txBox="1"/>
          <p:nvPr/>
        </p:nvSpPr>
        <p:spPr>
          <a:xfrm>
            <a:off x="7689513" y="5121216"/>
            <a:ext cx="553798" cy="1296000"/>
          </a:xfrm>
          <a:prstGeom prst="rect">
            <a:avLst/>
          </a:prstGeom>
          <a:noFill/>
        </p:spPr>
        <p:txBody>
          <a:bodyPr vert="eaVert"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①相談による</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課題把握</a:t>
            </a:r>
          </a:p>
        </p:txBody>
      </p:sp>
      <p:sp>
        <p:nvSpPr>
          <p:cNvPr id="36" name="上矢印 35"/>
          <p:cNvSpPr/>
          <p:nvPr/>
        </p:nvSpPr>
        <p:spPr>
          <a:xfrm>
            <a:off x="7077468" y="5049096"/>
            <a:ext cx="288000" cy="1008000"/>
          </a:xfrm>
          <a:prstGeom prst="upArrow">
            <a:avLst>
              <a:gd name="adj1" fmla="val 50000"/>
              <a:gd name="adj2" fmla="val 42303"/>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cxnSp>
        <p:nvCxnSpPr>
          <p:cNvPr id="38" name="直線矢印コネクタ 37"/>
          <p:cNvCxnSpPr/>
          <p:nvPr/>
        </p:nvCxnSpPr>
        <p:spPr>
          <a:xfrm>
            <a:off x="3096219" y="4797072"/>
            <a:ext cx="3909208" cy="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6573622" y="6129053"/>
            <a:ext cx="3162349" cy="54005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91341" tIns="45673" rIns="91341" bIns="45673" rtlCol="0" anchor="ctr"/>
          <a:lstStyle/>
          <a:p>
            <a:pPr algn="ctr" fontAlgn="auto">
              <a:spcBef>
                <a:spcPts val="0"/>
              </a:spcBef>
              <a:spcAft>
                <a:spcPts val="0"/>
              </a:spcAft>
            </a:pPr>
            <a:r>
              <a:rPr kumimoji="0" lang="ja-JP" altLang="en-US" sz="1600" b="1" kern="0" dirty="0">
                <a:solidFill>
                  <a:prstClr val="black"/>
                </a:solidFill>
                <a:latin typeface="Calibri"/>
                <a:ea typeface="ＭＳ Ｐゴシック"/>
              </a:rPr>
              <a:t>就労定着支援</a:t>
            </a:r>
            <a:endParaRPr kumimoji="0" lang="en-US" altLang="ja-JP" sz="1600" b="1" kern="0" dirty="0">
              <a:solidFill>
                <a:prstClr val="black"/>
              </a:solidFill>
              <a:latin typeface="Calibri"/>
              <a:ea typeface="ＭＳ Ｐゴシック"/>
            </a:endParaRPr>
          </a:p>
          <a:p>
            <a:pPr algn="ctr" fontAlgn="auto">
              <a:spcBef>
                <a:spcPts val="0"/>
              </a:spcBef>
              <a:spcAft>
                <a:spcPts val="0"/>
              </a:spcAft>
            </a:pPr>
            <a:r>
              <a:rPr kumimoji="0" lang="ja-JP" altLang="en-US" sz="1600" b="1" kern="0" dirty="0">
                <a:solidFill>
                  <a:prstClr val="black"/>
                </a:solidFill>
                <a:latin typeface="Calibri"/>
                <a:ea typeface="ＭＳ Ｐゴシック"/>
              </a:rPr>
              <a:t>事業所</a:t>
            </a:r>
          </a:p>
        </p:txBody>
      </p:sp>
      <p:sp>
        <p:nvSpPr>
          <p:cNvPr id="41" name="テキスト ボックス 40"/>
          <p:cNvSpPr txBox="1"/>
          <p:nvPr/>
        </p:nvSpPr>
        <p:spPr>
          <a:xfrm>
            <a:off x="6758272" y="5121082"/>
            <a:ext cx="369132" cy="1296176"/>
          </a:xfrm>
          <a:prstGeom prst="rect">
            <a:avLst/>
          </a:prstGeom>
          <a:noFill/>
        </p:spPr>
        <p:txBody>
          <a:bodyPr vert="eaVert"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③必要な支援</a:t>
            </a:r>
          </a:p>
        </p:txBody>
      </p:sp>
      <p:pic>
        <p:nvPicPr>
          <p:cNvPr id="28" name="Picture 3" descr="C:\Program Files\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042" y="4351531"/>
            <a:ext cx="792650" cy="769578"/>
          </a:xfrm>
          <a:prstGeom prst="rect">
            <a:avLst/>
          </a:prstGeom>
          <a:noFill/>
          <a:extLst>
            <a:ext uri="{909E8E84-426E-40DD-AFC4-6F175D3DCCD1}">
              <a14:hiddenFill xmlns:a14="http://schemas.microsoft.com/office/drawing/2010/main">
                <a:solidFill>
                  <a:srgbClr val="FFFFFF"/>
                </a:solidFill>
              </a14:hiddenFill>
            </a:ext>
          </a:extLst>
        </p:spPr>
      </p:pic>
      <p:sp>
        <p:nvSpPr>
          <p:cNvPr id="2" name="右矢印 1"/>
          <p:cNvSpPr/>
          <p:nvPr/>
        </p:nvSpPr>
        <p:spPr>
          <a:xfrm>
            <a:off x="6897216" y="3608999"/>
            <a:ext cx="468000" cy="504000"/>
          </a:xfrm>
          <a:prstGeom prst="rightArrow">
            <a:avLst/>
          </a:prstGeom>
          <a:solidFill>
            <a:srgbClr val="FF9900"/>
          </a:solidFill>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grpSp>
        <p:nvGrpSpPr>
          <p:cNvPr id="37" name="グループ化 18"/>
          <p:cNvGrpSpPr/>
          <p:nvPr/>
        </p:nvGrpSpPr>
        <p:grpSpPr>
          <a:xfrm>
            <a:off x="0" y="476672"/>
            <a:ext cx="9906000" cy="72008"/>
            <a:chOff x="0" y="116632"/>
            <a:chExt cx="9144000" cy="72008"/>
          </a:xfrm>
        </p:grpSpPr>
        <p:cxnSp>
          <p:nvCxnSpPr>
            <p:cNvPr id="39" name="直線コネクタ 3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0" y="116632"/>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52" name="正方形/長方形 51"/>
          <p:cNvSpPr/>
          <p:nvPr/>
        </p:nvSpPr>
        <p:spPr>
          <a:xfrm>
            <a:off x="98062" y="1808976"/>
            <a:ext cx="3138753" cy="1476000"/>
          </a:xfrm>
          <a:prstGeom prst="rect">
            <a:avLst/>
          </a:prstGeom>
          <a:noFill/>
          <a:ln w="6350" cap="flat" cmpd="sng" algn="ctr">
            <a:solidFill>
              <a:schemeClr val="tx1"/>
            </a:solidFill>
            <a:prstDash val="solid"/>
          </a:ln>
          <a:effectLst/>
        </p:spPr>
        <p:txBody>
          <a:bodyPr lIns="91335" tIns="45664" rIns="91335" bIns="45664" anchor="t" anchorCtr="0"/>
          <a:lstStyle/>
          <a:p>
            <a:pPr marL="179201" indent="-179201" fontAlgn="auto">
              <a:spcBef>
                <a:spcPts val="0"/>
              </a:spcBef>
              <a:spcAft>
                <a:spcPts val="0"/>
              </a:spcAft>
              <a:defRPr/>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就労移行支援等の利用を経て一般就労へ移行した障害者で、就労に伴う環境変化により生活面の課題が生じている者</a:t>
            </a:r>
            <a:endParaRPr kumimoji="0" lang="ja-JP" altLang="en-US" sz="1400" strike="sngStrike" kern="0" dirty="0">
              <a:solidFill>
                <a:srgbClr val="0070C0"/>
              </a:solidFill>
              <a:latin typeface="HGPｺﾞｼｯｸM" panose="020B0600000000000000" pitchFamily="50" charset="-128"/>
              <a:ea typeface="HGPｺﾞｼｯｸM" panose="020B0600000000000000" pitchFamily="50" charset="-128"/>
            </a:endParaRPr>
          </a:p>
          <a:p>
            <a:pPr marL="179201" indent="-179201" fontAlgn="auto">
              <a:spcBef>
                <a:spcPts val="0"/>
              </a:spcBef>
              <a:spcAft>
                <a:spcPts val="0"/>
              </a:spcAft>
              <a:defRPr/>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endParaRPr>
          </a:p>
        </p:txBody>
      </p:sp>
      <p:sp>
        <p:nvSpPr>
          <p:cNvPr id="53" name="正方形/長方形 52"/>
          <p:cNvSpPr/>
          <p:nvPr/>
        </p:nvSpPr>
        <p:spPr>
          <a:xfrm>
            <a:off x="56509" y="1664832"/>
            <a:ext cx="1794199" cy="252000"/>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400" kern="0" dirty="0">
                <a:solidFill>
                  <a:prstClr val="white"/>
                </a:solidFill>
                <a:latin typeface="HGS創英角ｺﾞｼｯｸUB" pitchFamily="50" charset="-128"/>
                <a:ea typeface="HGS創英角ｺﾞｼｯｸUB" pitchFamily="50" charset="-128"/>
              </a:rPr>
              <a:t> 対象者</a:t>
            </a:r>
          </a:p>
        </p:txBody>
      </p:sp>
      <p:sp>
        <p:nvSpPr>
          <p:cNvPr id="55" name="正方形/長方形 54"/>
          <p:cNvSpPr/>
          <p:nvPr/>
        </p:nvSpPr>
        <p:spPr>
          <a:xfrm>
            <a:off x="3368824" y="1808976"/>
            <a:ext cx="6474592" cy="1476000"/>
          </a:xfrm>
          <a:prstGeom prst="rect">
            <a:avLst/>
          </a:prstGeom>
          <a:noFill/>
          <a:ln w="6350" cap="flat" cmpd="sng" algn="ctr">
            <a:solidFill>
              <a:schemeClr val="tx1"/>
            </a:solidFill>
            <a:prstDash val="solid"/>
          </a:ln>
          <a:effectLst/>
        </p:spPr>
        <p:txBody>
          <a:bodyPr lIns="91335" tIns="45664" rIns="91335" bIns="45664" anchor="t"/>
          <a:lstStyle/>
          <a:p>
            <a:pPr marL="179201" indent="-179201" fontAlgn="auto">
              <a:spcBef>
                <a:spcPts val="0"/>
              </a:spcBef>
              <a:spcAft>
                <a:spcPts val="0"/>
              </a:spcAft>
              <a:defRPr/>
            </a:pPr>
            <a:endParaRPr kumimoji="0" lang="en-US" altLang="ja-JP" sz="10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215767" indent="-456710" fontAlgn="auto">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障害者との相談を通じて生活面の課題を把握するとともに、企業や関係機関等との連絡調整やそれに伴う課題解決に向けて必要となる支援を実施。</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215767" indent="-456710" fontAlgn="auto">
              <a:spcBef>
                <a:spcPts val="0"/>
              </a:spcBef>
              <a:spcAft>
                <a:spcPts val="0"/>
              </a:spcAft>
            </a:pPr>
            <a:endParaRPr lang="ja-JP" altLang="en-US" sz="800" dirty="0">
              <a:solidFill>
                <a:prstClr val="black"/>
              </a:solidFill>
              <a:latin typeface="HGPｺﾞｼｯｸM" panose="020B0600000000000000" pitchFamily="50" charset="-128"/>
              <a:ea typeface="HGPｺﾞｼｯｸM" panose="020B0600000000000000" pitchFamily="50" charset="-128"/>
            </a:endParaRPr>
          </a:p>
          <a:p>
            <a:pPr marL="215767" indent="-456710"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具体的には、企業・自宅等への訪問や障害者の来所により、生活リズム、家計や体調の管理などに関する課題解決に向けて、必要な連絡調整や指導・助言等の支援を実施。</a:t>
            </a:r>
          </a:p>
        </p:txBody>
      </p:sp>
      <p:sp>
        <p:nvSpPr>
          <p:cNvPr id="56" name="正方形/長方形 55"/>
          <p:cNvSpPr/>
          <p:nvPr/>
        </p:nvSpPr>
        <p:spPr>
          <a:xfrm>
            <a:off x="3333019" y="1664832"/>
            <a:ext cx="2106234" cy="252000"/>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400" kern="0" dirty="0">
                <a:solidFill>
                  <a:prstClr val="white"/>
                </a:solidFill>
                <a:latin typeface="HGS創英角ｺﾞｼｯｸUB" pitchFamily="50" charset="-128"/>
                <a:ea typeface="HGS創英角ｺﾞｼｯｸUB" pitchFamily="50" charset="-128"/>
              </a:rPr>
              <a:t>支援内容</a:t>
            </a:r>
          </a:p>
        </p:txBody>
      </p:sp>
      <p:sp>
        <p:nvSpPr>
          <p:cNvPr id="58" name="角丸四角形 57"/>
          <p:cNvSpPr/>
          <p:nvPr/>
        </p:nvSpPr>
        <p:spPr>
          <a:xfrm>
            <a:off x="129158" y="620693"/>
            <a:ext cx="9720386" cy="972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就労移行支援等を利用し、一般就労に移行する障害者が増加している中で、今後、在職障害者の就労に伴う生活上の支援ニーズはより一層多様化かつ増大するものと考えられる。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このため、就労に伴う生活面の課題に対応できるよう、事業所・家族との連絡調整等の支援を一定の期間にわたり行うサービスを新たに創設する（「就労定着支援」）。</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44" name="スライド番号プレースホルダー 1"/>
          <p:cNvSpPr>
            <a:spLocks noGrp="1"/>
          </p:cNvSpPr>
          <p:nvPr>
            <p:ph type="sldNum" sz="quarter" idx="12"/>
          </p:nvPr>
        </p:nvSpPr>
        <p:spPr>
          <a:xfrm>
            <a:off x="7617296" y="6524645"/>
            <a:ext cx="2311400" cy="476250"/>
          </a:xfrm>
        </p:spPr>
        <p:txBody>
          <a:bodyPr/>
          <a:lstStyle/>
          <a:p>
            <a:pPr>
              <a:defRPr/>
            </a:pPr>
            <a:fld id="{0329B7E6-8142-4C2C-8486-ACA79D5FD086}" type="slidenum">
              <a:rPr lang="en-US" altLang="ja-JP" sz="1400">
                <a:solidFill>
                  <a:prstClr val="black"/>
                </a:solidFill>
              </a:rPr>
              <a:pPr>
                <a:defRPr/>
              </a:pPr>
              <a:t>21</a:t>
            </a:fld>
            <a:endParaRPr lang="en-US" altLang="ja-JP" sz="1400" dirty="0">
              <a:solidFill>
                <a:prstClr val="black"/>
              </a:solidFill>
            </a:endParaRPr>
          </a:p>
        </p:txBody>
      </p:sp>
    </p:spTree>
    <p:extLst>
      <p:ext uri="{BB962C8B-B14F-4D97-AF65-F5344CB8AC3E}">
        <p14:creationId xmlns:p14="http://schemas.microsoft.com/office/powerpoint/2010/main" val="249572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YSIOY\AppData\Local\Microsoft\Windows\Temporary Internet Files\Content.IE5\Z023XEOF\hospita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6106" y="3717149"/>
            <a:ext cx="786165" cy="6518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18"/>
          <p:cNvGrpSpPr/>
          <p:nvPr/>
        </p:nvGrpSpPr>
        <p:grpSpPr>
          <a:xfrm>
            <a:off x="4273" y="548683"/>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4" name="Rectangle 2"/>
          <p:cNvSpPr>
            <a:spLocks noChangeArrowheads="1"/>
          </p:cNvSpPr>
          <p:nvPr/>
        </p:nvSpPr>
        <p:spPr bwMode="auto">
          <a:xfrm>
            <a:off x="29404" y="44681"/>
            <a:ext cx="9876701"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prstClr val="black"/>
                </a:solidFill>
                <a:latin typeface="HG創英角ｺﾞｼｯｸUB" panose="020B0909000000000000" pitchFamily="49" charset="-128"/>
                <a:ea typeface="HG創英角ｺﾞｼｯｸUB" panose="020B0909000000000000" pitchFamily="49" charset="-128"/>
              </a:rPr>
              <a:t>重度訪問介護の訪問先の拡大</a:t>
            </a:r>
          </a:p>
        </p:txBody>
      </p:sp>
      <p:sp>
        <p:nvSpPr>
          <p:cNvPr id="17" name="正方形/長方形 16"/>
          <p:cNvSpPr/>
          <p:nvPr/>
        </p:nvSpPr>
        <p:spPr>
          <a:xfrm>
            <a:off x="194497" y="3356974"/>
            <a:ext cx="4902538" cy="1296188"/>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nchorCtr="0"/>
          <a:lstStyle/>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日常的に重度訪問介護を利用している最重度の障害者であって、医療機関に入院した者</a:t>
            </a:r>
            <a:endParaRPr lang="en-US" altLang="ja-JP" sz="1400" strike="sngStrike"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障害支援区分６の者を対象とする予定</a:t>
            </a:r>
            <a:endParaRPr lang="en-US" altLang="ja-JP"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通院については現行制度の移動中の支援として、既に対応</a:t>
            </a:r>
            <a:endParaRPr lang="en-US" altLang="ja-JP"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18" name="正方形/長方形 17"/>
          <p:cNvSpPr/>
          <p:nvPr/>
        </p:nvSpPr>
        <p:spPr>
          <a:xfrm>
            <a:off x="104666" y="3140924"/>
            <a:ext cx="1968014"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 訪問先拡大の対象者</a:t>
            </a:r>
          </a:p>
        </p:txBody>
      </p:sp>
      <p:sp>
        <p:nvSpPr>
          <p:cNvPr id="19" name="正方形/長方形 18"/>
          <p:cNvSpPr/>
          <p:nvPr/>
        </p:nvSpPr>
        <p:spPr>
          <a:xfrm>
            <a:off x="194556" y="5017144"/>
            <a:ext cx="4913223" cy="165222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lstStyle/>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利用者ごとに異なる特殊な介護方法（例：体位交換）について、医療従事者などに的確に伝達し、適切な対応につなげる。</a:t>
            </a: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8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強い不安や恐怖等による混乱（パニック）を防ぐための本人に合った環境や生活習慣を医療従事者に伝達し、病室等の環境調整や対応の改善につなげる。</a:t>
            </a: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20" name="正方形/長方形 19"/>
          <p:cNvSpPr/>
          <p:nvPr/>
        </p:nvSpPr>
        <p:spPr>
          <a:xfrm>
            <a:off x="110462" y="4810639"/>
            <a:ext cx="2106234"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訪問先での支援内容</a:t>
            </a:r>
          </a:p>
        </p:txBody>
      </p:sp>
      <p:pic>
        <p:nvPicPr>
          <p:cNvPr id="35"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1250" y="3781236"/>
            <a:ext cx="1076103" cy="583967"/>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7039558" y="3377794"/>
            <a:ext cx="1033989"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重度訪問介護事業所</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45" name="右矢印 44"/>
          <p:cNvSpPr/>
          <p:nvPr/>
        </p:nvSpPr>
        <p:spPr>
          <a:xfrm rot="10800000">
            <a:off x="6123132" y="3897401"/>
            <a:ext cx="829963" cy="20067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46"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6823" y="3759023"/>
            <a:ext cx="826326" cy="678144"/>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5421052" y="3547077"/>
            <a:ext cx="516994" cy="241980"/>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52" name="ドーナツ 51"/>
          <p:cNvSpPr/>
          <p:nvPr/>
        </p:nvSpPr>
        <p:spPr>
          <a:xfrm>
            <a:off x="6279208" y="3717113"/>
            <a:ext cx="536133" cy="563933"/>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53" name="右矢印 52"/>
          <p:cNvSpPr/>
          <p:nvPr/>
        </p:nvSpPr>
        <p:spPr>
          <a:xfrm>
            <a:off x="8101520" y="3861087"/>
            <a:ext cx="829963" cy="20067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9" name="乗算記号 8"/>
          <p:cNvSpPr/>
          <p:nvPr/>
        </p:nvSpPr>
        <p:spPr>
          <a:xfrm>
            <a:off x="8073388" y="3573055"/>
            <a:ext cx="858095" cy="79208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59" name="爆発 2 58"/>
          <p:cNvSpPr/>
          <p:nvPr/>
        </p:nvSpPr>
        <p:spPr>
          <a:xfrm rot="10800000">
            <a:off x="8265481" y="4113174"/>
            <a:ext cx="1476001" cy="900000"/>
          </a:xfrm>
          <a:prstGeom prst="irregularSeal2">
            <a:avLst/>
          </a:prstGeom>
          <a:solidFill>
            <a:srgbClr val="92D050"/>
          </a:solidFill>
          <a:ln>
            <a:noFill/>
          </a:ln>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lIns="91341" tIns="45673" rIns="91341" bIns="45673" rtlCol="0" anchor="ctr"/>
          <a:lstStyle/>
          <a:p>
            <a:pPr algn="ctr" fontAlgn="auto">
              <a:spcBef>
                <a:spcPts val="0"/>
              </a:spcBef>
              <a:spcAft>
                <a:spcPts val="0"/>
              </a:spcAft>
            </a:pPr>
            <a:endParaRPr lang="ja-JP" altLang="en-US" dirty="0">
              <a:solidFill>
                <a:prstClr val="black"/>
              </a:solidFill>
            </a:endParaRPr>
          </a:p>
        </p:txBody>
      </p:sp>
      <p:sp>
        <p:nvSpPr>
          <p:cNvPr id="60" name="正方形/長方形 59"/>
          <p:cNvSpPr/>
          <p:nvPr/>
        </p:nvSpPr>
        <p:spPr>
          <a:xfrm>
            <a:off x="8373380" y="4365150"/>
            <a:ext cx="126014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200" b="1" dirty="0">
                <a:solidFill>
                  <a:prstClr val="black"/>
                </a:solidFill>
                <a:latin typeface="HGPｺﾞｼｯｸM" panose="020B0600000000000000" pitchFamily="50" charset="-128"/>
                <a:ea typeface="HGPｺﾞｼｯｸM" panose="020B0600000000000000" pitchFamily="50" charset="-128"/>
              </a:rPr>
              <a:t>利用者にあった体位交換等が取られなくなる</a:t>
            </a:r>
            <a:endParaRPr lang="en-US" altLang="ja-JP" sz="1200" b="1"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200" b="1" i="1" u="sng" dirty="0">
                <a:solidFill>
                  <a:srgbClr val="FF0000"/>
                </a:solidFill>
                <a:latin typeface="HGPｺﾞｼｯｸM" panose="020B0600000000000000" pitchFamily="50" charset="-128"/>
                <a:ea typeface="HGPｺﾞｼｯｸM" panose="020B0600000000000000" pitchFamily="50" charset="-128"/>
              </a:rPr>
              <a:t>⇒体調の悪化</a:t>
            </a:r>
            <a:endParaRPr lang="en-US" altLang="ja-JP" sz="1200" b="1" i="1" u="sng" dirty="0">
              <a:solidFill>
                <a:srgbClr val="FF0000"/>
              </a:solidFill>
              <a:latin typeface="HGPｺﾞｼｯｸM" panose="020B0600000000000000" pitchFamily="50" charset="-128"/>
              <a:ea typeface="HGPｺﾞｼｯｸM" panose="020B0600000000000000" pitchFamily="50" charset="-128"/>
            </a:endParaRPr>
          </a:p>
        </p:txBody>
      </p:sp>
      <p:sp>
        <p:nvSpPr>
          <p:cNvPr id="7" name="下矢印 6"/>
          <p:cNvSpPr/>
          <p:nvPr/>
        </p:nvSpPr>
        <p:spPr>
          <a:xfrm>
            <a:off x="6048641" y="4563604"/>
            <a:ext cx="2696263" cy="738033"/>
          </a:xfrm>
          <a:prstGeom prst="down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30" name="角丸四角形 29"/>
          <p:cNvSpPr/>
          <p:nvPr/>
        </p:nvSpPr>
        <p:spPr>
          <a:xfrm>
            <a:off x="5280450" y="3212983"/>
            <a:ext cx="1534830" cy="253934"/>
          </a:xfrm>
          <a:prstGeom prst="roundRect">
            <a:avLst/>
          </a:prstGeom>
          <a:solidFill>
            <a:schemeClr val="bg1"/>
          </a:solidFill>
          <a:ln w="5080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fontAlgn="auto">
              <a:spcBef>
                <a:spcPts val="0"/>
              </a:spcBef>
              <a:spcAft>
                <a:spcPts val="0"/>
              </a:spcAft>
              <a:defRPr/>
            </a:pPr>
            <a:r>
              <a:rPr lang="ja-JP" altLang="en-US" sz="1200" dirty="0">
                <a:solidFill>
                  <a:prstClr val="black"/>
                </a:solidFill>
                <a:latin typeface="ＤＦ特太ゴシック体" panose="020B0509000000000000" pitchFamily="49" charset="-128"/>
                <a:ea typeface="ＤＦ特太ゴシック体" panose="020B0509000000000000" pitchFamily="49" charset="-128"/>
              </a:rPr>
              <a:t>現行の訪問先</a:t>
            </a:r>
          </a:p>
        </p:txBody>
      </p:sp>
      <p:pic>
        <p:nvPicPr>
          <p:cNvPr id="31"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841" y="5869835"/>
            <a:ext cx="1076103" cy="583967"/>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7102033" y="5466402"/>
            <a:ext cx="1033989"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重度訪問介護事業所</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33" name="右矢印 32"/>
          <p:cNvSpPr/>
          <p:nvPr/>
        </p:nvSpPr>
        <p:spPr>
          <a:xfrm rot="10800000">
            <a:off x="6185762" y="5985635"/>
            <a:ext cx="829963" cy="20067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37"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416" y="5847254"/>
            <a:ext cx="826326" cy="678144"/>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5483645" y="5635309"/>
            <a:ext cx="516994" cy="241980"/>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43" name="角丸四角形 42"/>
          <p:cNvSpPr/>
          <p:nvPr/>
        </p:nvSpPr>
        <p:spPr>
          <a:xfrm>
            <a:off x="5343091" y="5301207"/>
            <a:ext cx="1472237" cy="253934"/>
          </a:xfrm>
          <a:prstGeom prst="roundRect">
            <a:avLst/>
          </a:prstGeom>
          <a:solidFill>
            <a:schemeClr val="bg1"/>
          </a:solidFill>
          <a:ln w="5080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fontAlgn="auto">
              <a:spcBef>
                <a:spcPts val="0"/>
              </a:spcBef>
              <a:spcAft>
                <a:spcPts val="0"/>
              </a:spcAft>
              <a:defRPr/>
            </a:pPr>
            <a:r>
              <a:rPr lang="ja-JP" altLang="en-US" sz="1200" dirty="0">
                <a:solidFill>
                  <a:prstClr val="black"/>
                </a:solidFill>
                <a:latin typeface="ＤＦ特太ゴシック体" panose="020B0509000000000000" pitchFamily="49" charset="-128"/>
                <a:ea typeface="ＤＦ特太ゴシック体" panose="020B0509000000000000" pitchFamily="49" charset="-128"/>
              </a:rPr>
              <a:t>改正後の訪問先</a:t>
            </a:r>
          </a:p>
        </p:txBody>
      </p:sp>
      <p:sp>
        <p:nvSpPr>
          <p:cNvPr id="44" name="正方形/長方形 43"/>
          <p:cNvSpPr/>
          <p:nvPr/>
        </p:nvSpPr>
        <p:spPr>
          <a:xfrm>
            <a:off x="6149463" y="4725183"/>
            <a:ext cx="2391936"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200" b="1" i="1" u="sng" dirty="0">
                <a:solidFill>
                  <a:srgbClr val="FF0000"/>
                </a:solidFill>
                <a:latin typeface="HGPｺﾞｼｯｸM" panose="020B0600000000000000" pitchFamily="50" charset="-128"/>
                <a:ea typeface="HGPｺﾞｼｯｸM" panose="020B0600000000000000" pitchFamily="50" charset="-128"/>
              </a:rPr>
              <a:t>医療機関における重度訪問</a:t>
            </a:r>
            <a:endParaRPr lang="en-US" altLang="ja-JP" sz="1200" b="1" i="1" u="sng" dirty="0">
              <a:solidFill>
                <a:srgbClr val="FF0000"/>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200" b="1" i="1" u="sng" dirty="0">
                <a:solidFill>
                  <a:srgbClr val="FF0000"/>
                </a:solidFill>
                <a:latin typeface="HGPｺﾞｼｯｸM" panose="020B0600000000000000" pitchFamily="50" charset="-128"/>
                <a:ea typeface="HGPｺﾞｼｯｸM" panose="020B0600000000000000" pitchFamily="50" charset="-128"/>
              </a:rPr>
              <a:t>介護の利用を可能へ</a:t>
            </a:r>
            <a:endParaRPr lang="en-US" altLang="ja-JP" sz="1200" b="1" i="1" u="sng" dirty="0">
              <a:solidFill>
                <a:srgbClr val="FF0000"/>
              </a:solidFill>
              <a:latin typeface="HGPｺﾞｼｯｸM" panose="020B0600000000000000" pitchFamily="50" charset="-128"/>
              <a:ea typeface="HGPｺﾞｼｯｸM" panose="020B0600000000000000" pitchFamily="50" charset="-128"/>
            </a:endParaRPr>
          </a:p>
        </p:txBody>
      </p:sp>
      <p:sp>
        <p:nvSpPr>
          <p:cNvPr id="48" name="ドーナツ 47"/>
          <p:cNvSpPr/>
          <p:nvPr/>
        </p:nvSpPr>
        <p:spPr>
          <a:xfrm>
            <a:off x="6357208" y="5805673"/>
            <a:ext cx="536133" cy="563933"/>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40" name="右矢印 39"/>
          <p:cNvSpPr/>
          <p:nvPr/>
        </p:nvSpPr>
        <p:spPr>
          <a:xfrm>
            <a:off x="8164115" y="5949319"/>
            <a:ext cx="829963" cy="20067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39" name="ドーナツ 38"/>
          <p:cNvSpPr/>
          <p:nvPr/>
        </p:nvSpPr>
        <p:spPr>
          <a:xfrm>
            <a:off x="8234369" y="5805713"/>
            <a:ext cx="536133" cy="563933"/>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49" name="テキスト ボックス 48"/>
          <p:cNvSpPr txBox="1"/>
          <p:nvPr/>
        </p:nvSpPr>
        <p:spPr>
          <a:xfrm>
            <a:off x="8898390" y="3200738"/>
            <a:ext cx="982198"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医療機関</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（入院）</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pic>
        <p:nvPicPr>
          <p:cNvPr id="50" name="Picture 4" descr="C:\Users\YSIOY\AppData\Local\Microsoft\Windows\Temporary Internet Files\Content.IE5\Z023XEOF\hospita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439" y="5847249"/>
            <a:ext cx="786165" cy="727142"/>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p:cNvSpPr txBox="1"/>
          <p:nvPr/>
        </p:nvSpPr>
        <p:spPr>
          <a:xfrm>
            <a:off x="8887801" y="5361403"/>
            <a:ext cx="982198"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医療機関</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（入院）</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41" name="角丸四角形 40"/>
          <p:cNvSpPr/>
          <p:nvPr/>
        </p:nvSpPr>
        <p:spPr>
          <a:xfrm>
            <a:off x="56475" y="764727"/>
            <a:ext cx="9720386" cy="2232248"/>
          </a:xfrm>
          <a:prstGeom prst="roundRect">
            <a:avLst>
              <a:gd name="adj" fmla="val 7534"/>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四肢の麻痺及び寝たきりの状態にある者等の最重度の障害者が医療機関に入院した時には、重度訪問介護の支援が受けられなくなることから以下のような事例があるとの指摘がある。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500" dirty="0">
              <a:solidFill>
                <a:prstClr val="black"/>
              </a:solidFill>
              <a:latin typeface="HGPｺﾞｼｯｸM" panose="020B0600000000000000" pitchFamily="50" charset="-128"/>
              <a:ea typeface="HGPｺﾞｼｯｸM" panose="020B0600000000000000" pitchFamily="50" charset="-128"/>
            </a:endParaRPr>
          </a:p>
          <a:p>
            <a:pPr marL="353635" indent="-88806" fontAlgn="auto">
              <a:lnSpc>
                <a:spcPct val="110000"/>
              </a:lnSpc>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・体位交換などについて特殊な介護が必要な者に適切な方法が取られにくくなることにより苦痛が生じてしまう</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marL="353635" indent="-88806" fontAlgn="auto">
              <a:lnSpc>
                <a:spcPct val="110000"/>
              </a:lnSpc>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・行動上著しい困難を有する者について、本人の障害特性に応じた支援が行われないことにより、強い不安や恐怖等による混乱（パニック）を起こし、自傷行為等に至ってしまう</a:t>
            </a:r>
          </a:p>
          <a:p>
            <a:pPr marL="176022" indent="-176022" fontAlgn="auto">
              <a:lnSpc>
                <a:spcPct val="110000"/>
              </a:lnSpc>
              <a:spcBef>
                <a:spcPts val="0"/>
              </a:spcBef>
              <a:spcAft>
                <a:spcPts val="0"/>
              </a:spcAft>
            </a:pPr>
            <a:endParaRPr lang="ja-JP" altLang="en-US" sz="8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最重度の障害者であって重度訪問介護を利用している者に対し、入院中の医療機関においても、利用者の状態などを熟知しているヘルパーを引き続き利用し、そのニーズを的確に医療従事者に伝達する等の支援を行うことができることとする。</a:t>
            </a:r>
          </a:p>
        </p:txBody>
      </p:sp>
      <p:sp>
        <p:nvSpPr>
          <p:cNvPr id="42"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22</a:t>
            </a:fld>
            <a:endParaRPr lang="en-US" altLang="ja-JP" dirty="0">
              <a:solidFill>
                <a:prstClr val="black"/>
              </a:solidFill>
            </a:endParaRPr>
          </a:p>
        </p:txBody>
      </p:sp>
    </p:spTree>
    <p:extLst>
      <p:ext uri="{BB962C8B-B14F-4D97-AF65-F5344CB8AC3E}">
        <p14:creationId xmlns:p14="http://schemas.microsoft.com/office/powerpoint/2010/main" val="295046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直線コネクタ 59"/>
          <p:cNvCxnSpPr/>
          <p:nvPr/>
        </p:nvCxnSpPr>
        <p:spPr>
          <a:xfrm>
            <a:off x="4449004" y="4797152"/>
            <a:ext cx="5330349"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7825668" y="3285036"/>
            <a:ext cx="1953644" cy="12537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algn="ctr" fontAlgn="auto">
              <a:spcBef>
                <a:spcPts val="0"/>
              </a:spcBef>
              <a:spcAft>
                <a:spcPts val="0"/>
              </a:spcAft>
            </a:pPr>
            <a:endParaRPr lang="en-US" altLang="ja-JP" sz="1600" u="sng" dirty="0">
              <a:solidFill>
                <a:srgbClr val="00B050"/>
              </a:solidFill>
              <a:latin typeface="ＭＳ Ｐゴシック"/>
            </a:endParaRPr>
          </a:p>
          <a:p>
            <a:pPr algn="ctr" fontAlgn="auto">
              <a:spcBef>
                <a:spcPts val="0"/>
              </a:spcBef>
              <a:spcAft>
                <a:spcPts val="0"/>
              </a:spcAft>
            </a:pPr>
            <a:endParaRPr lang="en-US" altLang="ja-JP" sz="800" u="sng" dirty="0">
              <a:solidFill>
                <a:srgbClr val="00B050"/>
              </a:solidFill>
              <a:latin typeface="ＭＳ Ｐゴシック"/>
            </a:endParaRPr>
          </a:p>
          <a:p>
            <a:pPr algn="ctr" fontAlgn="auto">
              <a:spcBef>
                <a:spcPts val="0"/>
              </a:spcBef>
              <a:spcAft>
                <a:spcPts val="0"/>
              </a:spcAft>
            </a:pPr>
            <a:r>
              <a:rPr lang="ja-JP" altLang="en-US" sz="1600" u="sng" dirty="0">
                <a:solidFill>
                  <a:srgbClr val="00B050"/>
                </a:solidFill>
                <a:latin typeface="ＭＳ Ｐゴシック"/>
              </a:rPr>
              <a:t>介護</a:t>
            </a:r>
            <a:r>
              <a:rPr lang="ja-JP" altLang="en-US" sz="1100" dirty="0">
                <a:solidFill>
                  <a:prstClr val="black"/>
                </a:solidFill>
                <a:latin typeface="ＭＳ Ｐゴシック"/>
              </a:rPr>
              <a:t>保険事業所</a:t>
            </a:r>
            <a:endParaRPr lang="en-US" altLang="ja-JP" sz="1100" dirty="0">
              <a:solidFill>
                <a:prstClr val="black"/>
              </a:solidFill>
              <a:latin typeface="ＭＳ Ｐゴシック"/>
            </a:endParaRPr>
          </a:p>
        </p:txBody>
      </p:sp>
      <p:pic>
        <p:nvPicPr>
          <p:cNvPr id="58" name="Picture 3" descr="C:\Users\YSIOY\AppData\Local\Microsoft\Windows\Temporary Internet Files\Content.IE5\1CTOWRQ0\house-illustratio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221" y="3068964"/>
            <a:ext cx="846398" cy="672990"/>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7689311" y="5085184"/>
            <a:ext cx="2088232" cy="17281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sz="1600">
              <a:solidFill>
                <a:prstClr val="white"/>
              </a:solidFill>
            </a:endParaRPr>
          </a:p>
        </p:txBody>
      </p:sp>
      <p:grpSp>
        <p:nvGrpSpPr>
          <p:cNvPr id="5" name="グループ化 10"/>
          <p:cNvGrpSpPr>
            <a:grpSpLocks/>
          </p:cNvGrpSpPr>
          <p:nvPr/>
        </p:nvGrpSpPr>
        <p:grpSpPr bwMode="auto">
          <a:xfrm>
            <a:off x="28980" y="447636"/>
            <a:ext cx="9906000" cy="71438"/>
            <a:chOff x="0" y="188640"/>
            <a:chExt cx="9144000" cy="72008"/>
          </a:xfrm>
        </p:grpSpPr>
        <p:cxnSp>
          <p:nvCxnSpPr>
            <p:cNvPr id="6" name="直線コネクタ 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8" name="角丸四角形 7"/>
          <p:cNvSpPr/>
          <p:nvPr/>
        </p:nvSpPr>
        <p:spPr>
          <a:xfrm>
            <a:off x="92811" y="576000"/>
            <a:ext cx="9720386" cy="1944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a:t>
            </a:r>
            <a:r>
              <a:rPr lang="ja-JP" altLang="ja-JP" sz="1400" dirty="0">
                <a:solidFill>
                  <a:prstClr val="black"/>
                </a:solidFill>
                <a:latin typeface="HGPｺﾞｼｯｸM" panose="020B0600000000000000" pitchFamily="50" charset="-128"/>
                <a:ea typeface="HGPｺﾞｼｯｸM" panose="020B0600000000000000" pitchFamily="50" charset="-128"/>
              </a:rPr>
              <a:t>障害福祉サ―ビスに相当するサービスが介護保険法にある場合は、介護保険サービス</a:t>
            </a:r>
            <a:r>
              <a:rPr lang="ja-JP" altLang="en-US" sz="1400" dirty="0">
                <a:solidFill>
                  <a:prstClr val="black"/>
                </a:solidFill>
                <a:latin typeface="HGPｺﾞｼｯｸM" panose="020B0600000000000000" pitchFamily="50" charset="-128"/>
                <a:ea typeface="HGPｺﾞｼｯｸM" panose="020B0600000000000000" pitchFamily="50" charset="-128"/>
              </a:rPr>
              <a:t>の利用が優先されることになっている</a:t>
            </a:r>
            <a:r>
              <a:rPr lang="ja-JP" altLang="ja-JP" sz="1400" dirty="0">
                <a:solidFill>
                  <a:prstClr val="black"/>
                </a:solidFill>
                <a:latin typeface="HGPｺﾞｼｯｸM" panose="020B0600000000000000" pitchFamily="50" charset="-128"/>
                <a:ea typeface="HGPｺﾞｼｯｸM" panose="020B0600000000000000"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高齢障害者が介護保険サービスを利用する場合、障害福祉制度と介護保険制度の利用者負担上限が異なるために</a:t>
            </a:r>
            <a:r>
              <a:rPr lang="ja-JP" altLang="ja-JP" sz="1400" dirty="0">
                <a:solidFill>
                  <a:prstClr val="black"/>
                </a:solidFill>
                <a:latin typeface="HGPｺﾞｼｯｸM" panose="020B0600000000000000" pitchFamily="50" charset="-128"/>
                <a:ea typeface="HGPｺﾞｼｯｸM" panose="020B0600000000000000" pitchFamily="50" charset="-128"/>
              </a:rPr>
              <a:t>利用者負担</a:t>
            </a:r>
            <a:r>
              <a:rPr lang="ja-JP" altLang="en-US" sz="1400" dirty="0">
                <a:solidFill>
                  <a:prstClr val="black"/>
                </a:solidFill>
                <a:latin typeface="HGPｺﾞｼｯｸM" panose="020B0600000000000000" pitchFamily="50" charset="-128"/>
                <a:ea typeface="HGPｺﾞｼｯｸM" panose="020B0600000000000000" pitchFamily="50" charset="-128"/>
              </a:rPr>
              <a:t>（１割）が新たに生じることや、これまで利用していた障害福祉サービス事業所とは別の介護保険事業所を利用することになる場合があることといった課題</a:t>
            </a:r>
            <a:r>
              <a:rPr lang="ja-JP" altLang="ja-JP" sz="1400" dirty="0">
                <a:solidFill>
                  <a:prstClr val="black"/>
                </a:solidFill>
                <a:latin typeface="HGPｺﾞｼｯｸM" panose="020B0600000000000000" pitchFamily="50" charset="-128"/>
                <a:ea typeface="HGPｺﾞｼｯｸM" panose="020B0600000000000000" pitchFamily="50" charset="-128"/>
              </a:rPr>
              <a:t>が</a:t>
            </a:r>
            <a:r>
              <a:rPr lang="ja-JP" altLang="en-US" sz="1400" dirty="0">
                <a:solidFill>
                  <a:prstClr val="black"/>
                </a:solidFill>
                <a:latin typeface="HGPｺﾞｼｯｸM" panose="020B0600000000000000" pitchFamily="50" charset="-128"/>
                <a:ea typeface="HGPｺﾞｼｯｸM" panose="020B0600000000000000" pitchFamily="50" charset="-128"/>
              </a:rPr>
              <a:t>指摘されている</a:t>
            </a:r>
            <a:r>
              <a:rPr lang="ja-JP" altLang="ja-JP" sz="1400" dirty="0">
                <a:solidFill>
                  <a:prstClr val="black"/>
                </a:solidFill>
                <a:latin typeface="HGPｺﾞｼｯｸM" panose="020B0600000000000000" pitchFamily="50" charset="-128"/>
                <a:ea typeface="HGPｺﾞｼｯｸM" panose="020B0600000000000000" pitchFamily="50" charset="-128"/>
              </a:rPr>
              <a:t>。</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a:t>
            </a:r>
            <a:r>
              <a:rPr lang="en-US" altLang="ja-JP" sz="1400" dirty="0">
                <a:solidFill>
                  <a:prstClr val="black"/>
                </a:solidFill>
                <a:latin typeface="HGPｺﾞｼｯｸM" panose="020B0600000000000000" pitchFamily="50" charset="-128"/>
                <a:ea typeface="HGPｺﾞｼｯｸM" panose="020B0600000000000000" pitchFamily="50" charset="-128"/>
              </a:rPr>
              <a:t>65</a:t>
            </a:r>
            <a:r>
              <a:rPr lang="ja-JP" altLang="en-US" sz="1400" dirty="0">
                <a:solidFill>
                  <a:prstClr val="black"/>
                </a:solidFill>
                <a:latin typeface="HGPｺﾞｼｯｸM" panose="020B0600000000000000" pitchFamily="50" charset="-128"/>
                <a:ea typeface="HGPｺﾞｼｯｸM" panose="020B0600000000000000" pitchFamily="50" charset="-128"/>
              </a:rPr>
              <a:t>歳に至るまで相当の長期間にわたり障害福祉サービスを利用していた一定の高齢障害者に対し、介護保険サービスの利用者負担が軽減されるよう障害福祉制度により利用者負担を軽減（償還）する仕組みを設け、障害福祉サービス事業所が介護保険事業所になりやすくする等の見直しを行い、介護保険サービスの円滑な利用を促進す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10" name="テキスト ボックス 9"/>
          <p:cNvSpPr txBox="1"/>
          <p:nvPr/>
        </p:nvSpPr>
        <p:spPr>
          <a:xfrm>
            <a:off x="200562" y="2941724"/>
            <a:ext cx="4032447" cy="3040975"/>
          </a:xfrm>
          <a:prstGeom prst="rect">
            <a:avLst/>
          </a:prstGeom>
          <a:noFill/>
          <a:ln w="6350">
            <a:solidFill>
              <a:schemeClr val="tx1"/>
            </a:solidFill>
          </a:ln>
        </p:spPr>
        <p:txBody>
          <a:bodyPr wrap="square" lIns="35962" tIns="35962" rIns="35962" bIns="35962" rtlCol="0">
            <a:noAutofit/>
          </a:bodyPr>
          <a:lstStyle/>
          <a:p>
            <a:pPr fontAlgn="auto">
              <a:lnSpc>
                <a:spcPts val="1600"/>
              </a:lnSpc>
              <a:spcBef>
                <a:spcPts val="0"/>
              </a:spcBef>
              <a:spcAft>
                <a:spcPts val="0"/>
              </a:spcAft>
              <a:defRPr/>
            </a:pPr>
            <a:r>
              <a:rPr lang="en-US" altLang="ja-JP" sz="1400" b="1" dirty="0">
                <a:solidFill>
                  <a:srgbClr val="000000"/>
                </a:solidFill>
                <a:latin typeface="HGPｺﾞｼｯｸM" panose="020B0600000000000000" pitchFamily="50" charset="-128"/>
                <a:ea typeface="HGPｺﾞｼｯｸM" panose="020B0600000000000000" pitchFamily="50" charset="-128"/>
              </a:rPr>
              <a:t> </a:t>
            </a:r>
          </a:p>
          <a:p>
            <a:pPr fontAlgn="auto">
              <a:lnSpc>
                <a:spcPts val="1600"/>
              </a:lnSpc>
              <a:spcBef>
                <a:spcPts val="0"/>
              </a:spcBef>
              <a:spcAft>
                <a:spcPts val="0"/>
              </a:spcAft>
              <a:defRPr/>
            </a:pPr>
            <a:r>
              <a:rPr lang="ja-JP" altLang="en-US" sz="1400" b="1" dirty="0">
                <a:solidFill>
                  <a:srgbClr val="000000"/>
                </a:solidFill>
                <a:latin typeface="HGPｺﾞｼｯｸM" panose="020B0600000000000000" pitchFamily="50" charset="-128"/>
                <a:ea typeface="HGPｺﾞｼｯｸM" panose="020B0600000000000000" pitchFamily="50" charset="-128"/>
              </a:rPr>
              <a:t> </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200562" y="3140996"/>
            <a:ext cx="4032447" cy="3724001"/>
          </a:xfrm>
          <a:prstGeom prst="rect">
            <a:avLst/>
          </a:prstGeom>
        </p:spPr>
        <p:txBody>
          <a:bodyPr wrap="square" lIns="91341" tIns="45673" rIns="91341" bIns="45673">
            <a:spAutoFit/>
          </a:bodyPr>
          <a:lstStyle/>
          <a:p>
            <a:pPr marL="176022" indent="-176022"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一定の高齢障害者に対し、一般高齢者との公平性を踏まえ、介護保険サービスの利用者負担を軽減（償還）できる仕組みを設ける。</a:t>
            </a:r>
            <a:endParaRPr lang="en-US" altLang="ja-JP" sz="1400" i="1" dirty="0">
              <a:solidFill>
                <a:prstClr val="black"/>
              </a:solidFill>
              <a:latin typeface="HGPｺﾞｼｯｸM" panose="020B0600000000000000" pitchFamily="50" charset="-128"/>
              <a:ea typeface="HGPｺﾞｼｯｸM" panose="020B0600000000000000" pitchFamily="50" charset="-128"/>
            </a:endParaRPr>
          </a:p>
          <a:p>
            <a:pPr marL="87219" indent="-87219" fontAlgn="auto">
              <a:spcBef>
                <a:spcPts val="0"/>
              </a:spcBef>
              <a:spcAft>
                <a:spcPts val="0"/>
              </a:spcAft>
            </a:pP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87219" indent="-87219" fontAlgn="auto">
              <a:spcBef>
                <a:spcPts val="0"/>
              </a:spcBef>
              <a:spcAft>
                <a:spcPts val="0"/>
              </a:spcAft>
            </a:pPr>
            <a:r>
              <a:rPr lang="en-US" altLang="ja-JP" sz="1400" dirty="0">
                <a:solidFill>
                  <a:prstClr val="black"/>
                </a:solidFill>
                <a:latin typeface="HGPｺﾞｼｯｸM" panose="020B0600000000000000" pitchFamily="50" charset="-128"/>
                <a:ea typeface="HGPｺﾞｼｯｸM" panose="020B0600000000000000"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対象者</a:t>
            </a:r>
            <a:r>
              <a:rPr lang="en-US" altLang="ja-JP" sz="1400" dirty="0">
                <a:solidFill>
                  <a:prstClr val="black"/>
                </a:solidFill>
                <a:latin typeface="HGPｺﾞｼｯｸM" panose="020B0600000000000000" pitchFamily="50" charset="-128"/>
                <a:ea typeface="HGPｺﾞｼｯｸM" panose="020B0600000000000000" pitchFamily="50" charset="-128"/>
              </a:rPr>
              <a:t>】</a:t>
            </a: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a:t>
            </a:r>
            <a:r>
              <a:rPr lang="en-US" altLang="ja-JP" sz="1400" dirty="0">
                <a:solidFill>
                  <a:prstClr val="black"/>
                </a:solidFill>
                <a:latin typeface="HGPｺﾞｼｯｸM" panose="020B0600000000000000" pitchFamily="50" charset="-128"/>
                <a:ea typeface="HGPｺﾞｼｯｸM" panose="020B0600000000000000" pitchFamily="50" charset="-128"/>
              </a:rPr>
              <a:t>65</a:t>
            </a:r>
            <a:r>
              <a:rPr lang="ja-JP" altLang="en-US" sz="1400" dirty="0">
                <a:solidFill>
                  <a:prstClr val="black"/>
                </a:solidFill>
                <a:latin typeface="HGPｺﾞｼｯｸM" panose="020B0600000000000000" pitchFamily="50" charset="-128"/>
                <a:ea typeface="HGPｺﾞｼｯｸM" panose="020B0600000000000000" pitchFamily="50" charset="-128"/>
              </a:rPr>
              <a:t>歳に至るまで相当の長期間にわたり障害福祉</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サービスを受けていた障害者</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障害福祉サービスに相当する介護保険サービス</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を利用する場合</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一定程度以上の障害支援区分</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低所得者</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　（具体的な要件は、今後政令で定める。）</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endParaRPr lang="en-US" altLang="ja-JP" sz="20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en-US" altLang="ja-JP" sz="1400" dirty="0">
                <a:solidFill>
                  <a:prstClr val="black"/>
                </a:solidFill>
                <a:latin typeface="HGPｺﾞｼｯｸM" panose="020B0600000000000000" pitchFamily="50" charset="-128"/>
                <a:ea typeface="HGPｺﾞｼｯｸM" panose="020B0600000000000000"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この他、障害福祉サービス事業所が介護保険</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事業所になりやすくする等の見直しを行い、介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護保険サービスの円滑な利用を促進する。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12" name="Rectangle 2"/>
          <p:cNvSpPr>
            <a:spLocks noChangeArrowheads="1"/>
          </p:cNvSpPr>
          <p:nvPr/>
        </p:nvSpPr>
        <p:spPr bwMode="auto">
          <a:xfrm>
            <a:off x="14606" y="-12838"/>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prstClr val="black"/>
                </a:solidFill>
                <a:latin typeface="HG創英角ｺﾞｼｯｸUB" panose="020B0909000000000000" pitchFamily="49" charset="-128"/>
                <a:ea typeface="HG創英角ｺﾞｼｯｸUB" panose="020B0909000000000000" pitchFamily="49" charset="-128"/>
              </a:rPr>
              <a:t>高齢障害者の介護保険サービスの円滑な利用</a:t>
            </a:r>
          </a:p>
          <a:p>
            <a:pPr algn="ctr" fontAlgn="auto">
              <a:spcBef>
                <a:spcPts val="0"/>
              </a:spcBef>
              <a:spcAft>
                <a:spcPts val="0"/>
              </a:spcAft>
            </a:pPr>
            <a:endParaRPr lang="en-US" altLang="ja-JP" sz="2800" spc="-100" dirty="0">
              <a:solidFill>
                <a:prstClr val="black">
                  <a:lumMod val="65000"/>
                  <a:lumOff val="35000"/>
                </a:prstClr>
              </a:solidFill>
              <a:latin typeface="HG創英角ｺﾞｼｯｸUB" pitchFamily="49" charset="-128"/>
              <a:ea typeface="HG創英角ｺﾞｼｯｸUB" pitchFamily="49" charset="-128"/>
            </a:endParaRPr>
          </a:p>
        </p:txBody>
      </p:sp>
      <p:grpSp>
        <p:nvGrpSpPr>
          <p:cNvPr id="16" name="グループ化 15"/>
          <p:cNvGrpSpPr/>
          <p:nvPr/>
        </p:nvGrpSpPr>
        <p:grpSpPr>
          <a:xfrm>
            <a:off x="4592960" y="4005064"/>
            <a:ext cx="1807420" cy="1307444"/>
            <a:chOff x="178616" y="3633891"/>
            <a:chExt cx="1792095" cy="1656181"/>
          </a:xfrm>
          <a:solidFill>
            <a:schemeClr val="bg1"/>
          </a:solidFill>
        </p:grpSpPr>
        <p:sp>
          <p:nvSpPr>
            <p:cNvPr id="17" name="正方形/長方形 16"/>
            <p:cNvSpPr/>
            <p:nvPr/>
          </p:nvSpPr>
          <p:spPr>
            <a:xfrm>
              <a:off x="178616" y="3633891"/>
              <a:ext cx="1792095" cy="165618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endParaRPr>
            </a:p>
          </p:txBody>
        </p:sp>
        <p:sp>
          <p:nvSpPr>
            <p:cNvPr id="18" name="テキスト ボックス 17"/>
            <p:cNvSpPr txBox="1"/>
            <p:nvPr/>
          </p:nvSpPr>
          <p:spPr>
            <a:xfrm>
              <a:off x="206766" y="3725107"/>
              <a:ext cx="1734517" cy="584806"/>
            </a:xfrm>
            <a:prstGeom prst="rect">
              <a:avLst/>
            </a:prstGeom>
            <a:noFill/>
          </p:spPr>
          <p:txBody>
            <a:bodyPr wrap="square" rtlCol="0">
              <a:spAutoFit/>
            </a:bodyPr>
            <a:lstStyle/>
            <a:p>
              <a:pPr algn="ctr" fontAlgn="auto">
                <a:spcBef>
                  <a:spcPts val="0"/>
                </a:spcBef>
                <a:spcAft>
                  <a:spcPts val="0"/>
                </a:spcAft>
              </a:pPr>
              <a:endParaRPr lang="en-US" altLang="ja-JP" sz="800" dirty="0">
                <a:solidFill>
                  <a:prstClr val="black"/>
                </a:solidFill>
                <a:latin typeface="ＭＳ Ｐゴシック"/>
                <a:ea typeface="ＭＳ Ｐゴシック"/>
              </a:endParaRPr>
            </a:p>
            <a:p>
              <a:pPr algn="ctr" fontAlgn="auto">
                <a:spcBef>
                  <a:spcPts val="0"/>
                </a:spcBef>
                <a:spcAft>
                  <a:spcPts val="0"/>
                </a:spcAft>
              </a:pPr>
              <a:r>
                <a:rPr lang="ja-JP" altLang="en-US" sz="1600" u="sng" dirty="0">
                  <a:solidFill>
                    <a:srgbClr val="00B050"/>
                  </a:solidFill>
                  <a:latin typeface="ＭＳ Ｐゴシック"/>
                  <a:ea typeface="ＭＳ Ｐゴシック"/>
                </a:rPr>
                <a:t>障害</a:t>
              </a:r>
              <a:r>
                <a:rPr lang="ja-JP" altLang="en-US" sz="1000" dirty="0">
                  <a:solidFill>
                    <a:prstClr val="black"/>
                  </a:solidFill>
                  <a:latin typeface="ＭＳ Ｐゴシック"/>
                  <a:ea typeface="ＭＳ Ｐゴシック"/>
                </a:rPr>
                <a:t>福祉サービス事業所</a:t>
              </a:r>
              <a:endParaRPr lang="en-US" altLang="ja-JP" sz="1000" dirty="0">
                <a:solidFill>
                  <a:prstClr val="black"/>
                </a:solidFill>
                <a:latin typeface="ＭＳ Ｐゴシック"/>
                <a:ea typeface="ＭＳ Ｐゴシック"/>
              </a:endParaRPr>
            </a:p>
          </p:txBody>
        </p:sp>
      </p:grpSp>
      <p:pic>
        <p:nvPicPr>
          <p:cNvPr id="15"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815" y="3627131"/>
            <a:ext cx="886144" cy="480882"/>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7329498" y="5123800"/>
            <a:ext cx="2894689" cy="969496"/>
          </a:xfrm>
          <a:prstGeom prst="rect">
            <a:avLst/>
          </a:prstGeom>
          <a:noFill/>
        </p:spPr>
        <p:txBody>
          <a:bodyPr wrap="square" lIns="91341" tIns="45673" rIns="91341" bIns="45673" rtlCol="0">
            <a:spAutoFit/>
          </a:bodyPr>
          <a:lstStyle/>
          <a:p>
            <a:pPr algn="ctr" fontAlgn="auto">
              <a:spcBef>
                <a:spcPts val="0"/>
              </a:spcBef>
              <a:spcAft>
                <a:spcPts val="0"/>
              </a:spcAft>
            </a:pPr>
            <a:endParaRPr lang="en-US" altLang="ja-JP" sz="1100" dirty="0">
              <a:solidFill>
                <a:prstClr val="black"/>
              </a:solidFill>
              <a:latin typeface="ＭＳ Ｐゴシック"/>
              <a:ea typeface="ＭＳ Ｐゴシック"/>
            </a:endParaRPr>
          </a:p>
          <a:p>
            <a:pPr algn="ctr" fontAlgn="auto">
              <a:spcBef>
                <a:spcPts val="0"/>
              </a:spcBef>
              <a:spcAft>
                <a:spcPts val="0"/>
              </a:spcAft>
            </a:pPr>
            <a:endParaRPr lang="en-US" altLang="ja-JP" sz="300" dirty="0">
              <a:solidFill>
                <a:prstClr val="black"/>
              </a:solidFill>
              <a:latin typeface="ＭＳ Ｐゴシック"/>
              <a:ea typeface="ＭＳ Ｐゴシック"/>
            </a:endParaRPr>
          </a:p>
          <a:p>
            <a:pPr algn="ctr" fontAlgn="auto">
              <a:spcBef>
                <a:spcPts val="0"/>
              </a:spcBef>
              <a:spcAft>
                <a:spcPts val="0"/>
              </a:spcAft>
            </a:pPr>
            <a:r>
              <a:rPr lang="ja-JP" altLang="en-US" sz="1600" u="sng" dirty="0">
                <a:solidFill>
                  <a:srgbClr val="00B050"/>
                </a:solidFill>
                <a:latin typeface="ＭＳ Ｐゴシック"/>
                <a:ea typeface="ＭＳ Ｐゴシック"/>
              </a:rPr>
              <a:t>障害</a:t>
            </a:r>
            <a:r>
              <a:rPr lang="ja-JP" altLang="en-US" sz="1100" dirty="0">
                <a:solidFill>
                  <a:prstClr val="black"/>
                </a:solidFill>
                <a:latin typeface="ＭＳ Ｐゴシック"/>
                <a:ea typeface="ＭＳ Ｐゴシック"/>
              </a:rPr>
              <a:t>福祉サービス事業所</a:t>
            </a:r>
            <a:endParaRPr lang="en-US" altLang="ja-JP" sz="1100" dirty="0">
              <a:solidFill>
                <a:prstClr val="black"/>
              </a:solidFill>
              <a:latin typeface="ＭＳ Ｐゴシック"/>
              <a:ea typeface="ＭＳ Ｐゴシック"/>
            </a:endParaRPr>
          </a:p>
          <a:p>
            <a:pPr algn="ctr" fontAlgn="auto">
              <a:spcBef>
                <a:spcPts val="0"/>
              </a:spcBef>
              <a:spcAft>
                <a:spcPts val="0"/>
              </a:spcAft>
            </a:pPr>
            <a:r>
              <a:rPr lang="ja-JP" altLang="en-US" sz="1100" dirty="0">
                <a:solidFill>
                  <a:prstClr val="black"/>
                </a:solidFill>
                <a:latin typeface="ＭＳ Ｐゴシック"/>
                <a:ea typeface="ＭＳ Ｐゴシック"/>
              </a:rPr>
              <a:t>かつ</a:t>
            </a:r>
            <a:endParaRPr lang="en-US" altLang="ja-JP" sz="1100" dirty="0">
              <a:solidFill>
                <a:prstClr val="black"/>
              </a:solidFill>
              <a:latin typeface="ＭＳ Ｐゴシック"/>
              <a:ea typeface="ＭＳ Ｐゴシック"/>
            </a:endParaRPr>
          </a:p>
          <a:p>
            <a:pPr algn="ctr" fontAlgn="auto">
              <a:spcBef>
                <a:spcPts val="0"/>
              </a:spcBef>
              <a:spcAft>
                <a:spcPts val="0"/>
              </a:spcAft>
            </a:pPr>
            <a:r>
              <a:rPr lang="ja-JP" altLang="en-US" sz="1600" u="sng" dirty="0">
                <a:solidFill>
                  <a:srgbClr val="00B050"/>
                </a:solidFill>
                <a:latin typeface="ＭＳ Ｐゴシック"/>
                <a:ea typeface="ＭＳ Ｐゴシック"/>
              </a:rPr>
              <a:t>介護</a:t>
            </a:r>
            <a:r>
              <a:rPr lang="ja-JP" altLang="en-US" sz="1100" dirty="0">
                <a:solidFill>
                  <a:prstClr val="black"/>
                </a:solidFill>
                <a:latin typeface="ＭＳ Ｐゴシック"/>
                <a:ea typeface="ＭＳ Ｐゴシック"/>
              </a:rPr>
              <a:t>保険事業所</a:t>
            </a:r>
          </a:p>
        </p:txBody>
      </p:sp>
      <p:sp>
        <p:nvSpPr>
          <p:cNvPr id="21" name="テキスト ボックス 20"/>
          <p:cNvSpPr txBox="1"/>
          <p:nvPr/>
        </p:nvSpPr>
        <p:spPr>
          <a:xfrm>
            <a:off x="4808994" y="4623857"/>
            <a:ext cx="1431442" cy="461570"/>
          </a:xfrm>
          <a:prstGeom prst="rect">
            <a:avLst/>
          </a:prstGeom>
        </p:spPr>
        <p:style>
          <a:lnRef idx="1">
            <a:schemeClr val="accent6"/>
          </a:lnRef>
          <a:fillRef idx="2">
            <a:schemeClr val="accent6"/>
          </a:fillRef>
          <a:effectRef idx="1">
            <a:schemeClr val="accent6"/>
          </a:effectRef>
          <a:fontRef idx="minor">
            <a:schemeClr val="dk1"/>
          </a:fontRef>
        </p:style>
        <p:txBody>
          <a:bodyPr wrap="square" lIns="91341" tIns="45673" rIns="91341" bIns="45673" rtlCol="0">
            <a:spAutoFit/>
          </a:bodyPr>
          <a:lstStyle/>
          <a:p>
            <a:pPr algn="ctr" fontAlgn="auto">
              <a:spcBef>
                <a:spcPts val="0"/>
              </a:spcBef>
              <a:spcAft>
                <a:spcPts val="0"/>
              </a:spcAft>
            </a:pPr>
            <a:r>
              <a:rPr lang="ja-JP" altLang="en-US" sz="1200" dirty="0">
                <a:solidFill>
                  <a:prstClr val="black"/>
                </a:solidFill>
                <a:latin typeface="ＭＳ Ｐゴシック"/>
              </a:rPr>
              <a:t>［利用者負担］</a:t>
            </a:r>
            <a:endParaRPr lang="en-US" altLang="ja-JP" sz="1200" dirty="0">
              <a:solidFill>
                <a:prstClr val="black"/>
              </a:solidFill>
              <a:latin typeface="ＭＳ Ｐゴシック"/>
            </a:endParaRPr>
          </a:p>
          <a:p>
            <a:pPr algn="ctr" fontAlgn="auto">
              <a:spcBef>
                <a:spcPts val="0"/>
              </a:spcBef>
              <a:spcAft>
                <a:spcPts val="0"/>
              </a:spcAft>
            </a:pPr>
            <a:r>
              <a:rPr lang="ja-JP" altLang="en-US" sz="1200" dirty="0">
                <a:solidFill>
                  <a:prstClr val="black"/>
                </a:solidFill>
                <a:latin typeface="ＭＳ Ｐゴシック"/>
              </a:rPr>
              <a:t>　ゼロ　（低所得者）</a:t>
            </a:r>
            <a:endParaRPr lang="en-US" altLang="ja-JP" sz="1200" dirty="0">
              <a:solidFill>
                <a:prstClr val="black"/>
              </a:solidFill>
              <a:latin typeface="ＭＳ Ｐゴシック"/>
            </a:endParaRPr>
          </a:p>
        </p:txBody>
      </p:sp>
      <p:sp>
        <p:nvSpPr>
          <p:cNvPr id="24" name="テキスト ボックス 23"/>
          <p:cNvSpPr txBox="1"/>
          <p:nvPr/>
        </p:nvSpPr>
        <p:spPr>
          <a:xfrm>
            <a:off x="7987397" y="6280137"/>
            <a:ext cx="15741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41" tIns="45673" rIns="91341" bIns="45673" rtlCol="0">
            <a:spAutoFit/>
          </a:bodyPr>
          <a:lstStyle/>
          <a:p>
            <a:pPr algn="ctr" fontAlgn="auto">
              <a:spcBef>
                <a:spcPts val="0"/>
              </a:spcBef>
              <a:spcAft>
                <a:spcPts val="0"/>
              </a:spcAft>
            </a:pPr>
            <a:r>
              <a:rPr lang="ja-JP" altLang="en-US" sz="1200" dirty="0">
                <a:solidFill>
                  <a:prstClr val="black"/>
                </a:solidFill>
                <a:latin typeface="ＭＳ Ｐゴシック"/>
              </a:rPr>
              <a:t>［利用者負担］</a:t>
            </a:r>
            <a:endParaRPr lang="en-US" altLang="ja-JP" sz="1200" dirty="0">
              <a:solidFill>
                <a:prstClr val="black"/>
              </a:solidFill>
              <a:latin typeface="ＭＳ Ｐゴシック"/>
            </a:endParaRPr>
          </a:p>
          <a:p>
            <a:pPr algn="ctr" fontAlgn="auto">
              <a:spcBef>
                <a:spcPts val="0"/>
              </a:spcBef>
              <a:spcAft>
                <a:spcPts val="0"/>
              </a:spcAft>
            </a:pPr>
            <a:r>
              <a:rPr lang="ja-JP" altLang="en-US" sz="1200" dirty="0">
                <a:solidFill>
                  <a:prstClr val="black"/>
                </a:solidFill>
                <a:latin typeface="ＭＳ Ｐゴシック"/>
              </a:rPr>
              <a:t>　１割</a:t>
            </a:r>
            <a:endParaRPr lang="en-US" altLang="ja-JP" sz="1200" dirty="0">
              <a:solidFill>
                <a:prstClr val="black"/>
              </a:solidFill>
              <a:latin typeface="ＭＳ Ｐゴシック"/>
            </a:endParaRPr>
          </a:p>
        </p:txBody>
      </p:sp>
      <p:sp>
        <p:nvSpPr>
          <p:cNvPr id="27" name="角丸四角形吹き出し 26"/>
          <p:cNvSpPr/>
          <p:nvPr/>
        </p:nvSpPr>
        <p:spPr>
          <a:xfrm>
            <a:off x="6518502" y="4600637"/>
            <a:ext cx="1621979" cy="484941"/>
          </a:xfrm>
          <a:prstGeom prst="wedgeRoundRectCallout">
            <a:avLst>
              <a:gd name="adj1" fmla="val 45341"/>
              <a:gd name="adj2" fmla="val 96373"/>
              <a:gd name="adj3" fmla="val 16667"/>
            </a:avLst>
          </a:prstGeom>
          <a:ln w="3175"/>
        </p:spPr>
        <p:style>
          <a:lnRef idx="2">
            <a:schemeClr val="dk1"/>
          </a:lnRef>
          <a:fillRef idx="1">
            <a:schemeClr val="lt1"/>
          </a:fillRef>
          <a:effectRef idx="0">
            <a:schemeClr val="dk1"/>
          </a:effectRef>
          <a:fontRef idx="minor">
            <a:schemeClr val="dk1"/>
          </a:fontRef>
        </p:style>
        <p:txBody>
          <a:bodyPr lIns="91341" tIns="45673" rIns="91341" bIns="45673" rtlCol="0" anchor="ctr"/>
          <a:lstStyle/>
          <a:p>
            <a:pPr fontAlgn="auto">
              <a:spcBef>
                <a:spcPts val="0"/>
              </a:spcBef>
              <a:spcAft>
                <a:spcPts val="0"/>
              </a:spcAft>
            </a:pPr>
            <a:r>
              <a:rPr lang="ja-JP" altLang="en-US" sz="1100" dirty="0">
                <a:solidFill>
                  <a:prstClr val="black"/>
                </a:solidFill>
                <a:latin typeface="ＭＳ Ｐゴシック"/>
              </a:rPr>
              <a:t>介護保険事業所になりやすくする等の仕組み</a:t>
            </a:r>
            <a:endParaRPr lang="en-US" altLang="ja-JP" sz="1100" dirty="0">
              <a:solidFill>
                <a:prstClr val="black"/>
              </a:solidFill>
              <a:latin typeface="ＭＳ Ｐゴシック"/>
            </a:endParaRPr>
          </a:p>
        </p:txBody>
      </p:sp>
      <p:sp>
        <p:nvSpPr>
          <p:cNvPr id="37" name="右矢印 36"/>
          <p:cNvSpPr/>
          <p:nvPr/>
        </p:nvSpPr>
        <p:spPr>
          <a:xfrm>
            <a:off x="7113244" y="6387304"/>
            <a:ext cx="884974" cy="354481"/>
          </a:xfrm>
          <a:prstGeom prst="rightArrow">
            <a:avLst>
              <a:gd name="adj1" fmla="val 29900"/>
              <a:gd name="adj2" fmla="val 50000"/>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39" name="角丸四角形 38"/>
          <p:cNvSpPr/>
          <p:nvPr/>
        </p:nvSpPr>
        <p:spPr>
          <a:xfrm>
            <a:off x="5266959" y="6293144"/>
            <a:ext cx="1846282" cy="520649"/>
          </a:xfrm>
          <a:prstGeom prst="roundRect">
            <a:avLst>
              <a:gd name="adj" fmla="val 355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5962" tIns="45673" rIns="35962" bIns="45673" rtlCol="0" anchor="ctr"/>
          <a:lstStyle/>
          <a:p>
            <a:pPr marL="87219" indent="-87219" algn="ctr" fontAlgn="auto">
              <a:spcBef>
                <a:spcPts val="0"/>
              </a:spcBef>
              <a:spcAft>
                <a:spcPts val="0"/>
              </a:spcAft>
            </a:pPr>
            <a:r>
              <a:rPr lang="ja-JP" altLang="en-US" sz="1200" dirty="0">
                <a:solidFill>
                  <a:prstClr val="black"/>
                </a:solidFill>
                <a:latin typeface="ＭＳ Ｐゴシック"/>
              </a:rPr>
              <a:t>一定の高齢障害者に対し</a:t>
            </a:r>
            <a:endParaRPr lang="en-US" altLang="ja-JP" sz="1200" dirty="0">
              <a:solidFill>
                <a:prstClr val="black"/>
              </a:solidFill>
              <a:latin typeface="ＭＳ Ｐゴシック"/>
            </a:endParaRPr>
          </a:p>
          <a:p>
            <a:pPr marL="87219" indent="-87219" algn="ctr" fontAlgn="auto">
              <a:spcBef>
                <a:spcPts val="0"/>
              </a:spcBef>
              <a:spcAft>
                <a:spcPts val="0"/>
              </a:spcAft>
            </a:pPr>
            <a:r>
              <a:rPr lang="ja-JP" altLang="en-US" sz="1200" dirty="0">
                <a:solidFill>
                  <a:prstClr val="black"/>
                </a:solidFill>
                <a:latin typeface="ＭＳ Ｐゴシック"/>
              </a:rPr>
              <a:t>利用者負担を軽減（償還）</a:t>
            </a:r>
            <a:endParaRPr lang="en-US" altLang="ja-JP" sz="1000" dirty="0">
              <a:solidFill>
                <a:prstClr val="black"/>
              </a:solidFill>
              <a:latin typeface="ＭＳ Ｐゴシック"/>
            </a:endParaRPr>
          </a:p>
        </p:txBody>
      </p:sp>
      <p:sp>
        <p:nvSpPr>
          <p:cNvPr id="9" name="正方形/長方形 8"/>
          <p:cNvSpPr/>
          <p:nvPr/>
        </p:nvSpPr>
        <p:spPr>
          <a:xfrm>
            <a:off x="108812" y="2777116"/>
            <a:ext cx="1794199"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 具体的内容</a:t>
            </a:r>
          </a:p>
        </p:txBody>
      </p:sp>
      <p:sp>
        <p:nvSpPr>
          <p:cNvPr id="44" name="テキスト ボックス 43"/>
          <p:cNvSpPr txBox="1"/>
          <p:nvPr/>
        </p:nvSpPr>
        <p:spPr>
          <a:xfrm>
            <a:off x="4934077" y="2781341"/>
            <a:ext cx="1171058" cy="307777"/>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lIns="91341" tIns="45673" rIns="91341" bIns="45673" rtlCol="0">
            <a:spAutoFit/>
          </a:bodyPr>
          <a:lstStyle/>
          <a:p>
            <a:pPr algn="ctr" fontAlgn="auto">
              <a:spcBef>
                <a:spcPts val="0"/>
              </a:spcBef>
              <a:spcAft>
                <a:spcPts val="0"/>
              </a:spcAft>
            </a:pPr>
            <a:r>
              <a:rPr lang="en-US" altLang="ja-JP" sz="1400" dirty="0">
                <a:solidFill>
                  <a:prstClr val="black"/>
                </a:solidFill>
                <a:latin typeface="ＭＳ Ｐゴシック"/>
              </a:rPr>
              <a:t>65</a:t>
            </a:r>
            <a:r>
              <a:rPr lang="ja-JP" altLang="en-US" sz="1400" dirty="0">
                <a:solidFill>
                  <a:prstClr val="black"/>
                </a:solidFill>
                <a:latin typeface="ＭＳ Ｐゴシック"/>
              </a:rPr>
              <a:t>歳未満</a:t>
            </a:r>
          </a:p>
        </p:txBody>
      </p:sp>
      <p:sp>
        <p:nvSpPr>
          <p:cNvPr id="45" name="テキスト ボックス 44"/>
          <p:cNvSpPr txBox="1"/>
          <p:nvPr/>
        </p:nvSpPr>
        <p:spPr>
          <a:xfrm>
            <a:off x="8015412" y="4005121"/>
            <a:ext cx="15741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41" tIns="45673" rIns="91341" bIns="45673" rtlCol="0">
            <a:spAutoFit/>
          </a:bodyPr>
          <a:lstStyle/>
          <a:p>
            <a:pPr algn="ctr" fontAlgn="auto">
              <a:spcBef>
                <a:spcPts val="0"/>
              </a:spcBef>
              <a:spcAft>
                <a:spcPts val="0"/>
              </a:spcAft>
            </a:pPr>
            <a:r>
              <a:rPr lang="ja-JP" altLang="en-US" sz="1200" dirty="0">
                <a:solidFill>
                  <a:prstClr val="black"/>
                </a:solidFill>
                <a:latin typeface="ＭＳ Ｐゴシック"/>
              </a:rPr>
              <a:t>［利用者負担］</a:t>
            </a:r>
            <a:endParaRPr lang="en-US" altLang="ja-JP" sz="1200" dirty="0">
              <a:solidFill>
                <a:prstClr val="black"/>
              </a:solidFill>
              <a:latin typeface="ＭＳ Ｐゴシック"/>
            </a:endParaRPr>
          </a:p>
          <a:p>
            <a:pPr algn="ctr" fontAlgn="auto">
              <a:spcBef>
                <a:spcPts val="0"/>
              </a:spcBef>
              <a:spcAft>
                <a:spcPts val="0"/>
              </a:spcAft>
            </a:pPr>
            <a:r>
              <a:rPr lang="ja-JP" altLang="en-US" sz="1200" dirty="0">
                <a:solidFill>
                  <a:prstClr val="black"/>
                </a:solidFill>
                <a:latin typeface="ＭＳ Ｐゴシック"/>
              </a:rPr>
              <a:t>　１割</a:t>
            </a:r>
            <a:endParaRPr lang="en-US" altLang="ja-JP" sz="1200" dirty="0">
              <a:solidFill>
                <a:prstClr val="black"/>
              </a:solidFill>
              <a:latin typeface="ＭＳ Ｐゴシック"/>
            </a:endParaRPr>
          </a:p>
        </p:txBody>
      </p:sp>
      <p:sp>
        <p:nvSpPr>
          <p:cNvPr id="46" name="テキスト ボックス 45"/>
          <p:cNvSpPr txBox="1"/>
          <p:nvPr/>
        </p:nvSpPr>
        <p:spPr>
          <a:xfrm>
            <a:off x="7711473" y="2781253"/>
            <a:ext cx="2101730" cy="307682"/>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ＭＳ Ｐゴシック"/>
              </a:rPr>
              <a:t> </a:t>
            </a:r>
            <a:r>
              <a:rPr lang="en-US" altLang="ja-JP" sz="1400" dirty="0">
                <a:solidFill>
                  <a:prstClr val="black"/>
                </a:solidFill>
                <a:latin typeface="ＭＳ Ｐゴシック"/>
              </a:rPr>
              <a:t>65</a:t>
            </a:r>
            <a:r>
              <a:rPr lang="ja-JP" altLang="en-US" sz="1400" dirty="0">
                <a:solidFill>
                  <a:prstClr val="black"/>
                </a:solidFill>
                <a:latin typeface="ＭＳ Ｐゴシック"/>
              </a:rPr>
              <a:t>歳以上 </a:t>
            </a:r>
            <a:r>
              <a:rPr lang="en-US" altLang="ja-JP" sz="1000" dirty="0">
                <a:solidFill>
                  <a:prstClr val="black"/>
                </a:solidFill>
                <a:latin typeface="ＭＳ Ｐゴシック"/>
              </a:rPr>
              <a:t>※</a:t>
            </a:r>
            <a:r>
              <a:rPr lang="ja-JP" altLang="en-US" sz="1000" dirty="0">
                <a:solidFill>
                  <a:prstClr val="black"/>
                </a:solidFill>
                <a:latin typeface="ＭＳ Ｐゴシック"/>
              </a:rPr>
              <a:t>介護保険が優先</a:t>
            </a:r>
          </a:p>
        </p:txBody>
      </p:sp>
      <p:cxnSp>
        <p:nvCxnSpPr>
          <p:cNvPr id="47" name="直線矢印コネクタ 46"/>
          <p:cNvCxnSpPr/>
          <p:nvPr/>
        </p:nvCxnSpPr>
        <p:spPr>
          <a:xfrm flipV="1">
            <a:off x="6518274" y="3867569"/>
            <a:ext cx="1193194" cy="4403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6518297" y="5312923"/>
            <a:ext cx="1171030" cy="4757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角丸四角形 61"/>
          <p:cNvSpPr/>
          <p:nvPr/>
        </p:nvSpPr>
        <p:spPr>
          <a:xfrm rot="20388338">
            <a:off x="6629680" y="3769683"/>
            <a:ext cx="767415" cy="253934"/>
          </a:xfrm>
          <a:prstGeom prst="roundRect">
            <a:avLst/>
          </a:prstGeom>
          <a:solidFill>
            <a:schemeClr val="bg1"/>
          </a:solidFill>
          <a:ln w="5080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fontAlgn="auto">
              <a:spcBef>
                <a:spcPts val="0"/>
              </a:spcBef>
              <a:spcAft>
                <a:spcPts val="0"/>
              </a:spcAft>
              <a:defRPr/>
            </a:pPr>
            <a:r>
              <a:rPr lang="ja-JP" altLang="en-US" sz="1200" dirty="0">
                <a:solidFill>
                  <a:prstClr val="black"/>
                </a:solidFill>
                <a:latin typeface="ＭＳ Ｐゴシック"/>
              </a:rPr>
              <a:t>現行</a:t>
            </a:r>
          </a:p>
        </p:txBody>
      </p:sp>
      <p:sp>
        <p:nvSpPr>
          <p:cNvPr id="63" name="角丸四角形 62"/>
          <p:cNvSpPr/>
          <p:nvPr/>
        </p:nvSpPr>
        <p:spPr>
          <a:xfrm rot="1443703">
            <a:off x="6795109" y="5261903"/>
            <a:ext cx="767415" cy="253934"/>
          </a:xfrm>
          <a:prstGeom prst="roundRect">
            <a:avLst/>
          </a:prstGeom>
          <a:noFill/>
          <a:ln w="5080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fontAlgn="auto">
              <a:spcBef>
                <a:spcPts val="0"/>
              </a:spcBef>
              <a:spcAft>
                <a:spcPts val="0"/>
              </a:spcAft>
              <a:defRPr/>
            </a:pPr>
            <a:r>
              <a:rPr lang="ja-JP" altLang="en-US" sz="1200" dirty="0">
                <a:solidFill>
                  <a:prstClr val="black"/>
                </a:solidFill>
                <a:latin typeface="ＭＳ Ｐゴシック"/>
              </a:rPr>
              <a:t>改正後</a:t>
            </a:r>
          </a:p>
        </p:txBody>
      </p:sp>
      <p:sp>
        <p:nvSpPr>
          <p:cNvPr id="65" name="角丸四角形吹き出し 64"/>
          <p:cNvSpPr/>
          <p:nvPr/>
        </p:nvSpPr>
        <p:spPr>
          <a:xfrm>
            <a:off x="5385049" y="5661248"/>
            <a:ext cx="1729822" cy="393432"/>
          </a:xfrm>
          <a:prstGeom prst="wedgeRoundRectCallout">
            <a:avLst>
              <a:gd name="adj1" fmla="val 38537"/>
              <a:gd name="adj2" fmla="val -82383"/>
              <a:gd name="adj3" fmla="val 16667"/>
            </a:avLst>
          </a:prstGeom>
        </p:spPr>
        <p:style>
          <a:lnRef idx="1">
            <a:schemeClr val="accent2"/>
          </a:lnRef>
          <a:fillRef idx="2">
            <a:schemeClr val="accent2"/>
          </a:fillRef>
          <a:effectRef idx="1">
            <a:schemeClr val="accent2"/>
          </a:effectRef>
          <a:fontRef idx="minor">
            <a:schemeClr val="dk1"/>
          </a:fontRef>
        </p:style>
        <p:txBody>
          <a:bodyPr lIns="91341" tIns="45673" rIns="91341" bIns="45673" rtlCol="0" anchor="ctr"/>
          <a:lstStyle/>
          <a:p>
            <a:pPr algn="ctr" fontAlgn="auto">
              <a:spcBef>
                <a:spcPts val="0"/>
              </a:spcBef>
              <a:spcAft>
                <a:spcPts val="0"/>
              </a:spcAft>
            </a:pPr>
            <a:r>
              <a:rPr lang="ja-JP" altLang="en-US" sz="1200" dirty="0">
                <a:solidFill>
                  <a:prstClr val="black"/>
                </a:solidFill>
              </a:rPr>
              <a:t>介護保険サービスの</a:t>
            </a:r>
            <a:endParaRPr lang="en-US" altLang="ja-JP" sz="1200" dirty="0">
              <a:solidFill>
                <a:prstClr val="black"/>
              </a:solidFill>
            </a:endParaRPr>
          </a:p>
          <a:p>
            <a:pPr algn="ctr" fontAlgn="auto">
              <a:spcBef>
                <a:spcPts val="0"/>
              </a:spcBef>
              <a:spcAft>
                <a:spcPts val="0"/>
              </a:spcAft>
            </a:pPr>
            <a:r>
              <a:rPr lang="ja-JP" altLang="en-US" sz="1200" dirty="0">
                <a:solidFill>
                  <a:prstClr val="black"/>
                </a:solidFill>
              </a:rPr>
              <a:t>円滑な利用を促進</a:t>
            </a:r>
          </a:p>
        </p:txBody>
      </p:sp>
      <p:pic>
        <p:nvPicPr>
          <p:cNvPr id="22"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5328" y="4820328"/>
            <a:ext cx="886144" cy="480882"/>
          </a:xfrm>
          <a:prstGeom prst="rect">
            <a:avLst/>
          </a:prstGeom>
          <a:noFill/>
          <a:extLst>
            <a:ext uri="{909E8E84-426E-40DD-AFC4-6F175D3DCCD1}">
              <a14:hiddenFill xmlns:a14="http://schemas.microsoft.com/office/drawing/2010/main">
                <a:solidFill>
                  <a:srgbClr val="FFFFFF"/>
                </a:solidFill>
              </a14:hiddenFill>
            </a:ext>
          </a:extLst>
        </p:spPr>
      </p:pic>
      <p:sp>
        <p:nvSpPr>
          <p:cNvPr id="35" name="スライド番号プレースホルダー 1"/>
          <p:cNvSpPr>
            <a:spLocks noGrp="1"/>
          </p:cNvSpPr>
          <p:nvPr>
            <p:ph type="sldNum" sz="quarter" idx="12"/>
          </p:nvPr>
        </p:nvSpPr>
        <p:spPr>
          <a:xfrm>
            <a:off x="7617296" y="6524645"/>
            <a:ext cx="2311400" cy="476250"/>
          </a:xfrm>
        </p:spPr>
        <p:txBody>
          <a:bodyPr/>
          <a:lstStyle/>
          <a:p>
            <a:pPr>
              <a:defRPr/>
            </a:pPr>
            <a:fld id="{0329B7E6-8142-4C2C-8486-ACA79D5FD086}" type="slidenum">
              <a:rPr lang="en-US" altLang="ja-JP" sz="1400">
                <a:solidFill>
                  <a:prstClr val="black"/>
                </a:solidFill>
              </a:rPr>
              <a:pPr>
                <a:defRPr/>
              </a:pPr>
              <a:t>23</a:t>
            </a:fld>
            <a:endParaRPr lang="en-US" altLang="ja-JP" sz="1400" dirty="0">
              <a:solidFill>
                <a:prstClr val="black"/>
              </a:solidFill>
            </a:endParaRPr>
          </a:p>
        </p:txBody>
      </p:sp>
    </p:spTree>
    <p:extLst>
      <p:ext uri="{BB962C8B-B14F-4D97-AF65-F5344CB8AC3E}">
        <p14:creationId xmlns:p14="http://schemas.microsoft.com/office/powerpoint/2010/main" val="2537776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C:\Users\TMJVT\Documents\●その他資料\イラスト\NB24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789" y="4353844"/>
            <a:ext cx="442008" cy="850911"/>
          </a:xfrm>
          <a:prstGeom prst="rect">
            <a:avLst/>
          </a:prstGeom>
          <a:noFill/>
          <a:extLst>
            <a:ext uri="{909E8E84-426E-40DD-AFC4-6F175D3DCCD1}">
              <a14:hiddenFill xmlns:a14="http://schemas.microsoft.com/office/drawing/2010/main">
                <a:solidFill>
                  <a:srgbClr val="FFFFFF"/>
                </a:solidFill>
              </a14:hiddenFill>
            </a:ext>
          </a:extLst>
        </p:spPr>
      </p:pic>
      <p:sp>
        <p:nvSpPr>
          <p:cNvPr id="39" name="ドーナツ 38"/>
          <p:cNvSpPr/>
          <p:nvPr/>
        </p:nvSpPr>
        <p:spPr>
          <a:xfrm>
            <a:off x="5385206" y="2924987"/>
            <a:ext cx="4377203" cy="2747347"/>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p:txBody>
      </p:sp>
      <p:sp>
        <p:nvSpPr>
          <p:cNvPr id="34" name="Rectangle 2"/>
          <p:cNvSpPr>
            <a:spLocks noChangeArrowheads="1"/>
          </p:cNvSpPr>
          <p:nvPr/>
        </p:nvSpPr>
        <p:spPr bwMode="auto">
          <a:xfrm>
            <a:off x="-39531" y="59191"/>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srgbClr val="000000"/>
                </a:solidFill>
                <a:latin typeface="HG創英角ｺﾞｼｯｸUB" panose="020B0909000000000000" pitchFamily="49" charset="-128"/>
                <a:ea typeface="HG創英角ｺﾞｼｯｸUB" panose="020B0909000000000000" pitchFamily="49" charset="-128"/>
              </a:rPr>
              <a:t>居宅訪問により児童発達支援を提供するサービスの創設</a:t>
            </a:r>
          </a:p>
          <a:p>
            <a:pPr algn="ctr" fontAlgn="auto">
              <a:spcBef>
                <a:spcPts val="0"/>
              </a:spcBef>
              <a:spcAft>
                <a:spcPts val="0"/>
              </a:spcAft>
            </a:pPr>
            <a:endParaRPr lang="en-US" altLang="ja-JP" sz="2800" spc="-100" dirty="0">
              <a:solidFill>
                <a:prstClr val="black">
                  <a:lumMod val="65000"/>
                  <a:lumOff val="35000"/>
                </a:prstClr>
              </a:solidFill>
              <a:latin typeface="HG創英角ｺﾞｼｯｸUB" pitchFamily="49" charset="-128"/>
              <a:ea typeface="HG創英角ｺﾞｼｯｸUB" pitchFamily="49" charset="-128"/>
            </a:endParaRPr>
          </a:p>
        </p:txBody>
      </p:sp>
      <p:grpSp>
        <p:nvGrpSpPr>
          <p:cNvPr id="35" name="グループ化 18"/>
          <p:cNvGrpSpPr/>
          <p:nvPr/>
        </p:nvGrpSpPr>
        <p:grpSpPr>
          <a:xfrm>
            <a:off x="0" y="548683"/>
            <a:ext cx="9906000" cy="72008"/>
            <a:chOff x="0" y="188640"/>
            <a:chExt cx="9144000" cy="72008"/>
          </a:xfrm>
        </p:grpSpPr>
        <p:cxnSp>
          <p:nvCxnSpPr>
            <p:cNvPr id="36" name="直線コネクタ 3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角丸四角形 2"/>
          <p:cNvSpPr/>
          <p:nvPr/>
        </p:nvSpPr>
        <p:spPr>
          <a:xfrm>
            <a:off x="6105176" y="5994561"/>
            <a:ext cx="3657123" cy="540000"/>
          </a:xfrm>
          <a:prstGeom prst="roundRect">
            <a:avLst>
              <a:gd name="adj" fmla="val 0"/>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fontAlgn="auto">
              <a:spcBef>
                <a:spcPts val="0"/>
              </a:spcBef>
              <a:spcAft>
                <a:spcPts val="0"/>
              </a:spcAft>
            </a:pPr>
            <a:r>
              <a:rPr lang="ja-JP" altLang="en-US" sz="1200" dirty="0">
                <a:solidFill>
                  <a:srgbClr val="000000"/>
                </a:solidFill>
                <a:latin typeface="HGPｺﾞｼｯｸM" panose="020B0600000000000000" pitchFamily="50" charset="-128"/>
                <a:ea typeface="HGPｺﾞｼｯｸM" panose="020B0600000000000000" pitchFamily="50" charset="-128"/>
              </a:rPr>
              <a:t>・在宅の</a:t>
            </a:r>
            <a:r>
              <a:rPr lang="ja-JP" altLang="en-US" sz="1200" dirty="0">
                <a:solidFill>
                  <a:prstClr val="black"/>
                </a:solidFill>
                <a:latin typeface="HGPｺﾞｼｯｸM" panose="020B0600000000000000" pitchFamily="50" charset="-128"/>
                <a:ea typeface="HGPｺﾞｼｯｸM" panose="020B0600000000000000" pitchFamily="50" charset="-128"/>
              </a:rPr>
              <a:t>障害児の</a:t>
            </a:r>
            <a:r>
              <a:rPr lang="ja-JP" altLang="en-US" sz="1200" b="1" dirty="0">
                <a:solidFill>
                  <a:srgbClr val="0070C0"/>
                </a:solidFill>
                <a:latin typeface="HGPｺﾞｼｯｸM" panose="020B0600000000000000" pitchFamily="50" charset="-128"/>
                <a:ea typeface="HGPｺﾞｼｯｸM" panose="020B0600000000000000" pitchFamily="50" charset="-128"/>
              </a:rPr>
              <a:t>発達支援の機会の確保</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・訪問支援から通所支援への</a:t>
            </a:r>
            <a:r>
              <a:rPr lang="ja-JP" altLang="en-US" sz="1200" b="1" dirty="0">
                <a:solidFill>
                  <a:srgbClr val="0070C0"/>
                </a:solidFill>
                <a:latin typeface="HGPｺﾞｼｯｸM" panose="020B0600000000000000" pitchFamily="50" charset="-128"/>
                <a:ea typeface="HGPｺﾞｼｯｸM" panose="020B0600000000000000" pitchFamily="50" charset="-128"/>
              </a:rPr>
              <a:t>社会生活の移行を推進</a:t>
            </a:r>
          </a:p>
        </p:txBody>
      </p:sp>
      <p:sp>
        <p:nvSpPr>
          <p:cNvPr id="40" name="角丸四角形 39"/>
          <p:cNvSpPr/>
          <p:nvPr/>
        </p:nvSpPr>
        <p:spPr>
          <a:xfrm>
            <a:off x="5971105" y="2921168"/>
            <a:ext cx="1121570" cy="393533"/>
          </a:xfrm>
          <a:prstGeom prst="roundRect">
            <a:avLst>
              <a:gd name="adj" fmla="val 12242"/>
            </a:avLst>
          </a:prstGeom>
          <a:solidFill>
            <a:schemeClr val="accent5"/>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r>
              <a:rPr lang="ja-JP" altLang="en-US" sz="1000" dirty="0">
                <a:solidFill>
                  <a:prstClr val="black"/>
                </a:solidFill>
              </a:rPr>
              <a:t>訪問教育</a:t>
            </a:r>
          </a:p>
        </p:txBody>
      </p:sp>
      <p:cxnSp>
        <p:nvCxnSpPr>
          <p:cNvPr id="45" name="直線矢印コネクタ 44"/>
          <p:cNvCxnSpPr>
            <a:stCxn id="51" idx="3"/>
          </p:cNvCxnSpPr>
          <p:nvPr/>
        </p:nvCxnSpPr>
        <p:spPr>
          <a:xfrm>
            <a:off x="6337622" y="3868093"/>
            <a:ext cx="954256" cy="109220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5101451" y="4533367"/>
            <a:ext cx="1701624" cy="427261"/>
          </a:xfrm>
          <a:prstGeom prst="roundRect">
            <a:avLst>
              <a:gd name="adj" fmla="val 12242"/>
            </a:avLst>
          </a:prstGeom>
          <a:solidFill>
            <a:srgbClr val="FDBBC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r>
              <a:rPr lang="ja-JP" altLang="en-US" sz="1100" dirty="0">
                <a:solidFill>
                  <a:prstClr val="black"/>
                </a:solidFill>
              </a:rPr>
              <a:t>訪問診療・訪問看護</a:t>
            </a:r>
          </a:p>
        </p:txBody>
      </p:sp>
      <p:sp>
        <p:nvSpPr>
          <p:cNvPr id="51" name="角丸四角形 50"/>
          <p:cNvSpPr/>
          <p:nvPr/>
        </p:nvSpPr>
        <p:spPr>
          <a:xfrm>
            <a:off x="5132528" y="3645075"/>
            <a:ext cx="1205094" cy="446005"/>
          </a:xfrm>
          <a:prstGeom prst="roundRect">
            <a:avLst>
              <a:gd name="adj" fmla="val 12242"/>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r>
              <a:rPr lang="ja-JP" altLang="en-US" sz="1000" dirty="0">
                <a:solidFill>
                  <a:prstClr val="black"/>
                </a:solidFill>
              </a:rPr>
              <a:t>居宅訪問型保育</a:t>
            </a:r>
          </a:p>
        </p:txBody>
      </p:sp>
      <p:cxnSp>
        <p:nvCxnSpPr>
          <p:cNvPr id="52" name="直線矢印コネクタ 51"/>
          <p:cNvCxnSpPr/>
          <p:nvPr/>
        </p:nvCxnSpPr>
        <p:spPr>
          <a:xfrm>
            <a:off x="7021021" y="3356992"/>
            <a:ext cx="452284" cy="160324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8110191" y="3526308"/>
            <a:ext cx="1444834" cy="478801"/>
          </a:xfrm>
          <a:prstGeom prst="rect">
            <a:avLst/>
          </a:prstGeom>
          <a:solidFill>
            <a:srgbClr val="FFCC99"/>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r>
              <a:rPr lang="ja-JP" altLang="en-US" sz="1100" dirty="0">
                <a:solidFill>
                  <a:prstClr val="black"/>
                </a:solidFill>
                <a:latin typeface="HGPｺﾞｼｯｸM" panose="020B0600000000000000" pitchFamily="50" charset="-128"/>
                <a:ea typeface="HGPｺﾞｼｯｸM" panose="020B0600000000000000" pitchFamily="50" charset="-128"/>
              </a:rPr>
              <a:t>居宅訪問型</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defRPr/>
            </a:pPr>
            <a:r>
              <a:rPr lang="ja-JP" altLang="en-US" sz="1100" dirty="0">
                <a:solidFill>
                  <a:prstClr val="black"/>
                </a:solidFill>
                <a:latin typeface="HGPｺﾞｼｯｸM" panose="020B0600000000000000" pitchFamily="50" charset="-128"/>
                <a:ea typeface="HGPｺﾞｼｯｸM" panose="020B0600000000000000" pitchFamily="50" charset="-128"/>
              </a:rPr>
              <a:t>児童発達支援（新設）</a:t>
            </a:r>
          </a:p>
        </p:txBody>
      </p:sp>
      <p:cxnSp>
        <p:nvCxnSpPr>
          <p:cNvPr id="56" name="直線矢印コネクタ 55"/>
          <p:cNvCxnSpPr/>
          <p:nvPr/>
        </p:nvCxnSpPr>
        <p:spPr>
          <a:xfrm>
            <a:off x="6821054" y="4778871"/>
            <a:ext cx="399884" cy="40886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KKKPH\AppData\Local\Microsoft\Windows\Temporary Internet Files\Content.IE5\U0BHBEX7\lgi01a20140329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91881" y="5048185"/>
            <a:ext cx="829493" cy="82949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905711" y="5672609"/>
            <a:ext cx="492243" cy="276904"/>
          </a:xfrm>
          <a:prstGeom prst="rect">
            <a:avLst/>
          </a:prstGeom>
          <a:noFill/>
        </p:spPr>
        <p:txBody>
          <a:bodyPr wrap="none" lIns="91341" tIns="45673" rIns="91341" bIns="45673">
            <a:spAutoFit/>
          </a:bodyPr>
          <a:lstStyle/>
          <a:p>
            <a:pPr algn="ctr" fontAlgn="auto">
              <a:spcBef>
                <a:spcPts val="0"/>
              </a:spcBef>
              <a:spcAft>
                <a:spcPts val="0"/>
              </a:spcAft>
              <a:defRPr/>
            </a:pPr>
            <a:r>
              <a:rPr lang="ja-JP" altLang="en-US" sz="1200" dirty="0">
                <a:solidFill>
                  <a:prstClr val="black"/>
                </a:solidFill>
                <a:latin typeface="Arial"/>
                <a:ea typeface="ＭＳ Ｐゴシック"/>
              </a:rPr>
              <a:t>居宅</a:t>
            </a:r>
          </a:p>
        </p:txBody>
      </p:sp>
      <p:sp>
        <p:nvSpPr>
          <p:cNvPr id="55" name="1 つの角を丸めた四角形 54"/>
          <p:cNvSpPr/>
          <p:nvPr/>
        </p:nvSpPr>
        <p:spPr>
          <a:xfrm>
            <a:off x="7826882" y="3166217"/>
            <a:ext cx="2166727" cy="432048"/>
          </a:xfrm>
          <a:prstGeom prst="snipRoundRect">
            <a:avLst>
              <a:gd name="adj1" fmla="val 16667"/>
              <a:gd name="adj2" fmla="val 324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fontAlgn="auto">
              <a:spcBef>
                <a:spcPts val="0"/>
              </a:spcBef>
              <a:spcAft>
                <a:spcPts val="0"/>
              </a:spcAft>
              <a:defRPr/>
            </a:pPr>
            <a:r>
              <a:rPr lang="ja-JP" altLang="en-US" sz="1600" b="1" dirty="0">
                <a:solidFill>
                  <a:srgbClr val="000000"/>
                </a:solidFill>
              </a:rPr>
              <a:t> </a:t>
            </a:r>
            <a:r>
              <a:rPr lang="ja-JP" altLang="en-US" sz="1200" b="1" dirty="0">
                <a:solidFill>
                  <a:srgbClr val="000000"/>
                </a:solidFill>
                <a:latin typeface="HGPｺﾞｼｯｸM" panose="020B0600000000000000" pitchFamily="50" charset="-128"/>
                <a:ea typeface="HGPｺﾞｼｯｸM" panose="020B0600000000000000" pitchFamily="50" charset="-128"/>
              </a:rPr>
              <a:t>児童発達支援センター　等　 </a:t>
            </a:r>
            <a:endParaRPr lang="en-US" altLang="ja-JP" sz="1200" b="1" dirty="0">
              <a:solidFill>
                <a:srgbClr val="000000"/>
              </a:solidFill>
              <a:latin typeface="HGPｺﾞｼｯｸM" panose="020B0600000000000000" pitchFamily="50" charset="-128"/>
              <a:ea typeface="HGPｺﾞｼｯｸM" panose="020B0600000000000000" pitchFamily="50" charset="-128"/>
            </a:endParaRPr>
          </a:p>
        </p:txBody>
      </p:sp>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415" y="2705260"/>
            <a:ext cx="1157823" cy="573531"/>
          </a:xfrm>
          <a:prstGeom prst="rect">
            <a:avLst/>
          </a:prstGeom>
          <a:noFill/>
          <a:extLst>
            <a:ext uri="{909E8E84-426E-40DD-AFC4-6F175D3DCCD1}">
              <a14:hiddenFill xmlns:a14="http://schemas.microsoft.com/office/drawing/2010/main">
                <a:solidFill>
                  <a:srgbClr val="FFFFFF"/>
                </a:solidFill>
              </a14:hiddenFill>
            </a:ext>
          </a:extLst>
        </p:spPr>
      </p:pic>
      <p:sp>
        <p:nvSpPr>
          <p:cNvPr id="17" name="右矢印 16"/>
          <p:cNvSpPr/>
          <p:nvPr/>
        </p:nvSpPr>
        <p:spPr>
          <a:xfrm rot="7114606">
            <a:off x="7626098" y="4386945"/>
            <a:ext cx="926288" cy="406250"/>
          </a:xfrm>
          <a:prstGeom prst="rightArrow">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33" name="正方形/長方形 32"/>
          <p:cNvSpPr/>
          <p:nvPr/>
        </p:nvSpPr>
        <p:spPr>
          <a:xfrm>
            <a:off x="209957" y="2996998"/>
            <a:ext cx="4455059" cy="1077623"/>
          </a:xfrm>
          <a:prstGeom prst="rect">
            <a:avLst/>
          </a:prstGeom>
          <a:noFill/>
          <a:ln w="6350" cap="flat" cmpd="sng" algn="ctr">
            <a:solidFill>
              <a:schemeClr val="tx1"/>
            </a:solidFill>
            <a:prstDash val="solid"/>
          </a:ln>
          <a:effectLst/>
        </p:spPr>
        <p:txBody>
          <a:bodyPr lIns="91335" tIns="45664" rIns="91335" bIns="45664" anchor="t" anchorCtr="0"/>
          <a:lstStyle/>
          <a:p>
            <a:pPr marL="179201" indent="-179201" fontAlgn="auto">
              <a:spcBef>
                <a:spcPts val="0"/>
              </a:spcBef>
              <a:spcAft>
                <a:spcPts val="0"/>
              </a:spcAft>
              <a:defRPr/>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重症心身障害児</a:t>
            </a:r>
            <a:r>
              <a:rPr kumimoji="0" lang="ja-JP" altLang="en-US" sz="1400" kern="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などの重度の障害児</a:t>
            </a: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等であって、児童発達支援等の障害児通所支援を受けるために外出することが著しく困難な障害児</a:t>
            </a: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129972" y="2780928"/>
            <a:ext cx="1794199" cy="29184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400" kern="0" dirty="0">
                <a:solidFill>
                  <a:prstClr val="white"/>
                </a:solidFill>
                <a:latin typeface="HGS創英角ｺﾞｼｯｸUB" pitchFamily="50" charset="-128"/>
                <a:ea typeface="HGS創英角ｺﾞｼｯｸUB" pitchFamily="50" charset="-128"/>
              </a:rPr>
              <a:t> 対象者</a:t>
            </a:r>
          </a:p>
        </p:txBody>
      </p:sp>
      <p:sp>
        <p:nvSpPr>
          <p:cNvPr id="43" name="正方形/長方形 42"/>
          <p:cNvSpPr/>
          <p:nvPr/>
        </p:nvSpPr>
        <p:spPr>
          <a:xfrm>
            <a:off x="202632" y="4689322"/>
            <a:ext cx="4462341" cy="1620000"/>
          </a:xfrm>
          <a:prstGeom prst="rect">
            <a:avLst/>
          </a:prstGeom>
          <a:noFill/>
          <a:ln w="6350" cap="flat" cmpd="sng" algn="ctr">
            <a:solidFill>
              <a:schemeClr val="tx1"/>
            </a:solidFill>
            <a:prstDash val="solid"/>
          </a:ln>
          <a:effectLst/>
        </p:spPr>
        <p:txBody>
          <a:bodyPr lIns="91335" tIns="45664" rIns="91335" bIns="45664" anchor="t"/>
          <a:lstStyle/>
          <a:p>
            <a:pPr marL="182373" indent="-182373" fontAlgn="auto">
              <a:lnSpc>
                <a:spcPct val="110000"/>
              </a:lnSpc>
              <a:spcBef>
                <a:spcPts val="0"/>
              </a:spcBef>
              <a:spcAft>
                <a:spcPts val="0"/>
              </a:spcAft>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82373" indent="-182373" fontAlgn="auto">
              <a:lnSpc>
                <a:spcPct val="110000"/>
              </a:lnSpc>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障害児の居宅を訪問し、日常生活における基本的な動作の指導、知識技能の付与等の支援を実施</a:t>
            </a:r>
          </a:p>
          <a:p>
            <a:pPr marL="182373" indent="-182373" fontAlgn="auto">
              <a:lnSpc>
                <a:spcPct val="110000"/>
              </a:lnSpc>
              <a:spcBef>
                <a:spcPts val="0"/>
              </a:spcBef>
              <a:spcAft>
                <a:spcPts val="0"/>
              </a:spcAft>
            </a:pPr>
            <a:endParaRPr kumimoji="0" lang="en-US" altLang="ja-JP" sz="400" kern="0" dirty="0">
              <a:solidFill>
                <a:prstClr val="black"/>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a:t>
            </a:r>
            <a:r>
              <a:rPr kumimoji="0" lang="en-US" altLang="ja-JP" sz="1200"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200" kern="0" dirty="0">
                <a:solidFill>
                  <a:prstClr val="black"/>
                </a:solidFill>
                <a:latin typeface="HGPｺﾞｼｯｸM" panose="020B0600000000000000" pitchFamily="50" charset="-128"/>
                <a:ea typeface="HGPｺﾞｼｯｸM" panose="020B0600000000000000" pitchFamily="50" charset="-128"/>
              </a:rPr>
              <a:t>具体的な支援内容の例</a:t>
            </a:r>
            <a:r>
              <a:rPr kumimoji="0" lang="en-US" altLang="ja-JP" sz="1200" kern="0" dirty="0">
                <a:solidFill>
                  <a:prstClr val="black"/>
                </a:solidFill>
                <a:latin typeface="HGPｺﾞｼｯｸM" panose="020B0600000000000000" pitchFamily="50" charset="-128"/>
                <a:ea typeface="HGPｺﾞｼｯｸM" panose="020B0600000000000000" pitchFamily="50" charset="-128"/>
              </a:rPr>
              <a:t>】</a:t>
            </a:r>
            <a:endParaRPr kumimoji="0" lang="ja-JP" altLang="en-US" sz="1200" kern="0" dirty="0">
              <a:solidFill>
                <a:prstClr val="black"/>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・手先の感覚と脳の認識のずれを埋めるための活動</a:t>
            </a:r>
          </a:p>
          <a:p>
            <a:pPr marL="182373" indent="-182373" fontAlgn="auto">
              <a:lnSpc>
                <a:spcPct val="110000"/>
              </a:lnSpc>
              <a:spcBef>
                <a:spcPts val="0"/>
              </a:spcBef>
              <a:spcAft>
                <a:spcPts val="0"/>
              </a:spcAft>
            </a:pP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・絵カードや写真を利用した言葉の理解のための活動</a:t>
            </a:r>
          </a:p>
          <a:p>
            <a:pPr marL="182373" indent="-182373" fontAlgn="auto">
              <a:lnSpc>
                <a:spcPct val="110000"/>
              </a:lnSpc>
              <a:spcBef>
                <a:spcPts val="0"/>
              </a:spcBef>
              <a:spcAft>
                <a:spcPts val="0"/>
              </a:spcAft>
              <a:defRPr/>
            </a:pPr>
            <a:endParaRPr kumimoji="0" lang="en-US" altLang="ja-JP" sz="800" kern="0" dirty="0">
              <a:solidFill>
                <a:prstClr val="black"/>
              </a:solidFill>
              <a:latin typeface="HGPｺﾞｼｯｸM" panose="020B0600000000000000" pitchFamily="50" charset="-128"/>
              <a:ea typeface="HGPｺﾞｼｯｸM" panose="020B0600000000000000" pitchFamily="50" charset="-128"/>
            </a:endParaRPr>
          </a:p>
          <a:p>
            <a:pPr marL="179201" indent="-179201" fontAlgn="auto">
              <a:spcBef>
                <a:spcPts val="0"/>
              </a:spcBef>
              <a:spcAft>
                <a:spcPts val="0"/>
              </a:spcAft>
              <a:defRPr/>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4" name="正方形/長方形 43"/>
          <p:cNvSpPr/>
          <p:nvPr/>
        </p:nvSpPr>
        <p:spPr>
          <a:xfrm>
            <a:off x="128464" y="4495586"/>
            <a:ext cx="2106234" cy="29184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400" kern="0" dirty="0">
                <a:solidFill>
                  <a:prstClr val="white"/>
                </a:solidFill>
                <a:latin typeface="HGS創英角ｺﾞｼｯｸUB" pitchFamily="50" charset="-128"/>
                <a:ea typeface="HGS創英角ｺﾞｼｯｸUB" pitchFamily="50" charset="-128"/>
              </a:rPr>
              <a:t>支援内容</a:t>
            </a:r>
          </a:p>
        </p:txBody>
      </p:sp>
      <p:sp>
        <p:nvSpPr>
          <p:cNvPr id="50" name="角丸四角形 49"/>
          <p:cNvSpPr/>
          <p:nvPr/>
        </p:nvSpPr>
        <p:spPr>
          <a:xfrm>
            <a:off x="92808" y="717555"/>
            <a:ext cx="9720386" cy="1775407"/>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4438" indent="-174438"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障害児支援については、一般的には複数の児童が集まる通所による支援が成長にとって望ましいと考えられるため、これまで通所支援の充実を図ってきたが、現状では、重度の障害等のために外出が著しく困難な障害児に発達支援を受ける機会が提供されていない。</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4438" indent="-174438" fontAlgn="auto">
              <a:lnSpc>
                <a:spcPct val="110000"/>
              </a:lnSpc>
              <a:spcBef>
                <a:spcPts val="0"/>
              </a:spcBef>
              <a:spcAft>
                <a:spcPts val="0"/>
              </a:spcAft>
            </a:pPr>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このため、重度の障害等の状態にある障害児であって、障害児通所支援を利用するために外出することが著しく困難な障害児に発達支援が提供できるよう、障害児の居宅を訪問して発達支援を行うサービスを新たに創設する（「居宅訪問型児童発達支援」）。</a:t>
            </a:r>
          </a:p>
        </p:txBody>
      </p:sp>
      <p:sp>
        <p:nvSpPr>
          <p:cNvPr id="27"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24</a:t>
            </a:fld>
            <a:endParaRPr lang="en-US" altLang="ja-JP" dirty="0">
              <a:solidFill>
                <a:prstClr val="black"/>
              </a:solidFill>
            </a:endParaRPr>
          </a:p>
        </p:txBody>
      </p:sp>
    </p:spTree>
    <p:extLst>
      <p:ext uri="{BB962C8B-B14F-4D97-AF65-F5344CB8AC3E}">
        <p14:creationId xmlns:p14="http://schemas.microsoft.com/office/powerpoint/2010/main" val="2467201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角丸四角形 96"/>
          <p:cNvSpPr/>
          <p:nvPr/>
        </p:nvSpPr>
        <p:spPr>
          <a:xfrm>
            <a:off x="7380002" y="5564425"/>
            <a:ext cx="2376000" cy="1105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srgbClr val="FFFFFF"/>
              </a:solidFill>
            </a:endParaRPr>
          </a:p>
        </p:txBody>
      </p:sp>
      <p:sp>
        <p:nvSpPr>
          <p:cNvPr id="5" name="Rectangle 2"/>
          <p:cNvSpPr>
            <a:spLocks noChangeArrowheads="1"/>
          </p:cNvSpPr>
          <p:nvPr/>
        </p:nvSpPr>
        <p:spPr bwMode="auto">
          <a:xfrm>
            <a:off x="-39531" y="-27382"/>
            <a:ext cx="9945555" cy="576064"/>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srgbClr val="000000"/>
                </a:solidFill>
                <a:latin typeface="HG創英角ｺﾞｼｯｸUB" panose="020B0909000000000000" pitchFamily="49" charset="-128"/>
                <a:ea typeface="HG創英角ｺﾞｼｯｸUB" panose="020B0909000000000000" pitchFamily="49" charset="-128"/>
              </a:rPr>
              <a:t>保育所等訪問支援の支援対象の拡大</a:t>
            </a:r>
          </a:p>
        </p:txBody>
      </p:sp>
      <p:grpSp>
        <p:nvGrpSpPr>
          <p:cNvPr id="6" name="グループ化 18"/>
          <p:cNvGrpSpPr/>
          <p:nvPr/>
        </p:nvGrpSpPr>
        <p:grpSpPr>
          <a:xfrm>
            <a:off x="0" y="476672"/>
            <a:ext cx="9906000" cy="72008"/>
            <a:chOff x="0" y="188640"/>
            <a:chExt cx="9144000" cy="72008"/>
          </a:xfrm>
        </p:grpSpPr>
        <p:cxnSp>
          <p:nvCxnSpPr>
            <p:cNvPr id="7" name="直線コネクタ 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pic>
        <p:nvPicPr>
          <p:cNvPr id="59" name="Picture 4" descr="C:\Users\KKKPH\AppData\Local\Microsoft\Windows\Temporary Internet Files\Content.IE5\QG3CZTPE\lgi01a2013121115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854" y="3429941"/>
            <a:ext cx="1074141" cy="63672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TMJVT\Documents\●その他資料\イラスト\NB42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9551" y="3832315"/>
            <a:ext cx="689921" cy="820857"/>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62" name="正方形/長方形 61"/>
          <p:cNvSpPr/>
          <p:nvPr/>
        </p:nvSpPr>
        <p:spPr>
          <a:xfrm>
            <a:off x="5510984" y="4741799"/>
            <a:ext cx="1314224" cy="398257"/>
          </a:xfrm>
          <a:prstGeom prst="rect">
            <a:avLst/>
          </a:prstGeom>
        </p:spPr>
        <p:txBody>
          <a:bodyPr wrap="square" lIns="91341" tIns="45673" rIns="91341" bIns="45673">
            <a:spAutoFit/>
          </a:bodyPr>
          <a:lstStyle/>
          <a:p>
            <a:pPr algn="ct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児童発達支援</a:t>
            </a:r>
            <a:endParaRPr lang="en-US" altLang="ja-JP" sz="1000" b="1" dirty="0">
              <a:solidFill>
                <a:srgbClr val="000000"/>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センター等</a:t>
            </a:r>
          </a:p>
        </p:txBody>
      </p:sp>
      <p:pic>
        <p:nvPicPr>
          <p:cNvPr id="65" name="Picture 3" descr="C:\Users\KKKPH\AppData\Local\Microsoft\Windows\Temporary Internet Files\Content.IE5\7WY9GE0X\gi01a2014071320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5877" y="3696258"/>
            <a:ext cx="724543" cy="3808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7291" y="2997367"/>
            <a:ext cx="920012" cy="62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descr="C:\Users\KKKPH\AppData\Local\Microsoft\Windows\Temporary Internet Files\Content.IE5\7WY9GE0X\gi01a201407132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526" y="3243134"/>
            <a:ext cx="769935" cy="404683"/>
          </a:xfrm>
          <a:prstGeom prst="rect">
            <a:avLst/>
          </a:prstGeom>
          <a:noFill/>
          <a:extLst>
            <a:ext uri="{909E8E84-426E-40DD-AFC4-6F175D3DCCD1}">
              <a14:hiddenFill xmlns:a14="http://schemas.microsoft.com/office/drawing/2010/main">
                <a:solidFill>
                  <a:srgbClr val="FFFFFF"/>
                </a:solidFill>
              </a14:hiddenFill>
            </a:ext>
          </a:extLst>
        </p:spPr>
      </p:pic>
      <p:sp>
        <p:nvSpPr>
          <p:cNvPr id="68" name="正方形/長方形 67"/>
          <p:cNvSpPr/>
          <p:nvPr/>
        </p:nvSpPr>
        <p:spPr>
          <a:xfrm>
            <a:off x="5457076" y="3717040"/>
            <a:ext cx="1728192" cy="276704"/>
          </a:xfrm>
          <a:prstGeom prst="rect">
            <a:avLst/>
          </a:prstGeom>
          <a:solidFill>
            <a:schemeClr val="bg1"/>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保育所等訪問支援</a:t>
            </a:r>
          </a:p>
        </p:txBody>
      </p:sp>
      <p:sp>
        <p:nvSpPr>
          <p:cNvPr id="77" name="正方形/長方形 76"/>
          <p:cNvSpPr/>
          <p:nvPr/>
        </p:nvSpPr>
        <p:spPr>
          <a:xfrm>
            <a:off x="7473281" y="3540627"/>
            <a:ext cx="1440096"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保育所・幼稚園</a:t>
            </a:r>
          </a:p>
        </p:txBody>
      </p:sp>
      <p:sp>
        <p:nvSpPr>
          <p:cNvPr id="78" name="正方形/長方形 77"/>
          <p:cNvSpPr/>
          <p:nvPr/>
        </p:nvSpPr>
        <p:spPr>
          <a:xfrm>
            <a:off x="7869484" y="4607548"/>
            <a:ext cx="792088"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小学校</a:t>
            </a:r>
          </a:p>
        </p:txBody>
      </p:sp>
      <p:sp>
        <p:nvSpPr>
          <p:cNvPr id="79" name="正方形/長方形 78"/>
          <p:cNvSpPr/>
          <p:nvPr/>
        </p:nvSpPr>
        <p:spPr>
          <a:xfrm>
            <a:off x="8544487" y="4005064"/>
            <a:ext cx="1416157"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放課後児童クラブ</a:t>
            </a:r>
          </a:p>
        </p:txBody>
      </p:sp>
      <p:sp>
        <p:nvSpPr>
          <p:cNvPr id="80" name="角丸四角形 79"/>
          <p:cNvSpPr/>
          <p:nvPr/>
        </p:nvSpPr>
        <p:spPr>
          <a:xfrm>
            <a:off x="7329265" y="2665556"/>
            <a:ext cx="2484000" cy="4032000"/>
          </a:xfrm>
          <a:prstGeom prst="roundRect">
            <a:avLst>
              <a:gd name="adj" fmla="val 820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srgbClr val="FFFFFF"/>
              </a:solidFill>
            </a:endParaRPr>
          </a:p>
        </p:txBody>
      </p:sp>
      <p:sp>
        <p:nvSpPr>
          <p:cNvPr id="81" name="角丸四角形 80"/>
          <p:cNvSpPr/>
          <p:nvPr/>
        </p:nvSpPr>
        <p:spPr>
          <a:xfrm>
            <a:off x="7401272" y="2636912"/>
            <a:ext cx="1008112" cy="252000"/>
          </a:xfrm>
          <a:prstGeom prst="roundRect">
            <a:avLst>
              <a:gd name="adj" fmla="val 8204"/>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srgbClr val="000000"/>
                </a:solidFill>
                <a:latin typeface="HG丸ｺﾞｼｯｸM-PRO" panose="020F0600000000000000" pitchFamily="50" charset="-128"/>
                <a:ea typeface="HG丸ｺﾞｼｯｸM-PRO" panose="020F0600000000000000" pitchFamily="50" charset="-128"/>
              </a:rPr>
              <a:t>訪問先</a:t>
            </a:r>
          </a:p>
        </p:txBody>
      </p:sp>
      <p:sp>
        <p:nvSpPr>
          <p:cNvPr id="75" name="正方形/長方形 74"/>
          <p:cNvSpPr/>
          <p:nvPr/>
        </p:nvSpPr>
        <p:spPr>
          <a:xfrm>
            <a:off x="6321199" y="5085184"/>
            <a:ext cx="1028363" cy="69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集団生活への適応のための支援　　　等</a:t>
            </a:r>
          </a:p>
        </p:txBody>
      </p:sp>
      <p:cxnSp>
        <p:nvCxnSpPr>
          <p:cNvPr id="40" name="直線矢印コネクタ 39"/>
          <p:cNvCxnSpPr/>
          <p:nvPr/>
        </p:nvCxnSpPr>
        <p:spPr>
          <a:xfrm flipV="1">
            <a:off x="6626412" y="4998916"/>
            <a:ext cx="558869" cy="14677"/>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 name="右矢印 91"/>
          <p:cNvSpPr/>
          <p:nvPr/>
        </p:nvSpPr>
        <p:spPr>
          <a:xfrm rot="5400000">
            <a:off x="8334707" y="4475966"/>
            <a:ext cx="617588" cy="140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srgbClr val="FFFFFF"/>
              </a:solidFill>
            </a:endParaRPr>
          </a:p>
        </p:txBody>
      </p:sp>
      <p:sp>
        <p:nvSpPr>
          <p:cNvPr id="93" name="テキスト ボックス 92"/>
          <p:cNvSpPr txBox="1"/>
          <p:nvPr/>
        </p:nvSpPr>
        <p:spPr>
          <a:xfrm>
            <a:off x="8187459" y="4917546"/>
            <a:ext cx="936104" cy="461665"/>
          </a:xfrm>
          <a:prstGeom prst="rect">
            <a:avLst/>
          </a:prstGeom>
          <a:noFill/>
        </p:spPr>
        <p:txBody>
          <a:bodyPr wrap="square" lIns="91341" tIns="45673" rIns="91341" bIns="45673" rtlCol="0">
            <a:spAutoFit/>
          </a:bodyPr>
          <a:lstStyle/>
          <a:p>
            <a:pPr algn="ctr" fontAlgn="auto">
              <a:spcBef>
                <a:spcPts val="0"/>
              </a:spcBef>
              <a:spcAft>
                <a:spcPts val="0"/>
              </a:spcAft>
            </a:pPr>
            <a:r>
              <a:rPr lang="ja-JP" altLang="en-US" sz="1200" dirty="0">
                <a:solidFill>
                  <a:srgbClr val="000000"/>
                </a:solidFill>
                <a:latin typeface="HG丸ｺﾞｼｯｸM-PRO" panose="020F0600000000000000" pitchFamily="50" charset="-128"/>
                <a:ea typeface="HG丸ｺﾞｼｯｸM-PRO" panose="020F0600000000000000" pitchFamily="50" charset="-128"/>
              </a:rPr>
              <a:t>訪問対象の拡大</a:t>
            </a:r>
          </a:p>
        </p:txBody>
      </p:sp>
      <p:pic>
        <p:nvPicPr>
          <p:cNvPr id="94" name="図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871790" y="4339461"/>
            <a:ext cx="313489" cy="529702"/>
          </a:xfrm>
          <a:prstGeom prst="rect">
            <a:avLst/>
          </a:prstGeom>
        </p:spPr>
      </p:pic>
      <p:pic>
        <p:nvPicPr>
          <p:cNvPr id="3079" name="Picture 7" descr="C:\Users\KKKPH\AppData\Local\Microsoft\Windows\Temporary Internet Files\Content.IE5\WHB5SLS6\lgi01c201402250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8066" y="5779270"/>
            <a:ext cx="993326" cy="58396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7" descr="C:\Users\KKKPH\AppData\Local\Microsoft\Windows\Temporary Internet Files\Content.IE5\WHB5SLS6\lgi01c201402250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0189" y="5733679"/>
            <a:ext cx="993326" cy="58396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 descr="C:\Users\KKKPH\AppData\Local\Microsoft\Windows\Temporary Internet Files\Content.IE5\7WY9GE0X\gi01a201407132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1256" y="6021705"/>
            <a:ext cx="769935" cy="404683"/>
          </a:xfrm>
          <a:prstGeom prst="rect">
            <a:avLst/>
          </a:prstGeom>
          <a:noFill/>
          <a:extLst>
            <a:ext uri="{909E8E84-426E-40DD-AFC4-6F175D3DCCD1}">
              <a14:hiddenFill xmlns:a14="http://schemas.microsoft.com/office/drawing/2010/main">
                <a:solidFill>
                  <a:srgbClr val="FFFFFF"/>
                </a:solidFill>
              </a14:hiddenFill>
            </a:ext>
          </a:extLst>
        </p:spPr>
      </p:pic>
      <p:sp>
        <p:nvSpPr>
          <p:cNvPr id="101" name="正方形/長方形 100"/>
          <p:cNvSpPr/>
          <p:nvPr/>
        </p:nvSpPr>
        <p:spPr>
          <a:xfrm>
            <a:off x="7660686" y="6381328"/>
            <a:ext cx="763484"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乳児院</a:t>
            </a:r>
          </a:p>
        </p:txBody>
      </p:sp>
      <p:sp>
        <p:nvSpPr>
          <p:cNvPr id="102" name="正方形/長方形 101"/>
          <p:cNvSpPr/>
          <p:nvPr/>
        </p:nvSpPr>
        <p:spPr>
          <a:xfrm>
            <a:off x="8625440" y="6381328"/>
            <a:ext cx="1296144"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児童養護施設</a:t>
            </a:r>
          </a:p>
        </p:txBody>
      </p:sp>
      <p:pic>
        <p:nvPicPr>
          <p:cNvPr id="41" name="Picture 9" descr="MCj03950900000[1]"/>
          <p:cNvPicPr preferRelativeResize="0">
            <a:picLocks noChangeAspect="1" noChangeArrowheads="1"/>
          </p:cNvPicPr>
          <p:nvPr/>
        </p:nvPicPr>
        <p:blipFill>
          <a:blip r:embed="rId9" cstate="print">
            <a:lum bright="-6000"/>
          </a:blip>
          <a:srcRect/>
          <a:stretch>
            <a:fillRect/>
          </a:stretch>
        </p:blipFill>
        <p:spPr bwMode="auto">
          <a:xfrm>
            <a:off x="7768580" y="6102295"/>
            <a:ext cx="548127" cy="328192"/>
          </a:xfrm>
          <a:prstGeom prst="rect">
            <a:avLst/>
          </a:prstGeom>
          <a:noFill/>
          <a:ln w="9525">
            <a:noFill/>
            <a:miter lim="800000"/>
            <a:headEnd/>
            <a:tailEnd/>
          </a:ln>
        </p:spPr>
      </p:pic>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0108" y="4168194"/>
            <a:ext cx="1157823" cy="573531"/>
          </a:xfrm>
          <a:prstGeom prst="rect">
            <a:avLst/>
          </a:prstGeom>
          <a:noFill/>
          <a:extLst>
            <a:ext uri="{909E8E84-426E-40DD-AFC4-6F175D3DCCD1}">
              <a14:hiddenFill xmlns:a14="http://schemas.microsoft.com/office/drawing/2010/main">
                <a:solidFill>
                  <a:srgbClr val="FFFFFF"/>
                </a:solidFill>
              </a14:hiddenFill>
            </a:ext>
          </a:extLst>
        </p:spPr>
      </p:pic>
      <p:sp>
        <p:nvSpPr>
          <p:cNvPr id="43" name="角丸四角形 42"/>
          <p:cNvSpPr/>
          <p:nvPr/>
        </p:nvSpPr>
        <p:spPr>
          <a:xfrm>
            <a:off x="7436239" y="5409248"/>
            <a:ext cx="774016" cy="252000"/>
          </a:xfrm>
          <a:prstGeom prst="roundRect">
            <a:avLst>
              <a:gd name="adj" fmla="val 8204"/>
            </a:avLst>
          </a:prstGeom>
          <a:solidFill>
            <a:schemeClr val="bg1"/>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srgbClr val="000000"/>
                </a:solidFill>
                <a:latin typeface="HG丸ｺﾞｼｯｸM-PRO" panose="020F0600000000000000" pitchFamily="50" charset="-128"/>
                <a:ea typeface="HG丸ｺﾞｼｯｸM-PRO" panose="020F0600000000000000" pitchFamily="50" charset="-128"/>
              </a:rPr>
              <a:t>改正後</a:t>
            </a:r>
          </a:p>
        </p:txBody>
      </p:sp>
      <p:sp>
        <p:nvSpPr>
          <p:cNvPr id="44" name="正方形/長方形 43"/>
          <p:cNvSpPr/>
          <p:nvPr/>
        </p:nvSpPr>
        <p:spPr>
          <a:xfrm>
            <a:off x="119348" y="2852981"/>
            <a:ext cx="5172568" cy="1558531"/>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5962" tIns="45664" rIns="35962" bIns="45664" anchor="t" anchorCtr="0"/>
          <a:lstStyle/>
          <a:p>
            <a:pPr marL="179201" indent="-179201" fontAlgn="auto">
              <a:spcBef>
                <a:spcPts val="0"/>
              </a:spcBef>
              <a:spcAft>
                <a:spcPts val="0"/>
              </a:spcAft>
              <a:defRPr/>
            </a:pP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乳児院、児童養護施設に入所している障害児を対象者として追加</a:t>
            </a: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8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現在の対象者は、以下の施設に通う障害児</a:t>
            </a:r>
            <a:endPar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・保育所、幼稚園、小学校　等</a:t>
            </a:r>
            <a:endPar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ja-JP" altLang="en-US" sz="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364734" indent="-364734" fontAlgn="auto">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・その他児童が集団生活を営む施設として、地方自治体が認めるもの</a:t>
            </a:r>
            <a:endPar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364734" indent="-364734" fontAlgn="auto">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（例：放課後児童クラブ）</a:t>
            </a: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5" name="正方形/長方形 44"/>
          <p:cNvSpPr/>
          <p:nvPr/>
        </p:nvSpPr>
        <p:spPr>
          <a:xfrm>
            <a:off x="56476" y="2636912"/>
            <a:ext cx="1779340"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srgbClr val="FFFFFF"/>
                </a:solidFill>
                <a:latin typeface="HGS創英角ｺﾞｼｯｸUB" pitchFamily="50" charset="-128"/>
                <a:ea typeface="HGS創英角ｺﾞｼｯｸUB" pitchFamily="50" charset="-128"/>
              </a:rPr>
              <a:t> 対象</a:t>
            </a:r>
            <a:r>
              <a:rPr lang="ja-JP" altLang="en-US" sz="1400" strike="sngStrike" dirty="0">
                <a:solidFill>
                  <a:srgbClr val="FFFFFF"/>
                </a:solidFill>
                <a:latin typeface="HGS創英角ｺﾞｼｯｸUB" pitchFamily="50" charset="-128"/>
                <a:ea typeface="HGS創英角ｺﾞｼｯｸUB" pitchFamily="50" charset="-128"/>
              </a:rPr>
              <a:t>者</a:t>
            </a:r>
            <a:r>
              <a:rPr lang="ja-JP" altLang="en-US" sz="1400" dirty="0">
                <a:solidFill>
                  <a:srgbClr val="FFFFFF"/>
                </a:solidFill>
                <a:latin typeface="HGS創英角ｺﾞｼｯｸUB" pitchFamily="50" charset="-128"/>
                <a:ea typeface="HGS創英角ｺﾞｼｯｸUB" pitchFamily="50" charset="-128"/>
              </a:rPr>
              <a:t>の拡大</a:t>
            </a:r>
          </a:p>
        </p:txBody>
      </p:sp>
      <p:sp>
        <p:nvSpPr>
          <p:cNvPr id="46" name="正方形/長方形 45"/>
          <p:cNvSpPr/>
          <p:nvPr/>
        </p:nvSpPr>
        <p:spPr>
          <a:xfrm>
            <a:off x="158499" y="5015484"/>
            <a:ext cx="5133421" cy="1425043"/>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5962" tIns="45664" rIns="35962" bIns="45664" anchor="t"/>
          <a:lstStyle/>
          <a:p>
            <a:pPr marL="179201" indent="-179201" fontAlgn="auto">
              <a:spcBef>
                <a:spcPts val="0"/>
              </a:spcBef>
              <a:spcAft>
                <a:spcPts val="0"/>
              </a:spcAft>
              <a:defRPr/>
            </a:pP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児童が集団生活を営む施設を訪問し、他の児童との集団生活への適応のための専門的な支援等を行う。</a:t>
            </a: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ja-JP" altLang="en-US" sz="3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3175" fontAlgn="auto">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①障害児本人に対する支援（集団生活適応のための訓練等）</a:t>
            </a: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3175" fontAlgn="auto">
              <a:spcBef>
                <a:spcPts val="0"/>
              </a:spcBef>
              <a:spcAft>
                <a:spcPts val="0"/>
              </a:spcAft>
              <a:defRPr/>
            </a:pPr>
            <a:endParaRPr lang="ja-JP" altLang="en-US" sz="3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3175" fontAlgn="auto">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②訪問先施設のスタッフに対する支援（支援方法</a:t>
            </a: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等の指導等）</a:t>
            </a:r>
          </a:p>
          <a:p>
            <a:pPr marL="179201" indent="-179201" fontAlgn="auto">
              <a:spcBef>
                <a:spcPts val="0"/>
              </a:spcBef>
              <a:spcAft>
                <a:spcPts val="0"/>
              </a:spcAft>
              <a:defRPr/>
            </a:pPr>
            <a:endParaRPr lang="ja-JP" altLang="en-US" sz="8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7" name="正方形/長方形 46"/>
          <p:cNvSpPr/>
          <p:nvPr/>
        </p:nvSpPr>
        <p:spPr>
          <a:xfrm>
            <a:off x="56482" y="4797152"/>
            <a:ext cx="1779341"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支援内容</a:t>
            </a:r>
          </a:p>
        </p:txBody>
      </p:sp>
      <p:sp>
        <p:nvSpPr>
          <p:cNvPr id="49" name="角丸四角形 48"/>
          <p:cNvSpPr/>
          <p:nvPr/>
        </p:nvSpPr>
        <p:spPr>
          <a:xfrm>
            <a:off x="56475" y="692694"/>
            <a:ext cx="9720386" cy="1728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乳児院や児童養護施設の入所者に占める障害児の割合は３割程度となっており、職員による支援に加えて、発達支援に関する専門的な支援が求められている。（乳児院：</a:t>
            </a:r>
            <a:r>
              <a:rPr lang="en-US" altLang="ja-JP" sz="1400" dirty="0">
                <a:solidFill>
                  <a:srgbClr val="000000"/>
                </a:solidFill>
                <a:latin typeface="HGPｺﾞｼｯｸM" panose="020B0600000000000000" pitchFamily="50" charset="-128"/>
                <a:ea typeface="HGPｺﾞｼｯｸM" panose="020B0600000000000000" pitchFamily="50" charset="-128"/>
              </a:rPr>
              <a:t>28.2</a:t>
            </a:r>
            <a:r>
              <a:rPr lang="ja-JP" altLang="en-US" sz="1400" dirty="0">
                <a:solidFill>
                  <a:srgbClr val="000000"/>
                </a:solidFill>
                <a:latin typeface="HGPｺﾞｼｯｸM" panose="020B0600000000000000" pitchFamily="50" charset="-128"/>
                <a:ea typeface="HGPｺﾞｼｯｸM" panose="020B0600000000000000" pitchFamily="50" charset="-128"/>
              </a:rPr>
              <a:t>％、児童養護施設：</a:t>
            </a:r>
            <a:r>
              <a:rPr lang="en-US" altLang="ja-JP" sz="1400" dirty="0">
                <a:solidFill>
                  <a:srgbClr val="000000"/>
                </a:solidFill>
                <a:latin typeface="HGPｺﾞｼｯｸM" panose="020B0600000000000000" pitchFamily="50" charset="-128"/>
                <a:ea typeface="HGPｺﾞｼｯｸM" panose="020B0600000000000000" pitchFamily="50" charset="-128"/>
              </a:rPr>
              <a:t>28.5</a:t>
            </a:r>
            <a:r>
              <a:rPr lang="ja-JP" altLang="en-US" sz="1400" dirty="0">
                <a:solidFill>
                  <a:srgbClr val="000000"/>
                </a:solidFill>
                <a:latin typeface="HGPｺﾞｼｯｸM" panose="020B0600000000000000" pitchFamily="50" charset="-128"/>
                <a:ea typeface="HGPｺﾞｼｯｸM" panose="020B0600000000000000" pitchFamily="50" charset="-128"/>
              </a:rPr>
              <a:t>％／平成</a:t>
            </a:r>
            <a:r>
              <a:rPr lang="en-US" altLang="ja-JP" sz="1400" dirty="0">
                <a:solidFill>
                  <a:srgbClr val="000000"/>
                </a:solidFill>
                <a:latin typeface="HGPｺﾞｼｯｸM" panose="020B0600000000000000" pitchFamily="50" charset="-128"/>
                <a:ea typeface="HGPｺﾞｼｯｸM" panose="020B0600000000000000" pitchFamily="50" charset="-128"/>
              </a:rPr>
              <a:t>24</a:t>
            </a:r>
            <a:r>
              <a:rPr lang="ja-JP" altLang="en-US" sz="1400" dirty="0">
                <a:solidFill>
                  <a:srgbClr val="000000"/>
                </a:solidFill>
                <a:latin typeface="HGPｺﾞｼｯｸM" panose="020B0600000000000000" pitchFamily="50" charset="-128"/>
                <a:ea typeface="HGPｺﾞｼｯｸM" panose="020B0600000000000000" pitchFamily="50" charset="-128"/>
              </a:rPr>
              <a:t>年度）</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このため、保育所等訪問支援の対象を乳児院や児童養護施設に入所している障害児に拡大し、障害児本人に対して他の児童との集団生活への適応のための専門的な支援を行うとともに、当該施設の職員に対して障害児の特性に応じた支援内容や関わり方についての助言等を行うことができることとする。</a:t>
            </a:r>
          </a:p>
        </p:txBody>
      </p:sp>
      <p:sp>
        <p:nvSpPr>
          <p:cNvPr id="39" name="スライド番号プレースホルダー 1"/>
          <p:cNvSpPr>
            <a:spLocks noGrp="1"/>
          </p:cNvSpPr>
          <p:nvPr>
            <p:ph type="sldNum" sz="quarter" idx="12"/>
          </p:nvPr>
        </p:nvSpPr>
        <p:spPr>
          <a:xfrm>
            <a:off x="7617296" y="6524645"/>
            <a:ext cx="2311400" cy="476250"/>
          </a:xfrm>
        </p:spPr>
        <p:txBody>
          <a:bodyPr/>
          <a:lstStyle/>
          <a:p>
            <a:pPr>
              <a:defRPr/>
            </a:pPr>
            <a:fld id="{0329B7E6-8142-4C2C-8486-ACA79D5FD086}" type="slidenum">
              <a:rPr lang="en-US" altLang="ja-JP" smtClean="0">
                <a:solidFill>
                  <a:prstClr val="black"/>
                </a:solidFill>
              </a:rPr>
              <a:pPr>
                <a:defRPr/>
              </a:pPr>
              <a:t>25</a:t>
            </a:fld>
            <a:endParaRPr lang="en-US" altLang="ja-JP" dirty="0">
              <a:solidFill>
                <a:prstClr val="black"/>
              </a:solidFill>
            </a:endParaRPr>
          </a:p>
        </p:txBody>
      </p:sp>
    </p:spTree>
    <p:extLst>
      <p:ext uri="{BB962C8B-B14F-4D97-AF65-F5344CB8AC3E}">
        <p14:creationId xmlns:p14="http://schemas.microsoft.com/office/powerpoint/2010/main" val="2721439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コネクタ 42"/>
          <p:cNvCxnSpPr/>
          <p:nvPr/>
        </p:nvCxnSpPr>
        <p:spPr bwMode="auto">
          <a:xfrm>
            <a:off x="30707" y="-375787"/>
            <a:ext cx="9976133" cy="0"/>
          </a:xfrm>
          <a:prstGeom prst="line">
            <a:avLst/>
          </a:prstGeom>
          <a:noFill/>
          <a:ln w="9525" cap="flat" cmpd="sng" algn="ctr">
            <a:solidFill>
              <a:srgbClr val="99CCFF"/>
            </a:solidFill>
            <a:prstDash val="solid"/>
          </a:ln>
          <a:effectLst/>
        </p:spPr>
      </p:cxnSp>
      <p:sp>
        <p:nvSpPr>
          <p:cNvPr id="46" name="Rectangle 2"/>
          <p:cNvSpPr>
            <a:spLocks noChangeArrowheads="1"/>
          </p:cNvSpPr>
          <p:nvPr/>
        </p:nvSpPr>
        <p:spPr bwMode="auto">
          <a:xfrm>
            <a:off x="0" y="-101540"/>
            <a:ext cx="9906000" cy="4313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srgbClr val="000000"/>
                </a:solidFill>
                <a:latin typeface="HG創英角ｺﾞｼｯｸUB" panose="020B0909000000000000" pitchFamily="49" charset="-128"/>
                <a:ea typeface="HG創英角ｺﾞｼｯｸUB" panose="020B0909000000000000" pitchFamily="49" charset="-128"/>
              </a:rPr>
              <a:t>医療的ケアを要する障害児に対する支援</a:t>
            </a:r>
            <a:endParaRPr lang="en-US" altLang="ja-JP" sz="2400" spc="-100" dirty="0">
              <a:solidFill>
                <a:srgbClr val="000000"/>
              </a:solidFill>
              <a:latin typeface="HG創英角ｺﾞｼｯｸUB" panose="020B0909000000000000" pitchFamily="49" charset="-128"/>
              <a:ea typeface="HG創英角ｺﾞｼｯｸUB" panose="020B0909000000000000" pitchFamily="49" charset="-128"/>
            </a:endParaRPr>
          </a:p>
        </p:txBody>
      </p:sp>
      <p:sp>
        <p:nvSpPr>
          <p:cNvPr id="47" name="角丸四角形 46"/>
          <p:cNvSpPr/>
          <p:nvPr/>
        </p:nvSpPr>
        <p:spPr>
          <a:xfrm>
            <a:off x="64005" y="460502"/>
            <a:ext cx="9720386" cy="1312315"/>
          </a:xfrm>
          <a:prstGeom prst="roundRect">
            <a:avLst>
              <a:gd name="adj" fmla="val 4923"/>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ja-JP" sz="1400" dirty="0">
                <a:solidFill>
                  <a:srgbClr val="000000"/>
                </a:solidFill>
                <a:latin typeface="HGPｺﾞｼｯｸM" panose="020B0600000000000000" pitchFamily="50" charset="-128"/>
                <a:ea typeface="HGPｺﾞｼｯｸM" panose="020B0600000000000000" pitchFamily="50" charset="-128"/>
              </a:rPr>
              <a:t>○　医療技術の進歩等を背景として、ＮＩＣＵ等に長期間入院した後、</a:t>
            </a:r>
            <a:r>
              <a:rPr lang="ja-JP" altLang="en-US" sz="1400" dirty="0">
                <a:solidFill>
                  <a:srgbClr val="000000"/>
                </a:solidFill>
                <a:latin typeface="HGPｺﾞｼｯｸM" panose="020B0600000000000000" pitchFamily="50" charset="-128"/>
                <a:ea typeface="HGPｺﾞｼｯｸM" panose="020B0600000000000000" pitchFamily="50" charset="-128"/>
              </a:rPr>
              <a:t>引き続き</a:t>
            </a:r>
            <a:r>
              <a:rPr lang="ja-JP" altLang="ja-JP" sz="1400" dirty="0">
                <a:solidFill>
                  <a:srgbClr val="000000"/>
                </a:solidFill>
                <a:latin typeface="HGPｺﾞｼｯｸM" panose="020B0600000000000000" pitchFamily="50" charset="-128"/>
                <a:ea typeface="HGPｺﾞｼｯｸM" panose="020B0600000000000000" pitchFamily="50" charset="-128"/>
              </a:rPr>
              <a:t>人工呼吸器</a:t>
            </a:r>
            <a:r>
              <a:rPr lang="ja-JP" altLang="en-US" sz="1400" dirty="0">
                <a:solidFill>
                  <a:srgbClr val="000000"/>
                </a:solidFill>
                <a:latin typeface="HGPｺﾞｼｯｸM" panose="020B0600000000000000" pitchFamily="50" charset="-128"/>
                <a:ea typeface="HGPｺﾞｼｯｸM" panose="020B0600000000000000" pitchFamily="50" charset="-128"/>
              </a:rPr>
              <a:t>や胃</a:t>
            </a:r>
            <a:r>
              <a:rPr lang="ja-JP" altLang="en-US" sz="1400" dirty="0" err="1">
                <a:solidFill>
                  <a:srgbClr val="000000"/>
                </a:solidFill>
                <a:latin typeface="HGPｺﾞｼｯｸM" panose="020B0600000000000000" pitchFamily="50" charset="-128"/>
                <a:ea typeface="HGPｺﾞｼｯｸM" panose="020B0600000000000000" pitchFamily="50" charset="-128"/>
              </a:rPr>
              <a:t>ろう</a:t>
            </a:r>
            <a:r>
              <a:rPr lang="ja-JP" altLang="ja-JP" sz="1400" dirty="0">
                <a:solidFill>
                  <a:srgbClr val="000000"/>
                </a:solidFill>
                <a:latin typeface="HGPｺﾞｼｯｸM" panose="020B0600000000000000" pitchFamily="50" charset="-128"/>
                <a:ea typeface="HGPｺﾞｼｯｸM" panose="020B0600000000000000" pitchFamily="50" charset="-128"/>
              </a:rPr>
              <a:t>等を使用し、たんの吸引</a:t>
            </a:r>
            <a:r>
              <a:rPr lang="ja-JP" altLang="en-US" sz="1400" dirty="0">
                <a:solidFill>
                  <a:srgbClr val="000000"/>
                </a:solidFill>
                <a:latin typeface="HGPｺﾞｼｯｸM" panose="020B0600000000000000" pitchFamily="50" charset="-128"/>
                <a:ea typeface="HGPｺﾞｼｯｸM" panose="020B0600000000000000" pitchFamily="50" charset="-128"/>
              </a:rPr>
              <a:t>や経管栄養</a:t>
            </a:r>
            <a:r>
              <a:rPr lang="ja-JP" altLang="ja-JP" sz="1400" dirty="0">
                <a:solidFill>
                  <a:srgbClr val="000000"/>
                </a:solidFill>
                <a:latin typeface="HGPｺﾞｼｯｸM" panose="020B0600000000000000" pitchFamily="50" charset="-128"/>
                <a:ea typeface="HGPｺﾞｼｯｸM" panose="020B0600000000000000" pitchFamily="50" charset="-128"/>
              </a:rPr>
              <a:t>などの医療的ケアが必要な障害児（医療的ケア児）が増加している。</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ja-JP" altLang="ja-JP" sz="3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r>
              <a:rPr lang="ja-JP" altLang="ja-JP" sz="1400" dirty="0">
                <a:solidFill>
                  <a:srgbClr val="000000"/>
                </a:solidFill>
                <a:latin typeface="HGPｺﾞｼｯｸM" panose="020B0600000000000000" pitchFamily="50" charset="-128"/>
                <a:ea typeface="HGPｺﾞｼｯｸM" panose="020B0600000000000000" pitchFamily="50" charset="-128"/>
              </a:rPr>
              <a:t>○　</a:t>
            </a:r>
            <a:r>
              <a:rPr lang="ja-JP" altLang="en-US" sz="1400" dirty="0">
                <a:solidFill>
                  <a:srgbClr val="000000"/>
                </a:solidFill>
                <a:latin typeface="HGPｺﾞｼｯｸM" panose="020B0600000000000000" pitchFamily="50" charset="-128"/>
                <a:ea typeface="HGPｺﾞｼｯｸM" panose="020B0600000000000000" pitchFamily="50" charset="-128"/>
              </a:rPr>
              <a:t>このため、</a:t>
            </a:r>
            <a:r>
              <a:rPr lang="ja-JP" altLang="ja-JP" sz="1400" dirty="0">
                <a:solidFill>
                  <a:srgbClr val="000000"/>
                </a:solidFill>
                <a:latin typeface="HGPｺﾞｼｯｸM" panose="020B0600000000000000" pitchFamily="50" charset="-128"/>
                <a:ea typeface="HGPｺﾞｼｯｸM" panose="020B0600000000000000" pitchFamily="50" charset="-128"/>
              </a:rPr>
              <a:t>医療的ケア児が、地域において必要な支援を円滑に受けることができるよう、地方公共団体は保健、</a:t>
            </a:r>
            <a:r>
              <a:rPr lang="ja-JP" altLang="en-US" sz="1400" dirty="0">
                <a:solidFill>
                  <a:srgbClr val="000000"/>
                </a:solidFill>
                <a:latin typeface="HGPｺﾞｼｯｸM" panose="020B0600000000000000" pitchFamily="50" charset="-128"/>
                <a:ea typeface="HGPｺﾞｼｯｸM" panose="020B0600000000000000" pitchFamily="50" charset="-128"/>
              </a:rPr>
              <a:t>医療、</a:t>
            </a:r>
            <a:r>
              <a:rPr lang="ja-JP" altLang="ja-JP" sz="1400" dirty="0">
                <a:solidFill>
                  <a:srgbClr val="000000"/>
                </a:solidFill>
                <a:latin typeface="HGPｺﾞｼｯｸM" panose="020B0600000000000000" pitchFamily="50" charset="-128"/>
                <a:ea typeface="HGPｺﾞｼｯｸM" panose="020B0600000000000000" pitchFamily="50" charset="-128"/>
              </a:rPr>
              <a:t>福祉その他の各関連分野の支援を行う機関との連絡調整を行うための体制の整備について必要な措置を講ずる</a:t>
            </a:r>
            <a:r>
              <a:rPr lang="ja-JP" altLang="en-US" sz="1400" dirty="0">
                <a:solidFill>
                  <a:srgbClr val="000000"/>
                </a:solidFill>
                <a:latin typeface="HGPｺﾞｼｯｸM" panose="020B0600000000000000" pitchFamily="50" charset="-128"/>
                <a:ea typeface="HGPｺﾞｼｯｸM" panose="020B0600000000000000" pitchFamily="50" charset="-128"/>
              </a:rPr>
              <a:t>よう努めることとする。</a:t>
            </a:r>
            <a:endParaRPr lang="ja-JP" altLang="ja-JP" sz="400" dirty="0">
              <a:solidFill>
                <a:srgbClr val="000000"/>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200" dirty="0">
                <a:solidFill>
                  <a:srgbClr val="000000"/>
                </a:solidFill>
                <a:latin typeface="HGPｺﾞｼｯｸM" panose="020B0600000000000000" pitchFamily="50" charset="-128"/>
                <a:ea typeface="HGPｺﾞｼｯｸM" panose="020B0600000000000000"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rPr>
              <a:t>※ </a:t>
            </a:r>
            <a:r>
              <a:rPr lang="ja-JP" altLang="ja-JP" sz="1200" dirty="0">
                <a:solidFill>
                  <a:srgbClr val="000000"/>
                </a:solidFill>
                <a:latin typeface="HGPｺﾞｼｯｸM" panose="020B0600000000000000" pitchFamily="50" charset="-128"/>
                <a:ea typeface="HGPｺﾞｼｯｸM" panose="020B0600000000000000" pitchFamily="50" charset="-128"/>
              </a:rPr>
              <a:t>施策例</a:t>
            </a:r>
            <a:r>
              <a:rPr lang="ja-JP" altLang="en-US" sz="1200" dirty="0">
                <a:solidFill>
                  <a:srgbClr val="000000"/>
                </a:solidFill>
                <a:latin typeface="HGPｺﾞｼｯｸM" panose="020B0600000000000000" pitchFamily="50" charset="-128"/>
                <a:ea typeface="HGPｺﾞｼｯｸM" panose="020B0600000000000000" pitchFamily="50" charset="-128"/>
              </a:rPr>
              <a:t>：　都道府県や市町村による</a:t>
            </a:r>
            <a:r>
              <a:rPr lang="ja-JP" altLang="ja-JP" sz="1200" dirty="0">
                <a:solidFill>
                  <a:srgbClr val="000000"/>
                </a:solidFill>
                <a:latin typeface="HGPｺﾞｼｯｸM" panose="020B0600000000000000" pitchFamily="50" charset="-128"/>
                <a:ea typeface="HGPｺﾞｼｯｸM" panose="020B0600000000000000" pitchFamily="50" charset="-128"/>
              </a:rPr>
              <a:t>関係機関の連携の場の設置</a:t>
            </a:r>
            <a:r>
              <a:rPr lang="ja-JP" altLang="en-US" sz="1200" dirty="0">
                <a:solidFill>
                  <a:srgbClr val="000000"/>
                </a:solidFill>
                <a:latin typeface="HGPｺﾞｼｯｸM" panose="020B0600000000000000" pitchFamily="50" charset="-128"/>
                <a:ea typeface="HGPｺﾞｼｯｸM" panose="020B0600000000000000" pitchFamily="50" charset="-128"/>
              </a:rPr>
              <a:t>、</a:t>
            </a:r>
            <a:r>
              <a:rPr lang="ja-JP" altLang="ja-JP" sz="1200" dirty="0">
                <a:solidFill>
                  <a:srgbClr val="000000"/>
                </a:solidFill>
                <a:latin typeface="HGPｺﾞｼｯｸM" panose="020B0600000000000000" pitchFamily="50" charset="-128"/>
                <a:ea typeface="HGPｺﾞｼｯｸM" panose="020B0600000000000000" pitchFamily="50" charset="-128"/>
              </a:rPr>
              <a:t>技術・知識の共有等を通じた医療・福祉</a:t>
            </a:r>
            <a:r>
              <a:rPr lang="ja-JP" altLang="en-US" sz="1200" dirty="0">
                <a:solidFill>
                  <a:srgbClr val="000000"/>
                </a:solidFill>
                <a:latin typeface="HGPｺﾞｼｯｸM" panose="020B0600000000000000" pitchFamily="50" charset="-128"/>
                <a:ea typeface="HGPｺﾞｼｯｸM" panose="020B0600000000000000" pitchFamily="50" charset="-128"/>
              </a:rPr>
              <a:t>等</a:t>
            </a:r>
            <a:r>
              <a:rPr lang="ja-JP" altLang="ja-JP" sz="1200" dirty="0">
                <a:solidFill>
                  <a:srgbClr val="000000"/>
                </a:solidFill>
                <a:latin typeface="HGPｺﾞｼｯｸM" panose="020B0600000000000000" pitchFamily="50" charset="-128"/>
                <a:ea typeface="HGPｺﾞｼｯｸM" panose="020B0600000000000000" pitchFamily="50" charset="-128"/>
              </a:rPr>
              <a:t>の連携体制の</a:t>
            </a:r>
            <a:r>
              <a:rPr lang="ja-JP" altLang="en-US" sz="1200" dirty="0">
                <a:solidFill>
                  <a:srgbClr val="000000"/>
                </a:solidFill>
                <a:latin typeface="HGPｺﾞｼｯｸM" panose="020B0600000000000000" pitchFamily="50" charset="-128"/>
                <a:ea typeface="HGPｺﾞｼｯｸM" panose="020B0600000000000000" pitchFamily="50" charset="-128"/>
              </a:rPr>
              <a:t>構築</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endParaRPr lang="ja-JP" altLang="ja-JP" sz="1200" dirty="0">
              <a:solidFill>
                <a:srgbClr val="000000"/>
              </a:solidFill>
              <a:latin typeface="HGPｺﾞｼｯｸM" panose="020B0600000000000000" pitchFamily="50" charset="-128"/>
              <a:ea typeface="HGPｺﾞｼｯｸM" panose="020B0600000000000000" pitchFamily="50" charset="-128"/>
            </a:endParaRPr>
          </a:p>
        </p:txBody>
      </p:sp>
      <p:sp>
        <p:nvSpPr>
          <p:cNvPr id="9" name="角丸四角形 8"/>
          <p:cNvSpPr/>
          <p:nvPr/>
        </p:nvSpPr>
        <p:spPr bwMode="auto">
          <a:xfrm>
            <a:off x="100818" y="4995306"/>
            <a:ext cx="9662673" cy="1818070"/>
          </a:xfrm>
          <a:prstGeom prst="roundRect">
            <a:avLst>
              <a:gd name="adj" fmla="val 5312"/>
            </a:avLst>
          </a:prstGeom>
          <a:solidFill>
            <a:schemeClr val="bg1"/>
          </a:solidFill>
          <a:ln w="6350" cap="flat" cmpd="sng" algn="ctr">
            <a:solidFill>
              <a:schemeClr val="tx1">
                <a:lumMod val="75000"/>
                <a:lumOff val="25000"/>
              </a:schemeClr>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endParaRPr lang="ja-JP" altLang="en-US" sz="1200">
              <a:solidFill>
                <a:srgbClr val="000000"/>
              </a:solidFill>
              <a:latin typeface="Arial"/>
              <a:ea typeface="ＭＳ Ｐゴシック"/>
            </a:endParaRPr>
          </a:p>
        </p:txBody>
      </p:sp>
      <p:sp>
        <p:nvSpPr>
          <p:cNvPr id="20" name="アーチ 19"/>
          <p:cNvSpPr/>
          <p:nvPr/>
        </p:nvSpPr>
        <p:spPr>
          <a:xfrm rot="16200000">
            <a:off x="127333" y="5353523"/>
            <a:ext cx="1053357" cy="1062558"/>
          </a:xfrm>
          <a:prstGeom prst="blockArc">
            <a:avLst>
              <a:gd name="adj1" fmla="val 9625393"/>
              <a:gd name="adj2" fmla="val 1427701"/>
              <a:gd name="adj3" fmla="val 16154"/>
            </a:avLst>
          </a:prstGeom>
          <a:solidFill>
            <a:schemeClr val="accent3">
              <a:lumMod val="95000"/>
            </a:schemeClr>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vert="eaVert" lIns="91341" tIns="45673" rIns="91341" bIns="45673" rtlCol="0" anchor="ctr"/>
          <a:lstStyle/>
          <a:p>
            <a:pPr algn="ctr" fontAlgn="auto">
              <a:spcBef>
                <a:spcPts val="0"/>
              </a:spcBef>
              <a:spcAft>
                <a:spcPts val="0"/>
              </a:spcAft>
            </a:pPr>
            <a:r>
              <a:rPr lang="ja-JP" altLang="en-US" sz="1600" b="1" dirty="0">
                <a:solidFill>
                  <a:srgbClr val="EEECE1">
                    <a:lumMod val="25000"/>
                  </a:srgbClr>
                </a:solidFill>
                <a:latin typeface="HG丸ｺﾞｼｯｸM-PRO" pitchFamily="50" charset="-128"/>
                <a:ea typeface="HG丸ｺﾞｼｯｸM-PRO" pitchFamily="50" charset="-128"/>
              </a:rPr>
              <a:t>連携</a:t>
            </a:r>
          </a:p>
        </p:txBody>
      </p:sp>
      <p:sp>
        <p:nvSpPr>
          <p:cNvPr id="29" name="角丸四角形 28"/>
          <p:cNvSpPr/>
          <p:nvPr/>
        </p:nvSpPr>
        <p:spPr>
          <a:xfrm>
            <a:off x="773792" y="4995697"/>
            <a:ext cx="8747477" cy="897011"/>
          </a:xfrm>
          <a:prstGeom prst="roundRect">
            <a:avLst>
              <a:gd name="adj" fmla="val 4065"/>
            </a:avLst>
          </a:prstGeom>
          <a:solidFill>
            <a:srgbClr val="FFFF99"/>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2400" dirty="0">
              <a:ln>
                <a:solidFill>
                  <a:srgbClr val="00CC00"/>
                </a:solidFill>
              </a:ln>
              <a:solidFill>
                <a:srgbClr val="00CC00"/>
              </a:solidFill>
              <a:latin typeface="HG丸ｺﾞｼｯｸM-PRO" pitchFamily="50" charset="-128"/>
              <a:ea typeface="HG丸ｺﾞｼｯｸM-PRO" pitchFamily="50" charset="-128"/>
            </a:endParaRPr>
          </a:p>
        </p:txBody>
      </p:sp>
      <p:sp>
        <p:nvSpPr>
          <p:cNvPr id="28" name="角丸四角形 27"/>
          <p:cNvSpPr/>
          <p:nvPr/>
        </p:nvSpPr>
        <p:spPr>
          <a:xfrm>
            <a:off x="773772" y="5892708"/>
            <a:ext cx="8747545" cy="915027"/>
          </a:xfrm>
          <a:prstGeom prst="roundRect">
            <a:avLst>
              <a:gd name="adj" fmla="val 3040"/>
            </a:avLst>
          </a:prstGeom>
          <a:solidFill>
            <a:schemeClr val="accent5"/>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2400" dirty="0">
              <a:ln>
                <a:solidFill>
                  <a:srgbClr val="00CC00"/>
                </a:solidFill>
              </a:ln>
              <a:solidFill>
                <a:srgbClr val="00CC00"/>
              </a:solidFill>
              <a:latin typeface="HG丸ｺﾞｼｯｸM-PRO" pitchFamily="50" charset="-128"/>
              <a:ea typeface="HG丸ｺﾞｼｯｸM-PRO" pitchFamily="50" charset="-128"/>
            </a:endParaRPr>
          </a:p>
        </p:txBody>
      </p:sp>
      <p:sp>
        <p:nvSpPr>
          <p:cNvPr id="5" name="角丸四角形 4"/>
          <p:cNvSpPr/>
          <p:nvPr/>
        </p:nvSpPr>
        <p:spPr>
          <a:xfrm>
            <a:off x="961684" y="6037368"/>
            <a:ext cx="429265" cy="624270"/>
          </a:xfrm>
          <a:prstGeom prst="roundRect">
            <a:avLst/>
          </a:prstGeom>
          <a:solidFill>
            <a:srgbClr val="00B0F0"/>
          </a:solidFill>
          <a:ln/>
        </p:spPr>
        <p:style>
          <a:lnRef idx="0">
            <a:schemeClr val="accent6"/>
          </a:lnRef>
          <a:fillRef idx="3">
            <a:schemeClr val="accent6"/>
          </a:fillRef>
          <a:effectRef idx="3">
            <a:schemeClr val="accent6"/>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ln w="18415" cmpd="sng">
                  <a:noFill/>
                  <a:prstDash val="solid"/>
                </a:ln>
                <a:solidFill>
                  <a:srgbClr val="FFFFFF"/>
                </a:solidFill>
                <a:latin typeface="HGPｺﾞｼｯｸM" panose="020B0600000000000000" pitchFamily="50" charset="-128"/>
                <a:ea typeface="HGPｺﾞｼｯｸM" panose="020B0600000000000000" pitchFamily="50" charset="-128"/>
              </a:rPr>
              <a:t>医療</a:t>
            </a:r>
          </a:p>
        </p:txBody>
      </p:sp>
      <p:sp>
        <p:nvSpPr>
          <p:cNvPr id="21" name="角丸四角形 20"/>
          <p:cNvSpPr/>
          <p:nvPr/>
        </p:nvSpPr>
        <p:spPr>
          <a:xfrm>
            <a:off x="941641" y="5132392"/>
            <a:ext cx="443991" cy="640330"/>
          </a:xfrm>
          <a:prstGeom prst="roundRect">
            <a:avLst/>
          </a:prstGeom>
          <a:solidFill>
            <a:srgbClr val="FFC000"/>
          </a:solidFill>
          <a:ln>
            <a:solidFill>
              <a:schemeClr val="tx2">
                <a:lumMod val="50000"/>
                <a:lumOff val="50000"/>
              </a:schemeClr>
            </a:solidFill>
          </a:ln>
        </p:spPr>
        <p:style>
          <a:lnRef idx="0">
            <a:schemeClr val="dk1"/>
          </a:lnRef>
          <a:fillRef idx="3">
            <a:schemeClr val="dk1"/>
          </a:fillRef>
          <a:effectRef idx="3">
            <a:schemeClr val="dk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ln w="18415" cmpd="sng">
                  <a:noFill/>
                  <a:prstDash val="solid"/>
                </a:ln>
                <a:solidFill>
                  <a:srgbClr val="000000">
                    <a:lumMod val="75000"/>
                    <a:lumOff val="25000"/>
                  </a:srgbClr>
                </a:solidFill>
                <a:latin typeface="HGPｺﾞｼｯｸM" panose="020B0600000000000000" pitchFamily="50" charset="-128"/>
                <a:ea typeface="HGPｺﾞｼｯｸM" panose="020B0600000000000000" pitchFamily="50" charset="-128"/>
              </a:rPr>
              <a:t>福祉</a:t>
            </a:r>
          </a:p>
        </p:txBody>
      </p:sp>
      <p:sp>
        <p:nvSpPr>
          <p:cNvPr id="24" name="角丸四角形 23"/>
          <p:cNvSpPr/>
          <p:nvPr/>
        </p:nvSpPr>
        <p:spPr>
          <a:xfrm>
            <a:off x="5714401" y="5644179"/>
            <a:ext cx="1946070" cy="487342"/>
          </a:xfrm>
          <a:prstGeom prst="roundRect">
            <a:avLst>
              <a:gd name="adj" fmla="val 2501"/>
            </a:avLst>
          </a:prstGeom>
          <a:solidFill>
            <a:schemeClr val="bg1"/>
          </a:solidFill>
          <a:ln w="19050">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（自立支援）協議会</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子ども関係の専門部会等</a:t>
            </a:r>
          </a:p>
        </p:txBody>
      </p:sp>
      <p:sp>
        <p:nvSpPr>
          <p:cNvPr id="42" name="円/楕円 41"/>
          <p:cNvSpPr/>
          <p:nvPr/>
        </p:nvSpPr>
        <p:spPr>
          <a:xfrm>
            <a:off x="3636851" y="5638120"/>
            <a:ext cx="1143340" cy="493833"/>
          </a:xfrm>
          <a:prstGeom prst="ellipse">
            <a:avLst/>
          </a:prstGeom>
          <a:solidFill>
            <a:srgbClr val="FFFF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自治体</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担当課</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210" y="5653114"/>
            <a:ext cx="648066" cy="538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 name="グラフ 30"/>
          <p:cNvGraphicFramePr>
            <a:graphicFrameLocks/>
          </p:cNvGraphicFramePr>
          <p:nvPr>
            <p:extLst>
              <p:ext uri="{D42A27DB-BD31-4B8C-83A1-F6EECF244321}">
                <p14:modId xmlns:p14="http://schemas.microsoft.com/office/powerpoint/2010/main" val="3560707199"/>
              </p:ext>
            </p:extLst>
          </p:nvPr>
        </p:nvGraphicFramePr>
        <p:xfrm>
          <a:off x="3396248" y="2246971"/>
          <a:ext cx="3055953" cy="2387126"/>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Grp="1" noChangeAspect="1" noChangeArrowheads="1"/>
          </p:cNvPicPr>
          <p:nvPr>
            <p:ph idx="1"/>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1708082" y="5223881"/>
            <a:ext cx="7654675" cy="1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横巻き 6"/>
          <p:cNvSpPr/>
          <p:nvPr/>
        </p:nvSpPr>
        <p:spPr>
          <a:xfrm>
            <a:off x="41582" y="4689402"/>
            <a:ext cx="2445229" cy="402380"/>
          </a:xfrm>
          <a:prstGeom prst="horizontalScroll">
            <a:avLst/>
          </a:prstGeom>
          <a:solidFill>
            <a:schemeClr val="bg1"/>
          </a:solidFill>
          <a:ln w="158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関係機関による連携イメージ図</a:t>
            </a:r>
          </a:p>
        </p:txBody>
      </p:sp>
      <p:sp>
        <p:nvSpPr>
          <p:cNvPr id="35" name="円/楕円 34"/>
          <p:cNvSpPr/>
          <p:nvPr/>
        </p:nvSpPr>
        <p:spPr>
          <a:xfrm>
            <a:off x="1615265" y="5294318"/>
            <a:ext cx="1796784" cy="412944"/>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相談支援事業所</a:t>
            </a:r>
          </a:p>
        </p:txBody>
      </p:sp>
      <p:sp>
        <p:nvSpPr>
          <p:cNvPr id="19" name="円/楕円 18"/>
          <p:cNvSpPr/>
          <p:nvPr/>
        </p:nvSpPr>
        <p:spPr>
          <a:xfrm>
            <a:off x="3530745" y="5115335"/>
            <a:ext cx="1685896" cy="393763"/>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児童発達支援</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センター等</a:t>
            </a:r>
          </a:p>
        </p:txBody>
      </p:sp>
      <p:sp>
        <p:nvSpPr>
          <p:cNvPr id="44" name="円/楕円 43"/>
          <p:cNvSpPr/>
          <p:nvPr/>
        </p:nvSpPr>
        <p:spPr>
          <a:xfrm>
            <a:off x="5572264" y="5114787"/>
            <a:ext cx="1946070" cy="421374"/>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障害福祉サービス事業所</a:t>
            </a:r>
          </a:p>
        </p:txBody>
      </p:sp>
      <p:sp>
        <p:nvSpPr>
          <p:cNvPr id="11" name="角丸四角形吹き出し 10"/>
          <p:cNvSpPr/>
          <p:nvPr/>
        </p:nvSpPr>
        <p:spPr>
          <a:xfrm>
            <a:off x="7866197" y="5332370"/>
            <a:ext cx="1521687" cy="447123"/>
          </a:xfrm>
          <a:prstGeom prst="wedgeRoundRectCallout">
            <a:avLst>
              <a:gd name="adj1" fmla="val -57518"/>
              <a:gd name="adj2" fmla="val -8612"/>
              <a:gd name="adj3" fmla="val 16667"/>
            </a:avLst>
          </a:prstGeom>
          <a:solidFill>
            <a:schemeClr val="bg1"/>
          </a:solidFill>
          <a:ln w="12700">
            <a:solidFill>
              <a:schemeClr val="tx1">
                <a:lumMod val="65000"/>
                <a:lumOff val="35000"/>
              </a:schemeClr>
            </a:solidFill>
            <a:prstDash val="dash"/>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lnSpc>
                <a:spcPts val="1300"/>
              </a:lnSpc>
              <a:spcBef>
                <a:spcPts val="0"/>
              </a:spcBef>
              <a:spcAft>
                <a:spcPts val="0"/>
              </a:spcAft>
            </a:pPr>
            <a:r>
              <a:rPr lang="ja-JP" altLang="en-US" sz="1400" dirty="0">
                <a:solidFill>
                  <a:srgbClr val="EEECE1">
                    <a:lumMod val="25000"/>
                  </a:srgbClr>
                </a:solidFill>
                <a:latin typeface="HG丸ｺﾞｼｯｸM-PRO" pitchFamily="50" charset="-128"/>
                <a:ea typeface="HG丸ｺﾞｼｯｸM-PRO" pitchFamily="50" charset="-128"/>
              </a:rPr>
              <a:t>　</a:t>
            </a:r>
            <a:r>
              <a:rPr lang="ja-JP" altLang="en-US" sz="1100" dirty="0">
                <a:solidFill>
                  <a:srgbClr val="EEECE1">
                    <a:lumMod val="25000"/>
                  </a:srgbClr>
                </a:solidFill>
                <a:latin typeface="HG丸ｺﾞｼｯｸM-PRO" pitchFamily="50" charset="-128"/>
                <a:ea typeface="HG丸ｺﾞｼｯｸM-PRO" pitchFamily="50" charset="-128"/>
              </a:rPr>
              <a:t>・</a:t>
            </a:r>
            <a:r>
              <a:rPr lang="ja-JP" altLang="en-US" sz="1000" dirty="0">
                <a:solidFill>
                  <a:srgbClr val="EEECE1">
                    <a:lumMod val="25000"/>
                  </a:srgbClr>
                </a:solidFill>
                <a:latin typeface="HG丸ｺﾞｼｯｸM-PRO" pitchFamily="50" charset="-128"/>
                <a:ea typeface="HG丸ｺﾞｼｯｸM-PRO" pitchFamily="50" charset="-128"/>
              </a:rPr>
              <a:t>特別支援学校　</a:t>
            </a:r>
            <a:endParaRPr lang="en-US" altLang="ja-JP" sz="1000" dirty="0">
              <a:solidFill>
                <a:srgbClr val="EEECE1">
                  <a:lumMod val="25000"/>
                </a:srgbClr>
              </a:solidFill>
              <a:latin typeface="HG丸ｺﾞｼｯｸM-PRO" pitchFamily="50" charset="-128"/>
              <a:ea typeface="HG丸ｺﾞｼｯｸM-PRO" pitchFamily="50" charset="-128"/>
            </a:endParaRPr>
          </a:p>
          <a:p>
            <a:pPr fontAlgn="auto">
              <a:lnSpc>
                <a:spcPts val="1300"/>
              </a:lnSpc>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　 ・訪問教育</a:t>
            </a:r>
          </a:p>
        </p:txBody>
      </p:sp>
      <p:sp>
        <p:nvSpPr>
          <p:cNvPr id="36" name="角丸四角形 35"/>
          <p:cNvSpPr/>
          <p:nvPr/>
        </p:nvSpPr>
        <p:spPr>
          <a:xfrm>
            <a:off x="7941522" y="5234518"/>
            <a:ext cx="223000" cy="524408"/>
          </a:xfrm>
          <a:prstGeom prst="roundRect">
            <a:avLst/>
          </a:prstGeom>
          <a:solidFill>
            <a:srgbClr val="CCFF99"/>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100" b="1" dirty="0">
                <a:ln w="18415" cmpd="sng">
                  <a:noFill/>
                  <a:prstDash val="solid"/>
                </a:ln>
                <a:solidFill>
                  <a:srgbClr val="EEECE1">
                    <a:lumMod val="25000"/>
                  </a:srgbClr>
                </a:solidFill>
                <a:latin typeface="HG丸ｺﾞｼｯｸM-PRO" pitchFamily="50" charset="-128"/>
                <a:ea typeface="HG丸ｺﾞｼｯｸM-PRO" pitchFamily="50" charset="-128"/>
              </a:rPr>
              <a:t>教育</a:t>
            </a:r>
          </a:p>
        </p:txBody>
      </p:sp>
      <p:sp>
        <p:nvSpPr>
          <p:cNvPr id="33" name="角丸四角形吹き出し 32"/>
          <p:cNvSpPr/>
          <p:nvPr/>
        </p:nvSpPr>
        <p:spPr>
          <a:xfrm>
            <a:off x="7945087" y="6267192"/>
            <a:ext cx="1521687" cy="447123"/>
          </a:xfrm>
          <a:prstGeom prst="wedgeRoundRectCallout">
            <a:avLst>
              <a:gd name="adj1" fmla="val -60425"/>
              <a:gd name="adj2" fmla="val -19569"/>
              <a:gd name="adj3" fmla="val 16667"/>
            </a:avLst>
          </a:prstGeom>
          <a:solidFill>
            <a:schemeClr val="bg1"/>
          </a:solidFill>
          <a:ln w="12700">
            <a:solidFill>
              <a:schemeClr val="tx1">
                <a:lumMod val="65000"/>
                <a:lumOff val="35000"/>
              </a:schemeClr>
            </a:solidFill>
            <a:prstDash val="dash"/>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lnSpc>
                <a:spcPts val="1300"/>
              </a:lnSpc>
              <a:spcBef>
                <a:spcPts val="0"/>
              </a:spcBef>
              <a:spcAft>
                <a:spcPts val="0"/>
              </a:spcAft>
            </a:pPr>
            <a:r>
              <a:rPr lang="ja-JP" altLang="en-US" sz="1400" dirty="0">
                <a:solidFill>
                  <a:srgbClr val="EEECE1">
                    <a:lumMod val="25000"/>
                  </a:srgbClr>
                </a:solidFill>
                <a:latin typeface="HG丸ｺﾞｼｯｸM-PRO" pitchFamily="50" charset="-128"/>
                <a:ea typeface="HG丸ｺﾞｼｯｸM-PRO" pitchFamily="50" charset="-128"/>
              </a:rPr>
              <a:t>　</a:t>
            </a:r>
            <a:r>
              <a:rPr lang="ja-JP" altLang="en-US" sz="1000" dirty="0">
                <a:solidFill>
                  <a:srgbClr val="EEECE1">
                    <a:lumMod val="25000"/>
                  </a:srgbClr>
                </a:solidFill>
                <a:latin typeface="HG丸ｺﾞｼｯｸM-PRO" pitchFamily="50" charset="-128"/>
                <a:ea typeface="HG丸ｺﾞｼｯｸM-PRO" pitchFamily="50" charset="-128"/>
              </a:rPr>
              <a:t>・保健所　</a:t>
            </a:r>
            <a:endParaRPr lang="en-US" altLang="ja-JP" sz="1000" dirty="0">
              <a:solidFill>
                <a:srgbClr val="EEECE1">
                  <a:lumMod val="25000"/>
                </a:srgbClr>
              </a:solidFill>
              <a:latin typeface="HG丸ｺﾞｼｯｸM-PRO" pitchFamily="50" charset="-128"/>
              <a:ea typeface="HG丸ｺﾞｼｯｸM-PRO" pitchFamily="50" charset="-128"/>
            </a:endParaRPr>
          </a:p>
          <a:p>
            <a:pPr fontAlgn="auto">
              <a:lnSpc>
                <a:spcPts val="1300"/>
              </a:lnSpc>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　 ・保健センター</a:t>
            </a:r>
          </a:p>
        </p:txBody>
      </p:sp>
      <p:sp>
        <p:nvSpPr>
          <p:cNvPr id="37" name="角丸四角形 36"/>
          <p:cNvSpPr/>
          <p:nvPr/>
        </p:nvSpPr>
        <p:spPr>
          <a:xfrm>
            <a:off x="7945072" y="6212729"/>
            <a:ext cx="223000" cy="524408"/>
          </a:xfrm>
          <a:prstGeom prst="roundRect">
            <a:avLst/>
          </a:prstGeom>
          <a:solidFill>
            <a:srgbClr val="FDBBC1"/>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b="1" dirty="0">
                <a:ln w="18415" cmpd="sng">
                  <a:noFill/>
                  <a:prstDash val="solid"/>
                </a:ln>
                <a:solidFill>
                  <a:srgbClr val="EEECE1">
                    <a:lumMod val="25000"/>
                  </a:srgbClr>
                </a:solidFill>
                <a:latin typeface="HG丸ｺﾞｼｯｸM-PRO" pitchFamily="50" charset="-128"/>
                <a:ea typeface="HG丸ｺﾞｼｯｸM-PRO" pitchFamily="50" charset="-128"/>
              </a:rPr>
              <a:t>保健</a:t>
            </a:r>
          </a:p>
        </p:txBody>
      </p:sp>
      <p:sp>
        <p:nvSpPr>
          <p:cNvPr id="16" name="円/楕円 15"/>
          <p:cNvSpPr/>
          <p:nvPr/>
        </p:nvSpPr>
        <p:spPr>
          <a:xfrm>
            <a:off x="5500416" y="6298615"/>
            <a:ext cx="2090089" cy="460160"/>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地域中核病院</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地域小児科センター</a:t>
            </a:r>
          </a:p>
        </p:txBody>
      </p:sp>
      <p:sp>
        <p:nvSpPr>
          <p:cNvPr id="32" name="円/楕円 31"/>
          <p:cNvSpPr/>
          <p:nvPr/>
        </p:nvSpPr>
        <p:spPr>
          <a:xfrm>
            <a:off x="3124070" y="6308255"/>
            <a:ext cx="2124211" cy="429299"/>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小児科診療所</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在宅療養支援診療所</a:t>
            </a:r>
          </a:p>
        </p:txBody>
      </p:sp>
      <p:sp>
        <p:nvSpPr>
          <p:cNvPr id="34" name="円/楕円 33"/>
          <p:cNvSpPr/>
          <p:nvPr/>
        </p:nvSpPr>
        <p:spPr>
          <a:xfrm>
            <a:off x="1615498" y="6098901"/>
            <a:ext cx="1487021" cy="409670"/>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訪問看護</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ステーション</a:t>
            </a:r>
          </a:p>
        </p:txBody>
      </p:sp>
      <p:sp>
        <p:nvSpPr>
          <p:cNvPr id="51" name="テキスト ボックス 50"/>
          <p:cNvSpPr txBox="1"/>
          <p:nvPr/>
        </p:nvSpPr>
        <p:spPr>
          <a:xfrm>
            <a:off x="3432700" y="1904763"/>
            <a:ext cx="3071043" cy="398257"/>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91341" tIns="45673" rIns="91341" bIns="45673" rtlCol="0">
            <a:spAutoFit/>
          </a:bodyPr>
          <a:lstStyle/>
          <a:p>
            <a:pPr fontAlgn="auto">
              <a:spcBef>
                <a:spcPts val="0"/>
              </a:spcBef>
              <a:spcAft>
                <a:spcPts val="0"/>
              </a:spcAft>
            </a:pP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在宅人工呼吸指導管理料算定件数</a:t>
            </a:r>
            <a:endParaRPr lang="en-US" altLang="ja-JP"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fontAlgn="auto">
              <a:spcBef>
                <a:spcPts val="0"/>
              </a:spcBef>
              <a:spcAft>
                <a:spcPts val="0"/>
              </a:spcAft>
            </a:pP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en-US" altLang="ja-JP"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0</a:t>
            </a: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en-US" altLang="ja-JP"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19</a:t>
            </a: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歳）の推移</a:t>
            </a:r>
          </a:p>
        </p:txBody>
      </p:sp>
      <p:sp>
        <p:nvSpPr>
          <p:cNvPr id="40" name="テキスト ボックス 39"/>
          <p:cNvSpPr txBox="1"/>
          <p:nvPr/>
        </p:nvSpPr>
        <p:spPr>
          <a:xfrm>
            <a:off x="3412047" y="2436466"/>
            <a:ext cx="504056" cy="246221"/>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srgbClr val="000000"/>
                </a:solidFill>
                <a:latin typeface="Arial"/>
                <a:ea typeface="ＭＳ Ｐゴシック"/>
              </a:rPr>
              <a:t>（件）</a:t>
            </a:r>
          </a:p>
        </p:txBody>
      </p:sp>
      <p:grpSp>
        <p:nvGrpSpPr>
          <p:cNvPr id="48" name="グループ化 18"/>
          <p:cNvGrpSpPr/>
          <p:nvPr/>
        </p:nvGrpSpPr>
        <p:grpSpPr>
          <a:xfrm>
            <a:off x="0" y="329793"/>
            <a:ext cx="9906000" cy="72008"/>
            <a:chOff x="0" y="188640"/>
            <a:chExt cx="9144000" cy="72008"/>
          </a:xfrm>
        </p:grpSpPr>
        <p:cxnSp>
          <p:nvCxnSpPr>
            <p:cNvPr id="49" name="直線コネクタ 4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60" name="表 59"/>
          <p:cNvGraphicFramePr>
            <a:graphicFrameLocks noGrp="1"/>
          </p:cNvGraphicFramePr>
          <p:nvPr>
            <p:extLst>
              <p:ext uri="{D42A27DB-BD31-4B8C-83A1-F6EECF244321}">
                <p14:modId xmlns:p14="http://schemas.microsoft.com/office/powerpoint/2010/main" val="3262015542"/>
              </p:ext>
            </p:extLst>
          </p:nvPr>
        </p:nvGraphicFramePr>
        <p:xfrm>
          <a:off x="6674689" y="2405635"/>
          <a:ext cx="3130490" cy="2166792"/>
        </p:xfrm>
        <a:graphic>
          <a:graphicData uri="http://schemas.openxmlformats.org/drawingml/2006/table">
            <a:tbl>
              <a:tblPr firstRow="1" firstCol="1" bandRow="1">
                <a:tableStyleId>{5940675A-B579-460E-94D1-54222C63F5DA}</a:tableStyleId>
              </a:tblPr>
              <a:tblGrid>
                <a:gridCol w="2382772">
                  <a:extLst>
                    <a:ext uri="{9D8B030D-6E8A-4147-A177-3AD203B41FA5}">
                      <a16:colId xmlns:a16="http://schemas.microsoft.com/office/drawing/2014/main" xmlns="" val="20000"/>
                    </a:ext>
                  </a:extLst>
                </a:gridCol>
                <a:gridCol w="355648">
                  <a:extLst>
                    <a:ext uri="{9D8B030D-6E8A-4147-A177-3AD203B41FA5}">
                      <a16:colId xmlns:a16="http://schemas.microsoft.com/office/drawing/2014/main" xmlns="" val="20001"/>
                    </a:ext>
                  </a:extLst>
                </a:gridCol>
                <a:gridCol w="392070">
                  <a:extLst>
                    <a:ext uri="{9D8B030D-6E8A-4147-A177-3AD203B41FA5}">
                      <a16:colId xmlns:a16="http://schemas.microsoft.com/office/drawing/2014/main" xmlns="" val="20002"/>
                    </a:ext>
                  </a:extLst>
                </a:gridCol>
              </a:tblGrid>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ctr">
                        <a:spcAft>
                          <a:spcPts val="0"/>
                        </a:spcAft>
                      </a:pPr>
                      <a:r>
                        <a:rPr lang="ja-JP" altLang="en-US" sz="1000" b="0" kern="100" dirty="0" smtClean="0">
                          <a:solidFill>
                            <a:schemeClr val="tx1">
                              <a:lumMod val="85000"/>
                              <a:lumOff val="15000"/>
                            </a:schemeClr>
                          </a:solidFill>
                          <a:effectLst/>
                        </a:rPr>
                        <a:t>相談先</a:t>
                      </a:r>
                      <a:endParaRPr lang="ja-JP" sz="1000" b="0" kern="100" dirty="0">
                        <a:solidFill>
                          <a:schemeClr val="tx1">
                            <a:lumMod val="85000"/>
                            <a:lumOff val="15000"/>
                          </a:schemeClr>
                        </a:solidFill>
                        <a:effectLst/>
                        <a:latin typeface="+mn-ea"/>
                        <a:ea typeface="+mn-ea"/>
                        <a:cs typeface="Times New Roman"/>
                      </a:endParaRPr>
                    </a:p>
                  </a:txBody>
                  <a:tcPr marL="68580" marR="68580" marT="0" marB="0">
                    <a:solidFill>
                      <a:srgbClr val="D2DCF0"/>
                    </a:solidFill>
                  </a:tcPr>
                </a:tc>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r">
                        <a:spcAft>
                          <a:spcPts val="0"/>
                        </a:spcAft>
                      </a:pPr>
                      <a:r>
                        <a:rPr lang="ja-JP" sz="1000" b="0" kern="0" dirty="0">
                          <a:solidFill>
                            <a:schemeClr val="tx1">
                              <a:lumMod val="85000"/>
                              <a:lumOff val="15000"/>
                            </a:schemeClr>
                          </a:solidFill>
                          <a:effectLst/>
                        </a:rPr>
                        <a:t>人</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r">
                        <a:spcAft>
                          <a:spcPts val="0"/>
                        </a:spcAft>
                      </a:pPr>
                      <a:r>
                        <a:rPr lang="ja-JP" sz="1000" b="0" kern="0" dirty="0">
                          <a:solidFill>
                            <a:schemeClr val="tx1">
                              <a:lumMod val="85000"/>
                              <a:lumOff val="15000"/>
                            </a:schemeClr>
                          </a:solidFill>
                          <a:effectLst/>
                        </a:rPr>
                        <a:t>％</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extLst>
                  <a:ext uri="{0D108BD9-81ED-4DB2-BD59-A6C34878D82A}">
                    <a16:rowId xmlns:a16="http://schemas.microsoft.com/office/drawing/2014/main" xmlns="" val="10000"/>
                  </a:ext>
                </a:extLst>
              </a:tr>
              <a:tr h="319314">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0" dirty="0" smtClean="0">
                          <a:solidFill>
                            <a:schemeClr val="tx1">
                              <a:lumMod val="85000"/>
                              <a:lumOff val="15000"/>
                            </a:schemeClr>
                          </a:solidFill>
                          <a:effectLst/>
                        </a:rPr>
                        <a:t>医療機関の職員（医師、看護師、</a:t>
                      </a:r>
                      <a:r>
                        <a:rPr lang="en-US" altLang="ja-JP" sz="1000" b="0" kern="0" dirty="0" smtClean="0">
                          <a:solidFill>
                            <a:schemeClr val="tx1">
                              <a:lumMod val="85000"/>
                              <a:lumOff val="15000"/>
                            </a:schemeClr>
                          </a:solidFill>
                          <a:effectLst/>
                        </a:rPr>
                        <a:t>MSW</a:t>
                      </a:r>
                      <a:r>
                        <a:rPr lang="ja-JP" altLang="en-US" sz="1000" b="0" kern="0" dirty="0" smtClean="0">
                          <a:solidFill>
                            <a:schemeClr val="tx1">
                              <a:lumMod val="85000"/>
                              <a:lumOff val="15000"/>
                            </a:schemeClr>
                          </a:solidFill>
                          <a:effectLst/>
                        </a:rPr>
                        <a:t>等）</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692</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77.4</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1"/>
                  </a:ext>
                </a:extLst>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訪問看護事業所等の職員（看護師等）</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405</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45.3</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2"/>
                  </a:ext>
                </a:extLst>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福祉サービス事業所等の職員</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292</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32.7</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3"/>
                  </a:ext>
                </a:extLst>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行政機関の職員（保健師等）</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216</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24.2</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4"/>
                  </a:ext>
                </a:extLst>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学校・保育所等の職員</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317</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35.5</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5"/>
                  </a:ext>
                </a:extLst>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知人・友人</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412</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46.1</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6"/>
                  </a:ext>
                </a:extLst>
              </a:tr>
              <a:tr h="253075">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患者団体・支援団体</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46</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5.1</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7"/>
                  </a:ext>
                </a:extLst>
              </a:tr>
              <a:tr h="25278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その他</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32</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3.6</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8"/>
                  </a:ext>
                </a:extLst>
              </a:tr>
              <a:tr h="255549">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相談先がない・分からない</a:t>
                      </a:r>
                      <a:endParaRPr lang="en-US" altLang="ja-JP" sz="1000" b="0" kern="100" dirty="0" smtClean="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31</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3.5</a:t>
                      </a:r>
                      <a:endParaRPr lang="ja-JP" sz="1000" kern="100" dirty="0">
                        <a:solidFill>
                          <a:schemeClr val="tx1"/>
                        </a:solidFill>
                        <a:effectLst/>
                        <a:latin typeface="+mn-ea"/>
                        <a:ea typeface="+mn-ea"/>
                        <a:cs typeface="Times New Roman"/>
                      </a:endParaRPr>
                    </a:p>
                  </a:txBody>
                  <a:tcPr marL="68580" marR="68580" marT="0" marB="0" anchor="ctr"/>
                </a:tc>
                <a:extLst>
                  <a:ext uri="{0D108BD9-81ED-4DB2-BD59-A6C34878D82A}">
                    <a16:rowId xmlns:a16="http://schemas.microsoft.com/office/drawing/2014/main" xmlns="" val="10009"/>
                  </a:ext>
                </a:extLst>
              </a:tr>
            </a:tbl>
          </a:graphicData>
        </a:graphic>
      </p:graphicFrame>
      <p:sp>
        <p:nvSpPr>
          <p:cNvPr id="61" name="正方形/長方形 60"/>
          <p:cNvSpPr/>
          <p:nvPr/>
        </p:nvSpPr>
        <p:spPr>
          <a:xfrm>
            <a:off x="6652135" y="4539522"/>
            <a:ext cx="3111356" cy="342426"/>
          </a:xfrm>
          <a:prstGeom prst="rect">
            <a:avLst/>
          </a:prstGeom>
        </p:spPr>
        <p:txBody>
          <a:bodyPr wrap="square" lIns="91341" tIns="45673" rIns="91341" bIns="45673">
            <a:spAutoFit/>
          </a:bodyPr>
          <a:lstStyle/>
          <a:p>
            <a:pPr fontAlgn="auto">
              <a:spcBef>
                <a:spcPts val="0"/>
              </a:spcBef>
              <a:spcAft>
                <a:spcPts val="0"/>
              </a:spcAft>
            </a:pPr>
            <a:r>
              <a:rPr lang="ja-JP" altLang="en-US"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平成</a:t>
            </a:r>
            <a:r>
              <a:rPr lang="en-US" altLang="ja-JP"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27</a:t>
            </a:r>
            <a:r>
              <a:rPr lang="ja-JP" altLang="en-US"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年度厚生労働省社会・援護局委託事業「在宅医療</a:t>
            </a:r>
            <a:endParaRPr lang="en-US" altLang="ja-JP"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fontAlgn="auto">
              <a:spcBef>
                <a:spcPts val="0"/>
              </a:spcBef>
              <a:spcAft>
                <a:spcPts val="0"/>
              </a:spcAft>
            </a:pPr>
            <a:r>
              <a:rPr lang="ja-JP" altLang="en-US"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ケアが必要な子どもに関する調査」速報値</a:t>
            </a:r>
          </a:p>
        </p:txBody>
      </p:sp>
      <p:sp>
        <p:nvSpPr>
          <p:cNvPr id="62" name="正方形/長方形 61"/>
          <p:cNvSpPr/>
          <p:nvPr/>
        </p:nvSpPr>
        <p:spPr>
          <a:xfrm>
            <a:off x="6673039" y="1904763"/>
            <a:ext cx="3111356" cy="398257"/>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91341" tIns="45673" rIns="91341" bIns="45673">
            <a:spAutoFit/>
          </a:bodyPr>
          <a:lstStyle/>
          <a:p>
            <a:pPr eaLnBrk="0" hangingPunct="0"/>
            <a:r>
              <a:rPr lang="ja-JP" altLang="en-US" sz="1000"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rPr>
              <a:t>◆　育児や療育、在宅での生活等の全般に</a:t>
            </a:r>
            <a:endParaRPr lang="en-US" altLang="ja-JP" sz="1000"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endParaRPr>
          </a:p>
          <a:p>
            <a:pPr eaLnBrk="0" hangingPunct="0"/>
            <a:r>
              <a:rPr lang="ja-JP" altLang="en-US" sz="1000"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rPr>
              <a:t>　　関する相談先</a:t>
            </a:r>
            <a:endParaRPr lang="ja-JP" altLang="en-US" sz="1000" dirty="0">
              <a:solidFill>
                <a:srgbClr val="FFFFFF"/>
              </a:solidFill>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63" name="Rectangle 2"/>
          <p:cNvSpPr>
            <a:spLocks noChangeArrowheads="1"/>
          </p:cNvSpPr>
          <p:nvPr/>
        </p:nvSpPr>
        <p:spPr bwMode="auto">
          <a:xfrm>
            <a:off x="8759646" y="4707758"/>
            <a:ext cx="1202373" cy="21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41" tIns="45673" rIns="91341" bIns="45673" numCol="1" anchor="ctr" anchorCtr="0" compatLnSpc="1">
            <a:prstTxWarp prst="textNoShape">
              <a:avLst/>
            </a:prstTxWarp>
            <a:spAutoFit/>
          </a:bodyPr>
          <a:lstStyle/>
          <a:p>
            <a:pPr eaLnBrk="0" hangingPunct="0"/>
            <a:r>
              <a:rPr lang="en-US" altLang="ja-JP" sz="800"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Times New Roman" pitchFamily="18" charset="0"/>
              </a:rPr>
              <a:t>(N=797</a:t>
            </a:r>
            <a:r>
              <a:rPr lang="ja-JP" altLang="en-US" sz="800"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Times New Roman" pitchFamily="18" charset="0"/>
              </a:rPr>
              <a:t>（複数回答）</a:t>
            </a:r>
            <a:endParaRPr lang="ja-JP" altLang="en-US" sz="800"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65" name="正方形/長方形 64"/>
          <p:cNvSpPr/>
          <p:nvPr/>
        </p:nvSpPr>
        <p:spPr>
          <a:xfrm>
            <a:off x="4065018" y="4561664"/>
            <a:ext cx="2366438" cy="293186"/>
          </a:xfrm>
          <a:prstGeom prst="rect">
            <a:avLst/>
          </a:prstGeom>
          <a:no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fontAlgn="auto">
              <a:spcBef>
                <a:spcPts val="0"/>
              </a:spcBef>
              <a:spcAft>
                <a:spcPts val="0"/>
              </a:spcAft>
            </a:pPr>
            <a:r>
              <a:rPr lang="ja-JP" altLang="en-US" sz="900" dirty="0">
                <a:solidFill>
                  <a:srgbClr val="000000">
                    <a:lumMod val="85000"/>
                    <a:lumOff val="15000"/>
                  </a:srgbClr>
                </a:solidFill>
                <a:latin typeface="HG丸ｺﾞｼｯｸM-PRO" panose="020F0600000000000000" pitchFamily="50" charset="-128"/>
                <a:ea typeface="HG丸ｺﾞｼｯｸM-PRO" panose="020F0600000000000000" pitchFamily="50" charset="-128"/>
              </a:rPr>
              <a:t>出典：社会医療診療行為別調査</a:t>
            </a:r>
          </a:p>
        </p:txBody>
      </p:sp>
      <p:sp>
        <p:nvSpPr>
          <p:cNvPr id="66" name="テキスト ボックス 65"/>
          <p:cNvSpPr txBox="1"/>
          <p:nvPr/>
        </p:nvSpPr>
        <p:spPr>
          <a:xfrm>
            <a:off x="149304" y="1909954"/>
            <a:ext cx="3071043" cy="398257"/>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91341" tIns="45673" rIns="91341" bIns="45673" rtlCol="0">
            <a:spAutoFit/>
          </a:bodyPr>
          <a:lstStyle/>
          <a:p>
            <a:pPr fontAlgn="auto">
              <a:spcBef>
                <a:spcPts val="0"/>
              </a:spcBef>
              <a:spcAft>
                <a:spcPts val="0"/>
              </a:spcAft>
            </a:pP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特別支援学校及び小中学校における</a:t>
            </a:r>
            <a:endParaRPr lang="en-US" altLang="ja-JP"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fontAlgn="auto">
              <a:spcBef>
                <a:spcPts val="0"/>
              </a:spcBef>
              <a:spcAft>
                <a:spcPts val="0"/>
              </a:spcAft>
            </a:pP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医療的ケアが必要な幼児児童生徒数　</a:t>
            </a:r>
          </a:p>
        </p:txBody>
      </p:sp>
      <p:sp>
        <p:nvSpPr>
          <p:cNvPr id="83" name="テキスト ボックス 82"/>
          <p:cNvSpPr txBox="1"/>
          <p:nvPr/>
        </p:nvSpPr>
        <p:spPr>
          <a:xfrm>
            <a:off x="93063" y="4284016"/>
            <a:ext cx="3127228" cy="369237"/>
          </a:xfrm>
          <a:prstGeom prst="rect">
            <a:avLst/>
          </a:prstGeom>
          <a:noFill/>
        </p:spPr>
        <p:txBody>
          <a:bodyPr wrap="square" lIns="91341" tIns="45673" rIns="91341" bIns="45673" rtlCol="0">
            <a:spAutoFit/>
          </a:bodyPr>
          <a:lstStyle/>
          <a:p>
            <a:pPr fontAlgn="auto">
              <a:spcBef>
                <a:spcPts val="0"/>
              </a:spcBef>
              <a:spcAft>
                <a:spcPts val="0"/>
              </a:spcAft>
            </a:pPr>
            <a:r>
              <a:rPr kumimoji="0" lang="ja-JP" altLang="en-US"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出典：文部科学省「特別支援学校等の医療的ケアに関する</a:t>
            </a:r>
            <a:endParaRPr kumimoji="0" lang="en-US" altLang="ja-JP"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kumimoji="0" lang="ja-JP" altLang="en-US"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調査結果」（</a:t>
            </a:r>
            <a:r>
              <a:rPr lang="en-US" altLang="ja-JP" sz="90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小中学校は平成２４年度から調査</a:t>
            </a:r>
            <a:r>
              <a:rPr kumimoji="0" lang="ja-JP" altLang="en-US"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5" name="グラフ 84"/>
          <p:cNvGraphicFramePr>
            <a:graphicFrameLocks/>
          </p:cNvGraphicFramePr>
          <p:nvPr>
            <p:extLst>
              <p:ext uri="{D42A27DB-BD31-4B8C-83A1-F6EECF244321}">
                <p14:modId xmlns:p14="http://schemas.microsoft.com/office/powerpoint/2010/main" val="3710731468"/>
              </p:ext>
            </p:extLst>
          </p:nvPr>
        </p:nvGraphicFramePr>
        <p:xfrm>
          <a:off x="164201" y="2371339"/>
          <a:ext cx="3041136" cy="2025566"/>
        </p:xfrm>
        <a:graphic>
          <a:graphicData uri="http://schemas.openxmlformats.org/drawingml/2006/chart">
            <c:chart xmlns:c="http://schemas.openxmlformats.org/drawingml/2006/chart" xmlns:r="http://schemas.openxmlformats.org/officeDocument/2006/relationships" r:id="rId5"/>
          </a:graphicData>
        </a:graphic>
      </p:graphicFrame>
      <p:grpSp>
        <p:nvGrpSpPr>
          <p:cNvPr id="86" name="グループ化 85"/>
          <p:cNvGrpSpPr/>
          <p:nvPr/>
        </p:nvGrpSpPr>
        <p:grpSpPr>
          <a:xfrm>
            <a:off x="1052147" y="2780928"/>
            <a:ext cx="1596600" cy="437296"/>
            <a:chOff x="1264363" y="912133"/>
            <a:chExt cx="1615957" cy="822819"/>
          </a:xfrm>
        </p:grpSpPr>
        <p:cxnSp>
          <p:nvCxnSpPr>
            <p:cNvPr id="87" name="直線コネクタ 86"/>
            <p:cNvCxnSpPr/>
            <p:nvPr/>
          </p:nvCxnSpPr>
          <p:spPr>
            <a:xfrm flipV="1">
              <a:off x="1264363" y="1344180"/>
              <a:ext cx="679853" cy="390772"/>
            </a:xfrm>
            <a:prstGeom prst="line">
              <a:avLst/>
            </a:prstGeom>
            <a:ln w="38100">
              <a:solidFill>
                <a:srgbClr val="CC0000"/>
              </a:solidFill>
            </a:ln>
          </p:spPr>
          <p:style>
            <a:lnRef idx="2">
              <a:schemeClr val="accent2"/>
            </a:lnRef>
            <a:fillRef idx="0">
              <a:schemeClr val="accent2"/>
            </a:fillRef>
            <a:effectRef idx="1">
              <a:schemeClr val="accent2"/>
            </a:effectRef>
            <a:fontRef idx="minor">
              <a:schemeClr val="tx1"/>
            </a:fontRef>
          </p:style>
        </p:cxnSp>
        <p:cxnSp>
          <p:nvCxnSpPr>
            <p:cNvPr id="88" name="直線矢印コネクタ 87"/>
            <p:cNvCxnSpPr/>
            <p:nvPr/>
          </p:nvCxnSpPr>
          <p:spPr>
            <a:xfrm flipV="1">
              <a:off x="1944217" y="912133"/>
              <a:ext cx="936103" cy="432049"/>
            </a:xfrm>
            <a:prstGeom prst="straightConnector1">
              <a:avLst/>
            </a:prstGeom>
            <a:ln w="38100">
              <a:solidFill>
                <a:srgbClr val="CC0000"/>
              </a:solidFill>
              <a:tailEnd type="arrow"/>
            </a:ln>
          </p:spPr>
          <p:style>
            <a:lnRef idx="2">
              <a:schemeClr val="accent2"/>
            </a:lnRef>
            <a:fillRef idx="0">
              <a:schemeClr val="accent2"/>
            </a:fillRef>
            <a:effectRef idx="1">
              <a:schemeClr val="accent2"/>
            </a:effectRef>
            <a:fontRef idx="minor">
              <a:schemeClr val="tx1"/>
            </a:fontRef>
          </p:style>
        </p:cxnSp>
      </p:grpSp>
      <p:sp>
        <p:nvSpPr>
          <p:cNvPr id="89" name="正方形/長方形 88"/>
          <p:cNvSpPr/>
          <p:nvPr/>
        </p:nvSpPr>
        <p:spPr>
          <a:xfrm>
            <a:off x="184517" y="2371772"/>
            <a:ext cx="490411" cy="247951"/>
          </a:xfrm>
          <a:prstGeom prst="rect">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r>
              <a:rPr lang="ja-JP" altLang="en-US"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rPr>
              <a:t>（人）</a:t>
            </a:r>
          </a:p>
        </p:txBody>
      </p:sp>
      <p:sp>
        <p:nvSpPr>
          <p:cNvPr id="90" name="大波 89"/>
          <p:cNvSpPr/>
          <p:nvPr/>
        </p:nvSpPr>
        <p:spPr>
          <a:xfrm>
            <a:off x="2518861" y="3719352"/>
            <a:ext cx="377076" cy="45719"/>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91" name="大波 90"/>
          <p:cNvSpPr/>
          <p:nvPr/>
        </p:nvSpPr>
        <p:spPr>
          <a:xfrm>
            <a:off x="2141781" y="3706916"/>
            <a:ext cx="377076" cy="58135"/>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92" name="大波 91"/>
          <p:cNvSpPr/>
          <p:nvPr/>
        </p:nvSpPr>
        <p:spPr>
          <a:xfrm>
            <a:off x="1387654" y="3706895"/>
            <a:ext cx="377076" cy="66581"/>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93" name="大波 92"/>
          <p:cNvSpPr/>
          <p:nvPr/>
        </p:nvSpPr>
        <p:spPr>
          <a:xfrm>
            <a:off x="1764724" y="3706895"/>
            <a:ext cx="377076" cy="66581"/>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94" name="正方形/長方形 93"/>
          <p:cNvSpPr/>
          <p:nvPr/>
        </p:nvSpPr>
        <p:spPr>
          <a:xfrm>
            <a:off x="2360719" y="2559193"/>
            <a:ext cx="576064" cy="139876"/>
          </a:xfrm>
          <a:prstGeom prst="rect">
            <a:avLst/>
          </a:prstGeom>
          <a:noFill/>
          <a:ln w="15875">
            <a:solidFill>
              <a:schemeClr val="bg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r>
              <a:rPr lang="en-US" altLang="ja-JP" sz="800" dirty="0">
                <a:solidFill>
                  <a:prstClr val="black"/>
                </a:solidFill>
              </a:rPr>
              <a:t>8,750</a:t>
            </a:r>
            <a:endParaRPr lang="ja-JP" altLang="en-US" sz="800" dirty="0">
              <a:solidFill>
                <a:prstClr val="black"/>
              </a:solidFill>
            </a:endParaRPr>
          </a:p>
        </p:txBody>
      </p:sp>
      <p:sp>
        <p:nvSpPr>
          <p:cNvPr id="53" name="スライド番号プレースホルダー 1"/>
          <p:cNvSpPr>
            <a:spLocks noGrp="1"/>
          </p:cNvSpPr>
          <p:nvPr>
            <p:ph type="sldNum" sz="quarter" idx="12"/>
          </p:nvPr>
        </p:nvSpPr>
        <p:spPr>
          <a:xfrm>
            <a:off x="7617296" y="6524645"/>
            <a:ext cx="2311400" cy="476250"/>
          </a:xfrm>
        </p:spPr>
        <p:txBody>
          <a:bodyPr/>
          <a:lstStyle/>
          <a:p>
            <a:pPr>
              <a:defRPr/>
            </a:pPr>
            <a:fld id="{0329B7E6-8142-4C2C-8486-ACA79D5FD086}" type="slidenum">
              <a:rPr lang="en-US" altLang="ja-JP" smtClean="0">
                <a:solidFill>
                  <a:prstClr val="black"/>
                </a:solidFill>
              </a:rPr>
              <a:pPr>
                <a:defRPr/>
              </a:pPr>
              <a:t>26</a:t>
            </a:fld>
            <a:endParaRPr lang="en-US" altLang="ja-JP" dirty="0">
              <a:solidFill>
                <a:prstClr val="black"/>
              </a:solidFill>
            </a:endParaRPr>
          </a:p>
        </p:txBody>
      </p:sp>
    </p:spTree>
    <p:extLst>
      <p:ext uri="{BB962C8B-B14F-4D97-AF65-F5344CB8AC3E}">
        <p14:creationId xmlns:p14="http://schemas.microsoft.com/office/powerpoint/2010/main" val="2488965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531" y="-12838"/>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障害児のサービス提供体制の計画的な構築</a:t>
            </a:r>
            <a:endParaRPr lang="en-US" altLang="ja-JP" sz="2400" spc="-100" dirty="0">
              <a:solidFill>
                <a:srgbClr val="000000"/>
              </a:solidFill>
              <a:latin typeface="HG創英角ｺﾞｼｯｸUB" panose="020B0909000000000000" pitchFamily="49" charset="-128"/>
              <a:ea typeface="HG創英角ｺﾞｼｯｸUB" panose="020B0909000000000000" pitchFamily="49" charset="-128"/>
            </a:endParaRPr>
          </a:p>
        </p:txBody>
      </p:sp>
      <p:grpSp>
        <p:nvGrpSpPr>
          <p:cNvPr id="4" name="グループ化 18"/>
          <p:cNvGrpSpPr/>
          <p:nvPr/>
        </p:nvGrpSpPr>
        <p:grpSpPr>
          <a:xfrm>
            <a:off x="0" y="476672"/>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p:cNvSpPr txBox="1"/>
          <p:nvPr/>
        </p:nvSpPr>
        <p:spPr>
          <a:xfrm>
            <a:off x="252000" y="2160000"/>
            <a:ext cx="9433048" cy="4608000"/>
          </a:xfrm>
          <a:prstGeom prst="rect">
            <a:avLst/>
          </a:prstGeom>
          <a:noFill/>
          <a:ln w="6350">
            <a:solidFill>
              <a:schemeClr val="tx1"/>
            </a:solidFill>
          </a:ln>
        </p:spPr>
        <p:txBody>
          <a:bodyPr wrap="square" lIns="35962" tIns="35962" rIns="35962" bIns="35962" rtlCol="0">
            <a:noAutofit/>
          </a:bodyPr>
          <a:lstStyle/>
          <a:p>
            <a:pPr fontAlgn="auto">
              <a:lnSpc>
                <a:spcPts val="1600"/>
              </a:lnSpc>
              <a:spcBef>
                <a:spcPts val="0"/>
              </a:spcBef>
              <a:spcAft>
                <a:spcPts val="0"/>
              </a:spcAft>
              <a:defRPr/>
            </a:pPr>
            <a:r>
              <a:rPr lang="en-US" altLang="ja-JP" sz="1400" b="1" dirty="0">
                <a:solidFill>
                  <a:srgbClr val="000000"/>
                </a:solidFill>
                <a:latin typeface="HGPｺﾞｼｯｸM" panose="020B0600000000000000" pitchFamily="50" charset="-128"/>
                <a:ea typeface="HGPｺﾞｼｯｸM" panose="020B0600000000000000" pitchFamily="50" charset="-128"/>
              </a:rPr>
              <a:t> </a:t>
            </a:r>
          </a:p>
          <a:p>
            <a:pPr fontAlgn="auto">
              <a:lnSpc>
                <a:spcPts val="1600"/>
              </a:lnSpc>
              <a:spcBef>
                <a:spcPts val="0"/>
              </a:spcBef>
              <a:spcAft>
                <a:spcPts val="0"/>
              </a:spcAft>
              <a:defRPr/>
            </a:pPr>
            <a:r>
              <a:rPr lang="ja-JP" altLang="en-US" sz="1400" b="1" dirty="0">
                <a:solidFill>
                  <a:srgbClr val="000000"/>
                </a:solidFill>
                <a:latin typeface="HGPｺﾞｼｯｸM" panose="020B0600000000000000" pitchFamily="50" charset="-128"/>
                <a:ea typeface="HGPｺﾞｼｯｸM" panose="020B0600000000000000" pitchFamily="50" charset="-128"/>
              </a:rPr>
              <a:t> </a:t>
            </a:r>
            <a:r>
              <a:rPr lang="en-US" altLang="ja-JP" sz="1400" b="1" dirty="0">
                <a:solidFill>
                  <a:srgbClr val="000000"/>
                </a:solidFill>
                <a:latin typeface="HGPｺﾞｼｯｸM" panose="020B0600000000000000" pitchFamily="50" charset="-128"/>
                <a:ea typeface="HGPｺﾞｼｯｸM" panose="020B0600000000000000" pitchFamily="50" charset="-128"/>
              </a:rPr>
              <a:t>【</a:t>
            </a:r>
            <a:r>
              <a:rPr lang="ja-JP" altLang="en-US" sz="1400" b="1" dirty="0">
                <a:solidFill>
                  <a:srgbClr val="000000"/>
                </a:solidFill>
                <a:latin typeface="HGPｺﾞｼｯｸM" panose="020B0600000000000000" pitchFamily="50" charset="-128"/>
                <a:ea typeface="HGPｺﾞｼｯｸM" panose="020B0600000000000000" pitchFamily="50" charset="-128"/>
              </a:rPr>
              <a:t>基本指針</a:t>
            </a:r>
            <a:r>
              <a:rPr lang="en-US" altLang="ja-JP" sz="1400" b="1" dirty="0">
                <a:solidFill>
                  <a:srgbClr val="000000"/>
                </a:solidFill>
                <a:latin typeface="HGPｺﾞｼｯｸM" panose="020B0600000000000000" pitchFamily="50" charset="-128"/>
                <a:ea typeface="HGPｺﾞｼｯｸM" panose="020B0600000000000000" pitchFamily="50" charset="-128"/>
              </a:rPr>
              <a:t>】</a:t>
            </a:r>
          </a:p>
          <a:p>
            <a:pPr marL="353635" indent="-353635"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 厚生労働大臣は、障害児通所・入所支援、障害児相談支援の提供体制の整備や円滑な実施を確保するための基本的な指針を定める。　</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1000"/>
              </a:lnSpc>
              <a:spcBef>
                <a:spcPts val="0"/>
              </a:spcBef>
              <a:spcAft>
                <a:spcPts val="0"/>
              </a:spcAft>
              <a:defRPr/>
            </a:pPr>
            <a:endParaRPr lang="en-US" altLang="ja-JP" sz="3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en-US" altLang="ja-JP" sz="1400" b="1" dirty="0">
                <a:solidFill>
                  <a:srgbClr val="000000"/>
                </a:solidFill>
                <a:latin typeface="HGPｺﾞｼｯｸM" panose="020B0600000000000000" pitchFamily="50" charset="-128"/>
                <a:ea typeface="HGPｺﾞｼｯｸM" panose="020B0600000000000000" pitchFamily="50" charset="-128"/>
              </a:rPr>
              <a:t> 【</a:t>
            </a:r>
            <a:r>
              <a:rPr lang="ja-JP" altLang="en-US" sz="1400" b="1" dirty="0">
                <a:solidFill>
                  <a:srgbClr val="000000"/>
                </a:solidFill>
                <a:latin typeface="HGPｺﾞｼｯｸM" panose="020B0600000000000000" pitchFamily="50" charset="-128"/>
                <a:ea typeface="HGPｺﾞｼｯｸM" panose="020B0600000000000000" pitchFamily="50" charset="-128"/>
              </a:rPr>
              <a:t>障害児福祉計画</a:t>
            </a:r>
            <a:r>
              <a:rPr lang="en-US" altLang="ja-JP" sz="1400" b="1" dirty="0">
                <a:solidFill>
                  <a:srgbClr val="000000"/>
                </a:solidFill>
                <a:latin typeface="HGPｺﾞｼｯｸM" panose="020B0600000000000000" pitchFamily="50" charset="-128"/>
                <a:ea typeface="HGPｺﾞｼｯｸM" panose="020B0600000000000000" pitchFamily="50" charset="-128"/>
              </a:rPr>
              <a:t>】</a:t>
            </a: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 市町村・都道府県は、基本指針に即して、障害児福祉計画を策定する。</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600"/>
              </a:lnSpc>
              <a:spcBef>
                <a:spcPts val="0"/>
              </a:spcBef>
              <a:spcAft>
                <a:spcPts val="0"/>
              </a:spcAft>
              <a:defRPr/>
            </a:pPr>
            <a:endParaRPr lang="en-US" altLang="ja-JP" sz="1400" b="1"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b="1" dirty="0">
                <a:solidFill>
                  <a:srgbClr val="000000"/>
                </a:solidFill>
                <a:latin typeface="HGPｺﾞｼｯｸM" panose="020B0600000000000000" pitchFamily="50" charset="-128"/>
                <a:ea typeface="HGPｺﾞｼｯｸM" panose="020B0600000000000000" pitchFamily="50" charset="-128"/>
              </a:rPr>
              <a:t>　 （市町村障害児福祉計画）</a:t>
            </a:r>
            <a:endParaRPr lang="en-US" altLang="ja-JP" sz="1400" b="1"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・障害児通所支援や障害児相談支援の提供体制の確保に係る目標に関する事項</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・各年度の自治体が指定する障害児通所支援や障害児相談支援の種類ごとの必要な量の見込み</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600"/>
              </a:lnSpc>
              <a:spcBef>
                <a:spcPts val="0"/>
              </a:spcBef>
              <a:spcAft>
                <a:spcPts val="0"/>
              </a:spcAft>
              <a:defRPr/>
            </a:pP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a:t>
            </a:r>
            <a:r>
              <a:rPr lang="ja-JP" altLang="en-US" sz="1400" b="1" dirty="0">
                <a:solidFill>
                  <a:srgbClr val="000000"/>
                </a:solidFill>
                <a:latin typeface="HGPｺﾞｼｯｸM" panose="020B0600000000000000" pitchFamily="50" charset="-128"/>
                <a:ea typeface="HGPｺﾞｼｯｸM" panose="020B0600000000000000" pitchFamily="50" charset="-128"/>
              </a:rPr>
              <a:t>（都道府県障害児福祉計画）</a:t>
            </a:r>
            <a:endParaRPr lang="en-US" altLang="ja-JP" sz="1400" b="1"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・障害児通所・入所支援、障害児相談支援の提供体制の確保に係る目標に関する事項</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442437" indent="-442437"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・都道府県が定める区域ごとに、当該区域における各年度の自治体が指定する障害児通所支援や障害児相談支援の種類ごとの必要な量の見込み</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・各年度の障害児入所施設の必要入所定員総数</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600"/>
              </a:lnSpc>
              <a:spcBef>
                <a:spcPts val="0"/>
              </a:spcBef>
              <a:spcAft>
                <a:spcPts val="0"/>
              </a:spcAft>
              <a:defRPr/>
            </a:pPr>
            <a:endParaRPr lang="en-US" altLang="ja-JP" sz="300" dirty="0">
              <a:solidFill>
                <a:srgbClr val="000000"/>
              </a:solidFill>
              <a:latin typeface="HGPｺﾞｼｯｸM" panose="020B0600000000000000" pitchFamily="50" charset="-128"/>
              <a:ea typeface="HGPｺﾞｼｯｸM" panose="020B0600000000000000" pitchFamily="50" charset="-128"/>
            </a:endParaRPr>
          </a:p>
          <a:p>
            <a:pPr marL="353635" indent="-353635" fontAlgn="auto">
              <a:lnSpc>
                <a:spcPts val="1600"/>
              </a:lnSpc>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rPr>
              <a:t>※</a:t>
            </a:r>
            <a:r>
              <a:rPr lang="ja-JP" altLang="en-US" sz="1200" dirty="0">
                <a:solidFill>
                  <a:srgbClr val="000000"/>
                </a:solidFill>
                <a:latin typeface="HGPｺﾞｼｯｸM" panose="020B0600000000000000" pitchFamily="50" charset="-128"/>
                <a:ea typeface="HGPｺﾞｼｯｸM" panose="020B0600000000000000" pitchFamily="50" charset="-128"/>
              </a:rPr>
              <a:t>上記の基本指針、市町村障害児福祉計画、都道府県障害児福祉計画は、障害者総合支援法に基づく基本指針、市町村障害福祉計画、都道府県障害福祉計画と一体のものとして策定することができる。</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endParaRPr lang="en-US" altLang="ja-JP" sz="1400" b="1" dirty="0">
              <a:solidFill>
                <a:srgbClr val="000000"/>
              </a:solidFill>
              <a:latin typeface="HGPｺﾞｼｯｸM" panose="020B0600000000000000" pitchFamily="50" charset="-128"/>
              <a:ea typeface="HGPｺﾞｼｯｸM" panose="020B0600000000000000" pitchFamily="50" charset="-128"/>
            </a:endParaRPr>
          </a:p>
          <a:p>
            <a:pPr marL="353635" indent="-353635"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 放課後等デイサービス等の障害児通所支援や障害児入所支援については、都道府県障害児福祉計画の達成に支障を生ずるおそれがあると認めるとき（計画に定めるサービスの必要な量に達している場合等）、都道府県は事業所等の指定をしないことができる。</a:t>
            </a:r>
            <a:r>
              <a:rPr lang="en-US" altLang="ja-JP" sz="1400" dirty="0">
                <a:solidFill>
                  <a:srgbClr val="000000"/>
                </a:solidFill>
                <a:latin typeface="HGPｺﾞｼｯｸM" panose="020B0600000000000000" pitchFamily="50" charset="-128"/>
                <a:ea typeface="HGPｺﾞｼｯｸM" panose="020B0600000000000000" pitchFamily="50" charset="-128"/>
              </a:rPr>
              <a:t>  </a:t>
            </a:r>
          </a:p>
        </p:txBody>
      </p:sp>
      <p:sp>
        <p:nvSpPr>
          <p:cNvPr id="10" name="正方形/長方形 9"/>
          <p:cNvSpPr/>
          <p:nvPr/>
        </p:nvSpPr>
        <p:spPr>
          <a:xfrm>
            <a:off x="129205" y="2016000"/>
            <a:ext cx="1794199"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 具体的内容</a:t>
            </a:r>
          </a:p>
        </p:txBody>
      </p:sp>
      <p:sp>
        <p:nvSpPr>
          <p:cNvPr id="15" name="角丸四角形 14"/>
          <p:cNvSpPr/>
          <p:nvPr/>
        </p:nvSpPr>
        <p:spPr>
          <a:xfrm>
            <a:off x="92808" y="692713"/>
            <a:ext cx="9720386" cy="1152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a:t>
            </a:r>
            <a:r>
              <a:rPr lang="ja-JP" altLang="ja-JP" sz="1400" dirty="0">
                <a:solidFill>
                  <a:srgbClr val="000000"/>
                </a:solidFill>
                <a:latin typeface="HGPｺﾞｼｯｸM" panose="020B0600000000000000" pitchFamily="50" charset="-128"/>
                <a:ea typeface="HGPｺﾞｼｯｸM" panose="020B0600000000000000" pitchFamily="50" charset="-128"/>
              </a:rPr>
              <a:t>児童福祉法に基づく障害児</a:t>
            </a:r>
            <a:r>
              <a:rPr lang="ja-JP" altLang="en-US" sz="1400" dirty="0">
                <a:solidFill>
                  <a:srgbClr val="000000"/>
                </a:solidFill>
                <a:latin typeface="HGPｺﾞｼｯｸM" panose="020B0600000000000000" pitchFamily="50" charset="-128"/>
                <a:ea typeface="HGPｺﾞｼｯｸM" panose="020B0600000000000000" pitchFamily="50" charset="-128"/>
              </a:rPr>
              <a:t>通所・入所支援などについて、</a:t>
            </a:r>
            <a:r>
              <a:rPr lang="ja-JP" altLang="ja-JP" sz="1400" dirty="0">
                <a:solidFill>
                  <a:srgbClr val="000000"/>
                </a:solidFill>
                <a:latin typeface="HGPｺﾞｼｯｸM" panose="020B0600000000000000" pitchFamily="50" charset="-128"/>
                <a:ea typeface="HGPｺﾞｼｯｸM" panose="020B0600000000000000" pitchFamily="50" charset="-128"/>
              </a:rPr>
              <a:t>サービス</a:t>
            </a:r>
            <a:r>
              <a:rPr lang="ja-JP" altLang="en-US" sz="1400" dirty="0">
                <a:solidFill>
                  <a:srgbClr val="000000"/>
                </a:solidFill>
                <a:latin typeface="HGPｺﾞｼｯｸM" panose="020B0600000000000000" pitchFamily="50" charset="-128"/>
                <a:ea typeface="HGPｺﾞｼｯｸM" panose="020B0600000000000000" pitchFamily="50" charset="-128"/>
              </a:rPr>
              <a:t>の</a:t>
            </a:r>
            <a:r>
              <a:rPr lang="ja-JP" altLang="ja-JP" sz="1400" dirty="0">
                <a:solidFill>
                  <a:srgbClr val="000000"/>
                </a:solidFill>
                <a:latin typeface="HGPｺﾞｼｯｸM" panose="020B0600000000000000" pitchFamily="50" charset="-128"/>
                <a:ea typeface="HGPｺﾞｼｯｸM" panose="020B0600000000000000" pitchFamily="50" charset="-128"/>
              </a:rPr>
              <a:t>提供</a:t>
            </a:r>
            <a:r>
              <a:rPr lang="ja-JP" altLang="en-US" sz="1400" dirty="0">
                <a:solidFill>
                  <a:srgbClr val="000000"/>
                </a:solidFill>
                <a:latin typeface="HGPｺﾞｼｯｸM" panose="020B0600000000000000" pitchFamily="50" charset="-128"/>
                <a:ea typeface="HGPｺﾞｼｯｸM" panose="020B0600000000000000" pitchFamily="50" charset="-128"/>
              </a:rPr>
              <a:t>体制を計画的に確保するため、都道府県及び市町村において障害児福祉計画を策定する等の見直しを行う。</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400" dirty="0">
              <a:solidFill>
                <a:srgbClr val="000000"/>
              </a:solidFill>
              <a:latin typeface="HGPｺﾞｼｯｸM" panose="020B0600000000000000" pitchFamily="50" charset="-128"/>
              <a:ea typeface="HGPｺﾞｼｯｸM" panose="020B0600000000000000" pitchFamily="50" charset="-128"/>
            </a:endParaRPr>
          </a:p>
          <a:p>
            <a:pPr marL="442437" indent="-442437" fontAlgn="auto">
              <a:spcBef>
                <a:spcPts val="0"/>
              </a:spcBef>
              <a:spcAft>
                <a:spcPts val="0"/>
              </a:spcAft>
            </a:pPr>
            <a:r>
              <a:rPr lang="ja-JP" altLang="en-US" sz="1200" dirty="0">
                <a:solidFill>
                  <a:srgbClr val="000000"/>
                </a:solidFill>
                <a:latin typeface="HGPｺﾞｼｯｸM" panose="020B0600000000000000" pitchFamily="50" charset="-128"/>
                <a:ea typeface="HGPｺﾞｼｯｸM" panose="020B0600000000000000"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rPr>
              <a:t>※</a:t>
            </a:r>
            <a:r>
              <a:rPr lang="ja-JP" altLang="en-US" sz="1200" dirty="0">
                <a:solidFill>
                  <a:srgbClr val="000000"/>
                </a:solidFill>
                <a:latin typeface="HGPｺﾞｼｯｸM" panose="020B0600000000000000" pitchFamily="50" charset="-128"/>
                <a:ea typeface="HGPｺﾞｼｯｸM" panose="020B0600000000000000" pitchFamily="50" charset="-128"/>
              </a:rPr>
              <a:t>　現在、障害者総合支援法に基づく障害福祉サービスについては、</a:t>
            </a:r>
            <a:r>
              <a:rPr lang="ja-JP" altLang="ja-JP" sz="1200" dirty="0">
                <a:solidFill>
                  <a:srgbClr val="000000"/>
                </a:solidFill>
                <a:latin typeface="HGPｺﾞｼｯｸM" panose="020B0600000000000000" pitchFamily="50" charset="-128"/>
                <a:ea typeface="HGPｺﾞｼｯｸM" panose="020B0600000000000000" pitchFamily="50" charset="-128"/>
              </a:rPr>
              <a:t>サービスの提供体制を計画的に確保する</a:t>
            </a:r>
            <a:r>
              <a:rPr lang="ja-JP" altLang="en-US" sz="1200" dirty="0">
                <a:solidFill>
                  <a:srgbClr val="000000"/>
                </a:solidFill>
                <a:latin typeface="HGPｺﾞｼｯｸM" panose="020B0600000000000000" pitchFamily="50" charset="-128"/>
                <a:ea typeface="HGPｺﾞｼｯｸM" panose="020B0600000000000000" pitchFamily="50" charset="-128"/>
              </a:rPr>
              <a:t>ため、</a:t>
            </a:r>
            <a:r>
              <a:rPr lang="ja-JP" altLang="ja-JP" sz="1200" dirty="0">
                <a:solidFill>
                  <a:srgbClr val="000000"/>
                </a:solidFill>
                <a:latin typeface="HGPｺﾞｼｯｸM" panose="020B0600000000000000" pitchFamily="50" charset="-128"/>
                <a:ea typeface="HGPｺﾞｼｯｸM" panose="020B0600000000000000" pitchFamily="50" charset="-128"/>
              </a:rPr>
              <a:t>都道府県</a:t>
            </a:r>
            <a:r>
              <a:rPr lang="ja-JP" altLang="en-US" sz="1200" dirty="0">
                <a:solidFill>
                  <a:srgbClr val="000000"/>
                </a:solidFill>
                <a:latin typeface="HGPｺﾞｼｯｸM" panose="020B0600000000000000" pitchFamily="50" charset="-128"/>
                <a:ea typeface="HGPｺﾞｼｯｸM" panose="020B0600000000000000" pitchFamily="50" charset="-128"/>
              </a:rPr>
              <a:t>及び市町村</a:t>
            </a:r>
            <a:r>
              <a:rPr lang="ja-JP" altLang="ja-JP" sz="1200" dirty="0">
                <a:solidFill>
                  <a:srgbClr val="000000"/>
                </a:solidFill>
                <a:latin typeface="HGPｺﾞｼｯｸM" panose="020B0600000000000000" pitchFamily="50" charset="-128"/>
                <a:ea typeface="HGPｺﾞｼｯｸM" panose="020B0600000000000000" pitchFamily="50" charset="-128"/>
              </a:rPr>
              <a:t>が障害福祉計画を策定し、サービスの種類ごとの必要な量の見込みや提供体制の確保に係る目標等を</a:t>
            </a:r>
            <a:r>
              <a:rPr lang="ja-JP" altLang="en-US" sz="1200" dirty="0">
                <a:solidFill>
                  <a:srgbClr val="000000"/>
                </a:solidFill>
                <a:latin typeface="HGPｺﾞｼｯｸM" panose="020B0600000000000000" pitchFamily="50" charset="-128"/>
                <a:ea typeface="HGPｺﾞｼｯｸM" panose="020B0600000000000000" pitchFamily="50" charset="-128"/>
              </a:rPr>
              <a:t>策定。</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p:txBody>
      </p:sp>
      <p:sp>
        <p:nvSpPr>
          <p:cNvPr id="11"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27</a:t>
            </a:fld>
            <a:endParaRPr lang="en-US" altLang="ja-JP" dirty="0">
              <a:solidFill>
                <a:prstClr val="black"/>
              </a:solidFill>
            </a:endParaRPr>
          </a:p>
        </p:txBody>
      </p:sp>
    </p:spTree>
    <p:extLst>
      <p:ext uri="{BB962C8B-B14F-4D97-AF65-F5344CB8AC3E}">
        <p14:creationId xmlns:p14="http://schemas.microsoft.com/office/powerpoint/2010/main" val="605126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18"/>
          <p:cNvGrpSpPr/>
          <p:nvPr/>
        </p:nvGrpSpPr>
        <p:grpSpPr>
          <a:xfrm>
            <a:off x="4273" y="476672"/>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1052642" y="14862"/>
            <a:ext cx="7572841" cy="461665"/>
          </a:xfrm>
          <a:prstGeom prst="rect">
            <a:avLst/>
          </a:prstGeom>
          <a:noFill/>
        </p:spPr>
        <p:txBody>
          <a:bodyPr wrap="square" lIns="91341" tIns="45673" rIns="91341" bIns="45673" rtlCol="0">
            <a:spAutoFit/>
          </a:bodyPr>
          <a:lstStyle/>
          <a:p>
            <a:pPr algn="ctr" fontAlgn="auto">
              <a:spcBef>
                <a:spcPts val="0"/>
              </a:spcBef>
              <a:spcAft>
                <a:spcPts val="0"/>
              </a:spcAft>
            </a:pPr>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補装具費の支給範囲の拡大（貸与の追加）</a:t>
            </a:r>
          </a:p>
        </p:txBody>
      </p:sp>
      <p:sp>
        <p:nvSpPr>
          <p:cNvPr id="9" name="正方形/長方形 8"/>
          <p:cNvSpPr/>
          <p:nvPr/>
        </p:nvSpPr>
        <p:spPr>
          <a:xfrm>
            <a:off x="39025" y="2202956"/>
            <a:ext cx="9778446" cy="460800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ctr"/>
          <a:lstStyle/>
          <a:p>
            <a:pPr fontAlgn="auto">
              <a:spcBef>
                <a:spcPts val="0"/>
              </a:spcBef>
              <a:spcAft>
                <a:spcPts val="0"/>
              </a:spcAft>
              <a:defRPr/>
            </a:pPr>
            <a:r>
              <a:rPr lang="ja-JP" altLang="en-US" sz="1200" dirty="0">
                <a:solidFill>
                  <a:prstClr val="black"/>
                </a:solidFill>
                <a:latin typeface="ＭＳ Ｐゴシック"/>
              </a:rPr>
              <a:t>　　　　</a:t>
            </a:r>
            <a:endParaRPr lang="en-US" altLang="ja-JP" sz="1200" dirty="0">
              <a:solidFill>
                <a:prstClr val="black"/>
              </a:solidFill>
              <a:latin typeface="ＭＳ Ｐゴシック"/>
            </a:endParaRPr>
          </a:p>
        </p:txBody>
      </p:sp>
      <p:sp>
        <p:nvSpPr>
          <p:cNvPr id="13" name="正方形/長方形 12"/>
          <p:cNvSpPr/>
          <p:nvPr/>
        </p:nvSpPr>
        <p:spPr>
          <a:xfrm>
            <a:off x="44476" y="2057036"/>
            <a:ext cx="2028225"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具体的内容</a:t>
            </a:r>
          </a:p>
        </p:txBody>
      </p:sp>
      <p:grpSp>
        <p:nvGrpSpPr>
          <p:cNvPr id="2" name="グループ化 1"/>
          <p:cNvGrpSpPr/>
          <p:nvPr/>
        </p:nvGrpSpPr>
        <p:grpSpPr>
          <a:xfrm>
            <a:off x="322297" y="2547994"/>
            <a:ext cx="4342713" cy="3833393"/>
            <a:chOff x="288094" y="-880680"/>
            <a:chExt cx="4813525" cy="6445942"/>
          </a:xfrm>
        </p:grpSpPr>
        <p:sp>
          <p:nvSpPr>
            <p:cNvPr id="42" name="角丸四角形 41"/>
            <p:cNvSpPr/>
            <p:nvPr/>
          </p:nvSpPr>
          <p:spPr>
            <a:xfrm>
              <a:off x="288094" y="-604130"/>
              <a:ext cx="4254821" cy="6169392"/>
            </a:xfrm>
            <a:prstGeom prst="roundRect">
              <a:avLst>
                <a:gd name="adj" fmla="val 3877"/>
              </a:avLst>
            </a:prstGeom>
            <a:gradFill>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5875">
              <a:solidFill>
                <a:srgbClr val="F79646">
                  <a:shade val="95000"/>
                  <a:satMod val="105000"/>
                </a:srgbClr>
              </a:solidFill>
            </a:ln>
          </p:spPr>
          <p:txBody>
            <a:bodyPr wrap="square" lIns="91355" tIns="45677" rIns="91355" bIns="45677" anchor="t" anchorCtr="0">
              <a:noAutofit/>
            </a:bodyPr>
            <a:lstStyle/>
            <a:p>
              <a:pPr defTabSz="913358" fontAlgn="auto">
                <a:spcBef>
                  <a:spcPts val="0"/>
                </a:spcBef>
                <a:spcAft>
                  <a:spcPts val="0"/>
                </a:spcAft>
                <a:defRPr/>
              </a:pPr>
              <a:endParaRPr lang="en-US" altLang="ja-JP" dirty="0" smtClean="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○成長に伴って短期間での交換が必要となる</a:t>
              </a:r>
              <a:endParaRPr lang="en-US" altLang="ja-JP" sz="1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　障害児</a:t>
              </a:r>
              <a:endParaRPr lang="en-US" altLang="ja-JP" sz="1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3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○障害の進行により、短期間の利用が想定さ</a:t>
              </a:r>
              <a:endParaRPr lang="en-US" altLang="ja-JP" sz="1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　</a:t>
              </a:r>
              <a:r>
                <a:rPr lang="ja-JP" altLang="en-US" sz="1400" dirty="0" err="1">
                  <a:solidFill>
                    <a:prstClr val="black"/>
                  </a:solidFill>
                  <a:latin typeface="HG丸ｺﾞｼｯｸM-PRO" pitchFamily="50" charset="-128"/>
                  <a:ea typeface="HG丸ｺﾞｼｯｸM-PRO" pitchFamily="50" charset="-128"/>
                </a:rPr>
                <a:t>れる</a:t>
              </a:r>
              <a:r>
                <a:rPr lang="ja-JP" altLang="en-US" sz="1400" dirty="0">
                  <a:solidFill>
                    <a:prstClr val="black"/>
                  </a:solidFill>
                  <a:latin typeface="HG丸ｺﾞｼｯｸM-PRO" pitchFamily="50" charset="-128"/>
                  <a:ea typeface="HG丸ｺﾞｼｯｸM-PRO" pitchFamily="50" charset="-128"/>
                </a:rPr>
                <a:t>もの</a:t>
              </a:r>
              <a:endParaRPr lang="en-US" altLang="ja-JP" sz="1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3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○仮合わせ前の試用　</a:t>
              </a:r>
              <a:endParaRPr lang="en-US" altLang="ja-JP" sz="1400" dirty="0">
                <a:solidFill>
                  <a:prstClr val="black"/>
                </a:solidFill>
                <a:latin typeface="HG丸ｺﾞｼｯｸM-PRO" pitchFamily="50" charset="-128"/>
                <a:ea typeface="HG丸ｺﾞｼｯｸM-PRO" pitchFamily="50" charset="-128"/>
              </a:endParaRPr>
            </a:p>
          </p:txBody>
        </p:sp>
        <p:sp>
          <p:nvSpPr>
            <p:cNvPr id="43" name="テキスト ボックス 42"/>
            <p:cNvSpPr txBox="1"/>
            <p:nvPr/>
          </p:nvSpPr>
          <p:spPr>
            <a:xfrm>
              <a:off x="649154" y="-880680"/>
              <a:ext cx="3591262" cy="517388"/>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FC000"/>
              </a:solidFill>
              <a:prstDash val="solid"/>
            </a:ln>
            <a:effectLst>
              <a:outerShdw blurRad="40000" dist="23000" dir="5400000" rotWithShape="0">
                <a:srgbClr val="000000">
                  <a:alpha val="35000"/>
                </a:srgbClr>
              </a:outerShdw>
            </a:effectLst>
          </p:spPr>
          <p:txBody>
            <a:bodyPr wrap="square" lIns="91355" tIns="45677" rIns="91355" bIns="45677" rtlCol="0">
              <a:spAutoFit/>
            </a:bodyPr>
            <a:lstStyle/>
            <a:p>
              <a:pPr algn="ctr" fontAlgn="auto">
                <a:spcBef>
                  <a:spcPts val="0"/>
                </a:spcBef>
                <a:spcAft>
                  <a:spcPts val="0"/>
                </a:spcAft>
                <a:defRPr/>
              </a:pPr>
              <a:r>
                <a:rPr kumimoji="0" lang="ja-JP" altLang="en-US" sz="1400" kern="0" dirty="0">
                  <a:solidFill>
                    <a:prstClr val="white"/>
                  </a:solidFill>
                  <a:latin typeface="HG丸ｺﾞｼｯｸM-PRO" pitchFamily="50" charset="-128"/>
                  <a:ea typeface="HG丸ｺﾞｼｯｸM-PRO" pitchFamily="50" charset="-128"/>
                </a:rPr>
                <a:t>貸与が適切と考えられる場合（例）</a:t>
              </a:r>
            </a:p>
          </p:txBody>
        </p:sp>
        <p:sp>
          <p:nvSpPr>
            <p:cNvPr id="46" name="タイトル 2"/>
            <p:cNvSpPr txBox="1">
              <a:spLocks/>
            </p:cNvSpPr>
            <p:nvPr/>
          </p:nvSpPr>
          <p:spPr bwMode="auto">
            <a:xfrm>
              <a:off x="444430" y="3022517"/>
              <a:ext cx="4657189" cy="212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8" rIns="91418" bIns="45708"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1000" kern="0" dirty="0">
                  <a:solidFill>
                    <a:srgbClr val="000000"/>
                  </a:solidFill>
                  <a:latin typeface="メイリオ" pitchFamily="50" charset="-128"/>
                  <a:ea typeface="メイリオ" pitchFamily="50" charset="-128"/>
                  <a:cs typeface="メイリオ" pitchFamily="50" charset="-128"/>
                </a:rPr>
                <a:t>　</a:t>
              </a:r>
              <a:r>
                <a:rPr lang="en-US" altLang="ja-JP" sz="1200" kern="0" dirty="0">
                  <a:solidFill>
                    <a:srgbClr val="000000"/>
                  </a:solidFill>
                  <a:latin typeface="メイリオ" pitchFamily="50" charset="-128"/>
                  <a:ea typeface="メイリオ" pitchFamily="50" charset="-128"/>
                  <a:cs typeface="メイリオ" pitchFamily="50" charset="-128"/>
                </a:rPr>
                <a:t>※</a:t>
              </a:r>
              <a:r>
                <a:rPr lang="ja-JP" altLang="en-US" sz="1200" kern="0" dirty="0">
                  <a:solidFill>
                    <a:srgbClr val="000000"/>
                  </a:solidFill>
                  <a:latin typeface="メイリオ" pitchFamily="50" charset="-128"/>
                  <a:ea typeface="メイリオ" pitchFamily="50" charset="-128"/>
                  <a:cs typeface="メイリオ" pitchFamily="50" charset="-128"/>
                </a:rPr>
                <a:t>　上記のような場合が想定されるが、今後、</a:t>
              </a:r>
              <a:endParaRPr lang="en-US" altLang="ja-JP" sz="1200" kern="0" dirty="0">
                <a:solidFill>
                  <a:srgbClr val="000000"/>
                </a:solidFill>
                <a:latin typeface="メイリオ" pitchFamily="50" charset="-128"/>
                <a:ea typeface="メイリオ" pitchFamily="50" charset="-128"/>
                <a:cs typeface="メイリオ" pitchFamily="50" charset="-128"/>
              </a:endParaRPr>
            </a:p>
            <a:p>
              <a:pPr algn="l"/>
              <a:r>
                <a:rPr lang="ja-JP" altLang="en-US" sz="1200" kern="0" dirty="0">
                  <a:solidFill>
                    <a:srgbClr val="000000"/>
                  </a:solidFill>
                  <a:latin typeface="メイリオ" pitchFamily="50" charset="-128"/>
                  <a:ea typeface="メイリオ" pitchFamily="50" charset="-128"/>
                  <a:cs typeface="メイリオ" pitchFamily="50" charset="-128"/>
                </a:rPr>
                <a:t>　　関係者の意見も踏まえて検討。</a:t>
              </a:r>
              <a:endParaRPr lang="en-US" altLang="ja-JP" sz="1200" kern="0" dirty="0">
                <a:solidFill>
                  <a:srgbClr val="000000"/>
                </a:solidFill>
                <a:latin typeface="メイリオ" pitchFamily="50" charset="-128"/>
                <a:ea typeface="メイリオ" pitchFamily="50" charset="-128"/>
                <a:cs typeface="メイリオ" pitchFamily="50" charset="-128"/>
              </a:endParaRPr>
            </a:p>
            <a:p>
              <a:pPr algn="l"/>
              <a:endParaRPr lang="en-US" altLang="ja-JP" sz="800" kern="0" dirty="0">
                <a:solidFill>
                  <a:srgbClr val="000000"/>
                </a:solidFill>
                <a:latin typeface="メイリオ" pitchFamily="50" charset="-128"/>
                <a:ea typeface="メイリオ" pitchFamily="50" charset="-128"/>
                <a:cs typeface="メイリオ" pitchFamily="50" charset="-128"/>
              </a:endParaRPr>
            </a:p>
            <a:p>
              <a:pPr algn="l"/>
              <a:r>
                <a:rPr lang="ja-JP" altLang="en-US" sz="1200" kern="0" dirty="0">
                  <a:solidFill>
                    <a:srgbClr val="000000"/>
                  </a:solidFill>
                  <a:latin typeface="メイリオ" pitchFamily="50" charset="-128"/>
                  <a:ea typeface="メイリオ" pitchFamily="50" charset="-128"/>
                  <a:cs typeface="メイリオ" pitchFamily="50" charset="-128"/>
                </a:rPr>
                <a:t>　</a:t>
              </a:r>
              <a:r>
                <a:rPr lang="en-US" altLang="ja-JP" sz="1200" kern="0" dirty="0">
                  <a:solidFill>
                    <a:srgbClr val="000000"/>
                  </a:solidFill>
                  <a:latin typeface="メイリオ" pitchFamily="50" charset="-128"/>
                  <a:ea typeface="メイリオ" pitchFamily="50" charset="-128"/>
                  <a:cs typeface="メイリオ" pitchFamily="50" charset="-128"/>
                </a:rPr>
                <a:t>※</a:t>
              </a:r>
              <a:r>
                <a:rPr lang="ja-JP" altLang="en-US" sz="1200" kern="0" dirty="0">
                  <a:solidFill>
                    <a:srgbClr val="000000"/>
                  </a:solidFill>
                  <a:latin typeface="メイリオ" pitchFamily="50" charset="-128"/>
                  <a:ea typeface="メイリオ" pitchFamily="50" charset="-128"/>
                  <a:cs typeface="メイリオ" pitchFamily="50" charset="-128"/>
                </a:rPr>
                <a:t>　身体への適合を図るための製作が必要なも</a:t>
              </a:r>
              <a:endParaRPr lang="en-US" altLang="ja-JP" sz="1200" kern="0" dirty="0">
                <a:solidFill>
                  <a:srgbClr val="000000"/>
                </a:solidFill>
                <a:latin typeface="メイリオ" pitchFamily="50" charset="-128"/>
                <a:ea typeface="メイリオ" pitchFamily="50" charset="-128"/>
                <a:cs typeface="メイリオ" pitchFamily="50" charset="-128"/>
              </a:endParaRPr>
            </a:p>
            <a:p>
              <a:pPr algn="l"/>
              <a:r>
                <a:rPr lang="ja-JP" altLang="en-US" sz="1200" kern="0" dirty="0">
                  <a:solidFill>
                    <a:srgbClr val="000000"/>
                  </a:solidFill>
                  <a:latin typeface="メイリオ" pitchFamily="50" charset="-128"/>
                  <a:ea typeface="メイリオ" pitchFamily="50" charset="-128"/>
                  <a:cs typeface="メイリオ" pitchFamily="50" charset="-128"/>
                </a:rPr>
                <a:t>　　の等については、貸与になじまないものと考</a:t>
              </a:r>
              <a:endParaRPr lang="en-US" altLang="ja-JP" sz="1200" kern="0" dirty="0">
                <a:solidFill>
                  <a:srgbClr val="000000"/>
                </a:solidFill>
                <a:latin typeface="メイリオ" pitchFamily="50" charset="-128"/>
                <a:ea typeface="メイリオ" pitchFamily="50" charset="-128"/>
                <a:cs typeface="メイリオ" pitchFamily="50" charset="-128"/>
              </a:endParaRPr>
            </a:p>
            <a:p>
              <a:pPr algn="l"/>
              <a:r>
                <a:rPr lang="ja-JP" altLang="en-US" sz="1200" kern="0" dirty="0">
                  <a:solidFill>
                    <a:srgbClr val="000000"/>
                  </a:solidFill>
                  <a:latin typeface="メイリオ" pitchFamily="50" charset="-128"/>
                  <a:ea typeface="メイリオ" pitchFamily="50" charset="-128"/>
                  <a:cs typeface="メイリオ" pitchFamily="50" charset="-128"/>
                </a:rPr>
                <a:t>　　えられる。</a:t>
              </a:r>
            </a:p>
          </p:txBody>
        </p:sp>
      </p:grpSp>
      <p:grpSp>
        <p:nvGrpSpPr>
          <p:cNvPr id="23" name="グループ化 22"/>
          <p:cNvGrpSpPr/>
          <p:nvPr/>
        </p:nvGrpSpPr>
        <p:grpSpPr>
          <a:xfrm>
            <a:off x="4664968" y="2348880"/>
            <a:ext cx="5040560" cy="2232248"/>
            <a:chOff x="998509" y="2636912"/>
            <a:chExt cx="7921770" cy="3720412"/>
          </a:xfrm>
        </p:grpSpPr>
        <p:sp>
          <p:nvSpPr>
            <p:cNvPr id="24" name="角丸四角形 23"/>
            <p:cNvSpPr/>
            <p:nvPr/>
          </p:nvSpPr>
          <p:spPr>
            <a:xfrm>
              <a:off x="998509" y="2636912"/>
              <a:ext cx="631935" cy="372040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vert="eaVert" rtlCol="0" anchor="ctr"/>
            <a:lstStyle/>
            <a:p>
              <a:pPr algn="ctr" fontAlgn="auto">
                <a:spcBef>
                  <a:spcPts val="0"/>
                </a:spcBef>
                <a:spcAft>
                  <a:spcPts val="0"/>
                </a:spcAft>
                <a:defRPr/>
              </a:pPr>
              <a:r>
                <a:rPr kumimoji="0" lang="ja-JP" altLang="en-US" sz="1000" kern="0" dirty="0">
                  <a:solidFill>
                    <a:prstClr val="black"/>
                  </a:solidFill>
                  <a:latin typeface="Arial"/>
                  <a:ea typeface="ＭＳ Ｐゴシック"/>
                </a:rPr>
                <a:t>補装具の購入希望</a:t>
              </a:r>
            </a:p>
          </p:txBody>
        </p:sp>
        <p:sp>
          <p:nvSpPr>
            <p:cNvPr id="26" name="角丸四角形 25"/>
            <p:cNvSpPr/>
            <p:nvPr/>
          </p:nvSpPr>
          <p:spPr>
            <a:xfrm>
              <a:off x="2721832" y="4926881"/>
              <a:ext cx="2592289" cy="143044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成長に合わせた作り</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替えが必要</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適切な補装具の選定</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が必要</a:t>
              </a:r>
            </a:p>
          </p:txBody>
        </p:sp>
        <p:sp>
          <p:nvSpPr>
            <p:cNvPr id="27" name="角丸四角形 26"/>
            <p:cNvSpPr/>
            <p:nvPr/>
          </p:nvSpPr>
          <p:spPr>
            <a:xfrm>
              <a:off x="2678811" y="2636912"/>
              <a:ext cx="2592289" cy="2064421"/>
            </a:xfrm>
            <a:prstGeom prst="roundRect">
              <a:avLst>
                <a:gd name="adj" fmla="val 8474"/>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早期に不適合が予想</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されない</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必要な補装具が明確</a:t>
              </a:r>
            </a:p>
          </p:txBody>
        </p:sp>
        <p:sp>
          <p:nvSpPr>
            <p:cNvPr id="28" name="右矢印 27"/>
            <p:cNvSpPr/>
            <p:nvPr/>
          </p:nvSpPr>
          <p:spPr>
            <a:xfrm>
              <a:off x="5412066" y="5397217"/>
              <a:ext cx="495742" cy="541983"/>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29" name="右矢印 28"/>
            <p:cNvSpPr/>
            <p:nvPr/>
          </p:nvSpPr>
          <p:spPr>
            <a:xfrm>
              <a:off x="5451495" y="3116965"/>
              <a:ext cx="2337103" cy="1320146"/>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30" name="角丸四角形 29"/>
            <p:cNvSpPr/>
            <p:nvPr/>
          </p:nvSpPr>
          <p:spPr>
            <a:xfrm>
              <a:off x="6013617" y="4926883"/>
              <a:ext cx="1049677" cy="143043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1000" kern="0" dirty="0">
                  <a:solidFill>
                    <a:prstClr val="black"/>
                  </a:solidFill>
                  <a:latin typeface="Arial"/>
                  <a:ea typeface="ＭＳ Ｐゴシック"/>
                </a:rPr>
                <a:t>貸与の活用</a:t>
              </a:r>
            </a:p>
          </p:txBody>
        </p:sp>
        <p:sp>
          <p:nvSpPr>
            <p:cNvPr id="31" name="角丸四角形 30"/>
            <p:cNvSpPr/>
            <p:nvPr/>
          </p:nvSpPr>
          <p:spPr>
            <a:xfrm>
              <a:off x="7870601" y="2636912"/>
              <a:ext cx="1021878" cy="2400266"/>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1000" kern="0" dirty="0">
                  <a:solidFill>
                    <a:prstClr val="black"/>
                  </a:solidFill>
                  <a:latin typeface="Arial"/>
                  <a:ea typeface="ＭＳ Ｐゴシック"/>
                </a:rPr>
                <a:t>購入（製作）</a:t>
              </a:r>
            </a:p>
          </p:txBody>
        </p:sp>
        <p:sp>
          <p:nvSpPr>
            <p:cNvPr id="32" name="右矢印 31"/>
            <p:cNvSpPr/>
            <p:nvPr/>
          </p:nvSpPr>
          <p:spPr>
            <a:xfrm rot="19372016">
              <a:off x="7139944" y="4937565"/>
              <a:ext cx="648072" cy="735108"/>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33" name="右矢印 32"/>
            <p:cNvSpPr/>
            <p:nvPr/>
          </p:nvSpPr>
          <p:spPr>
            <a:xfrm>
              <a:off x="7140526" y="5757257"/>
              <a:ext cx="648072" cy="504056"/>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34" name="角丸四角形 33"/>
            <p:cNvSpPr/>
            <p:nvPr/>
          </p:nvSpPr>
          <p:spPr>
            <a:xfrm>
              <a:off x="7870602" y="5376771"/>
              <a:ext cx="1049677" cy="98055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1000" kern="0" dirty="0">
                  <a:solidFill>
                    <a:prstClr val="black"/>
                  </a:solidFill>
                  <a:latin typeface="Arial"/>
                  <a:ea typeface="ＭＳ Ｐゴシック"/>
                </a:rPr>
                <a:t>貸与の継続</a:t>
              </a:r>
            </a:p>
          </p:txBody>
        </p:sp>
      </p:grpSp>
      <p:sp>
        <p:nvSpPr>
          <p:cNvPr id="36" name="角丸四角形 35"/>
          <p:cNvSpPr/>
          <p:nvPr/>
        </p:nvSpPr>
        <p:spPr>
          <a:xfrm>
            <a:off x="97080" y="620698"/>
            <a:ext cx="9720386" cy="1296144"/>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400" kern="0" dirty="0">
                <a:solidFill>
                  <a:srgbClr val="000000"/>
                </a:solidFill>
                <a:latin typeface="HGPｺﾞｼｯｸM" panose="020B0600000000000000" pitchFamily="50" charset="-128"/>
                <a:ea typeface="HGPｺﾞｼｯｸM" panose="020B0600000000000000" pitchFamily="50" charset="-128"/>
              </a:rPr>
              <a:t>　補装具費については、身体障害者の身体機能を補完・代替する補装具の「購入」に対して支給されているが、成長に伴って短期間での交換が必要となる障害児など、「購入」より「貸与」の方が利用者の便宜を図ることが可能な場合がある。</a:t>
            </a:r>
          </a:p>
          <a:p>
            <a:pPr marL="176022" indent="-176022" fontAlgn="auto">
              <a:lnSpc>
                <a:spcPct val="110000"/>
              </a:lnSpc>
              <a:spcBef>
                <a:spcPts val="0"/>
              </a:spcBef>
              <a:spcAft>
                <a:spcPts val="0"/>
              </a:spcAft>
            </a:pPr>
            <a:endParaRPr kumimoji="0" lang="ja-JP" altLang="en-US" sz="800" kern="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kumimoji="0" lang="ja-JP" altLang="en-US" sz="1400" kern="0" dirty="0">
                <a:solidFill>
                  <a:srgbClr val="000000"/>
                </a:solidFill>
                <a:latin typeface="HGPｺﾞｼｯｸM" panose="020B0600000000000000" pitchFamily="50" charset="-128"/>
                <a:ea typeface="HGPｺﾞｼｯｸM" panose="020B0600000000000000" pitchFamily="50" charset="-128"/>
              </a:rPr>
              <a:t>○　このため、「購入」を基本とする原則は維持した上で、障害者の利便に照らして「貸与」が</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適切と考えられる場合に限り、新たに補装具費の支給の対象とする。</a:t>
            </a:r>
          </a:p>
        </p:txBody>
      </p:sp>
      <p:sp>
        <p:nvSpPr>
          <p:cNvPr id="37" name="右矢印 36"/>
          <p:cNvSpPr/>
          <p:nvPr/>
        </p:nvSpPr>
        <p:spPr>
          <a:xfrm>
            <a:off x="5169076" y="4005064"/>
            <a:ext cx="554977" cy="302434"/>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lIns="91341" tIns="45673" rIns="91341" bIns="45673"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38" name="右矢印 37"/>
          <p:cNvSpPr/>
          <p:nvPr/>
        </p:nvSpPr>
        <p:spPr>
          <a:xfrm>
            <a:off x="5169050" y="2636916"/>
            <a:ext cx="540001" cy="770292"/>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lIns="91341" tIns="45673" rIns="91341" bIns="45673"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50" name="タイトル 2"/>
          <p:cNvSpPr txBox="1">
            <a:spLocks/>
          </p:cNvSpPr>
          <p:nvPr/>
        </p:nvSpPr>
        <p:spPr bwMode="auto">
          <a:xfrm>
            <a:off x="6819640" y="5150173"/>
            <a:ext cx="1415518" cy="2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座位保持椅子</a:t>
            </a:r>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p>
        </p:txBody>
      </p:sp>
      <p:sp>
        <p:nvSpPr>
          <p:cNvPr id="53" name="テキスト ボックス 52"/>
          <p:cNvSpPr txBox="1"/>
          <p:nvPr/>
        </p:nvSpPr>
        <p:spPr>
          <a:xfrm>
            <a:off x="6537425" y="5389756"/>
            <a:ext cx="1867397" cy="400015"/>
          </a:xfrm>
          <a:prstGeom prst="rect">
            <a:avLst/>
          </a:prstGeom>
          <a:noFill/>
          <a:ln>
            <a:noFill/>
            <a:prstDash val="dash"/>
          </a:ln>
        </p:spPr>
        <p:txBody>
          <a:bodyPr wrap="square" lIns="91341" tIns="45673" rIns="91341" bIns="45673" rtlCol="0">
            <a:spAutoFit/>
          </a:bodyPr>
          <a:lstStyle/>
          <a:p>
            <a:pPr>
              <a:defRPr/>
            </a:pPr>
            <a:r>
              <a:rPr kumimoji="0" lang="ja-JP" altLang="en-US" sz="1000" kern="0" dirty="0">
                <a:solidFill>
                  <a:prstClr val="black"/>
                </a:solidFill>
                <a:latin typeface="メイリオ" pitchFamily="50" charset="-128"/>
                <a:ea typeface="メイリオ" pitchFamily="50" charset="-128"/>
                <a:cs typeface="メイリオ" pitchFamily="50" charset="-128"/>
              </a:rPr>
              <a:t>姿勢を保持することが困難な障害児が日常生活の中で使用</a:t>
            </a:r>
          </a:p>
        </p:txBody>
      </p:sp>
      <p:sp>
        <p:nvSpPr>
          <p:cNvPr id="41" name="テキスト ボックス 40"/>
          <p:cNvSpPr txBox="1"/>
          <p:nvPr/>
        </p:nvSpPr>
        <p:spPr>
          <a:xfrm>
            <a:off x="8193360" y="6253968"/>
            <a:ext cx="2640062" cy="398257"/>
          </a:xfrm>
          <a:prstGeom prst="rect">
            <a:avLst/>
          </a:prstGeom>
          <a:noFill/>
          <a:ln>
            <a:noFill/>
            <a:prstDash val="dash"/>
          </a:ln>
        </p:spPr>
        <p:txBody>
          <a:bodyPr wrap="square" lIns="91341" tIns="45673" rIns="91341" bIns="45673" rtlCol="0">
            <a:spAutoFit/>
          </a:bodyPr>
          <a:lstStyle/>
          <a:p>
            <a:pPr>
              <a:defRPr/>
            </a:pPr>
            <a:r>
              <a:rPr kumimoji="0" lang="en-US" altLang="ja-JP" sz="1000" kern="0" dirty="0">
                <a:solidFill>
                  <a:prstClr val="black"/>
                </a:solidFill>
                <a:latin typeface="メイリオ" pitchFamily="50" charset="-128"/>
                <a:ea typeface="メイリオ" pitchFamily="50" charset="-128"/>
                <a:cs typeface="メイリオ" pitchFamily="50" charset="-128"/>
              </a:rPr>
              <a:t>※</a:t>
            </a:r>
            <a:r>
              <a:rPr kumimoji="0" lang="ja-JP" altLang="en-US" sz="1000" kern="0" dirty="0">
                <a:solidFill>
                  <a:prstClr val="black"/>
                </a:solidFill>
                <a:latin typeface="メイリオ" pitchFamily="50" charset="-128"/>
                <a:ea typeface="メイリオ" pitchFamily="50" charset="-128"/>
                <a:cs typeface="メイリオ" pitchFamily="50" charset="-128"/>
              </a:rPr>
              <a:t>対象種目については、</a:t>
            </a:r>
            <a:endParaRPr kumimoji="0" lang="en-US" altLang="ja-JP" sz="1000" kern="0" dirty="0">
              <a:solidFill>
                <a:prstClr val="black"/>
              </a:solidFill>
              <a:latin typeface="メイリオ" pitchFamily="50" charset="-128"/>
              <a:ea typeface="メイリオ" pitchFamily="50" charset="-128"/>
              <a:cs typeface="メイリオ" pitchFamily="50" charset="-128"/>
            </a:endParaRPr>
          </a:p>
          <a:p>
            <a:pPr>
              <a:defRPr/>
            </a:pPr>
            <a:r>
              <a:rPr kumimoji="0" lang="ja-JP" altLang="en-US" sz="1000" kern="0" dirty="0">
                <a:solidFill>
                  <a:prstClr val="black"/>
                </a:solidFill>
                <a:latin typeface="メイリオ" pitchFamily="50" charset="-128"/>
                <a:ea typeface="メイリオ" pitchFamily="50" charset="-128"/>
                <a:cs typeface="メイリオ" pitchFamily="50" charset="-128"/>
              </a:rPr>
              <a:t>　今後検討。</a:t>
            </a:r>
          </a:p>
        </p:txBody>
      </p:sp>
      <p:sp>
        <p:nvSpPr>
          <p:cNvPr id="48" name="正方形/長方形 47"/>
          <p:cNvSpPr/>
          <p:nvPr/>
        </p:nvSpPr>
        <p:spPr>
          <a:xfrm>
            <a:off x="4808984" y="5360604"/>
            <a:ext cx="1492336" cy="553903"/>
          </a:xfrm>
          <a:prstGeom prst="rect">
            <a:avLst/>
          </a:prstGeom>
          <a:ln>
            <a:noFill/>
            <a:prstDash val="dash"/>
          </a:ln>
        </p:spPr>
        <p:txBody>
          <a:bodyPr wrap="square" lIns="91341" tIns="45673" rIns="91341" bIns="4567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kumimoji="0" lang="ja-JP" altLang="en-US" sz="1000" kern="0" dirty="0">
                <a:solidFill>
                  <a:prstClr val="black"/>
                </a:solidFill>
                <a:latin typeface="メイリオ" pitchFamily="50" charset="-128"/>
                <a:ea typeface="メイリオ" pitchFamily="50" charset="-128"/>
                <a:cs typeface="メイリオ" pitchFamily="50" charset="-128"/>
              </a:rPr>
              <a:t>歩行機能を補うため、</a:t>
            </a:r>
            <a:endParaRPr kumimoji="0" lang="en-US" altLang="ja-JP" sz="1000" kern="0" dirty="0">
              <a:solidFill>
                <a:prstClr val="black"/>
              </a:solidFill>
              <a:latin typeface="メイリオ" pitchFamily="50" charset="-128"/>
              <a:ea typeface="メイリオ" pitchFamily="50" charset="-128"/>
              <a:cs typeface="メイリオ" pitchFamily="50" charset="-128"/>
            </a:endParaRPr>
          </a:p>
          <a:p>
            <a:pPr>
              <a:defRPr/>
            </a:pPr>
            <a:r>
              <a:rPr kumimoji="0" lang="ja-JP" altLang="en-US" sz="1000" kern="0" dirty="0">
                <a:solidFill>
                  <a:prstClr val="black"/>
                </a:solidFill>
                <a:latin typeface="メイリオ" pitchFamily="50" charset="-128"/>
                <a:ea typeface="メイリオ" pitchFamily="50" charset="-128"/>
                <a:cs typeface="メイリオ" pitchFamily="50" charset="-128"/>
              </a:rPr>
              <a:t>移動時に体重を支える器具</a:t>
            </a:r>
          </a:p>
        </p:txBody>
      </p:sp>
      <p:sp>
        <p:nvSpPr>
          <p:cNvPr id="49" name="タイトル 2"/>
          <p:cNvSpPr txBox="1">
            <a:spLocks/>
          </p:cNvSpPr>
          <p:nvPr/>
        </p:nvSpPr>
        <p:spPr bwMode="auto">
          <a:xfrm>
            <a:off x="5172344" y="5121041"/>
            <a:ext cx="1076802" cy="2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歩行器</a:t>
            </a:r>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p>
        </p:txBody>
      </p:sp>
      <p:sp>
        <p:nvSpPr>
          <p:cNvPr id="52" name="タイトル 2"/>
          <p:cNvSpPr txBox="1">
            <a:spLocks/>
          </p:cNvSpPr>
          <p:nvPr/>
        </p:nvSpPr>
        <p:spPr bwMode="auto">
          <a:xfrm>
            <a:off x="4592960" y="4797158"/>
            <a:ext cx="2986400" cy="2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＜貸与の活用があり得る種目（例）＞</a:t>
            </a:r>
            <a:endPar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p:txBody>
      </p:sp>
      <p:sp>
        <p:nvSpPr>
          <p:cNvPr id="8" name="大かっこ 7"/>
          <p:cNvSpPr/>
          <p:nvPr/>
        </p:nvSpPr>
        <p:spPr>
          <a:xfrm>
            <a:off x="5761552" y="3789072"/>
            <a:ext cx="1622079" cy="792083"/>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endParaRPr lang="ja-JP" altLang="en-US">
              <a:solidFill>
                <a:srgbClr val="000000"/>
              </a:solidFill>
            </a:endParaRPr>
          </a:p>
        </p:txBody>
      </p:sp>
      <p:sp>
        <p:nvSpPr>
          <p:cNvPr id="51" name="大かっこ 50"/>
          <p:cNvSpPr/>
          <p:nvPr/>
        </p:nvSpPr>
        <p:spPr>
          <a:xfrm>
            <a:off x="7856064" y="3789072"/>
            <a:ext cx="625350" cy="792083"/>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endParaRPr lang="ja-JP" altLang="en-US">
              <a:solidFill>
                <a:srgbClr val="000000"/>
              </a:solidFill>
            </a:endParaRPr>
          </a:p>
        </p:txBody>
      </p:sp>
      <p:sp>
        <p:nvSpPr>
          <p:cNvPr id="56" name="大かっこ 55"/>
          <p:cNvSpPr/>
          <p:nvPr/>
        </p:nvSpPr>
        <p:spPr>
          <a:xfrm>
            <a:off x="9058905" y="3992827"/>
            <a:ext cx="625350" cy="588327"/>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endParaRPr lang="ja-JP" altLang="en-US">
              <a:solidFill>
                <a:srgbClr val="000000"/>
              </a:solidFill>
            </a:endParaRPr>
          </a:p>
        </p:txBody>
      </p:sp>
      <p:grpSp>
        <p:nvGrpSpPr>
          <p:cNvPr id="11" name="グループ化 10"/>
          <p:cNvGrpSpPr/>
          <p:nvPr/>
        </p:nvGrpSpPr>
        <p:grpSpPr>
          <a:xfrm>
            <a:off x="4953033" y="5869695"/>
            <a:ext cx="1471172" cy="871676"/>
            <a:chOff x="4928243" y="5730069"/>
            <a:chExt cx="1247737" cy="73929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243" y="5732011"/>
              <a:ext cx="687572" cy="72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692" y="5730069"/>
              <a:ext cx="644288" cy="73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4013" y="5768933"/>
            <a:ext cx="747461" cy="97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28</a:t>
            </a:fld>
            <a:endParaRPr lang="en-US" altLang="ja-JP" dirty="0">
              <a:solidFill>
                <a:prstClr val="black"/>
              </a:solidFill>
            </a:endParaRPr>
          </a:p>
        </p:txBody>
      </p:sp>
    </p:spTree>
    <p:extLst>
      <p:ext uri="{BB962C8B-B14F-4D97-AF65-F5344CB8AC3E}">
        <p14:creationId xmlns:p14="http://schemas.microsoft.com/office/powerpoint/2010/main" val="1983495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159467" y="2863090"/>
            <a:ext cx="546061" cy="3881174"/>
          </a:xfrm>
          <a:prstGeom prst="roundRect">
            <a:avLst/>
          </a:prstGeom>
          <a:solidFill>
            <a:srgbClr val="FFFFCC"/>
          </a:solidFill>
          <a:ln w="12700">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dirty="0">
                <a:solidFill>
                  <a:sysClr val="windowText" lastClr="000000"/>
                </a:solidFill>
                <a:latin typeface="HG丸ｺﾞｼｯｸM-PRO" pitchFamily="50" charset="-128"/>
                <a:ea typeface="HG丸ｺﾞｼｯｸM-PRO" pitchFamily="50" charset="-128"/>
              </a:rPr>
              <a:t>利用者</a:t>
            </a:r>
          </a:p>
        </p:txBody>
      </p:sp>
      <p:sp>
        <p:nvSpPr>
          <p:cNvPr id="26" name="角丸四角形 25"/>
          <p:cNvSpPr/>
          <p:nvPr/>
        </p:nvSpPr>
        <p:spPr>
          <a:xfrm>
            <a:off x="210339" y="3028884"/>
            <a:ext cx="3878565" cy="3715379"/>
          </a:xfrm>
          <a:prstGeom prst="roundRect">
            <a:avLst>
              <a:gd name="adj" fmla="val 0"/>
            </a:avLst>
          </a:prstGeom>
          <a:solidFill>
            <a:schemeClr val="tx2">
              <a:lumMod val="20000"/>
              <a:lumOff val="80000"/>
            </a:schemeClr>
          </a:solidFill>
          <a:ln w="25400">
            <a:solidFill>
              <a:schemeClr val="accent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ltLang="ja-JP" sz="1400" b="1" dirty="0" smtClean="0">
              <a:solidFill>
                <a:sysClr val="windowText" lastClr="000000"/>
              </a:solidFill>
              <a:latin typeface="HG丸ｺﾞｼｯｸM-PRO" pitchFamily="50" charset="-128"/>
              <a:ea typeface="HG丸ｺﾞｼｯｸM-PRO" pitchFamily="50" charset="-128"/>
            </a:endParaRPr>
          </a:p>
          <a:p>
            <a:pPr algn="ctr"/>
            <a:endParaRPr lang="en-US" altLang="ja-JP" sz="1400" b="1" dirty="0" smtClean="0">
              <a:solidFill>
                <a:sysClr val="windowText" lastClr="000000"/>
              </a:solidFill>
              <a:latin typeface="HG丸ｺﾞｼｯｸM-PRO" pitchFamily="50" charset="-128"/>
              <a:ea typeface="HG丸ｺﾞｼｯｸM-PRO" pitchFamily="50" charset="-128"/>
            </a:endParaRPr>
          </a:p>
        </p:txBody>
      </p:sp>
      <p:sp>
        <p:nvSpPr>
          <p:cNvPr id="28" name="テキスト ボックス 27"/>
          <p:cNvSpPr txBox="1"/>
          <p:nvPr/>
        </p:nvSpPr>
        <p:spPr>
          <a:xfrm>
            <a:off x="416497" y="2851046"/>
            <a:ext cx="3528392" cy="360000"/>
          </a:xfrm>
          <a:prstGeom prst="roundRect">
            <a:avLst/>
          </a:prstGeom>
          <a:solidFill>
            <a:srgbClr val="FFFFCC"/>
          </a:solidFill>
          <a:ln w="25400">
            <a:solidFill>
              <a:schemeClr val="tx1"/>
            </a:solidFill>
          </a:ln>
          <a:effectLst>
            <a:outerShdw blurRad="44450" dist="27940" dir="5400000" algn="ctr">
              <a:srgbClr val="000000">
                <a:alpha val="32000"/>
              </a:srgbClr>
            </a:outerShdw>
          </a:effectLst>
        </p:spPr>
        <p:txBody>
          <a:bodyPr wrap="square" lIns="0" tIns="36000" rIns="0" bIns="0" rtlCol="0">
            <a:noAutofit/>
          </a:bodyPr>
          <a:lstStyle/>
          <a:p>
            <a:pPr algn="ctr"/>
            <a:r>
              <a:rPr lang="ja-JP" altLang="en-US" sz="1400" dirty="0">
                <a:solidFill>
                  <a:prstClr val="black"/>
                </a:solidFill>
                <a:latin typeface="HG丸ｺﾞｼｯｸM-PRO" pitchFamily="50" charset="-128"/>
                <a:ea typeface="HG丸ｺﾞｼｯｸM-PRO" pitchFamily="50" charset="-128"/>
              </a:rPr>
              <a:t>障害福祉</a:t>
            </a:r>
            <a:r>
              <a:rPr lang="ja-JP" altLang="en-US" sz="1400" dirty="0" smtClean="0">
                <a:solidFill>
                  <a:prstClr val="black"/>
                </a:solidFill>
                <a:latin typeface="HG丸ｺﾞｼｯｸM-PRO" pitchFamily="50" charset="-128"/>
                <a:ea typeface="HG丸ｺﾞｼｯｸM-PRO" pitchFamily="50" charset="-128"/>
              </a:rPr>
              <a:t>サービス等の施設・事業者</a:t>
            </a:r>
            <a:endParaRPr lang="ja-JP" altLang="en-US" sz="1400" dirty="0">
              <a:solidFill>
                <a:prstClr val="black"/>
              </a:solidFill>
              <a:latin typeface="HG丸ｺﾞｼｯｸM-PRO" pitchFamily="50" charset="-128"/>
              <a:ea typeface="HG丸ｺﾞｼｯｸM-PRO" pitchFamily="50" charset="-128"/>
            </a:endParaRPr>
          </a:p>
        </p:txBody>
      </p:sp>
      <p:sp>
        <p:nvSpPr>
          <p:cNvPr id="45" name="角丸四角形 44"/>
          <p:cNvSpPr/>
          <p:nvPr/>
        </p:nvSpPr>
        <p:spPr>
          <a:xfrm>
            <a:off x="4664969" y="3028883"/>
            <a:ext cx="3312368" cy="3715380"/>
          </a:xfrm>
          <a:prstGeom prst="roundRect">
            <a:avLst>
              <a:gd name="adj" fmla="val 0"/>
            </a:avLst>
          </a:prstGeom>
          <a:solidFill>
            <a:schemeClr val="tx2">
              <a:lumMod val="20000"/>
              <a:lumOff val="80000"/>
            </a:schemeClr>
          </a:solidFill>
          <a:ln w="25400">
            <a:solidFill>
              <a:schemeClr val="accent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altLang="ja-JP" sz="1400" b="1" dirty="0" smtClean="0">
              <a:solidFill>
                <a:sysClr val="windowText" lastClr="000000"/>
              </a:solidFill>
              <a:latin typeface="HG丸ｺﾞｼｯｸM-PRO" pitchFamily="50" charset="-128"/>
              <a:ea typeface="HG丸ｺﾞｼｯｸM-PRO" pitchFamily="50" charset="-128"/>
            </a:endParaRPr>
          </a:p>
          <a:p>
            <a:endParaRPr lang="en-US" altLang="ja-JP" sz="1400" b="1" dirty="0" smtClean="0">
              <a:solidFill>
                <a:sysClr val="windowText" lastClr="000000"/>
              </a:solidFill>
              <a:latin typeface="HG丸ｺﾞｼｯｸM-PRO" pitchFamily="50" charset="-128"/>
              <a:ea typeface="HG丸ｺﾞｼｯｸM-PRO" pitchFamily="50" charset="-128"/>
            </a:endParaRPr>
          </a:p>
        </p:txBody>
      </p:sp>
      <p:sp>
        <p:nvSpPr>
          <p:cNvPr id="31" name="テキスト ボックス 30"/>
          <p:cNvSpPr txBox="1"/>
          <p:nvPr/>
        </p:nvSpPr>
        <p:spPr>
          <a:xfrm>
            <a:off x="5313041" y="2851046"/>
            <a:ext cx="2088232" cy="360000"/>
          </a:xfrm>
          <a:prstGeom prst="roundRect">
            <a:avLst/>
          </a:prstGeom>
          <a:solidFill>
            <a:srgbClr val="FFFFCC"/>
          </a:solidFill>
          <a:ln w="25400">
            <a:solidFill>
              <a:schemeClr val="tx1"/>
            </a:solidFill>
          </a:ln>
          <a:effectLst>
            <a:outerShdw blurRad="44450" dist="27940" dir="5400000" algn="ctr">
              <a:srgbClr val="000000">
                <a:alpha val="32000"/>
              </a:srgbClr>
            </a:outerShdw>
          </a:effectLst>
        </p:spPr>
        <p:txBody>
          <a:bodyPr wrap="square" lIns="0" tIns="36000" rIns="0" bIns="0" rtlCol="0">
            <a:noAutofit/>
          </a:bodyPr>
          <a:lstStyle/>
          <a:p>
            <a:pPr algn="ctr"/>
            <a:r>
              <a:rPr lang="ja-JP" altLang="en-US" sz="1400" dirty="0">
                <a:solidFill>
                  <a:prstClr val="black"/>
                </a:solidFill>
                <a:latin typeface="HG丸ｺﾞｼｯｸM-PRO" pitchFamily="50" charset="-128"/>
                <a:ea typeface="HG丸ｺﾞｼｯｸM-PRO" pitchFamily="50" charset="-128"/>
              </a:rPr>
              <a:t>都道府県</a:t>
            </a:r>
          </a:p>
        </p:txBody>
      </p:sp>
      <p:sp>
        <p:nvSpPr>
          <p:cNvPr id="3" name="左矢印 2"/>
          <p:cNvSpPr/>
          <p:nvPr/>
        </p:nvSpPr>
        <p:spPr>
          <a:xfrm>
            <a:off x="7821802" y="3520691"/>
            <a:ext cx="1326147" cy="1011586"/>
          </a:xfrm>
          <a:prstGeom prst="leftArrow">
            <a:avLst>
              <a:gd name="adj1" fmla="val 50000"/>
              <a:gd name="adj2" fmla="val 42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閲覧</a:t>
            </a:r>
            <a:endParaRPr lang="en-US" altLang="ja-JP" sz="1400" b="1" dirty="0" smtClean="0">
              <a:solidFill>
                <a:prstClr val="black"/>
              </a:solidFill>
            </a:endParaRPr>
          </a:p>
          <a:p>
            <a:pPr algn="ctr"/>
            <a:r>
              <a:rPr lang="ja-JP" altLang="en-US" sz="900" b="1" dirty="0" smtClean="0">
                <a:solidFill>
                  <a:prstClr val="black"/>
                </a:solidFill>
              </a:rPr>
              <a:t>（インターネット）</a:t>
            </a:r>
            <a:endParaRPr lang="ja-JP" altLang="en-US" sz="900" b="1" dirty="0">
              <a:solidFill>
                <a:prstClr val="black"/>
              </a:solidFill>
            </a:endParaRPr>
          </a:p>
        </p:txBody>
      </p:sp>
      <p:sp>
        <p:nvSpPr>
          <p:cNvPr id="4" name="角丸四角形 3"/>
          <p:cNvSpPr/>
          <p:nvPr/>
        </p:nvSpPr>
        <p:spPr>
          <a:xfrm>
            <a:off x="4808984" y="3367148"/>
            <a:ext cx="2994333" cy="1258403"/>
          </a:xfrm>
          <a:prstGeom prst="roundRect">
            <a:avLst>
              <a:gd name="adj" fmla="val 592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r>
              <a:rPr lang="ja-JP" altLang="en-US" sz="1400" b="1" dirty="0" smtClean="0">
                <a:solidFill>
                  <a:sysClr val="windowText" lastClr="000000"/>
                </a:solidFill>
                <a:latin typeface="HG丸ｺﾞｼｯｸM-PRO" pitchFamily="50" charset="-128"/>
                <a:ea typeface="HG丸ｺﾞｼｯｸM-PRO" pitchFamily="50" charset="-128"/>
              </a:rPr>
              <a:t> ○障害</a:t>
            </a:r>
            <a:r>
              <a:rPr lang="ja-JP" altLang="en-US" sz="1400" b="1" dirty="0">
                <a:solidFill>
                  <a:sysClr val="windowText" lastClr="000000"/>
                </a:solidFill>
                <a:latin typeface="HG丸ｺﾞｼｯｸM-PRO" pitchFamily="50" charset="-128"/>
                <a:ea typeface="HG丸ｺﾞｼｯｸM-PRO" pitchFamily="50" charset="-128"/>
              </a:rPr>
              <a:t>福祉</a:t>
            </a:r>
            <a:r>
              <a:rPr lang="ja-JP" altLang="en-US" sz="1400" b="1" dirty="0" smtClean="0">
                <a:solidFill>
                  <a:sysClr val="windowText" lastClr="000000"/>
                </a:solidFill>
                <a:latin typeface="HG丸ｺﾞｼｯｸM-PRO" pitchFamily="50" charset="-128"/>
                <a:ea typeface="HG丸ｺﾞｼｯｸM-PRO" pitchFamily="50" charset="-128"/>
              </a:rPr>
              <a:t>サービス</a:t>
            </a:r>
            <a:r>
              <a:rPr lang="ja-JP" altLang="en-US" sz="1400" b="1" dirty="0" smtClean="0">
                <a:solidFill>
                  <a:prstClr val="black"/>
                </a:solidFill>
                <a:latin typeface="HG丸ｺﾞｼｯｸM-PRO" pitchFamily="50" charset="-128"/>
                <a:ea typeface="HG丸ｺﾞｼｯｸM-PRO" pitchFamily="50" charset="-128"/>
              </a:rPr>
              <a:t>等</a:t>
            </a:r>
            <a:r>
              <a:rPr lang="ja-JP" altLang="en-US" sz="1400" b="1" dirty="0" smtClean="0">
                <a:solidFill>
                  <a:sysClr val="windowText" lastClr="000000"/>
                </a:solidFill>
                <a:latin typeface="HG丸ｺﾞｼｯｸM-PRO" pitchFamily="50" charset="-128"/>
                <a:ea typeface="HG丸ｺﾞｼｯｸM-PRO" pitchFamily="50" charset="-128"/>
              </a:rPr>
              <a:t>情報の公表</a:t>
            </a:r>
            <a:endParaRPr lang="en-US" altLang="ja-JP" sz="1400" b="1" dirty="0">
              <a:solidFill>
                <a:sysClr val="windowText" lastClr="000000"/>
              </a:solidFill>
              <a:latin typeface="HG丸ｺﾞｼｯｸM-PRO" pitchFamily="50" charset="-128"/>
              <a:ea typeface="HG丸ｺﾞｼｯｸM-PRO" pitchFamily="50" charset="-128"/>
            </a:endParaRPr>
          </a:p>
          <a:p>
            <a:pPr marL="182563" indent="-182563"/>
            <a:r>
              <a:rPr lang="ja-JP" altLang="en-US" sz="1400" b="1" dirty="0" smtClean="0">
                <a:solidFill>
                  <a:sysClr val="windowText" lastClr="000000"/>
                </a:solidFill>
                <a:latin typeface="HG丸ｺﾞｼｯｸM-PRO" pitchFamily="50" charset="-128"/>
                <a:ea typeface="HG丸ｺﾞｼｯｸM-PRO" pitchFamily="50" charset="-128"/>
              </a:rPr>
              <a:t>　</a:t>
            </a:r>
            <a:r>
              <a:rPr lang="ja-JP" altLang="en-US" sz="1200" dirty="0" smtClean="0">
                <a:solidFill>
                  <a:sysClr val="windowText" lastClr="000000"/>
                </a:solidFill>
                <a:latin typeface="HG丸ｺﾞｼｯｸM-PRO" pitchFamily="50" charset="-128"/>
                <a:ea typeface="HG丸ｺﾞｼｯｸM-PRO" pitchFamily="50" charset="-128"/>
              </a:rPr>
              <a:t>施設・事業者から</a:t>
            </a:r>
            <a:r>
              <a:rPr lang="ja-JP" altLang="en-US" sz="1200" dirty="0">
                <a:solidFill>
                  <a:sysClr val="windowText" lastClr="000000"/>
                </a:solidFill>
                <a:latin typeface="HG丸ｺﾞｼｯｸM-PRO" pitchFamily="50" charset="-128"/>
                <a:ea typeface="HG丸ｺﾞｼｯｸM-PRO" pitchFamily="50" charset="-128"/>
              </a:rPr>
              <a:t>報告</a:t>
            </a:r>
            <a:r>
              <a:rPr lang="ja-JP" altLang="en-US" sz="1200" dirty="0" smtClean="0">
                <a:solidFill>
                  <a:sysClr val="windowText" lastClr="000000"/>
                </a:solidFill>
                <a:latin typeface="HG丸ｺﾞｼｯｸM-PRO" pitchFamily="50" charset="-128"/>
                <a:ea typeface="HG丸ｺﾞｼｯｸM-PRO" pitchFamily="50" charset="-128"/>
              </a:rPr>
              <a:t>された</a:t>
            </a:r>
            <a:r>
              <a:rPr lang="ja-JP" altLang="en-US" sz="1200" dirty="0">
                <a:solidFill>
                  <a:sysClr val="windowText" lastClr="000000"/>
                </a:solidFill>
                <a:latin typeface="HG丸ｺﾞｼｯｸM-PRO" pitchFamily="50" charset="-128"/>
                <a:ea typeface="HG丸ｺﾞｼｯｸM-PRO" pitchFamily="50" charset="-128"/>
              </a:rPr>
              <a:t>情報を</a:t>
            </a:r>
            <a:r>
              <a:rPr lang="ja-JP" altLang="en-US" sz="1200" dirty="0" smtClean="0">
                <a:solidFill>
                  <a:sysClr val="windowText" lastClr="000000"/>
                </a:solidFill>
                <a:latin typeface="HG丸ｺﾞｼｯｸM-PRO" pitchFamily="50" charset="-128"/>
                <a:ea typeface="HG丸ｺﾞｼｯｸM-PRO" pitchFamily="50" charset="-128"/>
              </a:rPr>
              <a:t>集約し</a:t>
            </a:r>
            <a:r>
              <a:rPr lang="ja-JP" altLang="en-US" sz="1200" dirty="0">
                <a:solidFill>
                  <a:sysClr val="windowText" lastClr="000000"/>
                </a:solidFill>
                <a:latin typeface="HG丸ｺﾞｼｯｸM-PRO" pitchFamily="50" charset="-128"/>
                <a:ea typeface="HG丸ｺﾞｼｯｸM-PRO" pitchFamily="50" charset="-128"/>
              </a:rPr>
              <a:t>、</a:t>
            </a:r>
            <a:r>
              <a:rPr lang="ja-JP" altLang="en-US" sz="1200" dirty="0" smtClean="0">
                <a:solidFill>
                  <a:sysClr val="windowText" lastClr="000000"/>
                </a:solidFill>
                <a:latin typeface="HG丸ｺﾞｼｯｸM-PRO" pitchFamily="50" charset="-128"/>
                <a:ea typeface="HG丸ｺﾞｼｯｸM-PRO" pitchFamily="50" charset="-128"/>
              </a:rPr>
              <a:t>公表</a:t>
            </a:r>
            <a:r>
              <a:rPr lang="ja-JP" altLang="en-US" sz="1200" dirty="0" smtClean="0">
                <a:solidFill>
                  <a:srgbClr val="0070C0"/>
                </a:solidFill>
                <a:latin typeface="HG丸ｺﾞｼｯｸM-PRO" pitchFamily="50" charset="-128"/>
                <a:ea typeface="HG丸ｺﾞｼｯｸM-PRO" pitchFamily="50" charset="-128"/>
              </a:rPr>
              <a:t>。</a:t>
            </a:r>
            <a:endParaRPr lang="en-US" altLang="ja-JP" sz="1200" dirty="0">
              <a:solidFill>
                <a:srgbClr val="0070C0"/>
              </a:solidFill>
              <a:latin typeface="ＭＳ ゴシック" panose="020B0609070205080204" pitchFamily="49" charset="-128"/>
              <a:ea typeface="ＭＳ ゴシック" panose="020B0609070205080204" pitchFamily="49" charset="-128"/>
            </a:endParaRPr>
          </a:p>
        </p:txBody>
      </p:sp>
      <p:sp>
        <p:nvSpPr>
          <p:cNvPr id="5" name="上矢印 4"/>
          <p:cNvSpPr/>
          <p:nvPr/>
        </p:nvSpPr>
        <p:spPr>
          <a:xfrm>
            <a:off x="6153111" y="4546284"/>
            <a:ext cx="1080120" cy="829829"/>
          </a:xfrm>
          <a:prstGeom prst="upArrow">
            <a:avLst>
              <a:gd name="adj1" fmla="val 50000"/>
              <a:gd name="adj2" fmla="val 45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rPr>
              <a:t>反映</a:t>
            </a:r>
            <a:endParaRPr lang="ja-JP" altLang="en-US" sz="1000" dirty="0">
              <a:solidFill>
                <a:prstClr val="black"/>
              </a:solidFill>
            </a:endParaRPr>
          </a:p>
        </p:txBody>
      </p:sp>
      <p:sp>
        <p:nvSpPr>
          <p:cNvPr id="19" name="角丸四角形 18"/>
          <p:cNvSpPr/>
          <p:nvPr/>
        </p:nvSpPr>
        <p:spPr>
          <a:xfrm>
            <a:off x="416497" y="3318671"/>
            <a:ext cx="3490256" cy="3317191"/>
          </a:xfrm>
          <a:prstGeom prst="roundRect">
            <a:avLst>
              <a:gd name="adj" fmla="val 3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r>
              <a:rPr lang="ja-JP" altLang="en-US" sz="1400" b="1" dirty="0">
                <a:solidFill>
                  <a:prstClr val="black"/>
                </a:solidFill>
                <a:latin typeface="HG丸ｺﾞｼｯｸM-PRO" pitchFamily="50" charset="-128"/>
                <a:ea typeface="HG丸ｺﾞｼｯｸM-PRO" pitchFamily="50" charset="-128"/>
              </a:rPr>
              <a:t>＜</a:t>
            </a:r>
            <a:r>
              <a:rPr lang="ja-JP" altLang="en-US" sz="1400" b="1" dirty="0" smtClean="0">
                <a:solidFill>
                  <a:prstClr val="black"/>
                </a:solidFill>
                <a:latin typeface="HG丸ｺﾞｼｯｸM-PRO" pitchFamily="50" charset="-128"/>
                <a:ea typeface="HG丸ｺﾞｼｯｸM-PRO" pitchFamily="50" charset="-128"/>
              </a:rPr>
              <a:t>障害</a:t>
            </a:r>
            <a:r>
              <a:rPr lang="ja-JP" altLang="en-US" sz="1400" b="1" dirty="0">
                <a:solidFill>
                  <a:prstClr val="black"/>
                </a:solidFill>
                <a:latin typeface="HG丸ｺﾞｼｯｸM-PRO" pitchFamily="50" charset="-128"/>
                <a:ea typeface="HG丸ｺﾞｼｯｸM-PRO" pitchFamily="50" charset="-128"/>
              </a:rPr>
              <a:t>福祉</a:t>
            </a:r>
            <a:r>
              <a:rPr lang="ja-JP" altLang="en-US" sz="1400" b="1" dirty="0" smtClean="0">
                <a:solidFill>
                  <a:prstClr val="black"/>
                </a:solidFill>
                <a:latin typeface="HG丸ｺﾞｼｯｸM-PRO" pitchFamily="50" charset="-128"/>
                <a:ea typeface="HG丸ｺﾞｼｯｸM-PRO" pitchFamily="50" charset="-128"/>
              </a:rPr>
              <a:t>サービス等情報＞</a:t>
            </a:r>
            <a:endParaRPr lang="en-US" altLang="ja-JP" sz="1400" b="1" dirty="0">
              <a:solidFill>
                <a:prstClr val="black"/>
              </a:solidFill>
              <a:latin typeface="HG丸ｺﾞｼｯｸM-PRO" pitchFamily="50" charset="-128"/>
              <a:ea typeface="HG丸ｺﾞｼｯｸM-PRO" pitchFamily="50" charset="-128"/>
            </a:endParaRPr>
          </a:p>
          <a:p>
            <a:endParaRPr lang="en-US" altLang="ja-JP" sz="1200" b="1" u="sng" dirty="0">
              <a:solidFill>
                <a:prstClr val="black"/>
              </a:solidFill>
              <a:latin typeface="HG丸ｺﾞｼｯｸM-PRO" pitchFamily="50" charset="-128"/>
              <a:ea typeface="HG丸ｺﾞｼｯｸM-PRO" pitchFamily="50" charset="-128"/>
            </a:endParaRPr>
          </a:p>
          <a:p>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dirty="0">
                <a:solidFill>
                  <a:prstClr val="black"/>
                </a:solidFill>
                <a:latin typeface="HG丸ｺﾞｼｯｸM-PRO" panose="020F0600000000000000" pitchFamily="50" charset="-128"/>
                <a:ea typeface="HG丸ｺﾞｼｯｸM-PRO" panose="020F0600000000000000" pitchFamily="50" charset="-128"/>
              </a:rPr>
              <a:t>■基本</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情報</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（例）事業所等の所在地</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従業員数</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営業</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時間</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　　　　事業所の</a:t>
            </a:r>
            <a:r>
              <a:rPr lang="ja-JP" altLang="en-US" sz="1200" dirty="0">
                <a:solidFill>
                  <a:prstClr val="black"/>
                </a:solidFill>
                <a:latin typeface="HG丸ｺﾞｼｯｸM-PRO" panose="020F0600000000000000" pitchFamily="50" charset="-128"/>
                <a:ea typeface="HG丸ｺﾞｼｯｸM-PRO" panose="020F0600000000000000" pitchFamily="50" charset="-128"/>
              </a:rPr>
              <a:t>事業</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内容</a:t>
            </a:r>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など</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■運営情報</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障害福祉サービス等に</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関する具体的な</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　取組</a:t>
            </a:r>
            <a:r>
              <a:rPr lang="ja-JP" altLang="en-US" sz="1200" dirty="0">
                <a:solidFill>
                  <a:prstClr val="black"/>
                </a:solidFill>
                <a:latin typeface="HG丸ｺﾞｼｯｸM-PRO" panose="020F0600000000000000" pitchFamily="50" charset="-128"/>
                <a:ea typeface="HG丸ｺﾞｼｯｸM-PRO" panose="020F0600000000000000" pitchFamily="50" charset="-128"/>
              </a:rPr>
              <a:t>の状況</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（例</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関係機関との連携</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苦情対応の状況</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安全管理</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等の取組状況</a:t>
            </a:r>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など</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■都道府県が必要と認める事項（任意）</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左矢印 19"/>
          <p:cNvSpPr/>
          <p:nvPr/>
        </p:nvSpPr>
        <p:spPr>
          <a:xfrm>
            <a:off x="3635160" y="5255728"/>
            <a:ext cx="1306322" cy="901838"/>
          </a:xfrm>
          <a:prstGeom prst="leftArrow">
            <a:avLst>
              <a:gd name="adj1" fmla="val 50000"/>
              <a:gd name="adj2" fmla="val 43562"/>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rPr>
              <a:t>必要に</a:t>
            </a:r>
            <a:endParaRPr lang="en-US" altLang="ja-JP" sz="1000" dirty="0" smtClean="0">
              <a:solidFill>
                <a:prstClr val="black"/>
              </a:solidFill>
            </a:endParaRPr>
          </a:p>
          <a:p>
            <a:pPr algn="ctr"/>
            <a:r>
              <a:rPr lang="ja-JP" altLang="en-US" sz="1000" dirty="0" smtClean="0">
                <a:solidFill>
                  <a:prstClr val="black"/>
                </a:solidFill>
              </a:rPr>
              <a:t>応じて</a:t>
            </a:r>
            <a:endParaRPr lang="en-US" altLang="ja-JP" sz="1000" dirty="0" smtClean="0">
              <a:solidFill>
                <a:prstClr val="black"/>
              </a:solidFill>
            </a:endParaRPr>
          </a:p>
          <a:p>
            <a:pPr algn="ctr"/>
            <a:r>
              <a:rPr lang="ja-JP" altLang="en-US" sz="1000" dirty="0" smtClean="0">
                <a:solidFill>
                  <a:prstClr val="black"/>
                </a:solidFill>
              </a:rPr>
              <a:t>調査</a:t>
            </a:r>
            <a:endParaRPr lang="en-US" altLang="ja-JP" sz="1000" dirty="0" smtClean="0">
              <a:solidFill>
                <a:prstClr val="black"/>
              </a:solidFill>
            </a:endParaRPr>
          </a:p>
        </p:txBody>
      </p:sp>
      <p:sp>
        <p:nvSpPr>
          <p:cNvPr id="6" name="右矢印 5"/>
          <p:cNvSpPr/>
          <p:nvPr/>
        </p:nvSpPr>
        <p:spPr>
          <a:xfrm>
            <a:off x="3782870" y="3594436"/>
            <a:ext cx="1105348" cy="864095"/>
          </a:xfrm>
          <a:prstGeom prst="rightArrow">
            <a:avLst>
              <a:gd name="adj1" fmla="val 50000"/>
              <a:gd name="adj2" fmla="val 432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報告</a:t>
            </a:r>
            <a:endParaRPr lang="ja-JP" altLang="en-US" sz="1400" b="1" dirty="0">
              <a:solidFill>
                <a:prstClr val="black"/>
              </a:solidFill>
            </a:endParaRPr>
          </a:p>
        </p:txBody>
      </p:sp>
      <p:sp>
        <p:nvSpPr>
          <p:cNvPr id="24" name="角丸四角形 23"/>
          <p:cNvSpPr/>
          <p:nvPr/>
        </p:nvSpPr>
        <p:spPr>
          <a:xfrm>
            <a:off x="77255" y="908720"/>
            <a:ext cx="9720386" cy="1728193"/>
          </a:xfrm>
          <a:prstGeom prst="roundRect">
            <a:avLst>
              <a:gd name="adj" fmla="val 0"/>
            </a:avLst>
          </a:prstGeom>
          <a:solidFill>
            <a:sysClr val="window" lastClr="FFFFFF"/>
          </a:solidFill>
          <a:ln w="19050" cap="flat" cmpd="sng" algn="ctr">
            <a:solidFill>
              <a:srgbClr val="99CCFF"/>
            </a:solidFill>
            <a:prstDash val="solid"/>
          </a:ln>
          <a:effectLst>
            <a:outerShdw blurRad="40000" dist="20000" dir="5400000" rotWithShape="0">
              <a:srgbClr val="000000">
                <a:alpha val="38000"/>
              </a:srgbClr>
            </a:outerShdw>
          </a:effectLst>
        </p:spPr>
        <p:txBody>
          <a:bodyPr lIns="72000" tIns="36000" bIns="36000" anchor="ctr" anchorCtr="0"/>
          <a:lstStyle/>
          <a:p>
            <a:pPr marL="176213" indent="-176213">
              <a:lnSpc>
                <a:spcPts val="1500"/>
              </a:lnSpc>
            </a:pP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障害</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福祉サービス等を提供する事業所数が大幅に増加する中、利用者が個々のニーズに応じて良質なサービスを選択できるようにするとともに、事業者によるサービスの質の</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向上が重要な課題と</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なっている</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a:t>
            </a: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endParaRPr>
          </a:p>
          <a:p>
            <a:pPr marL="176213" indent="-176213">
              <a:lnSpc>
                <a:spcPts val="1500"/>
              </a:lnSpc>
            </a:pPr>
            <a:endParaRPr kumimoji="0" lang="ja-JP" altLang="en-US" sz="800" kern="0" dirty="0">
              <a:solidFill>
                <a:prstClr val="black"/>
              </a:solidFill>
              <a:latin typeface="HGPｺﾞｼｯｸM" panose="020B0600000000000000" pitchFamily="50" charset="-128"/>
              <a:ea typeface="HGPｺﾞｼｯｸM" panose="020B0600000000000000" pitchFamily="50" charset="-128"/>
            </a:endParaRPr>
          </a:p>
          <a:p>
            <a:pPr marL="176213" indent="-176213">
              <a:lnSpc>
                <a:spcPts val="1500"/>
              </a:lnSpc>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このため</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、平成</a:t>
            </a:r>
            <a:r>
              <a:rPr kumimoji="0" lang="en-US" altLang="ja-JP" sz="1400" kern="0" dirty="0" smtClean="0">
                <a:solidFill>
                  <a:prstClr val="black"/>
                </a:solidFill>
                <a:latin typeface="HGPｺﾞｼｯｸM" panose="020B0600000000000000" pitchFamily="50" charset="-128"/>
                <a:ea typeface="HGPｺﾞｼｯｸM" panose="020B0600000000000000" pitchFamily="50" charset="-128"/>
              </a:rPr>
              <a:t>28</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年５月に成立した障害者総合支援法及び児童福祉法の一部を改正する法律において①事</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業者に対して障害福祉サービスの内容等を都道府県知事へ報告する</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ことを求めると</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とも</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に、</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②都道府県知事が報告された内容を公表する仕組みを</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創設</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し、利用者による個々のニーズに応じた良質なサービスの選択</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に資すること等を目的とする（平成</a:t>
            </a:r>
            <a:r>
              <a:rPr kumimoji="0" lang="en-US" altLang="ja-JP" sz="1400" kern="0" dirty="0" smtClean="0">
                <a:solidFill>
                  <a:prstClr val="black"/>
                </a:solidFill>
                <a:latin typeface="HGPｺﾞｼｯｸM" panose="020B0600000000000000" pitchFamily="50" charset="-128"/>
                <a:ea typeface="HGPｺﾞｼｯｸM" panose="020B0600000000000000" pitchFamily="50" charset="-128"/>
              </a:rPr>
              <a:t>30</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年４月施行）。</a:t>
            </a: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endParaRPr>
          </a:p>
        </p:txBody>
      </p:sp>
      <p:cxnSp>
        <p:nvCxnSpPr>
          <p:cNvPr id="7" name="直線矢印コネクタ 6"/>
          <p:cNvCxnSpPr/>
          <p:nvPr/>
        </p:nvCxnSpPr>
        <p:spPr>
          <a:xfrm flipH="1">
            <a:off x="3646678" y="6024183"/>
            <a:ext cx="129077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大かっこ 9"/>
          <p:cNvSpPr/>
          <p:nvPr/>
        </p:nvSpPr>
        <p:spPr>
          <a:xfrm>
            <a:off x="4962723" y="5376111"/>
            <a:ext cx="2899544" cy="1008112"/>
          </a:xfrm>
          <a:prstGeom prst="bracketPair">
            <a:avLst/>
          </a:prstGeom>
          <a:solidFill>
            <a:schemeClr val="bg1"/>
          </a:solidFill>
          <a:ln w="317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200">
              <a:solidFill>
                <a:prstClr val="black"/>
              </a:solidFill>
            </a:endParaRPr>
          </a:p>
        </p:txBody>
      </p:sp>
      <p:sp>
        <p:nvSpPr>
          <p:cNvPr id="17" name="角丸四角形 16"/>
          <p:cNvSpPr/>
          <p:nvPr/>
        </p:nvSpPr>
        <p:spPr>
          <a:xfrm>
            <a:off x="4937447" y="5088080"/>
            <a:ext cx="2915101" cy="1547785"/>
          </a:xfrm>
          <a:prstGeom prst="roundRect">
            <a:avLst>
              <a:gd name="adj" fmla="val 5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r>
              <a:rPr lang="ja-JP" altLang="en-US" sz="1200" b="1" dirty="0" smtClean="0">
                <a:solidFill>
                  <a:prstClr val="black"/>
                </a:solidFill>
                <a:latin typeface="HG丸ｺﾞｼｯｸM-PRO" panose="020F0600000000000000" pitchFamily="50" charset="-128"/>
                <a:ea typeface="HG丸ｺﾞｼｯｸM-PRO" panose="020F0600000000000000" pitchFamily="50" charset="-128"/>
              </a:rPr>
              <a:t>○障害福祉サービス等情報の調</a:t>
            </a:r>
            <a:r>
              <a:rPr lang="ja-JP" altLang="en-US" sz="1200" b="1" dirty="0" smtClean="0">
                <a:solidFill>
                  <a:prstClr val="black"/>
                </a:solidFill>
                <a:latin typeface="ＭＳ ゴシック" panose="020B0609070205080204" pitchFamily="49" charset="-128"/>
                <a:ea typeface="ＭＳ ゴシック" panose="020B0609070205080204" pitchFamily="49" charset="-128"/>
              </a:rPr>
              <a:t>査</a:t>
            </a:r>
            <a:endParaRPr lang="en-US" altLang="ja-JP" sz="1200" b="1" dirty="0" smtClean="0">
              <a:solidFill>
                <a:prstClr val="black"/>
              </a:solidFill>
              <a:latin typeface="ＭＳ ゴシック" panose="020B0609070205080204" pitchFamily="49" charset="-128"/>
              <a:ea typeface="ＭＳ ゴシック" panose="020B0609070205080204" pitchFamily="49" charset="-128"/>
            </a:endParaRPr>
          </a:p>
          <a:p>
            <a:pPr marL="182563" indent="-182563"/>
            <a:r>
              <a:rPr lang="ja-JP" altLang="en-US" sz="1400" b="1" dirty="0">
                <a:solidFill>
                  <a:prstClr val="black"/>
                </a:solidFill>
                <a:latin typeface="ＭＳ ゴシック" panose="020B0609070205080204" pitchFamily="49" charset="-128"/>
                <a:ea typeface="ＭＳ ゴシック" panose="020B0609070205080204" pitchFamily="49" charset="-128"/>
              </a:rPr>
              <a:t>　</a:t>
            </a:r>
            <a:r>
              <a:rPr lang="ja-JP" altLang="en-US" sz="1000" dirty="0" smtClean="0">
                <a:solidFill>
                  <a:prstClr val="black"/>
                </a:solidFill>
                <a:latin typeface="HG丸ｺﾞｼｯｸM-PRO" panose="020F0600000000000000" pitchFamily="50" charset="-128"/>
                <a:ea typeface="HG丸ｺﾞｼｯｸM-PRO" panose="020F0600000000000000" pitchFamily="50" charset="-128"/>
              </a:rPr>
              <a:t>新規指定時、</a:t>
            </a:r>
            <a:r>
              <a:rPr lang="ja-JP" altLang="en-US" sz="1000" dirty="0">
                <a:solidFill>
                  <a:prstClr val="black"/>
                </a:solidFill>
                <a:latin typeface="HG丸ｺﾞｼｯｸM-PRO" panose="020F0600000000000000" pitchFamily="50" charset="-128"/>
                <a:ea typeface="HG丸ｺﾞｼｯｸM-PRO" panose="020F0600000000000000" pitchFamily="50" charset="-128"/>
              </a:rPr>
              <a:t>指定更新</a:t>
            </a:r>
            <a:r>
              <a:rPr lang="ja-JP" altLang="en-US" sz="1000" dirty="0" smtClean="0">
                <a:solidFill>
                  <a:prstClr val="black"/>
                </a:solidFill>
                <a:latin typeface="HG丸ｺﾞｼｯｸM-PRO" panose="020F0600000000000000" pitchFamily="50" charset="-128"/>
                <a:ea typeface="HG丸ｺﾞｼｯｸM-PRO" panose="020F0600000000000000" pitchFamily="50" charset="-128"/>
              </a:rPr>
              <a:t>時、虚偽報告が疑われる場合などにおいて、必要に応じ訪問調査を実施し、結果を公表に反映。</a:t>
            </a:r>
            <a:endParaRPr lang="en-US" altLang="ja-JP" sz="1000" dirty="0" smtClean="0">
              <a:solidFill>
                <a:prstClr val="black"/>
              </a:solidFill>
              <a:latin typeface="HG丸ｺﾞｼｯｸM-PRO" panose="020F0600000000000000" pitchFamily="50" charset="-128"/>
              <a:ea typeface="HG丸ｺﾞｼｯｸM-PRO" panose="020F0600000000000000" pitchFamily="50" charset="-128"/>
            </a:endParaRPr>
          </a:p>
        </p:txBody>
      </p:sp>
      <p:cxnSp>
        <p:nvCxnSpPr>
          <p:cNvPr id="29" name="直線矢印コネクタ 28"/>
          <p:cNvCxnSpPr/>
          <p:nvPr/>
        </p:nvCxnSpPr>
        <p:spPr>
          <a:xfrm flipV="1">
            <a:off x="6412495" y="4656031"/>
            <a:ext cx="0" cy="720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9258" y="0"/>
            <a:ext cx="9878226" cy="54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prstClr val="black"/>
                </a:solidFill>
              </a:rPr>
              <a:t>　障害福祉サービス等情報公表制度の概要</a:t>
            </a:r>
            <a:endParaRPr lang="ja-JP" altLang="en-US" sz="2000" b="1" dirty="0">
              <a:solidFill>
                <a:prstClr val="black"/>
              </a:solidFill>
            </a:endParaRPr>
          </a:p>
        </p:txBody>
      </p:sp>
      <p:grpSp>
        <p:nvGrpSpPr>
          <p:cNvPr id="21" name="グループ化 10"/>
          <p:cNvGrpSpPr>
            <a:grpSpLocks/>
          </p:cNvGrpSpPr>
          <p:nvPr/>
        </p:nvGrpSpPr>
        <p:grpSpPr bwMode="auto">
          <a:xfrm>
            <a:off x="31395" y="447617"/>
            <a:ext cx="9850869" cy="71438"/>
            <a:chOff x="0" y="188640"/>
            <a:chExt cx="9144000" cy="72008"/>
          </a:xfrm>
        </p:grpSpPr>
        <p:cxnSp>
          <p:nvCxnSpPr>
            <p:cNvPr id="25" name="直線コネクタ 2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0" name="正方形/長方形 29"/>
          <p:cNvSpPr/>
          <p:nvPr/>
        </p:nvSpPr>
        <p:spPr>
          <a:xfrm>
            <a:off x="77255" y="663586"/>
            <a:ext cx="1872208" cy="245134"/>
          </a:xfrm>
          <a:prstGeom prst="rect">
            <a:avLst/>
          </a:prstGeom>
          <a:solidFill>
            <a:srgbClr val="99CCFF"/>
          </a:solid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rPr>
              <a:t>１．趣旨・目的</a:t>
            </a:r>
            <a:endParaRPr lang="ja-JP" altLang="en-US" sz="1600" b="1" dirty="0">
              <a:solidFill>
                <a:prstClr val="black"/>
              </a:solidFill>
            </a:endParaRPr>
          </a:p>
        </p:txBody>
      </p:sp>
      <p:sp>
        <p:nvSpPr>
          <p:cNvPr id="32" name="スライド番号プレースホルダー 1"/>
          <p:cNvSpPr txBox="1">
            <a:spLocks/>
          </p:cNvSpPr>
          <p:nvPr/>
        </p:nvSpPr>
        <p:spPr>
          <a:xfrm>
            <a:off x="7617296" y="6524645"/>
            <a:ext cx="2311400" cy="476250"/>
          </a:xfrm>
          <a:prstGeom prst="rect">
            <a:avLst/>
          </a:prstGeom>
        </p:spPr>
        <p:txBody>
          <a:bodyPr vert="horz" lIns="96435" tIns="48218" rIns="96435" bIns="48218" rtlCol="0" anchor="ctr"/>
          <a:lstStyle>
            <a:defPPr>
              <a:defRPr lang="ja-JP"/>
            </a:defPPr>
            <a:lvl1pPr algn="r" defTabSz="964335" rtl="0" fontAlgn="auto">
              <a:spcBef>
                <a:spcPts val="0"/>
              </a:spcBef>
              <a:spcAft>
                <a:spcPts val="0"/>
              </a:spcAft>
              <a:defRPr kumimoji="1" sz="1200" kern="1200">
                <a:solidFill>
                  <a:schemeClr val="tx1">
                    <a:tint val="75000"/>
                  </a:schemeClr>
                </a:solidFill>
                <a:latin typeface="Arial" charset="0"/>
                <a:ea typeface="ＭＳ Ｐゴシック" charset="-128"/>
                <a:cs typeface="+mn-cs"/>
              </a:defRPr>
            </a:lvl1pPr>
            <a:lvl2pPr marL="456656" algn="l" rtl="0" fontAlgn="base">
              <a:spcBef>
                <a:spcPct val="0"/>
              </a:spcBef>
              <a:spcAft>
                <a:spcPct val="0"/>
              </a:spcAft>
              <a:defRPr kumimoji="1" kern="1200">
                <a:solidFill>
                  <a:schemeClr val="tx1"/>
                </a:solidFill>
                <a:latin typeface="Arial" charset="0"/>
                <a:ea typeface="ＭＳ Ｐゴシック" charset="-128"/>
                <a:cs typeface="+mn-cs"/>
              </a:defRPr>
            </a:lvl2pPr>
            <a:lvl3pPr marL="913314" algn="l" rtl="0" fontAlgn="base">
              <a:spcBef>
                <a:spcPct val="0"/>
              </a:spcBef>
              <a:spcAft>
                <a:spcPct val="0"/>
              </a:spcAft>
              <a:defRPr kumimoji="1" kern="1200">
                <a:solidFill>
                  <a:schemeClr val="tx1"/>
                </a:solidFill>
                <a:latin typeface="Arial" charset="0"/>
                <a:ea typeface="ＭＳ Ｐゴシック" charset="-128"/>
                <a:cs typeface="+mn-cs"/>
              </a:defRPr>
            </a:lvl3pPr>
            <a:lvl4pPr marL="1369969" algn="l" rtl="0" fontAlgn="base">
              <a:spcBef>
                <a:spcPct val="0"/>
              </a:spcBef>
              <a:spcAft>
                <a:spcPct val="0"/>
              </a:spcAft>
              <a:defRPr kumimoji="1" kern="1200">
                <a:solidFill>
                  <a:schemeClr val="tx1"/>
                </a:solidFill>
                <a:latin typeface="Arial" charset="0"/>
                <a:ea typeface="ＭＳ Ｐゴシック" charset="-128"/>
                <a:cs typeface="+mn-cs"/>
              </a:defRPr>
            </a:lvl4pPr>
            <a:lvl5pPr marL="1826627" algn="l" rtl="0" fontAlgn="base">
              <a:spcBef>
                <a:spcPct val="0"/>
              </a:spcBef>
              <a:spcAft>
                <a:spcPct val="0"/>
              </a:spcAft>
              <a:defRPr kumimoji="1" kern="1200">
                <a:solidFill>
                  <a:schemeClr val="tx1"/>
                </a:solidFill>
                <a:latin typeface="Arial" charset="0"/>
                <a:ea typeface="ＭＳ Ｐゴシック" charset="-128"/>
                <a:cs typeface="+mn-cs"/>
              </a:defRPr>
            </a:lvl5pPr>
            <a:lvl6pPr marL="2283279" algn="l" defTabSz="913314" rtl="0" eaLnBrk="1" latinLnBrk="0" hangingPunct="1">
              <a:defRPr kumimoji="1" kern="1200">
                <a:solidFill>
                  <a:schemeClr val="tx1"/>
                </a:solidFill>
                <a:latin typeface="Arial" charset="0"/>
                <a:ea typeface="ＭＳ Ｐゴシック" charset="-128"/>
                <a:cs typeface="+mn-cs"/>
              </a:defRPr>
            </a:lvl6pPr>
            <a:lvl7pPr marL="2739937" algn="l" defTabSz="913314" rtl="0" eaLnBrk="1" latinLnBrk="0" hangingPunct="1">
              <a:defRPr kumimoji="1" kern="1200">
                <a:solidFill>
                  <a:schemeClr val="tx1"/>
                </a:solidFill>
                <a:latin typeface="Arial" charset="0"/>
                <a:ea typeface="ＭＳ Ｐゴシック" charset="-128"/>
                <a:cs typeface="+mn-cs"/>
              </a:defRPr>
            </a:lvl7pPr>
            <a:lvl8pPr marL="3196592" algn="l" defTabSz="913314" rtl="0" eaLnBrk="1" latinLnBrk="0" hangingPunct="1">
              <a:defRPr kumimoji="1" kern="1200">
                <a:solidFill>
                  <a:schemeClr val="tx1"/>
                </a:solidFill>
                <a:latin typeface="Arial" charset="0"/>
                <a:ea typeface="ＭＳ Ｐゴシック" charset="-128"/>
                <a:cs typeface="+mn-cs"/>
              </a:defRPr>
            </a:lvl8pPr>
            <a:lvl9pPr marL="3653254" algn="l" defTabSz="913314" rtl="0" eaLnBrk="1" latinLnBrk="0" hangingPunct="1">
              <a:defRPr kumimoji="1" kern="1200">
                <a:solidFill>
                  <a:schemeClr val="tx1"/>
                </a:solidFill>
                <a:latin typeface="Arial" charset="0"/>
                <a:ea typeface="ＭＳ Ｐゴシック" charset="-128"/>
                <a:cs typeface="+mn-cs"/>
              </a:defRPr>
            </a:lvl9pPr>
          </a:lstStyle>
          <a:p>
            <a:pPr>
              <a:defRPr/>
            </a:pPr>
            <a:fld id="{0329B7E6-8142-4C2C-8486-ACA79D5FD086}" type="slidenum">
              <a:rPr lang="en-US" altLang="ja-JP" sz="1400" smtClean="0">
                <a:solidFill>
                  <a:prstClr val="black"/>
                </a:solidFill>
              </a:rPr>
              <a:pPr>
                <a:defRPr/>
              </a:pPr>
              <a:t>29</a:t>
            </a:fld>
            <a:endParaRPr lang="en-US" altLang="ja-JP" sz="1400" dirty="0">
              <a:solidFill>
                <a:prstClr val="black"/>
              </a:solidFill>
            </a:endParaRPr>
          </a:p>
        </p:txBody>
      </p:sp>
    </p:spTree>
    <p:extLst>
      <p:ext uri="{BB962C8B-B14F-4D97-AF65-F5344CB8AC3E}">
        <p14:creationId xmlns:p14="http://schemas.microsoft.com/office/powerpoint/2010/main" val="685448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272480" y="882218"/>
            <a:ext cx="8424936" cy="5427102"/>
          </a:xfrm>
        </p:spPr>
        <p:txBody>
          <a:bodyPr wrap="square">
            <a:spAutoFit/>
          </a:bodyPr>
          <a:lstStyle/>
          <a:p>
            <a:pPr algn="l" eaLnBrk="1" hangingPunct="1">
              <a:lnSpc>
                <a:spcPts val="2600"/>
              </a:lnSpc>
              <a:spcBef>
                <a:spcPct val="0"/>
              </a:spcBef>
            </a:pPr>
            <a:r>
              <a:rPr lang="en-US" altLang="ja-JP" sz="2000" dirty="0">
                <a:latin typeface="ＭＳ ゴシック" pitchFamily="49" charset="-128"/>
                <a:ea typeface="ＭＳ ゴシック" pitchFamily="49" charset="-128"/>
              </a:rPr>
              <a:t>Ⅰ</a:t>
            </a:r>
            <a:r>
              <a:rPr lang="ja-JP" altLang="en-US" sz="2000" dirty="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障害福祉施策の経緯と動向・・・・・・</a:t>
            </a:r>
            <a:r>
              <a:rPr lang="ja-JP" altLang="en-US" sz="2000" dirty="0">
                <a:latin typeface="ＭＳ ゴシック" pitchFamily="49" charset="-128"/>
                <a:ea typeface="ＭＳ ゴシック" pitchFamily="49" charset="-128"/>
              </a:rPr>
              <a:t>・・・・・・・・・・</a:t>
            </a:r>
            <a:r>
              <a:rPr lang="ja-JP" altLang="en-US" sz="2000" dirty="0" smtClean="0">
                <a:latin typeface="ＭＳ ゴシック" pitchFamily="49" charset="-128"/>
                <a:ea typeface="ＭＳ ゴシック" pitchFamily="49" charset="-128"/>
              </a:rPr>
              <a:t>・・</a:t>
            </a: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r>
              <a:rPr lang="en-US" altLang="ja-JP" sz="2000" dirty="0" smtClean="0">
                <a:latin typeface="ＭＳ ゴシック" pitchFamily="49" charset="-128"/>
                <a:ea typeface="ＭＳ ゴシック" pitchFamily="49" charset="-128"/>
              </a:rPr>
              <a:t>Ⅱ</a:t>
            </a:r>
            <a:r>
              <a:rPr lang="ja-JP" altLang="en-US" sz="2000" dirty="0">
                <a:latin typeface="ＭＳ ゴシック" pitchFamily="49" charset="-128"/>
                <a:ea typeface="ＭＳ ゴシック" pitchFamily="49" charset="-128"/>
              </a:rPr>
              <a:t>　障害者総合支援法及び児童福祉法</a:t>
            </a:r>
            <a:r>
              <a:rPr lang="ja-JP" altLang="en-US" sz="2000" dirty="0" smtClean="0">
                <a:latin typeface="ＭＳ ゴシック" panose="020B0609070205080204" pitchFamily="49" charset="-128"/>
                <a:ea typeface="ＭＳ ゴシック" panose="020B0609070205080204" pitchFamily="49" charset="-128"/>
              </a:rPr>
              <a:t>の一部</a:t>
            </a:r>
            <a:r>
              <a:rPr lang="ja-JP" altLang="en-US" sz="2000" dirty="0">
                <a:latin typeface="ＭＳ ゴシック" panose="020B0609070205080204" pitchFamily="49" charset="-128"/>
                <a:ea typeface="ＭＳ ゴシック" panose="020B0609070205080204" pitchFamily="49" charset="-128"/>
              </a:rPr>
              <a:t>を改正する法律に</a:t>
            </a:r>
            <a:r>
              <a:rPr lang="ja-JP" altLang="en-US" sz="2000" dirty="0" smtClean="0">
                <a:latin typeface="ＭＳ ゴシック" panose="020B0609070205080204" pitchFamily="49" charset="-128"/>
                <a:ea typeface="ＭＳ ゴシック" panose="020B0609070205080204" pitchFamily="49" charset="-128"/>
              </a:rPr>
              <a:t>ついて・</a:t>
            </a:r>
            <a:r>
              <a:rPr lang="ja-JP" altLang="en-US" sz="2000" dirty="0">
                <a:latin typeface="ＭＳ ゴシック" panose="020B0609070205080204" pitchFamily="49" charset="-128"/>
                <a:ea typeface="ＭＳ ゴシック" panose="020B0609070205080204" pitchFamily="49" charset="-128"/>
              </a:rPr>
              <a:t>　</a:t>
            </a: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r>
              <a:rPr lang="en-US" altLang="ja-JP" sz="2000" dirty="0">
                <a:latin typeface="ＭＳ ゴシック" pitchFamily="49" charset="-128"/>
                <a:ea typeface="ＭＳ ゴシック" pitchFamily="49" charset="-128"/>
              </a:rPr>
              <a:t>Ⅲ</a:t>
            </a:r>
            <a:r>
              <a:rPr lang="ja-JP" altLang="en-US" sz="2000" dirty="0">
                <a:latin typeface="ＭＳ ゴシック" pitchFamily="49" charset="-128"/>
                <a:ea typeface="ＭＳ ゴシック" pitchFamily="49" charset="-128"/>
              </a:rPr>
              <a:t>　平成</a:t>
            </a:r>
            <a:r>
              <a:rPr lang="en-US" altLang="ja-JP" sz="2000" dirty="0">
                <a:latin typeface="ＭＳ ゴシック" panose="020B0609070205080204" pitchFamily="49" charset="-128"/>
                <a:ea typeface="ＭＳ ゴシック" panose="020B0609070205080204" pitchFamily="49" charset="-128"/>
              </a:rPr>
              <a:t>30</a:t>
            </a:r>
            <a:r>
              <a:rPr lang="ja-JP" altLang="en-US" sz="2000" dirty="0">
                <a:latin typeface="ＭＳ ゴシック" panose="020B0609070205080204" pitchFamily="49" charset="-128"/>
                <a:ea typeface="ＭＳ ゴシック" panose="020B0609070205080204" pitchFamily="49" charset="-128"/>
              </a:rPr>
              <a:t>年度障害福祉サービス</a:t>
            </a:r>
            <a:r>
              <a:rPr lang="ja-JP" altLang="en-US" sz="2000" dirty="0" smtClean="0">
                <a:latin typeface="ＭＳ ゴシック" panose="020B0609070205080204" pitchFamily="49" charset="-128"/>
                <a:ea typeface="ＭＳ ゴシック" panose="020B0609070205080204" pitchFamily="49" charset="-128"/>
              </a:rPr>
              <a:t>等報酬改に</a:t>
            </a:r>
            <a:r>
              <a:rPr lang="ja-JP" altLang="en-US" sz="2000" dirty="0">
                <a:latin typeface="ＭＳ ゴシック" panose="020B0609070205080204" pitchFamily="49" charset="-128"/>
                <a:ea typeface="ＭＳ ゴシック" panose="020B0609070205080204" pitchFamily="49" charset="-128"/>
              </a:rPr>
              <a:t>ついて</a:t>
            </a:r>
            <a:r>
              <a:rPr lang="ja-JP" altLang="en-US" sz="2000" dirty="0" smtClean="0">
                <a:latin typeface="ＭＳ ゴシック" pitchFamily="49" charset="-128"/>
                <a:ea typeface="ＭＳ ゴシック" pitchFamily="49" charset="-128"/>
              </a:rPr>
              <a:t>・・・・・・・・・</a:t>
            </a: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r>
              <a:rPr lang="en-US" altLang="ja-JP" sz="2000" dirty="0">
                <a:latin typeface="ＭＳ ゴシック" pitchFamily="49" charset="-128"/>
                <a:ea typeface="ＭＳ ゴシック" pitchFamily="49" charset="-128"/>
              </a:rPr>
              <a:t>Ⅳ</a:t>
            </a:r>
            <a:r>
              <a:rPr lang="ja-JP" altLang="en-US" sz="2000" dirty="0">
                <a:latin typeface="ＭＳ ゴシック" pitchFamily="49" charset="-128"/>
                <a:ea typeface="ＭＳ ゴシック" pitchFamily="49" charset="-128"/>
              </a:rPr>
              <a:t>　障害福祉計画に</a:t>
            </a:r>
            <a:r>
              <a:rPr lang="ja-JP" altLang="en-US" sz="2000" dirty="0" smtClean="0">
                <a:latin typeface="ＭＳ ゴシック" pitchFamily="49" charset="-128"/>
                <a:ea typeface="ＭＳ ゴシック" pitchFamily="49" charset="-128"/>
              </a:rPr>
              <a:t>ついて・・・・・・・・・・・・・・・・・・・・</a:t>
            </a: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r>
              <a:rPr lang="en-US" altLang="ja-JP" sz="2000" dirty="0">
                <a:latin typeface="ＭＳ ゴシック" pitchFamily="49" charset="-128"/>
                <a:ea typeface="ＭＳ ゴシック" pitchFamily="49" charset="-128"/>
              </a:rPr>
              <a:t>Ⅴ</a:t>
            </a:r>
            <a:r>
              <a:rPr lang="ja-JP" altLang="en-US" sz="2000" dirty="0">
                <a:latin typeface="ＭＳ ゴシック" panose="020B0609070205080204" pitchFamily="49" charset="-128"/>
                <a:ea typeface="ＭＳ ゴシック" panose="020B0609070205080204" pitchFamily="49" charset="-128"/>
              </a:rPr>
              <a:t>　地域生活支援拠点等の整備に</a:t>
            </a:r>
            <a:r>
              <a:rPr lang="ja-JP" altLang="en-US" sz="2000" dirty="0" smtClean="0">
                <a:latin typeface="ＭＳ ゴシック" panose="020B0609070205080204" pitchFamily="49" charset="-128"/>
                <a:ea typeface="ＭＳ ゴシック" panose="020B0609070205080204" pitchFamily="49" charset="-128"/>
              </a:rPr>
              <a:t>ついて・・・・・・・・・・・・・・</a:t>
            </a:r>
            <a:endParaRPr lang="en-US" altLang="ja-JP" sz="2000" dirty="0" smtClean="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endParaRPr lang="en-US" altLang="ja-JP" sz="2000" dirty="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r>
              <a:rPr lang="en-US" altLang="ja-JP" sz="2000" dirty="0">
                <a:latin typeface="ＭＳ ゴシック" panose="020B0609070205080204" pitchFamily="49" charset="-128"/>
                <a:ea typeface="ＭＳ ゴシック" panose="020B0609070205080204" pitchFamily="49" charset="-128"/>
              </a:rPr>
              <a:t>Ⅵ</a:t>
            </a:r>
            <a:r>
              <a:rPr lang="ja-JP" altLang="en-US" sz="2000" dirty="0">
                <a:latin typeface="ＭＳ ゴシック" panose="020B0609070205080204" pitchFamily="49" charset="-128"/>
                <a:ea typeface="ＭＳ ゴシック" panose="020B0609070205080204" pitchFamily="49" charset="-128"/>
              </a:rPr>
              <a:t>　</a:t>
            </a:r>
            <a:r>
              <a:rPr lang="ja-JP" altLang="ja-JP" sz="2000" dirty="0">
                <a:latin typeface="ＭＳ ゴシック" panose="020B0609070205080204" pitchFamily="49" charset="-128"/>
                <a:ea typeface="ＭＳ ゴシック" panose="020B0609070205080204" pitchFamily="49" charset="-128"/>
              </a:rPr>
              <a:t>障害者支援における権利</a:t>
            </a:r>
            <a:r>
              <a:rPr lang="ja-JP" altLang="ja-JP" sz="2000" dirty="0" smtClean="0">
                <a:latin typeface="ＭＳ ゴシック" panose="020B0609070205080204" pitchFamily="49" charset="-128"/>
                <a:ea typeface="ＭＳ ゴシック" panose="020B0609070205080204" pitchFamily="49" charset="-128"/>
              </a:rPr>
              <a:t>擁護と</a:t>
            </a:r>
            <a:r>
              <a:rPr lang="ja-JP" altLang="ja-JP" sz="2000" dirty="0">
                <a:latin typeface="ＭＳ ゴシック" panose="020B0609070205080204" pitchFamily="49" charset="-128"/>
                <a:ea typeface="ＭＳ ゴシック" panose="020B0609070205080204" pitchFamily="49" charset="-128"/>
              </a:rPr>
              <a:t>虐待防止に関わる法律</a:t>
            </a:r>
            <a:r>
              <a:rPr lang="ja-JP" altLang="en-US" sz="2000" dirty="0" smtClean="0">
                <a:latin typeface="ＭＳ ゴシック" panose="020B0609070205080204" pitchFamily="49" charset="-128"/>
                <a:ea typeface="ＭＳ ゴシック" panose="020B0609070205080204" pitchFamily="49" charset="-128"/>
              </a:rPr>
              <a:t>等・・・・・</a:t>
            </a:r>
            <a:endParaRPr lang="en-US" altLang="ja-JP" sz="2000" dirty="0" smtClean="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endParaRPr lang="en-US" altLang="ja-JP" sz="2000" dirty="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r>
              <a:rPr lang="en-US" altLang="ja-JP" sz="2000" dirty="0" smtClean="0">
                <a:latin typeface="ＭＳ ゴシック" panose="020B0609070205080204" pitchFamily="49" charset="-128"/>
                <a:ea typeface="ＭＳ ゴシック" panose="020B0609070205080204" pitchFamily="49" charset="-128"/>
              </a:rPr>
              <a:t>Ⅶ</a:t>
            </a:r>
            <a:r>
              <a:rPr lang="ja-JP" altLang="en-US" sz="2000" dirty="0" smtClean="0">
                <a:latin typeface="ＭＳ ゴシック" panose="020B0609070205080204" pitchFamily="49" charset="-128"/>
                <a:ea typeface="ＭＳ ゴシック" panose="020B0609070205080204" pitchFamily="49" charset="-128"/>
              </a:rPr>
              <a:t>　各分野の動向について・・・・・・・・・・・・・・・・・・・・</a:t>
            </a:r>
            <a:endParaRPr lang="en-US" altLang="ja-JP" sz="2000" dirty="0" smtClean="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endParaRPr lang="en-US" altLang="ja-JP" sz="2000" dirty="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r>
              <a:rPr lang="ja-JP" altLang="en-US" sz="2000" dirty="0" smtClean="0">
                <a:latin typeface="ＭＳ ゴシック" pitchFamily="49" charset="-128"/>
                <a:ea typeface="ＭＳ ゴシック" pitchFamily="49" charset="-128"/>
              </a:rPr>
              <a:t>＜参考資料＞</a:t>
            </a: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r>
              <a:rPr lang="ja-JP" altLang="en-US" sz="2000" dirty="0" smtClean="0">
                <a:latin typeface="ＭＳ ゴシック" pitchFamily="49" charset="-128"/>
                <a:ea typeface="ＭＳ ゴシック" pitchFamily="49" charset="-128"/>
              </a:rPr>
              <a:t>障害者総合支援法等における相談支援（サービス提供）の基本・・・・　</a:t>
            </a:r>
            <a:endParaRPr lang="en-US" altLang="ja-JP" sz="2000" dirty="0">
              <a:latin typeface="ＭＳ ゴシック" pitchFamily="49" charset="-128"/>
              <a:ea typeface="ＭＳ ゴシック" pitchFamily="49" charset="-128"/>
            </a:endParaRPr>
          </a:p>
        </p:txBody>
      </p:sp>
      <p:sp>
        <p:nvSpPr>
          <p:cNvPr id="17411" name="Rectangle 3"/>
          <p:cNvSpPr>
            <a:spLocks noChangeArrowheads="1"/>
          </p:cNvSpPr>
          <p:nvPr/>
        </p:nvSpPr>
        <p:spPr bwMode="auto">
          <a:xfrm>
            <a:off x="-15552" y="72008"/>
            <a:ext cx="9906000" cy="548680"/>
          </a:xfrm>
          <a:prstGeom prst="rect">
            <a:avLst/>
          </a:prstGeom>
          <a:noFill/>
          <a:ln w="9525">
            <a:noFill/>
            <a:miter lim="800000"/>
            <a:headEnd/>
            <a:tailEnd/>
          </a:ln>
        </p:spPr>
        <p:txBody>
          <a:bodyPr lIns="91388" tIns="45696" rIns="91388" bIns="45696" anchor="ctr"/>
          <a:lstStyle/>
          <a:p>
            <a:pPr algn="ctr"/>
            <a:r>
              <a:rPr lang="ja-JP" altLang="en-US" sz="2800" b="1" dirty="0"/>
              <a:t>目　　　　次</a:t>
            </a:r>
          </a:p>
        </p:txBody>
      </p:sp>
      <p:sp>
        <p:nvSpPr>
          <p:cNvPr id="4" name="Rectangle 2"/>
          <p:cNvSpPr txBox="1">
            <a:spLocks noChangeArrowheads="1"/>
          </p:cNvSpPr>
          <p:nvPr/>
        </p:nvSpPr>
        <p:spPr bwMode="auto">
          <a:xfrm>
            <a:off x="8400568" y="882218"/>
            <a:ext cx="1152129" cy="5427102"/>
          </a:xfrm>
          <a:prstGeom prst="rect">
            <a:avLst/>
          </a:prstGeom>
          <a:noFill/>
          <a:ln w="9525">
            <a:noFill/>
            <a:miter lim="800000"/>
            <a:headEnd/>
            <a:tailEnd/>
          </a:ln>
        </p:spPr>
        <p:txBody>
          <a:bodyPr vert="horz" wrap="square" lIns="91418" tIns="45708" rIns="91418" bIns="45708" numCol="1" anchor="t" anchorCtr="0" compatLnSpc="1">
            <a:prstTxWarp prst="textNoShape">
              <a:avLst/>
            </a:prstTxWarp>
            <a:spAutoFit/>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147" indent="0" algn="ctr" rtl="0" eaLnBrk="0" fontAlgn="base" hangingPunct="0">
              <a:spcBef>
                <a:spcPct val="20000"/>
              </a:spcBef>
              <a:spcAft>
                <a:spcPct val="0"/>
              </a:spcAft>
              <a:buNone/>
              <a:defRPr kumimoji="1" sz="2800">
                <a:solidFill>
                  <a:schemeClr val="tx1"/>
                </a:solidFill>
                <a:latin typeface="+mn-lt"/>
                <a:ea typeface="+mn-ea"/>
              </a:defRPr>
            </a:lvl2pPr>
            <a:lvl3pPr marL="914293" indent="0" algn="ctr" rtl="0" eaLnBrk="0" fontAlgn="base" hangingPunct="0">
              <a:spcBef>
                <a:spcPct val="20000"/>
              </a:spcBef>
              <a:spcAft>
                <a:spcPct val="0"/>
              </a:spcAft>
              <a:buNone/>
              <a:defRPr kumimoji="1" sz="2400">
                <a:solidFill>
                  <a:schemeClr val="tx1"/>
                </a:solidFill>
                <a:latin typeface="+mn-lt"/>
                <a:ea typeface="+mn-ea"/>
              </a:defRPr>
            </a:lvl3pPr>
            <a:lvl4pPr marL="1371440" indent="0" algn="ctr" rtl="0" eaLnBrk="0" fontAlgn="base" hangingPunct="0">
              <a:spcBef>
                <a:spcPct val="20000"/>
              </a:spcBef>
              <a:spcAft>
                <a:spcPct val="0"/>
              </a:spcAft>
              <a:buNone/>
              <a:defRPr kumimoji="1" sz="2000">
                <a:solidFill>
                  <a:schemeClr val="tx1"/>
                </a:solidFill>
                <a:latin typeface="+mn-lt"/>
                <a:ea typeface="+mn-ea"/>
              </a:defRPr>
            </a:lvl4pPr>
            <a:lvl5pPr marL="1828587" indent="0" algn="ctr" rtl="0" eaLnBrk="0" fontAlgn="base" hangingPunct="0">
              <a:spcBef>
                <a:spcPct val="20000"/>
              </a:spcBef>
              <a:spcAft>
                <a:spcPct val="0"/>
              </a:spcAft>
              <a:buNone/>
              <a:defRPr kumimoji="1" sz="2000">
                <a:solidFill>
                  <a:schemeClr val="tx1"/>
                </a:solidFill>
                <a:latin typeface="+mn-lt"/>
                <a:ea typeface="+mn-ea"/>
              </a:defRPr>
            </a:lvl5pPr>
            <a:lvl6pPr marL="2285733" indent="0" algn="ctr" rtl="0" fontAlgn="base">
              <a:spcBef>
                <a:spcPct val="20000"/>
              </a:spcBef>
              <a:spcAft>
                <a:spcPct val="0"/>
              </a:spcAft>
              <a:buNone/>
              <a:defRPr kumimoji="1" sz="2000">
                <a:solidFill>
                  <a:schemeClr val="tx1"/>
                </a:solidFill>
                <a:latin typeface="+mn-lt"/>
                <a:ea typeface="+mn-ea"/>
              </a:defRPr>
            </a:lvl6pPr>
            <a:lvl7pPr marL="2742879" indent="0" algn="ctr" rtl="0" fontAlgn="base">
              <a:spcBef>
                <a:spcPct val="20000"/>
              </a:spcBef>
              <a:spcAft>
                <a:spcPct val="0"/>
              </a:spcAft>
              <a:buNone/>
              <a:defRPr kumimoji="1" sz="2000">
                <a:solidFill>
                  <a:schemeClr val="tx1"/>
                </a:solidFill>
                <a:latin typeface="+mn-lt"/>
                <a:ea typeface="+mn-ea"/>
              </a:defRPr>
            </a:lvl7pPr>
            <a:lvl8pPr marL="3200026" indent="0" algn="ctr" rtl="0" fontAlgn="base">
              <a:spcBef>
                <a:spcPct val="20000"/>
              </a:spcBef>
              <a:spcAft>
                <a:spcPct val="0"/>
              </a:spcAft>
              <a:buNone/>
              <a:defRPr kumimoji="1" sz="2000">
                <a:solidFill>
                  <a:schemeClr val="tx1"/>
                </a:solidFill>
                <a:latin typeface="+mn-lt"/>
                <a:ea typeface="+mn-ea"/>
              </a:defRPr>
            </a:lvl8pPr>
            <a:lvl9pPr marL="3657173" indent="0" algn="ctr" rtl="0" fontAlgn="base">
              <a:spcBef>
                <a:spcPct val="20000"/>
              </a:spcBef>
              <a:spcAft>
                <a:spcPct val="0"/>
              </a:spcAft>
              <a:buNone/>
              <a:defRPr kumimoji="1" sz="2000">
                <a:solidFill>
                  <a:schemeClr val="tx1"/>
                </a:solidFill>
                <a:latin typeface="+mn-lt"/>
                <a:ea typeface="+mn-ea"/>
              </a:defRPr>
            </a:lvl9pPr>
          </a:lstStyle>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 </a:t>
            </a:r>
            <a:r>
              <a:rPr lang="ja-JP" altLang="en-US" sz="2000" kern="0" dirty="0">
                <a:latin typeface="ＭＳ ゴシック" pitchFamily="49" charset="-128"/>
                <a:ea typeface="ＭＳ ゴシック" pitchFamily="49" charset="-128"/>
              </a:rPr>
              <a:t>４</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１８</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３１</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６５</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６８</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７６</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１０３</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１４２</a:t>
            </a:r>
            <a:endParaRPr lang="en-US" altLang="ja-JP" sz="2000" kern="0" dirty="0">
              <a:latin typeface="ＭＳ ゴシック" pitchFamily="49" charset="-128"/>
              <a:ea typeface="ＭＳ ゴシック" pitchFamily="49" charset="-128"/>
            </a:endParaRPr>
          </a:p>
        </p:txBody>
      </p:sp>
      <p:sp>
        <p:nvSpPr>
          <p:cNvPr id="3" name="スライド番号プレースホルダー 2"/>
          <p:cNvSpPr>
            <a:spLocks noGrp="1"/>
          </p:cNvSpPr>
          <p:nvPr>
            <p:ph type="sldNum" sz="quarter" idx="12"/>
          </p:nvPr>
        </p:nvSpPr>
        <p:spPr/>
        <p:txBody>
          <a:bodyPr/>
          <a:lstStyle/>
          <a:p>
            <a:pPr>
              <a:defRPr/>
            </a:pPr>
            <a:fld id="{190383E8-C7BB-4AD7-9E52-D64A9EDED09B}" type="slidenum">
              <a:rPr lang="en-US" altLang="ja-JP" smtClean="0">
                <a:solidFill>
                  <a:srgbClr val="000000"/>
                </a:solidFill>
              </a:rPr>
              <a:pPr>
                <a:defRPr/>
              </a:pPr>
              <a:t>3</a:t>
            </a:fld>
            <a:endParaRPr lang="en-US" altLang="ja-JP" dirty="0">
              <a:solidFill>
                <a:srgbClr val="000000"/>
              </a:solidFill>
            </a:endParaRPr>
          </a:p>
        </p:txBody>
      </p:sp>
    </p:spTree>
    <p:extLst>
      <p:ext uri="{BB962C8B-B14F-4D97-AF65-F5344CB8AC3E}">
        <p14:creationId xmlns:p14="http://schemas.microsoft.com/office/powerpoint/2010/main" val="4060066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531" y="59191"/>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自治体による調査事務・審査事務の効率化</a:t>
            </a:r>
            <a:endParaRPr lang="en-US" altLang="ja-JP" sz="2400" spc="-100" dirty="0">
              <a:solidFill>
                <a:srgbClr val="000000"/>
              </a:solidFill>
              <a:latin typeface="HG創英角ｺﾞｼｯｸUB" panose="020B0909000000000000" pitchFamily="49" charset="-128"/>
              <a:ea typeface="HG創英角ｺﾞｼｯｸUB" panose="020B0909000000000000" pitchFamily="49" charset="-128"/>
            </a:endParaRPr>
          </a:p>
        </p:txBody>
      </p:sp>
      <p:grpSp>
        <p:nvGrpSpPr>
          <p:cNvPr id="4" name="グループ化 18"/>
          <p:cNvGrpSpPr/>
          <p:nvPr/>
        </p:nvGrpSpPr>
        <p:grpSpPr>
          <a:xfrm>
            <a:off x="0" y="548683"/>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6" name="角丸四角形 15"/>
          <p:cNvSpPr/>
          <p:nvPr/>
        </p:nvSpPr>
        <p:spPr>
          <a:xfrm>
            <a:off x="3872880" y="2712741"/>
            <a:ext cx="3096344" cy="2444458"/>
          </a:xfrm>
          <a:prstGeom prst="roundRect">
            <a:avLst>
              <a:gd name="adj" fmla="val 4092"/>
            </a:avLst>
          </a:prstGeom>
          <a:gradFill>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5875">
            <a:solidFill>
              <a:srgbClr val="F79646">
                <a:shade val="95000"/>
                <a:satMod val="105000"/>
              </a:srgbClr>
            </a:solidFill>
          </a:ln>
        </p:spPr>
        <p:txBody>
          <a:bodyPr wrap="square" lIns="91256" tIns="45628" rIns="91256" bIns="45628" anchor="t" anchorCtr="0">
            <a:noAutofit/>
          </a:bodyPr>
          <a:lstStyle/>
          <a:p>
            <a:pPr algn="ctr" defTabSz="913358" fontAlgn="auto">
              <a:spcBef>
                <a:spcPts val="0"/>
              </a:spcBef>
              <a:spcAft>
                <a:spcPts val="0"/>
              </a:spcAft>
              <a:defRPr/>
            </a:pPr>
            <a:endParaRPr lang="en-US" altLang="ja-JP" sz="10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r>
              <a:rPr lang="ja-JP" altLang="en-US" sz="1600" dirty="0">
                <a:solidFill>
                  <a:prstClr val="black"/>
                </a:solidFill>
                <a:latin typeface="ＤＦ特太ゴシック体" panose="020B0509000000000000" pitchFamily="49" charset="-128"/>
                <a:ea typeface="ＤＦ特太ゴシック体" panose="020B0509000000000000" pitchFamily="49" charset="-128"/>
              </a:rPr>
              <a:t>指導監査事務</a:t>
            </a:r>
            <a:endParaRPr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endParaRPr lang="en-US" altLang="ja-JP" sz="2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200" dirty="0">
                <a:solidFill>
                  <a:prstClr val="black"/>
                </a:solidFill>
                <a:latin typeface="HG丸ｺﾞｼｯｸM-PRO" pitchFamily="50" charset="-128"/>
                <a:ea typeface="HG丸ｺﾞｼｯｸM-PRO" pitchFamily="50" charset="-128"/>
              </a:rPr>
              <a:t>①立入検査・命令・質問の対象者の選定</a:t>
            </a:r>
            <a:endParaRPr lang="en-US" altLang="ja-JP" sz="28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200" dirty="0">
                <a:solidFill>
                  <a:prstClr val="black"/>
                </a:solidFill>
                <a:latin typeface="HG丸ｺﾞｼｯｸM-PRO" pitchFamily="50" charset="-128"/>
                <a:ea typeface="HG丸ｺﾞｼｯｸM-PRO" pitchFamily="50" charset="-128"/>
              </a:rPr>
              <a:t>②立入検査</a:t>
            </a: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200" dirty="0">
                <a:solidFill>
                  <a:prstClr val="black"/>
                </a:solidFill>
                <a:latin typeface="HG丸ｺﾞｼｯｸM-PRO" pitchFamily="50" charset="-128"/>
                <a:ea typeface="HG丸ｺﾞｼｯｸM-PRO" pitchFamily="50" charset="-128"/>
              </a:rPr>
              <a:t>③報告・物件提示の命令</a:t>
            </a: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dirty="0" smtClean="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200" dirty="0">
                <a:solidFill>
                  <a:prstClr val="black"/>
                </a:solidFill>
                <a:latin typeface="HG丸ｺﾞｼｯｸM-PRO" pitchFamily="50" charset="-128"/>
                <a:ea typeface="HG丸ｺﾞｼｯｸM-PRO" pitchFamily="50" charset="-128"/>
              </a:rPr>
              <a:t>④質問や文書提出の依頼</a:t>
            </a: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3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300" dirty="0">
              <a:solidFill>
                <a:prstClr val="black"/>
              </a:solidFill>
              <a:latin typeface="HG丸ｺﾞｼｯｸM-PRO" pitchFamily="50" charset="-128"/>
              <a:ea typeface="HG丸ｺﾞｼｯｸM-PRO" pitchFamily="50" charset="-128"/>
            </a:endParaRPr>
          </a:p>
        </p:txBody>
      </p:sp>
      <p:sp>
        <p:nvSpPr>
          <p:cNvPr id="2" name="左中かっこ 1"/>
          <p:cNvSpPr/>
          <p:nvPr/>
        </p:nvSpPr>
        <p:spPr>
          <a:xfrm flipH="1" flipV="1">
            <a:off x="6753234" y="3357064"/>
            <a:ext cx="247690" cy="1226273"/>
          </a:xfrm>
          <a:prstGeom prst="leftBrace">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endParaRPr lang="ja-JP" altLang="en-US">
              <a:solidFill>
                <a:srgbClr val="000000"/>
              </a:solidFill>
            </a:endParaRPr>
          </a:p>
        </p:txBody>
      </p:sp>
      <p:sp>
        <p:nvSpPr>
          <p:cNvPr id="19" name="角丸四角形 18"/>
          <p:cNvSpPr/>
          <p:nvPr/>
        </p:nvSpPr>
        <p:spPr>
          <a:xfrm>
            <a:off x="7833327" y="2712776"/>
            <a:ext cx="1800200" cy="2444459"/>
          </a:xfrm>
          <a:prstGeom prst="roundRect">
            <a:avLst>
              <a:gd name="adj" fmla="val 5358"/>
            </a:avLst>
          </a:prstGeom>
          <a:gradFill>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15875">
            <a:solidFill>
              <a:srgbClr val="4BACC6">
                <a:shade val="95000"/>
                <a:satMod val="105000"/>
              </a:srgbClr>
            </a:solidFill>
          </a:ln>
        </p:spPr>
        <p:txBody>
          <a:bodyPr wrap="square" lIns="91256" tIns="45628" rIns="91256" bIns="45628" anchor="t" anchorCtr="0">
            <a:noAutofit/>
          </a:bodyPr>
          <a:lstStyle/>
          <a:p>
            <a:pPr algn="ctr" defTabSz="913358" fontAlgn="auto">
              <a:spcBef>
                <a:spcPts val="0"/>
              </a:spcBef>
              <a:spcAft>
                <a:spcPts val="0"/>
              </a:spcAft>
              <a:defRPr/>
            </a:pPr>
            <a:endParaRPr lang="en-US" altLang="ja-JP" sz="8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r>
              <a:rPr lang="ja-JP" altLang="en-US" sz="1300" dirty="0">
                <a:solidFill>
                  <a:prstClr val="black"/>
                </a:solidFill>
                <a:latin typeface="ＤＦ特太ゴシック体" panose="020B0509000000000000" pitchFamily="49" charset="-128"/>
                <a:ea typeface="ＤＦ特太ゴシック体" panose="020B0509000000000000" pitchFamily="49" charset="-128"/>
              </a:rPr>
              <a:t>指定事務受託法人</a:t>
            </a:r>
            <a:endParaRPr lang="en-US" altLang="ja-JP" sz="13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r>
              <a:rPr lang="ja-JP" altLang="en-US" sz="1100" dirty="0">
                <a:solidFill>
                  <a:prstClr val="black"/>
                </a:solidFill>
                <a:latin typeface="ＤＦ特太ゴシック体" panose="020B0509000000000000" pitchFamily="49" charset="-128"/>
                <a:ea typeface="ＤＦ特太ゴシック体" panose="020B0509000000000000" pitchFamily="49" charset="-128"/>
              </a:rPr>
              <a:t>（都道府県知事が指定）</a:t>
            </a:r>
            <a:endParaRPr lang="en-US" altLang="ja-JP" sz="11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endParaRPr lang="en-US" altLang="ja-JP" sz="2000" dirty="0">
              <a:solidFill>
                <a:prstClr val="black"/>
              </a:solidFill>
              <a:latin typeface="ＤＦ特太ゴシック体" panose="020B0509000000000000" pitchFamily="49" charset="-128"/>
              <a:ea typeface="ＤＦ特太ゴシック体" panose="020B0509000000000000" pitchFamily="49" charset="-128"/>
            </a:endParaRPr>
          </a:p>
          <a:p>
            <a:pPr defTabSz="913358" fontAlgn="auto">
              <a:spcBef>
                <a:spcPts val="0"/>
              </a:spcBef>
              <a:spcAft>
                <a:spcPts val="0"/>
              </a:spcAft>
              <a:defRPr/>
            </a:pPr>
            <a:r>
              <a:rPr lang="ja-JP" altLang="en-US" sz="1200" dirty="0">
                <a:solidFill>
                  <a:prstClr val="black"/>
                </a:solidFill>
                <a:latin typeface="HG丸ｺﾞｼｯｸM-PRO" panose="020F0600000000000000" pitchFamily="50" charset="-128"/>
                <a:ea typeface="HG丸ｺﾞｼｯｸM-PRO" panose="020F0600000000000000" pitchFamily="50" charset="-128"/>
              </a:rPr>
              <a:t>事務処理能力や役職員の構成等を踏まえ、文書提出の依頼や質問等の事務を適切かつ公正に実施可能な法人　</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3919675" y="4680011"/>
            <a:ext cx="2253964" cy="360000"/>
          </a:xfrm>
          <a:prstGeom prst="roundRect">
            <a:avLst/>
          </a:prstGeom>
          <a:noFill/>
          <a:ln w="2222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21" name="下矢印 20"/>
          <p:cNvSpPr/>
          <p:nvPr/>
        </p:nvSpPr>
        <p:spPr>
          <a:xfrm rot="16200000">
            <a:off x="6874547" y="4054400"/>
            <a:ext cx="261364" cy="1656186"/>
          </a:xfrm>
          <a:prstGeom prst="downArrow">
            <a:avLst/>
          </a:prstGeom>
          <a:solidFill>
            <a:srgbClr val="FF0000"/>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23" name="正方形/長方形 22"/>
          <p:cNvSpPr/>
          <p:nvPr/>
        </p:nvSpPr>
        <p:spPr>
          <a:xfrm>
            <a:off x="6465187" y="4941180"/>
            <a:ext cx="1080120" cy="432048"/>
          </a:xfrm>
          <a:prstGeom prst="rect">
            <a:avLst/>
          </a:prstGeom>
          <a:no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r>
              <a:rPr lang="ja-JP" altLang="en-US" sz="1200" b="1" dirty="0">
                <a:solidFill>
                  <a:srgbClr val="FF0000"/>
                </a:solidFill>
              </a:rPr>
              <a:t>業務委託を</a:t>
            </a:r>
            <a:endParaRPr lang="en-US" altLang="ja-JP" sz="1200" b="1" dirty="0">
              <a:solidFill>
                <a:srgbClr val="FF0000"/>
              </a:solidFill>
            </a:endParaRPr>
          </a:p>
          <a:p>
            <a:pPr algn="ctr" fontAlgn="auto">
              <a:spcBef>
                <a:spcPts val="0"/>
              </a:spcBef>
              <a:spcAft>
                <a:spcPts val="0"/>
              </a:spcAft>
            </a:pPr>
            <a:r>
              <a:rPr lang="ja-JP" altLang="en-US" sz="1200" b="1" dirty="0">
                <a:solidFill>
                  <a:srgbClr val="FF0000"/>
                </a:solidFill>
              </a:rPr>
              <a:t>可能とする</a:t>
            </a:r>
          </a:p>
        </p:txBody>
      </p:sp>
      <p:sp>
        <p:nvSpPr>
          <p:cNvPr id="32" name="角丸四角形 31"/>
          <p:cNvSpPr/>
          <p:nvPr/>
        </p:nvSpPr>
        <p:spPr>
          <a:xfrm>
            <a:off x="92808" y="692698"/>
            <a:ext cx="9720386" cy="1656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a:t>
            </a:r>
            <a:r>
              <a:rPr lang="ja-JP" altLang="en-US" sz="1400" dirty="0">
                <a:solidFill>
                  <a:srgbClr val="000000"/>
                </a:solidFill>
                <a:latin typeface="HGPｺﾞｼｯｸM" panose="020B0600000000000000" pitchFamily="50" charset="-128"/>
                <a:ea typeface="HGPｺﾞｼｯｸM" panose="020B0600000000000000" pitchFamily="50" charset="-128"/>
              </a:rPr>
              <a:t>障害者自立支援法の施行から</a:t>
            </a:r>
            <a:r>
              <a:rPr lang="en-US" altLang="ja-JP" sz="1400" dirty="0">
                <a:solidFill>
                  <a:srgbClr val="000000"/>
                </a:solidFill>
                <a:latin typeface="HGPｺﾞｼｯｸM" panose="020B0600000000000000" pitchFamily="50" charset="-128"/>
                <a:ea typeface="HGPｺﾞｼｯｸM" panose="020B0600000000000000" pitchFamily="50" charset="-128"/>
              </a:rPr>
              <a:t>10</a:t>
            </a:r>
            <a:r>
              <a:rPr lang="ja-JP" altLang="en-US" sz="1400" dirty="0">
                <a:solidFill>
                  <a:srgbClr val="000000"/>
                </a:solidFill>
                <a:latin typeface="HGPｺﾞｼｯｸM" panose="020B0600000000000000" pitchFamily="50" charset="-128"/>
                <a:ea typeface="HGPｺﾞｼｯｸM" panose="020B0600000000000000" pitchFamily="50" charset="-128"/>
              </a:rPr>
              <a:t>年が経過し、障害福祉サービス等の事業所数や利用者数は大きく増加しており、自治体による調査事務や審査事務の業務量が大幅に増加している。</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kumimoji="0" lang="en-US" altLang="ja-JP" sz="500" kern="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　　　</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請求事業所数</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　</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　</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平成</a:t>
            </a:r>
            <a:r>
              <a:rPr kumimoji="0" lang="en-US" altLang="zh-TW" sz="1200" kern="0" dirty="0">
                <a:solidFill>
                  <a:srgbClr val="000000"/>
                </a:solidFill>
                <a:latin typeface="HGPｺﾞｼｯｸM" panose="020B0600000000000000" pitchFamily="50" charset="-128"/>
                <a:ea typeface="HGPｺﾞｼｯｸM" panose="020B0600000000000000" pitchFamily="50" charset="-128"/>
              </a:rPr>
              <a:t>22</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年</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４</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月　</a:t>
            </a:r>
            <a:r>
              <a:rPr kumimoji="0" lang="en-US" altLang="zh-TW" sz="1200" kern="0" dirty="0">
                <a:solidFill>
                  <a:srgbClr val="000000"/>
                </a:solidFill>
                <a:latin typeface="HGPｺﾞｼｯｸM" panose="020B0600000000000000" pitchFamily="50" charset="-128"/>
                <a:ea typeface="HGPｺﾞｼｯｸM" panose="020B0600000000000000" pitchFamily="50" charset="-128"/>
              </a:rPr>
              <a:t>48,300</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事業所　→　平成</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27</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年</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４</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月　</a:t>
            </a:r>
            <a:r>
              <a:rPr kumimoji="0" lang="en-US" altLang="zh-TW" sz="1200" kern="0" dirty="0">
                <a:solidFill>
                  <a:srgbClr val="000000"/>
                </a:solidFill>
                <a:latin typeface="HGPｺﾞｼｯｸM" panose="020B0600000000000000" pitchFamily="50" charset="-128"/>
                <a:ea typeface="HGPｺﾞｼｯｸM" panose="020B0600000000000000" pitchFamily="50" charset="-128"/>
              </a:rPr>
              <a:t>90,990</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事業所</a:t>
            </a:r>
            <a:endParaRPr kumimoji="0" lang="en-US" altLang="zh-TW" sz="1200" kern="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　　　</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利用者数　　　　：　平成</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22</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年４月　</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570,499</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人　　　→　平成</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27</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年４月　</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906,504</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人</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このため、自治体による調査事務や審査事務を効率的に実施できるよう、これらの事務の一部を委託可能とするために必要な規定を整備する。</a:t>
            </a:r>
            <a:endParaRPr lang="en-US" altLang="ja-JP" sz="8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33" name="タイトル 2"/>
          <p:cNvSpPr txBox="1">
            <a:spLocks/>
          </p:cNvSpPr>
          <p:nvPr/>
        </p:nvSpPr>
        <p:spPr bwMode="auto">
          <a:xfrm>
            <a:off x="295816" y="4509137"/>
            <a:ext cx="4657189" cy="2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10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a:t>
            </a:r>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介護保険制度では、既に同様の制度が導入</a:t>
            </a:r>
            <a:endPar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a:p>
            <a:pPr algn="l"/>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されている。</a:t>
            </a:r>
            <a:endPar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p:txBody>
      </p:sp>
      <p:sp>
        <p:nvSpPr>
          <p:cNvPr id="34" name="タイトル 2"/>
          <p:cNvSpPr txBox="1">
            <a:spLocks/>
          </p:cNvSpPr>
          <p:nvPr/>
        </p:nvSpPr>
        <p:spPr bwMode="auto">
          <a:xfrm>
            <a:off x="6969224" y="3717032"/>
            <a:ext cx="816428" cy="5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引き続き</a:t>
            </a:r>
            <a:endParaRPr lang="en-US" altLang="ja-JP"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a:p>
            <a:r>
              <a:rPr lang="ja-JP" altLang="en-US"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自治体が</a:t>
            </a:r>
            <a:endParaRPr lang="en-US" altLang="ja-JP"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a:p>
            <a:r>
              <a:rPr lang="ja-JP" altLang="en-US"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実施</a:t>
            </a:r>
            <a:endParaRPr lang="en-US" altLang="ja-JP"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p:txBody>
      </p:sp>
      <p:sp>
        <p:nvSpPr>
          <p:cNvPr id="24" name="正方形/長方形 23"/>
          <p:cNvSpPr/>
          <p:nvPr/>
        </p:nvSpPr>
        <p:spPr>
          <a:xfrm>
            <a:off x="108000" y="2592000"/>
            <a:ext cx="9694402" cy="2808000"/>
          </a:xfrm>
          <a:prstGeom prst="rect">
            <a:avLst/>
          </a:prstGeom>
          <a:noFill/>
          <a:ln w="6350" cap="flat" cmpd="sng" algn="ctr">
            <a:solidFill>
              <a:schemeClr val="tx1"/>
            </a:solidFill>
            <a:prstDash val="solid"/>
          </a:ln>
          <a:effectLst/>
        </p:spPr>
        <p:txBody>
          <a:bodyPr lIns="91335" tIns="45664" rIns="91335" bIns="45664" anchor="t" anchorCtr="0"/>
          <a:lstStyle/>
          <a:p>
            <a:pPr marL="179201" indent="-179201" fontAlgn="auto">
              <a:spcBef>
                <a:spcPts val="0"/>
              </a:spcBef>
              <a:spcAft>
                <a:spcPts val="0"/>
              </a:spcAft>
              <a:defRPr/>
            </a:pPr>
            <a:endParaRPr kumimoji="0" lang="en-US" altLang="ja-JP" sz="28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　自治体の事務のうち、公権力の行使に</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当たらない「質問」や「文書提出の依頼」</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等について、これらの事務を適切に実施</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することができるものとして都道府県知事</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が指定する民間法人に対し、業務委託を</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可能とする。</a:t>
            </a: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endParaRPr>
          </a:p>
        </p:txBody>
      </p:sp>
      <p:sp>
        <p:nvSpPr>
          <p:cNvPr id="25" name="正方形/長方形 24"/>
          <p:cNvSpPr/>
          <p:nvPr/>
        </p:nvSpPr>
        <p:spPr>
          <a:xfrm>
            <a:off x="92808" y="5589257"/>
            <a:ext cx="9720386" cy="1224000"/>
          </a:xfrm>
          <a:prstGeom prst="rect">
            <a:avLst/>
          </a:prstGeom>
          <a:noFill/>
          <a:ln w="6350" cap="flat" cmpd="sng" algn="ctr">
            <a:solidFill>
              <a:schemeClr val="tx1"/>
            </a:solidFill>
            <a:prstDash val="solid"/>
          </a:ln>
          <a:effectLst/>
        </p:spPr>
        <p:txBody>
          <a:bodyPr lIns="91335" tIns="45664" rIns="91335" bIns="45664" anchor="t" anchorCtr="0"/>
          <a:lstStyle/>
          <a:p>
            <a:pPr marL="179201" indent="-179201" fontAlgn="auto">
              <a:spcBef>
                <a:spcPts val="0"/>
              </a:spcBef>
              <a:spcAft>
                <a:spcPts val="0"/>
              </a:spcAft>
              <a:defRPr/>
            </a:pPr>
            <a:endParaRPr kumimoji="0" lang="en-US" altLang="ja-JP" sz="11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264829" indent="-264829" fontAlgn="auto">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400" dirty="0">
                <a:solidFill>
                  <a:srgbClr val="000000"/>
                </a:solidFill>
                <a:latin typeface="HGPｺﾞｼｯｸM" panose="020B0600000000000000" pitchFamily="50" charset="-128"/>
                <a:ea typeface="HGPｺﾞｼｯｸM" panose="020B0600000000000000" pitchFamily="50" charset="-128"/>
              </a:rPr>
              <a:t>　市町村が実施する障害福祉サービスの給付費の「審査・支払」事務について、現在、「支払」を委託している国民健康保険団体連合会に、「審査」も委託することができることとする。</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marL="442437" indent="-177607" fontAlgn="auto">
              <a:spcBef>
                <a:spcPts val="0"/>
              </a:spcBef>
              <a:spcAft>
                <a:spcPts val="0"/>
              </a:spcAft>
            </a:pPr>
            <a:r>
              <a:rPr lang="en-US" altLang="ja-JP" sz="1200" dirty="0">
                <a:solidFill>
                  <a:srgbClr val="000000"/>
                </a:solidFill>
                <a:latin typeface="HGPｺﾞｼｯｸM" panose="020B0600000000000000" pitchFamily="50" charset="-128"/>
                <a:ea typeface="HGPｺﾞｼｯｸM" panose="020B0600000000000000" pitchFamily="50" charset="-128"/>
              </a:rPr>
              <a:t>※</a:t>
            </a:r>
            <a:r>
              <a:rPr lang="ja-JP" altLang="en-US" sz="1200" dirty="0">
                <a:solidFill>
                  <a:srgbClr val="000000"/>
                </a:solidFill>
                <a:latin typeface="HGPｺﾞｼｯｸM" panose="020B0600000000000000" pitchFamily="50" charset="-128"/>
                <a:ea typeface="HGPｺﾞｼｯｸM" panose="020B0600000000000000" pitchFamily="50" charset="-128"/>
              </a:rPr>
              <a:t>　現在、国保連では、「支払」を行う際に、必要な「点検」も併せて行っているが、今後、点検項目の精緻化等を図ることにより、審査として効果的・効率的に実施できるようにすることを検討。</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6460" y="2448000"/>
            <a:ext cx="2763128"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①調査事務の効率化</a:t>
            </a:r>
          </a:p>
        </p:txBody>
      </p:sp>
      <p:sp>
        <p:nvSpPr>
          <p:cNvPr id="22" name="正方形/長方形 21"/>
          <p:cNvSpPr/>
          <p:nvPr/>
        </p:nvSpPr>
        <p:spPr>
          <a:xfrm>
            <a:off x="56460" y="5445224"/>
            <a:ext cx="2763128"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②審査事務の効率化</a:t>
            </a:r>
          </a:p>
        </p:txBody>
      </p:sp>
      <p:sp>
        <p:nvSpPr>
          <p:cNvPr id="26"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30</a:t>
            </a:fld>
            <a:endParaRPr lang="en-US" altLang="ja-JP" dirty="0">
              <a:solidFill>
                <a:prstClr val="black"/>
              </a:solidFill>
            </a:endParaRPr>
          </a:p>
        </p:txBody>
      </p:sp>
    </p:spTree>
    <p:extLst>
      <p:ext uri="{BB962C8B-B14F-4D97-AF65-F5344CB8AC3E}">
        <p14:creationId xmlns:p14="http://schemas.microsoft.com/office/powerpoint/2010/main" val="3219880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pPr marL="811213" indent="-811213" algn="l"/>
            <a:r>
              <a:rPr lang="en-US" altLang="ja-JP" sz="3600" dirty="0" smtClean="0">
                <a:solidFill>
                  <a:schemeClr val="tx1"/>
                </a:solidFill>
              </a:rPr>
              <a:t>Ⅲ</a:t>
            </a:r>
            <a:r>
              <a:rPr lang="ja-JP" altLang="en-US" sz="3600" dirty="0" smtClean="0">
                <a:solidFill>
                  <a:schemeClr val="tx1"/>
                </a:solidFill>
              </a:rPr>
              <a:t>　平成</a:t>
            </a:r>
            <a:r>
              <a:rPr lang="en-US" altLang="ja-JP" sz="3600" dirty="0">
                <a:solidFill>
                  <a:schemeClr val="tx1"/>
                </a:solidFill>
              </a:rPr>
              <a:t>30</a:t>
            </a:r>
            <a:r>
              <a:rPr lang="ja-JP" altLang="en-US" sz="3600" dirty="0">
                <a:solidFill>
                  <a:schemeClr val="tx1"/>
                </a:solidFill>
              </a:rPr>
              <a:t>年度障害福祉サービス</a:t>
            </a:r>
            <a:r>
              <a:rPr lang="ja-JP" altLang="en-US" sz="3600" dirty="0" smtClean="0">
                <a:solidFill>
                  <a:schemeClr val="tx1"/>
                </a:solidFill>
              </a:rPr>
              <a:t>等報酬改　　について</a:t>
            </a: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31</a:t>
            </a:fld>
            <a:endParaRPr lang="en-US" altLang="ja-JP">
              <a:solidFill>
                <a:prstClr val="black"/>
              </a:solidFill>
            </a:endParaRPr>
          </a:p>
        </p:txBody>
      </p:sp>
    </p:spTree>
    <p:extLst>
      <p:ext uri="{BB962C8B-B14F-4D97-AF65-F5344CB8AC3E}">
        <p14:creationId xmlns:p14="http://schemas.microsoft.com/office/powerpoint/2010/main" val="766361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7223"/>
            <a:ext cx="9906000" cy="421987"/>
          </a:xfrm>
          <a:solidFill>
            <a:schemeClr val="accent6">
              <a:lumMod val="20000"/>
              <a:lumOff val="80000"/>
            </a:schemeClr>
          </a:solidFill>
          <a:ln>
            <a:solidFill>
              <a:schemeClr val="accent6">
                <a:lumMod val="20000"/>
                <a:lumOff val="80000"/>
              </a:schemeClr>
            </a:solidFill>
          </a:ln>
        </p:spPr>
        <p:txBody>
          <a:bodyPr>
            <a:noAutofit/>
          </a:bodyPr>
          <a:lstStyle/>
          <a:p>
            <a:r>
              <a:rPr lang="ja-JP" altLang="en-US" sz="2000" dirty="0" smtClean="0">
                <a:ea typeface="ＤＦ特太ゴシック体" pitchFamily="1" charset="-128"/>
              </a:rPr>
              <a:t>障害福祉サービス等報酬改定</a:t>
            </a:r>
            <a:r>
              <a:rPr lang="ja-JP" altLang="ja-JP" sz="2000" dirty="0" smtClean="0">
                <a:ea typeface="ＤＦ特太ゴシック体" pitchFamily="1" charset="-128"/>
              </a:rPr>
              <a:t>検討チーム</a:t>
            </a:r>
            <a:r>
              <a:rPr lang="ja-JP" altLang="en-US" sz="2000" dirty="0">
                <a:ea typeface="ＤＦ特太ゴシック体" pitchFamily="1" charset="-128"/>
              </a:rPr>
              <a:t>について</a:t>
            </a:r>
          </a:p>
        </p:txBody>
      </p:sp>
      <p:cxnSp>
        <p:nvCxnSpPr>
          <p:cNvPr id="18" name="直線コネクタ 17"/>
          <p:cNvCxnSpPr>
            <a:stCxn id="9" idx="2"/>
            <a:endCxn id="15" idx="0"/>
          </p:cNvCxnSpPr>
          <p:nvPr/>
        </p:nvCxnSpPr>
        <p:spPr>
          <a:xfrm>
            <a:off x="2748815" y="1828747"/>
            <a:ext cx="3869" cy="76453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673027" y="1562560"/>
            <a:ext cx="4151575" cy="2661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965372" fontAlgn="auto">
              <a:lnSpc>
                <a:spcPts val="1400"/>
              </a:lnSpc>
              <a:spcBef>
                <a:spcPts val="0"/>
              </a:spcBef>
              <a:spcAft>
                <a:spcPts val="0"/>
              </a:spcAft>
              <a:defRPr/>
            </a:pPr>
            <a:r>
              <a:rPr lang="ja-JP" altLang="en-US" sz="1400" smtClean="0">
                <a:solidFill>
                  <a:prstClr val="black"/>
                </a:solidFill>
                <a:latin typeface="ＭＳ Ｐゴシック"/>
              </a:rPr>
              <a:t>厚生</a:t>
            </a:r>
            <a:r>
              <a:rPr lang="ja-JP" altLang="en-US" sz="1400" dirty="0" smtClean="0">
                <a:solidFill>
                  <a:prstClr val="black"/>
                </a:solidFill>
                <a:latin typeface="ＭＳ Ｐゴシック"/>
              </a:rPr>
              <a:t>労働大臣政務官</a:t>
            </a:r>
            <a:endParaRPr lang="en-US" altLang="ja-JP" sz="1400" dirty="0">
              <a:solidFill>
                <a:prstClr val="black"/>
              </a:solidFill>
              <a:latin typeface="ＭＳ Ｐゴシック"/>
            </a:endParaRPr>
          </a:p>
        </p:txBody>
      </p:sp>
      <p:sp>
        <p:nvSpPr>
          <p:cNvPr id="8" name="Rectangle 2"/>
          <p:cNvSpPr>
            <a:spLocks noChangeArrowheads="1"/>
          </p:cNvSpPr>
          <p:nvPr/>
        </p:nvSpPr>
        <p:spPr bwMode="auto">
          <a:xfrm>
            <a:off x="611672" y="1326194"/>
            <a:ext cx="999491" cy="2363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965372" fontAlgn="auto">
              <a:spcBef>
                <a:spcPts val="0"/>
              </a:spcBef>
              <a:spcAft>
                <a:spcPts val="0"/>
              </a:spcAft>
              <a:defRPr/>
            </a:pPr>
            <a:r>
              <a:rPr lang="ja-JP" altLang="en-US" sz="1200" dirty="0" smtClean="0">
                <a:solidFill>
                  <a:prstClr val="black"/>
                </a:solidFill>
                <a:latin typeface="ＭＳ Ｐゴシック"/>
              </a:rPr>
              <a:t>主査</a:t>
            </a:r>
            <a:endParaRPr lang="en-US" altLang="ja-JP" sz="1200" dirty="0">
              <a:solidFill>
                <a:prstClr val="black"/>
              </a:solidFill>
              <a:latin typeface="ＭＳ Ｐゴシック"/>
            </a:endParaRPr>
          </a:p>
        </p:txBody>
      </p:sp>
      <p:sp>
        <p:nvSpPr>
          <p:cNvPr id="12" name="Rectangle 2"/>
          <p:cNvSpPr>
            <a:spLocks noChangeArrowheads="1"/>
          </p:cNvSpPr>
          <p:nvPr/>
        </p:nvSpPr>
        <p:spPr bwMode="auto">
          <a:xfrm>
            <a:off x="700905" y="2078881"/>
            <a:ext cx="4129635" cy="27607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965372" fontAlgn="auto">
              <a:lnSpc>
                <a:spcPts val="1400"/>
              </a:lnSpc>
              <a:spcBef>
                <a:spcPts val="0"/>
              </a:spcBef>
              <a:spcAft>
                <a:spcPts val="0"/>
              </a:spcAft>
              <a:defRPr/>
            </a:pPr>
            <a:r>
              <a:rPr lang="ja-JP" altLang="en-US" sz="1400" dirty="0" smtClean="0">
                <a:solidFill>
                  <a:prstClr val="black"/>
                </a:solidFill>
                <a:latin typeface="ＭＳ Ｐゴシック"/>
              </a:rPr>
              <a:t>障害保健福祉部長</a:t>
            </a:r>
            <a:endParaRPr lang="en-US" altLang="ja-JP" sz="1400" dirty="0">
              <a:solidFill>
                <a:prstClr val="black"/>
              </a:solidFill>
              <a:latin typeface="ＭＳ Ｐゴシック"/>
            </a:endParaRPr>
          </a:p>
        </p:txBody>
      </p:sp>
      <p:sp>
        <p:nvSpPr>
          <p:cNvPr id="13" name="Rectangle 2"/>
          <p:cNvSpPr>
            <a:spLocks noChangeArrowheads="1"/>
          </p:cNvSpPr>
          <p:nvPr/>
        </p:nvSpPr>
        <p:spPr bwMode="auto">
          <a:xfrm>
            <a:off x="611672" y="1886536"/>
            <a:ext cx="999491" cy="20041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965372" fontAlgn="auto">
              <a:spcBef>
                <a:spcPts val="0"/>
              </a:spcBef>
              <a:spcAft>
                <a:spcPts val="0"/>
              </a:spcAft>
              <a:defRPr/>
            </a:pPr>
            <a:r>
              <a:rPr lang="ja-JP" altLang="en-US" sz="1200" dirty="0" smtClean="0">
                <a:solidFill>
                  <a:prstClr val="black"/>
                </a:solidFill>
                <a:latin typeface="ＭＳ Ｐゴシック"/>
              </a:rPr>
              <a:t>副主査</a:t>
            </a:r>
            <a:endParaRPr lang="en-US" altLang="ja-JP" sz="1200" dirty="0">
              <a:solidFill>
                <a:prstClr val="black"/>
              </a:solidFill>
              <a:latin typeface="ＭＳ Ｐゴシック"/>
            </a:endParaRPr>
          </a:p>
        </p:txBody>
      </p:sp>
      <p:sp>
        <p:nvSpPr>
          <p:cNvPr id="15" name="Rectangle 2"/>
          <p:cNvSpPr>
            <a:spLocks noChangeArrowheads="1"/>
          </p:cNvSpPr>
          <p:nvPr/>
        </p:nvSpPr>
        <p:spPr bwMode="auto">
          <a:xfrm>
            <a:off x="673841" y="2593292"/>
            <a:ext cx="4157675" cy="90036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965372" fontAlgn="auto">
              <a:lnSpc>
                <a:spcPts val="1400"/>
              </a:lnSpc>
              <a:spcBef>
                <a:spcPts val="0"/>
              </a:spcBef>
              <a:spcAft>
                <a:spcPts val="0"/>
              </a:spcAft>
              <a:defRPr/>
            </a:pPr>
            <a:r>
              <a:rPr lang="ja-JP" altLang="en-US" sz="1200" dirty="0" smtClean="0">
                <a:solidFill>
                  <a:prstClr val="black"/>
                </a:solidFill>
              </a:rPr>
              <a:t>・</a:t>
            </a:r>
            <a:r>
              <a:rPr lang="ja-JP" altLang="ja-JP" sz="1200" dirty="0" smtClean="0">
                <a:solidFill>
                  <a:prstClr val="black"/>
                </a:solidFill>
              </a:rPr>
              <a:t>企画課長</a:t>
            </a:r>
            <a:endParaRPr lang="en-US" altLang="ja-JP" sz="1200" dirty="0" smtClean="0">
              <a:solidFill>
                <a:prstClr val="black"/>
              </a:solidFill>
            </a:endParaRPr>
          </a:p>
          <a:p>
            <a:pPr defTabSz="965372" fontAlgn="auto">
              <a:lnSpc>
                <a:spcPts val="1400"/>
              </a:lnSpc>
              <a:spcBef>
                <a:spcPts val="0"/>
              </a:spcBef>
              <a:spcAft>
                <a:spcPts val="0"/>
              </a:spcAft>
              <a:defRPr/>
            </a:pPr>
            <a:r>
              <a:rPr lang="ja-JP" altLang="en-US" sz="1200" dirty="0" smtClean="0">
                <a:solidFill>
                  <a:prstClr val="black"/>
                </a:solidFill>
              </a:rPr>
              <a:t>・</a:t>
            </a:r>
            <a:r>
              <a:rPr lang="ja-JP" altLang="ja-JP" sz="1200" dirty="0" smtClean="0">
                <a:solidFill>
                  <a:prstClr val="black"/>
                </a:solidFill>
              </a:rPr>
              <a:t>障害福祉課長</a:t>
            </a:r>
            <a:endParaRPr lang="en-US" altLang="ja-JP" sz="1200" dirty="0" smtClean="0">
              <a:solidFill>
                <a:prstClr val="black"/>
              </a:solidFill>
            </a:endParaRPr>
          </a:p>
          <a:p>
            <a:pPr defTabSz="965372" fontAlgn="auto">
              <a:lnSpc>
                <a:spcPts val="1400"/>
              </a:lnSpc>
              <a:spcBef>
                <a:spcPts val="0"/>
              </a:spcBef>
              <a:spcAft>
                <a:spcPts val="0"/>
              </a:spcAft>
              <a:defRPr/>
            </a:pPr>
            <a:r>
              <a:rPr lang="ja-JP" altLang="en-US" sz="1200" dirty="0" smtClean="0">
                <a:solidFill>
                  <a:prstClr val="black"/>
                </a:solidFill>
              </a:rPr>
              <a:t>・</a:t>
            </a:r>
            <a:r>
              <a:rPr lang="ja-JP" altLang="ja-JP" sz="1200" dirty="0" smtClean="0">
                <a:solidFill>
                  <a:prstClr val="black"/>
                </a:solidFill>
              </a:rPr>
              <a:t>精神・障害保健課長</a:t>
            </a:r>
            <a:endParaRPr lang="en-US" altLang="ja-JP" sz="1200" dirty="0" smtClean="0">
              <a:solidFill>
                <a:prstClr val="black"/>
              </a:solidFill>
            </a:endParaRPr>
          </a:p>
          <a:p>
            <a:pPr defTabSz="965372" fontAlgn="auto">
              <a:lnSpc>
                <a:spcPts val="1400"/>
              </a:lnSpc>
              <a:spcBef>
                <a:spcPts val="0"/>
              </a:spcBef>
              <a:spcAft>
                <a:spcPts val="0"/>
              </a:spcAft>
              <a:defRPr/>
            </a:pPr>
            <a:r>
              <a:rPr lang="ja-JP" altLang="en-US" sz="1200" dirty="0" smtClean="0">
                <a:solidFill>
                  <a:prstClr val="black"/>
                </a:solidFill>
              </a:rPr>
              <a:t>・障害児・発達障害者支援室長兼地域生活支援推進室長</a:t>
            </a:r>
            <a:endParaRPr lang="en-US" altLang="ja-JP" sz="1200" dirty="0" smtClean="0">
              <a:solidFill>
                <a:prstClr val="black"/>
              </a:solidFill>
            </a:endParaRPr>
          </a:p>
        </p:txBody>
      </p:sp>
      <p:sp>
        <p:nvSpPr>
          <p:cNvPr id="16" name="Rectangle 2"/>
          <p:cNvSpPr>
            <a:spLocks noChangeArrowheads="1"/>
          </p:cNvSpPr>
          <p:nvPr/>
        </p:nvSpPr>
        <p:spPr bwMode="auto">
          <a:xfrm>
            <a:off x="625898" y="2421006"/>
            <a:ext cx="971020" cy="19794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965372" fontAlgn="auto">
              <a:spcBef>
                <a:spcPts val="0"/>
              </a:spcBef>
              <a:spcAft>
                <a:spcPts val="0"/>
              </a:spcAft>
              <a:defRPr/>
            </a:pPr>
            <a:r>
              <a:rPr lang="ja-JP" altLang="en-US" sz="1200" dirty="0" smtClean="0">
                <a:solidFill>
                  <a:prstClr val="black"/>
                </a:solidFill>
                <a:latin typeface="ＭＳ Ｐゴシック"/>
              </a:rPr>
              <a:t>構成員</a:t>
            </a:r>
            <a:endParaRPr lang="en-US" altLang="ja-JP" sz="1200" dirty="0">
              <a:solidFill>
                <a:prstClr val="black"/>
              </a:solidFill>
              <a:latin typeface="ＭＳ Ｐゴシック"/>
            </a:endParaRPr>
          </a:p>
        </p:txBody>
      </p:sp>
      <p:grpSp>
        <p:nvGrpSpPr>
          <p:cNvPr id="7" name="グループ化 24"/>
          <p:cNvGrpSpPr/>
          <p:nvPr/>
        </p:nvGrpSpPr>
        <p:grpSpPr>
          <a:xfrm>
            <a:off x="5043486" y="1549654"/>
            <a:ext cx="4590032" cy="1807338"/>
            <a:chOff x="6219436" y="1685999"/>
            <a:chExt cx="4587827" cy="1967584"/>
          </a:xfrm>
        </p:grpSpPr>
        <p:sp>
          <p:nvSpPr>
            <p:cNvPr id="22" name="Rectangle 2"/>
            <p:cNvSpPr>
              <a:spLocks noChangeArrowheads="1"/>
            </p:cNvSpPr>
            <p:nvPr/>
          </p:nvSpPr>
          <p:spPr bwMode="auto">
            <a:xfrm>
              <a:off x="6219436" y="1829849"/>
              <a:ext cx="4587827" cy="1823734"/>
            </a:xfrm>
            <a:prstGeom prst="rect">
              <a:avLst/>
            </a:prstGeom>
            <a:solidFill>
              <a:schemeClr val="bg1"/>
            </a:solidFill>
            <a:ln w="38100">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965372" fontAlgn="auto">
                <a:lnSpc>
                  <a:spcPts val="500"/>
                </a:lnSpc>
                <a:spcBef>
                  <a:spcPts val="600"/>
                </a:spcBef>
                <a:spcAft>
                  <a:spcPts val="0"/>
                </a:spcAft>
                <a:defRPr/>
              </a:pPr>
              <a:r>
                <a:rPr lang="ja-JP" altLang="en-US" sz="1200" dirty="0">
                  <a:solidFill>
                    <a:prstClr val="black"/>
                  </a:solidFill>
                  <a:latin typeface="ＭＳ Ｐゴシック"/>
                </a:rPr>
                <a:t>　</a:t>
              </a:r>
              <a:endParaRPr lang="en-US" altLang="ja-JP" sz="1200" dirty="0" smtClean="0">
                <a:solidFill>
                  <a:prstClr val="black"/>
                </a:solidFill>
                <a:latin typeface="ＭＳ Ｐゴシック"/>
              </a:endParaRPr>
            </a:p>
            <a:p>
              <a:pPr defTabSz="965372" fontAlgn="auto">
                <a:lnSpc>
                  <a:spcPts val="500"/>
                </a:lnSpc>
                <a:spcBef>
                  <a:spcPts val="600"/>
                </a:spcBef>
                <a:spcAft>
                  <a:spcPts val="0"/>
                </a:spcAft>
                <a:defRPr/>
              </a:pP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井出　健二郎　 和光</a:t>
              </a:r>
              <a:r>
                <a:rPr lang="ja-JP" altLang="ja-JP" sz="1200" dirty="0" smtClean="0">
                  <a:solidFill>
                    <a:prstClr val="black"/>
                  </a:solidFill>
                  <a:latin typeface="ＭＳ Ｐゴシック"/>
                </a:rPr>
                <a:t>大学教授</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岩崎　香　　　　 早稲田大学人間科学学術院准教授</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上條　浩　　　  </a:t>
              </a:r>
              <a:r>
                <a:rPr lang="ja-JP" altLang="en-US" sz="1200" dirty="0">
                  <a:solidFill>
                    <a:prstClr val="black"/>
                  </a:solidFill>
                  <a:latin typeface="ＭＳ Ｐゴシック"/>
                </a:rPr>
                <a:t> </a:t>
              </a:r>
              <a:r>
                <a:rPr lang="ja-JP" altLang="en-US" sz="1200" dirty="0" smtClean="0">
                  <a:solidFill>
                    <a:prstClr val="black"/>
                  </a:solidFill>
                  <a:latin typeface="ＭＳ Ｐゴシック"/>
                </a:rPr>
                <a:t>横浜市</a:t>
              </a:r>
              <a:r>
                <a:rPr lang="ja-JP" altLang="en-US" sz="1200" dirty="0">
                  <a:solidFill>
                    <a:prstClr val="black"/>
                  </a:solidFill>
                  <a:latin typeface="ＭＳ Ｐゴシック"/>
                </a:rPr>
                <a:t>健康福祉局障害</a:t>
              </a:r>
              <a:r>
                <a:rPr lang="ja-JP" altLang="en-US" sz="1200" dirty="0" smtClean="0">
                  <a:solidFill>
                    <a:prstClr val="black"/>
                  </a:solidFill>
                  <a:latin typeface="ＭＳ Ｐゴシック"/>
                </a:rPr>
                <a:t>福祉部障害</a:t>
              </a:r>
              <a:r>
                <a:rPr lang="ja-JP" altLang="en-US" sz="1200" dirty="0">
                  <a:solidFill>
                    <a:prstClr val="black"/>
                  </a:solidFill>
                  <a:latin typeface="ＭＳ Ｐゴシック"/>
                </a:rPr>
                <a:t>支援</a:t>
              </a:r>
              <a:r>
                <a:rPr lang="ja-JP" altLang="en-US" sz="1200" dirty="0" smtClean="0">
                  <a:solidFill>
                    <a:prstClr val="black"/>
                  </a:solidFill>
                  <a:latin typeface="ＭＳ Ｐゴシック"/>
                </a:rPr>
                <a:t>課長</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千把　幸夫　　　杉戸町福祉課長</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ja-JP" sz="1200" dirty="0" smtClean="0">
                  <a:solidFill>
                    <a:prstClr val="black"/>
                  </a:solidFill>
                  <a:latin typeface="ＭＳ Ｐゴシック"/>
                </a:rPr>
                <a:t>野沢</a:t>
              </a:r>
              <a:r>
                <a:rPr lang="ja-JP" altLang="en-US" sz="1200" dirty="0" smtClean="0">
                  <a:solidFill>
                    <a:prstClr val="black"/>
                  </a:solidFill>
                  <a:latin typeface="ＭＳ Ｐゴシック"/>
                </a:rPr>
                <a:t>　</a:t>
              </a:r>
              <a:r>
                <a:rPr lang="ja-JP" altLang="ja-JP" sz="1200" dirty="0" smtClean="0">
                  <a:solidFill>
                    <a:prstClr val="black"/>
                  </a:solidFill>
                  <a:latin typeface="ＭＳ Ｐゴシック"/>
                </a:rPr>
                <a:t>和弘</a:t>
              </a:r>
              <a:r>
                <a:rPr lang="ja-JP" altLang="en-US" sz="1200" dirty="0" smtClean="0">
                  <a:solidFill>
                    <a:prstClr val="black"/>
                  </a:solidFill>
                  <a:latin typeface="ＭＳ Ｐゴシック"/>
                </a:rPr>
                <a:t>　 </a:t>
              </a:r>
              <a:r>
                <a:rPr lang="ja-JP" altLang="en-US" sz="1200" dirty="0">
                  <a:solidFill>
                    <a:prstClr val="black"/>
                  </a:solidFill>
                  <a:latin typeface="ＭＳ Ｐゴシック"/>
                </a:rPr>
                <a:t> </a:t>
              </a:r>
              <a:r>
                <a:rPr lang="ja-JP" altLang="en-US" sz="1200" dirty="0" smtClean="0">
                  <a:solidFill>
                    <a:prstClr val="black"/>
                  </a:solidFill>
                  <a:latin typeface="ＭＳ Ｐゴシック"/>
                </a:rPr>
                <a:t>  </a:t>
              </a:r>
              <a:r>
                <a:rPr lang="ja-JP" altLang="ja-JP" sz="1200" dirty="0" smtClean="0">
                  <a:solidFill>
                    <a:prstClr val="black"/>
                  </a:solidFill>
                  <a:latin typeface="ＭＳ Ｐゴシック"/>
                </a:rPr>
                <a:t>毎日新聞論説委員</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ja-JP" sz="1200" dirty="0" smtClean="0">
                  <a:solidFill>
                    <a:prstClr val="black"/>
                  </a:solidFill>
                  <a:latin typeface="ＭＳ Ｐゴシック"/>
                </a:rPr>
                <a:t>平野</a:t>
              </a:r>
              <a:r>
                <a:rPr lang="ja-JP" altLang="en-US" sz="1200" dirty="0" smtClean="0">
                  <a:solidFill>
                    <a:prstClr val="black"/>
                  </a:solidFill>
                  <a:latin typeface="ＭＳ Ｐゴシック"/>
                </a:rPr>
                <a:t>　</a:t>
              </a:r>
              <a:r>
                <a:rPr lang="ja-JP" altLang="ja-JP" sz="1200" dirty="0" smtClean="0">
                  <a:solidFill>
                    <a:prstClr val="black"/>
                  </a:solidFill>
                  <a:latin typeface="ＭＳ Ｐゴシック"/>
                </a:rPr>
                <a:t>方</a:t>
              </a:r>
              <a:r>
                <a:rPr lang="ja-JP" altLang="ja-JP" sz="1200" dirty="0" smtClean="0">
                  <a:solidFill>
                    <a:prstClr val="black"/>
                  </a:solidFill>
                </a:rPr>
                <a:t>紹</a:t>
              </a:r>
              <a:r>
                <a:rPr lang="ja-JP" altLang="en-US" sz="1200" dirty="0">
                  <a:solidFill>
                    <a:prstClr val="black"/>
                  </a:solidFill>
                </a:rPr>
                <a:t>　 </a:t>
              </a:r>
              <a:r>
                <a:rPr lang="ja-JP" altLang="en-US" sz="1200" dirty="0" smtClean="0">
                  <a:solidFill>
                    <a:prstClr val="black"/>
                  </a:solidFill>
                </a:rPr>
                <a:t>    </a:t>
              </a:r>
              <a:r>
                <a:rPr lang="ja-JP" altLang="en-US" sz="1200" dirty="0">
                  <a:solidFill>
                    <a:prstClr val="black"/>
                  </a:solidFill>
                </a:rPr>
                <a:t> </a:t>
              </a:r>
              <a:r>
                <a:rPr lang="ja-JP" altLang="en-US" sz="1200" dirty="0" smtClean="0">
                  <a:solidFill>
                    <a:prstClr val="black"/>
                  </a:solidFill>
                </a:rPr>
                <a:t>立教大学教授</a:t>
              </a:r>
              <a:endParaRPr lang="en-US" altLang="ja-JP" sz="1200" dirty="0" smtClean="0">
                <a:solidFill>
                  <a:prstClr val="black"/>
                </a:solidFill>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二神　枝保　　　横浜国立大学大学院国際社会科学研究院教授</a:t>
              </a:r>
              <a:endParaRPr lang="en-US" altLang="ja-JP" sz="1200" dirty="0" smtClean="0">
                <a:solidFill>
                  <a:prstClr val="black"/>
                </a:solidFill>
                <a:latin typeface="ＭＳ Ｐゴシック"/>
              </a:endParaRPr>
            </a:p>
            <a:p>
              <a:pPr algn="r" defTabSz="965372" fontAlgn="auto">
                <a:lnSpc>
                  <a:spcPts val="1400"/>
                </a:lnSpc>
                <a:spcBef>
                  <a:spcPts val="0"/>
                </a:spcBef>
                <a:spcAft>
                  <a:spcPts val="0"/>
                </a:spcAft>
                <a:defRPr/>
              </a:pPr>
              <a:r>
                <a:rPr lang="ja-JP" altLang="ja-JP" sz="1100" dirty="0" smtClean="0">
                  <a:solidFill>
                    <a:prstClr val="black"/>
                  </a:solidFill>
                  <a:latin typeface="ＭＳ Ｐゴシック"/>
                </a:rPr>
                <a:t>（敬称略、</a:t>
              </a:r>
              <a:r>
                <a:rPr lang="en-US" altLang="ja-JP" sz="1100" dirty="0" smtClean="0">
                  <a:solidFill>
                    <a:prstClr val="black"/>
                  </a:solidFill>
                  <a:latin typeface="ＭＳ Ｐゴシック"/>
                </a:rPr>
                <a:t>50</a:t>
              </a:r>
              <a:r>
                <a:rPr lang="ja-JP" altLang="ja-JP" sz="1100" dirty="0" smtClean="0">
                  <a:solidFill>
                    <a:prstClr val="black"/>
                  </a:solidFill>
                  <a:latin typeface="ＭＳ Ｐゴシック"/>
                </a:rPr>
                <a:t>音順）</a:t>
              </a:r>
              <a:endParaRPr lang="en-US" altLang="ja-JP" sz="1100" dirty="0">
                <a:solidFill>
                  <a:prstClr val="black"/>
                </a:solidFill>
                <a:latin typeface="ＭＳ Ｐゴシック"/>
              </a:endParaRPr>
            </a:p>
          </p:txBody>
        </p:sp>
        <p:sp>
          <p:nvSpPr>
            <p:cNvPr id="21" name="Rectangle 2"/>
            <p:cNvSpPr>
              <a:spLocks noChangeArrowheads="1"/>
            </p:cNvSpPr>
            <p:nvPr/>
          </p:nvSpPr>
          <p:spPr bwMode="auto">
            <a:xfrm>
              <a:off x="7698713" y="1685999"/>
              <a:ext cx="1629273" cy="292416"/>
            </a:xfrm>
            <a:prstGeom prst="rect">
              <a:avLst/>
            </a:prstGeom>
            <a:solidFill>
              <a:schemeClr val="bg1"/>
            </a:solidFill>
            <a:ln w="38100">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965372" fontAlgn="auto">
                <a:spcBef>
                  <a:spcPts val="0"/>
                </a:spcBef>
                <a:spcAft>
                  <a:spcPts val="0"/>
                </a:spcAft>
                <a:defRPr/>
              </a:pPr>
              <a:r>
                <a:rPr lang="ja-JP" altLang="en-US" sz="1400" b="1" dirty="0" smtClean="0">
                  <a:solidFill>
                    <a:prstClr val="black"/>
                  </a:solidFill>
                  <a:latin typeface="ＭＳ Ｐゴシック"/>
                </a:rPr>
                <a:t> アドバイザー</a:t>
              </a:r>
              <a:endParaRPr lang="en-US" altLang="ja-JP" sz="1400" b="1" dirty="0">
                <a:solidFill>
                  <a:prstClr val="black"/>
                </a:solidFill>
                <a:latin typeface="ＭＳ Ｐゴシック"/>
              </a:endParaRPr>
            </a:p>
          </p:txBody>
        </p:sp>
      </p:grpSp>
      <p:sp>
        <p:nvSpPr>
          <p:cNvPr id="26" name="正方形/長方形 25"/>
          <p:cNvSpPr/>
          <p:nvPr/>
        </p:nvSpPr>
        <p:spPr>
          <a:xfrm>
            <a:off x="99099" y="1197032"/>
            <a:ext cx="9662821" cy="2520000"/>
          </a:xfrm>
          <a:prstGeom prst="rect">
            <a:avLst/>
          </a:prstGeom>
          <a:noFill/>
          <a:ln w="381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65372" fontAlgn="auto">
              <a:spcBef>
                <a:spcPts val="0"/>
              </a:spcBef>
              <a:spcAft>
                <a:spcPts val="0"/>
              </a:spcAft>
            </a:pPr>
            <a:endParaRPr lang="ja-JP" altLang="en-US" sz="1900" dirty="0">
              <a:solidFill>
                <a:prstClr val="white"/>
              </a:solidFill>
            </a:endParaRPr>
          </a:p>
        </p:txBody>
      </p:sp>
      <p:sp>
        <p:nvSpPr>
          <p:cNvPr id="27" name="テキスト ボックス 26"/>
          <p:cNvSpPr txBox="1"/>
          <p:nvPr/>
        </p:nvSpPr>
        <p:spPr>
          <a:xfrm>
            <a:off x="5195378" y="1197047"/>
            <a:ext cx="3839509" cy="307775"/>
          </a:xfrm>
          <a:prstGeom prst="rect">
            <a:avLst/>
          </a:prstGeom>
          <a:noFill/>
        </p:spPr>
        <p:txBody>
          <a:bodyPr wrap="none" lIns="91438" tIns="45719" rIns="91438" bIns="45719" rtlCol="0">
            <a:spAutoFit/>
          </a:bodyPr>
          <a:lstStyle/>
          <a:p>
            <a:pPr defTabSz="965372" fontAlgn="auto">
              <a:spcBef>
                <a:spcPts val="0"/>
              </a:spcBef>
              <a:spcAft>
                <a:spcPts val="0"/>
              </a:spcAft>
            </a:pPr>
            <a:r>
              <a:rPr lang="ja-JP" altLang="ja-JP" sz="1400" b="1" dirty="0" smtClean="0">
                <a:solidFill>
                  <a:prstClr val="black"/>
                </a:solidFill>
                <a:latin typeface="Calibri"/>
                <a:ea typeface="ＭＳ Ｐゴシック"/>
              </a:rPr>
              <a:t>検討過程の客観性・透明性の担保のために参画</a:t>
            </a:r>
            <a:endParaRPr lang="ja-JP" altLang="en-US" sz="1400" b="1" dirty="0">
              <a:solidFill>
                <a:prstClr val="black"/>
              </a:solidFill>
              <a:latin typeface="Calibri"/>
              <a:ea typeface="ＭＳ Ｐゴシック"/>
            </a:endParaRPr>
          </a:p>
        </p:txBody>
      </p:sp>
      <p:sp>
        <p:nvSpPr>
          <p:cNvPr id="35" name="正方形/長方形 34"/>
          <p:cNvSpPr/>
          <p:nvPr/>
        </p:nvSpPr>
        <p:spPr>
          <a:xfrm>
            <a:off x="327086" y="1269044"/>
            <a:ext cx="4597880" cy="232812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65372" fontAlgn="auto">
              <a:spcBef>
                <a:spcPts val="0"/>
              </a:spcBef>
              <a:spcAft>
                <a:spcPts val="0"/>
              </a:spcAft>
            </a:pPr>
            <a:endParaRPr lang="ja-JP" altLang="en-US" sz="1900" dirty="0">
              <a:solidFill>
                <a:prstClr val="white"/>
              </a:solidFill>
            </a:endParaRPr>
          </a:p>
        </p:txBody>
      </p:sp>
      <p:sp>
        <p:nvSpPr>
          <p:cNvPr id="37" name="正方形/長方形 36"/>
          <p:cNvSpPr/>
          <p:nvPr/>
        </p:nvSpPr>
        <p:spPr>
          <a:xfrm>
            <a:off x="99099" y="476671"/>
            <a:ext cx="9662821" cy="648000"/>
          </a:xfrm>
          <a:prstGeom prst="rect">
            <a:avLst/>
          </a:prstGeom>
          <a:noFill/>
          <a:ln w="44450" cmpd="dbl">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ja-JP" altLang="en-US" sz="1400" b="1" dirty="0">
                <a:solidFill>
                  <a:prstClr val="black"/>
                </a:solidFill>
              </a:rPr>
              <a:t>　</a:t>
            </a:r>
            <a:r>
              <a:rPr lang="ja-JP" altLang="en-US" sz="1400" b="1" dirty="0" smtClean="0">
                <a:solidFill>
                  <a:prstClr val="black"/>
                </a:solidFill>
              </a:rPr>
              <a:t>障害福祉サービス等に係る報酬に</a:t>
            </a:r>
            <a:r>
              <a:rPr lang="ja-JP" altLang="en-US" sz="1400" b="1" dirty="0" smtClean="0">
                <a:solidFill>
                  <a:prstClr val="black"/>
                </a:solidFill>
                <a:latin typeface="ＭＳ Ｐゴシック"/>
              </a:rPr>
              <a:t>ついて、平成</a:t>
            </a:r>
            <a:r>
              <a:rPr lang="en-US" altLang="ja-JP" sz="1400" b="1" dirty="0" smtClean="0">
                <a:solidFill>
                  <a:prstClr val="black"/>
                </a:solidFill>
                <a:latin typeface="ＭＳ Ｐゴシック"/>
              </a:rPr>
              <a:t>30</a:t>
            </a:r>
            <a:r>
              <a:rPr lang="ja-JP" altLang="en-US" sz="1400" b="1" dirty="0" smtClean="0">
                <a:solidFill>
                  <a:prstClr val="black"/>
                </a:solidFill>
                <a:latin typeface="ＭＳ Ｐゴシック"/>
              </a:rPr>
              <a:t>年度報酬改定に向けて、客観性・透明性の向上を図りつつ検討を行うため、「障害福祉サービス等報酬改定検討チーム</a:t>
            </a:r>
            <a:r>
              <a:rPr lang="ja-JP" altLang="en-US" sz="1400" b="1" dirty="0" smtClean="0">
                <a:solidFill>
                  <a:prstClr val="black"/>
                </a:solidFill>
              </a:rPr>
              <a:t>」を設置し、アドバイザーとして有識者の参画を求めて、公開の場で検討を行った。</a:t>
            </a:r>
            <a:endParaRPr lang="ja-JP" altLang="en-US" sz="1400" b="1" dirty="0">
              <a:solidFill>
                <a:prstClr val="black"/>
              </a:solidFill>
            </a:endParaRPr>
          </a:p>
        </p:txBody>
      </p:sp>
      <p:sp>
        <p:nvSpPr>
          <p:cNvPr id="24" name="テキスト ボックス 23"/>
          <p:cNvSpPr txBox="1"/>
          <p:nvPr/>
        </p:nvSpPr>
        <p:spPr>
          <a:xfrm>
            <a:off x="5035927" y="3379640"/>
            <a:ext cx="4434223" cy="276997"/>
          </a:xfrm>
          <a:prstGeom prst="rect">
            <a:avLst/>
          </a:prstGeom>
          <a:noFill/>
        </p:spPr>
        <p:txBody>
          <a:bodyPr wrap="none" lIns="91438" tIns="45719" rIns="91438" bIns="45719" rtlCol="0">
            <a:spAutoFit/>
          </a:bodyPr>
          <a:lstStyle/>
          <a:p>
            <a:pPr defTabSz="965372" fontAlgn="auto">
              <a:spcBef>
                <a:spcPts val="0"/>
              </a:spcBef>
              <a:spcAft>
                <a:spcPts val="0"/>
              </a:spcAft>
            </a:pPr>
            <a:r>
              <a:rPr lang="en-US" altLang="ja-JP" sz="1200" dirty="0" smtClean="0">
                <a:solidFill>
                  <a:prstClr val="black"/>
                </a:solidFill>
                <a:latin typeface="Calibri"/>
                <a:ea typeface="ＭＳ Ｐゴシック"/>
              </a:rPr>
              <a:t>※ </a:t>
            </a:r>
            <a:r>
              <a:rPr lang="ja-JP" altLang="en-US" sz="1200" dirty="0" smtClean="0">
                <a:solidFill>
                  <a:prstClr val="black"/>
                </a:solidFill>
                <a:latin typeface="Calibri"/>
                <a:ea typeface="ＭＳ Ｐゴシック"/>
              </a:rPr>
              <a:t>主査が必要と認める時は、関係者から意見を</a:t>
            </a:r>
            <a:r>
              <a:rPr lang="ja-JP" altLang="en-US" sz="1200" dirty="0">
                <a:solidFill>
                  <a:prstClr val="black"/>
                </a:solidFill>
                <a:latin typeface="Calibri"/>
                <a:ea typeface="ＭＳ Ｐゴシック"/>
              </a:rPr>
              <a:t>聞くこと</a:t>
            </a:r>
            <a:r>
              <a:rPr lang="ja-JP" altLang="en-US" sz="1200" dirty="0" smtClean="0">
                <a:solidFill>
                  <a:prstClr val="black"/>
                </a:solidFill>
                <a:latin typeface="Calibri"/>
                <a:ea typeface="ＭＳ Ｐゴシック"/>
              </a:rPr>
              <a:t>ができる。</a:t>
            </a:r>
            <a:endParaRPr lang="ja-JP" altLang="en-US" sz="1200" dirty="0">
              <a:solidFill>
                <a:prstClr val="black"/>
              </a:solidFill>
              <a:latin typeface="Calibri"/>
              <a:ea typeface="ＭＳ Ｐゴシック"/>
            </a:endParaRPr>
          </a:p>
        </p:txBody>
      </p:sp>
      <p:sp>
        <p:nvSpPr>
          <p:cNvPr id="32" name="正方形/長方形 31"/>
          <p:cNvSpPr/>
          <p:nvPr/>
        </p:nvSpPr>
        <p:spPr>
          <a:xfrm>
            <a:off x="99099" y="3789136"/>
            <a:ext cx="9662821" cy="864000"/>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16132" indent="-2416132" defTabSz="965372" fontAlgn="auto">
              <a:spcBef>
                <a:spcPts val="0"/>
              </a:spcBef>
              <a:spcAft>
                <a:spcPts val="0"/>
              </a:spcAft>
            </a:pPr>
            <a:r>
              <a:rPr lang="en-US" altLang="ja-JP" sz="1400" b="1" dirty="0" smtClean="0">
                <a:solidFill>
                  <a:prstClr val="black"/>
                </a:solidFill>
                <a:latin typeface="ＭＳ Ｐゴシック"/>
              </a:rPr>
              <a:t>【</a:t>
            </a:r>
            <a:r>
              <a:rPr lang="ja-JP" altLang="en-US" sz="1400" b="1" dirty="0" smtClean="0">
                <a:solidFill>
                  <a:prstClr val="black"/>
                </a:solidFill>
                <a:latin typeface="ＭＳ Ｐゴシック"/>
              </a:rPr>
              <a:t>検討項目</a:t>
            </a:r>
            <a:r>
              <a:rPr lang="en-US" altLang="ja-JP" sz="1400" b="1" dirty="0" smtClean="0">
                <a:solidFill>
                  <a:prstClr val="black"/>
                </a:solidFill>
                <a:latin typeface="ＭＳ Ｐゴシック"/>
              </a:rPr>
              <a:t>】</a:t>
            </a:r>
          </a:p>
          <a:p>
            <a:pPr marL="2416132" indent="-2416132" defTabSz="965372" fontAlgn="auto">
              <a:spcBef>
                <a:spcPts val="0"/>
              </a:spcBef>
              <a:spcAft>
                <a:spcPts val="0"/>
              </a:spcAft>
            </a:pPr>
            <a:r>
              <a:rPr lang="en-US" altLang="ja-JP" sz="1400" b="1" dirty="0">
                <a:solidFill>
                  <a:prstClr val="black"/>
                </a:solidFill>
                <a:latin typeface="ＭＳ Ｐゴシック"/>
              </a:rPr>
              <a:t> </a:t>
            </a:r>
            <a:r>
              <a:rPr lang="ja-JP" altLang="en-US" sz="1200" dirty="0" smtClean="0">
                <a:solidFill>
                  <a:prstClr val="black"/>
                </a:solidFill>
                <a:latin typeface="ＭＳ Ｐゴシック"/>
              </a:rPr>
              <a:t>（１）　各サービスの報酬のあり方について</a:t>
            </a:r>
            <a:endParaRPr lang="en-US" altLang="ja-JP" sz="1200" dirty="0">
              <a:solidFill>
                <a:prstClr val="black"/>
              </a:solidFill>
              <a:latin typeface="ＭＳ Ｐゴシック"/>
            </a:endParaRPr>
          </a:p>
          <a:p>
            <a:pPr marL="2416132" indent="-2416132" defTabSz="965372" fontAlgn="auto">
              <a:lnSpc>
                <a:spcPts val="1400"/>
              </a:lnSpc>
              <a:spcBef>
                <a:spcPts val="0"/>
              </a:spcBef>
              <a:spcAft>
                <a:spcPts val="0"/>
              </a:spcAft>
            </a:pPr>
            <a:r>
              <a:rPr lang="ja-JP" altLang="en-US" sz="1200" dirty="0" smtClean="0">
                <a:solidFill>
                  <a:prstClr val="black"/>
                </a:solidFill>
                <a:latin typeface="ＭＳ Ｐゴシック"/>
              </a:rPr>
              <a:t> （２）　改正障害者総合支援法に係る対応等（新設サービス（自立生活援助、就労定着支援等）の報酬　等）</a:t>
            </a:r>
            <a:endParaRPr lang="en-US" altLang="ja-JP" sz="1200" dirty="0">
              <a:solidFill>
                <a:prstClr val="black"/>
              </a:solidFill>
              <a:latin typeface="ＭＳ Ｐゴシック"/>
            </a:endParaRPr>
          </a:p>
          <a:p>
            <a:pPr marL="2416132" indent="-2416132" defTabSz="965372" fontAlgn="auto">
              <a:lnSpc>
                <a:spcPts val="1400"/>
              </a:lnSpc>
              <a:spcBef>
                <a:spcPts val="0"/>
              </a:spcBef>
              <a:spcAft>
                <a:spcPts val="0"/>
              </a:spcAft>
            </a:pPr>
            <a:r>
              <a:rPr lang="ja-JP" altLang="en-US" sz="1200" dirty="0" smtClean="0">
                <a:solidFill>
                  <a:prstClr val="black"/>
                </a:solidFill>
                <a:latin typeface="ＭＳ Ｐゴシック"/>
              </a:rPr>
              <a:t> （３）　その他</a:t>
            </a:r>
            <a:endParaRPr lang="en-US" altLang="ja-JP" sz="1200" dirty="0" smtClean="0">
              <a:solidFill>
                <a:prstClr val="black"/>
              </a:solidFill>
              <a:latin typeface="ＭＳ Ｐゴシック"/>
            </a:endParaRPr>
          </a:p>
        </p:txBody>
      </p:sp>
      <p:sp>
        <p:nvSpPr>
          <p:cNvPr id="36" name="正方形/長方形 35"/>
          <p:cNvSpPr/>
          <p:nvPr/>
        </p:nvSpPr>
        <p:spPr>
          <a:xfrm>
            <a:off x="116467" y="4725376"/>
            <a:ext cx="9662821" cy="2088000"/>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16132" indent="-2416132" defTabSz="965372" fontAlgn="auto">
              <a:spcBef>
                <a:spcPts val="0"/>
              </a:spcBef>
              <a:spcAft>
                <a:spcPts val="0"/>
              </a:spcAft>
            </a:pPr>
            <a:r>
              <a:rPr lang="en-US" altLang="ja-JP" sz="1400" b="1" dirty="0">
                <a:solidFill>
                  <a:prstClr val="black"/>
                </a:solidFill>
                <a:latin typeface="ＭＳ Ｐゴシック"/>
              </a:rPr>
              <a:t>【</a:t>
            </a:r>
            <a:r>
              <a:rPr lang="ja-JP" altLang="en-US" sz="1400" b="1" dirty="0">
                <a:solidFill>
                  <a:prstClr val="black"/>
                </a:solidFill>
                <a:latin typeface="ＭＳ Ｐゴシック"/>
              </a:rPr>
              <a:t>開催実績</a:t>
            </a:r>
            <a:r>
              <a:rPr lang="en-US" altLang="ja-JP" sz="1400" b="1" dirty="0">
                <a:solidFill>
                  <a:prstClr val="black"/>
                </a:solidFill>
                <a:latin typeface="ＭＳ Ｐゴシック"/>
              </a:rPr>
              <a:t>】</a:t>
            </a:r>
          </a:p>
          <a:p>
            <a:pPr marL="2416132" indent="-2416132" defTabSz="965372" fontAlgn="auto">
              <a:spcBef>
                <a:spcPts val="0"/>
              </a:spcBef>
              <a:spcAft>
                <a:spcPts val="0"/>
              </a:spcAft>
            </a:pPr>
            <a:r>
              <a:rPr lang="ja-JP" altLang="en-US" sz="1400" dirty="0" smtClean="0">
                <a:solidFill>
                  <a:prstClr val="black"/>
                </a:solidFill>
                <a:latin typeface="ＭＳ Ｐゴシック"/>
              </a:rPr>
              <a:t> 　第</a:t>
            </a:r>
            <a:r>
              <a:rPr lang="en-US" altLang="ja-JP" sz="1400" dirty="0" smtClean="0">
                <a:solidFill>
                  <a:prstClr val="black"/>
                </a:solidFill>
                <a:latin typeface="ＭＳ Ｐゴシック"/>
              </a:rPr>
              <a:t>1</a:t>
            </a:r>
            <a:r>
              <a:rPr lang="ja-JP" altLang="en-US" sz="1400" dirty="0" smtClean="0">
                <a:solidFill>
                  <a:prstClr val="black"/>
                </a:solidFill>
                <a:latin typeface="ＭＳ Ｐゴシック"/>
              </a:rPr>
              <a:t>回 ：平成</a:t>
            </a:r>
            <a:r>
              <a:rPr lang="en-US" altLang="ja-JP" sz="1400" dirty="0" smtClean="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5</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31</a:t>
            </a:r>
            <a:r>
              <a:rPr lang="ja-JP" altLang="en-US" sz="1400" dirty="0" smtClean="0">
                <a:solidFill>
                  <a:prstClr val="black"/>
                </a:solidFill>
                <a:latin typeface="ＭＳ Ｐゴシック"/>
              </a:rPr>
              <a:t>日（水）  第 </a:t>
            </a:r>
            <a:r>
              <a:rPr lang="ja-JP" altLang="en-US" sz="1050" dirty="0" smtClean="0">
                <a:solidFill>
                  <a:prstClr val="black"/>
                </a:solidFill>
                <a:latin typeface="ＭＳ Ｐゴシック"/>
              </a:rPr>
              <a:t> </a:t>
            </a:r>
            <a:r>
              <a:rPr lang="en-US" altLang="ja-JP" sz="1400" dirty="0" smtClean="0">
                <a:solidFill>
                  <a:prstClr val="black"/>
                </a:solidFill>
                <a:latin typeface="ＭＳ Ｐゴシック"/>
              </a:rPr>
              <a:t>8</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ja-JP" altLang="en-US" sz="1000" dirty="0" smtClean="0">
                <a:solidFill>
                  <a:prstClr val="black"/>
                </a:solidFill>
                <a:latin typeface="ＭＳ Ｐゴシック"/>
              </a:rPr>
              <a:t> </a:t>
            </a:r>
            <a:r>
              <a:rPr lang="en-US" altLang="ja-JP" sz="1400" dirty="0" smtClean="0">
                <a:solidFill>
                  <a:prstClr val="black"/>
                </a:solidFill>
                <a:latin typeface="ＭＳ Ｐゴシック"/>
              </a:rPr>
              <a:t>9</a:t>
            </a:r>
            <a:r>
              <a:rPr lang="ja-JP" altLang="en-US" sz="1400" dirty="0">
                <a:solidFill>
                  <a:prstClr val="black"/>
                </a:solidFill>
                <a:latin typeface="ＭＳ Ｐゴシック"/>
              </a:rPr>
              <a:t>月</a:t>
            </a:r>
            <a:r>
              <a:rPr lang="en-US" altLang="ja-JP" sz="1400" dirty="0">
                <a:solidFill>
                  <a:prstClr val="black"/>
                </a:solidFill>
                <a:latin typeface="ＭＳ Ｐゴシック"/>
              </a:rPr>
              <a:t> </a:t>
            </a:r>
            <a:r>
              <a:rPr lang="en-US" altLang="ja-JP" sz="1050" dirty="0">
                <a:solidFill>
                  <a:prstClr val="black"/>
                </a:solidFill>
                <a:latin typeface="ＭＳ Ｐゴシック"/>
              </a:rPr>
              <a:t> </a:t>
            </a:r>
            <a:r>
              <a:rPr lang="en-US" altLang="ja-JP" sz="1400" dirty="0">
                <a:solidFill>
                  <a:prstClr val="black"/>
                </a:solidFill>
                <a:latin typeface="ＭＳ Ｐゴシック"/>
              </a:rPr>
              <a:t>6</a:t>
            </a:r>
            <a:r>
              <a:rPr lang="ja-JP" altLang="en-US" sz="1400" dirty="0">
                <a:solidFill>
                  <a:prstClr val="black"/>
                </a:solidFill>
                <a:latin typeface="ＭＳ Ｐゴシック"/>
              </a:rPr>
              <a:t>日（水</a:t>
            </a:r>
            <a:r>
              <a:rPr lang="ja-JP" altLang="en-US" sz="1400" dirty="0" smtClean="0">
                <a:solidFill>
                  <a:prstClr val="black"/>
                </a:solidFill>
                <a:latin typeface="ＭＳ Ｐゴシック"/>
              </a:rPr>
              <a:t>）  第</a:t>
            </a:r>
            <a:r>
              <a:rPr lang="en-US" altLang="ja-JP" sz="1400" dirty="0" smtClean="0">
                <a:solidFill>
                  <a:prstClr val="black"/>
                </a:solidFill>
                <a:latin typeface="ＭＳ Ｐゴシック"/>
              </a:rPr>
              <a:t>15</a:t>
            </a:r>
            <a:r>
              <a:rPr lang="ja-JP" altLang="en-US" sz="1400" dirty="0" smtClean="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11</a:t>
            </a:r>
            <a:r>
              <a:rPr lang="ja-JP" altLang="en-US" sz="1400" dirty="0">
                <a:solidFill>
                  <a:prstClr val="black"/>
                </a:solidFill>
                <a:latin typeface="ＭＳ Ｐゴシック"/>
              </a:rPr>
              <a:t>月</a:t>
            </a:r>
            <a:r>
              <a:rPr lang="en-US" altLang="ja-JP" sz="1400" dirty="0">
                <a:solidFill>
                  <a:prstClr val="black"/>
                </a:solidFill>
                <a:latin typeface="ＭＳ Ｐゴシック"/>
              </a:rPr>
              <a:t>27</a:t>
            </a:r>
            <a:r>
              <a:rPr lang="ja-JP" altLang="en-US" sz="1400" dirty="0">
                <a:solidFill>
                  <a:prstClr val="black"/>
                </a:solidFill>
                <a:latin typeface="ＭＳ Ｐゴシック"/>
              </a:rPr>
              <a:t>日（月</a:t>
            </a:r>
            <a:r>
              <a:rPr lang="ja-JP" altLang="en-US" sz="1400" dirty="0" smtClean="0">
                <a:solidFill>
                  <a:prstClr val="black"/>
                </a:solidFill>
                <a:latin typeface="ＭＳ Ｐゴシック"/>
              </a:rPr>
              <a:t>）　　</a:t>
            </a:r>
            <a:endParaRPr lang="en-US" altLang="ja-JP" sz="1400" dirty="0" smtClean="0">
              <a:solidFill>
                <a:prstClr val="black"/>
              </a:solidFill>
              <a:latin typeface="ＭＳ Ｐゴシック"/>
            </a:endParaRPr>
          </a:p>
          <a:p>
            <a:pPr marL="2416132" indent="-2416132" defTabSz="965372" fontAlgn="auto">
              <a:spcBef>
                <a:spcPts val="0"/>
              </a:spcBef>
              <a:spcAft>
                <a:spcPts val="0"/>
              </a:spcAft>
            </a:pP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2</a:t>
            </a:r>
            <a:r>
              <a:rPr lang="ja-JP" altLang="en-US" sz="1400" dirty="0" smtClean="0">
                <a:solidFill>
                  <a:prstClr val="black"/>
                </a:solidFill>
                <a:latin typeface="ＭＳ Ｐゴシック"/>
              </a:rPr>
              <a:t>回 ：平成</a:t>
            </a:r>
            <a:r>
              <a:rPr lang="en-US" altLang="ja-JP" sz="1400" dirty="0" smtClean="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smtClean="0">
                <a:solidFill>
                  <a:prstClr val="black"/>
                </a:solidFill>
                <a:latin typeface="ＭＳ Ｐゴシック"/>
              </a:rPr>
              <a:t>6</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29</a:t>
            </a:r>
            <a:r>
              <a:rPr lang="ja-JP" altLang="en-US" sz="1400" dirty="0" smtClean="0">
                <a:solidFill>
                  <a:prstClr val="black"/>
                </a:solidFill>
                <a:latin typeface="ＭＳ Ｐゴシック"/>
              </a:rPr>
              <a:t>日（木）  第 </a:t>
            </a:r>
            <a:r>
              <a:rPr lang="ja-JP" altLang="en-US" sz="1100" dirty="0" smtClean="0">
                <a:solidFill>
                  <a:prstClr val="black"/>
                </a:solidFill>
                <a:latin typeface="ＭＳ Ｐゴシック"/>
              </a:rPr>
              <a:t> </a:t>
            </a:r>
            <a:r>
              <a:rPr lang="en-US" altLang="ja-JP" sz="1400" dirty="0" smtClean="0">
                <a:solidFill>
                  <a:prstClr val="black"/>
                </a:solidFill>
                <a:latin typeface="ＭＳ Ｐゴシック"/>
              </a:rPr>
              <a:t>9</a:t>
            </a:r>
            <a:r>
              <a:rPr lang="ja-JP" altLang="en-US" sz="1400" dirty="0" smtClean="0">
                <a:solidFill>
                  <a:prstClr val="black"/>
                </a:solidFill>
                <a:latin typeface="ＭＳ Ｐゴシック"/>
              </a:rPr>
              <a:t>回 ：平成</a:t>
            </a:r>
            <a:r>
              <a:rPr lang="en-US" altLang="ja-JP" sz="1400" dirty="0" smtClean="0">
                <a:solidFill>
                  <a:prstClr val="black"/>
                </a:solidFill>
                <a:latin typeface="ＭＳ Ｐゴシック"/>
              </a:rPr>
              <a:t>29</a:t>
            </a:r>
            <a:r>
              <a:rPr lang="ja-JP" altLang="en-US" sz="1400" dirty="0" smtClean="0">
                <a:solidFill>
                  <a:prstClr val="black"/>
                </a:solidFill>
                <a:latin typeface="ＭＳ Ｐゴシック"/>
              </a:rPr>
              <a:t>年 </a:t>
            </a:r>
            <a:r>
              <a:rPr lang="ja-JP" altLang="en-US" sz="1000" dirty="0" smtClean="0">
                <a:solidFill>
                  <a:prstClr val="black"/>
                </a:solidFill>
                <a:latin typeface="ＭＳ Ｐゴシック"/>
              </a:rPr>
              <a:t> </a:t>
            </a:r>
            <a:r>
              <a:rPr lang="en-US" altLang="ja-JP" sz="1400" dirty="0" smtClean="0">
                <a:solidFill>
                  <a:prstClr val="black"/>
                </a:solidFill>
                <a:latin typeface="ＭＳ Ｐゴシック"/>
              </a:rPr>
              <a:t>9</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13</a:t>
            </a:r>
            <a:r>
              <a:rPr lang="ja-JP" altLang="en-US" sz="1400" dirty="0" smtClean="0">
                <a:solidFill>
                  <a:prstClr val="black"/>
                </a:solidFill>
                <a:latin typeface="ＭＳ Ｐゴシック"/>
              </a:rPr>
              <a:t>日（水）  第</a:t>
            </a:r>
            <a:r>
              <a:rPr lang="en-US" altLang="ja-JP" sz="1400" dirty="0" smtClean="0">
                <a:solidFill>
                  <a:prstClr val="black"/>
                </a:solidFill>
                <a:latin typeface="ＭＳ Ｐゴシック"/>
              </a:rPr>
              <a:t>16</a:t>
            </a:r>
            <a:r>
              <a:rPr lang="ja-JP" altLang="en-US" sz="1400" dirty="0" smtClean="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12</a:t>
            </a:r>
            <a:r>
              <a:rPr lang="ja-JP" altLang="en-US" sz="1400" dirty="0">
                <a:solidFill>
                  <a:prstClr val="black"/>
                </a:solidFill>
                <a:latin typeface="ＭＳ Ｐゴシック"/>
              </a:rPr>
              <a:t>月  </a:t>
            </a:r>
            <a:r>
              <a:rPr lang="en-US" altLang="ja-JP" sz="1400" dirty="0">
                <a:solidFill>
                  <a:prstClr val="black"/>
                </a:solidFill>
                <a:latin typeface="ＭＳ Ｐゴシック"/>
              </a:rPr>
              <a:t>7</a:t>
            </a:r>
            <a:r>
              <a:rPr lang="ja-JP" altLang="en-US" sz="1400" dirty="0">
                <a:solidFill>
                  <a:prstClr val="black"/>
                </a:solidFill>
                <a:latin typeface="ＭＳ Ｐゴシック"/>
              </a:rPr>
              <a:t>日（木）</a:t>
            </a:r>
            <a:endParaRPr lang="en-US" altLang="ja-JP" sz="1400" dirty="0">
              <a:solidFill>
                <a:prstClr val="black"/>
              </a:solidFill>
              <a:latin typeface="ＭＳ Ｐゴシック"/>
            </a:endParaRPr>
          </a:p>
          <a:p>
            <a:pPr marL="2416132" indent="-2416132" defTabSz="965372" fontAlgn="auto">
              <a:spcBef>
                <a:spcPts val="0"/>
              </a:spcBef>
              <a:spcAft>
                <a:spcPts val="0"/>
              </a:spcAft>
            </a:pP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3</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smtClean="0">
                <a:solidFill>
                  <a:prstClr val="black"/>
                </a:solidFill>
                <a:latin typeface="ＭＳ Ｐゴシック"/>
              </a:rPr>
              <a:t>7</a:t>
            </a:r>
            <a:r>
              <a:rPr lang="ja-JP" altLang="en-US" sz="1400" dirty="0" smtClean="0">
                <a:solidFill>
                  <a:prstClr val="black"/>
                </a:solidFill>
                <a:latin typeface="ＭＳ Ｐゴシック"/>
              </a:rPr>
              <a:t>月</a:t>
            </a:r>
            <a:r>
              <a:rPr lang="en-US" altLang="ja-JP" sz="1400" dirty="0">
                <a:solidFill>
                  <a:prstClr val="black"/>
                </a:solidFill>
                <a:latin typeface="ＭＳ Ｐゴシック"/>
              </a:rPr>
              <a:t> </a:t>
            </a:r>
            <a:r>
              <a:rPr lang="en-US" altLang="ja-JP" sz="1050" dirty="0" smtClean="0">
                <a:solidFill>
                  <a:prstClr val="black"/>
                </a:solidFill>
                <a:latin typeface="ＭＳ Ｐゴシック"/>
              </a:rPr>
              <a:t> </a:t>
            </a:r>
            <a:r>
              <a:rPr lang="en-US" altLang="ja-JP" sz="1400" dirty="0" smtClean="0">
                <a:solidFill>
                  <a:prstClr val="black"/>
                </a:solidFill>
                <a:latin typeface="ＭＳ Ｐゴシック"/>
              </a:rPr>
              <a:t>7</a:t>
            </a:r>
            <a:r>
              <a:rPr lang="ja-JP" altLang="en-US" sz="1400" dirty="0" smtClean="0">
                <a:solidFill>
                  <a:prstClr val="black"/>
                </a:solidFill>
                <a:latin typeface="ＭＳ Ｐゴシック"/>
              </a:rPr>
              <a:t>日（金）  第</a:t>
            </a:r>
            <a:r>
              <a:rPr lang="en-US" altLang="ja-JP" sz="1400" dirty="0" smtClean="0">
                <a:solidFill>
                  <a:prstClr val="black"/>
                </a:solidFill>
                <a:latin typeface="ＭＳ Ｐゴシック"/>
              </a:rPr>
              <a:t>10</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ja-JP" altLang="en-US" sz="1000" dirty="0" smtClean="0">
                <a:solidFill>
                  <a:prstClr val="black"/>
                </a:solidFill>
                <a:latin typeface="ＭＳ Ｐゴシック"/>
              </a:rPr>
              <a:t> </a:t>
            </a:r>
            <a:r>
              <a:rPr lang="en-US" altLang="ja-JP" sz="1400" dirty="0" smtClean="0">
                <a:solidFill>
                  <a:prstClr val="black"/>
                </a:solidFill>
                <a:latin typeface="ＭＳ Ｐゴシック"/>
              </a:rPr>
              <a:t>9</a:t>
            </a:r>
            <a:r>
              <a:rPr lang="ja-JP" altLang="en-US" sz="1400" dirty="0">
                <a:solidFill>
                  <a:prstClr val="black"/>
                </a:solidFill>
                <a:latin typeface="ＭＳ Ｐゴシック"/>
              </a:rPr>
              <a:t>月</a:t>
            </a:r>
            <a:r>
              <a:rPr lang="en-US" altLang="ja-JP" sz="1400" dirty="0">
                <a:solidFill>
                  <a:prstClr val="black"/>
                </a:solidFill>
                <a:latin typeface="ＭＳ Ｐゴシック"/>
              </a:rPr>
              <a:t>22</a:t>
            </a:r>
            <a:r>
              <a:rPr lang="ja-JP" altLang="en-US" sz="1400" dirty="0">
                <a:solidFill>
                  <a:prstClr val="black"/>
                </a:solidFill>
                <a:latin typeface="ＭＳ Ｐゴシック"/>
              </a:rPr>
              <a:t>日（金</a:t>
            </a:r>
            <a:r>
              <a:rPr lang="ja-JP" altLang="en-US" sz="1400" dirty="0" smtClean="0">
                <a:solidFill>
                  <a:prstClr val="black"/>
                </a:solidFill>
                <a:latin typeface="ＭＳ Ｐゴシック"/>
              </a:rPr>
              <a:t>）   </a:t>
            </a:r>
            <a:r>
              <a:rPr lang="ja-JP" altLang="en-US" sz="1100" dirty="0" smtClean="0">
                <a:solidFill>
                  <a:prstClr val="black"/>
                </a:solidFill>
                <a:latin typeface="ＭＳ Ｐゴシック"/>
              </a:rPr>
              <a:t>平成</a:t>
            </a:r>
            <a:r>
              <a:rPr lang="en-US" altLang="ja-JP" sz="1100" dirty="0">
                <a:solidFill>
                  <a:prstClr val="black"/>
                </a:solidFill>
                <a:latin typeface="ＭＳ Ｐゴシック"/>
              </a:rPr>
              <a:t>29</a:t>
            </a:r>
            <a:r>
              <a:rPr lang="ja-JP" altLang="en-US" sz="1100" dirty="0">
                <a:solidFill>
                  <a:prstClr val="black"/>
                </a:solidFill>
                <a:latin typeface="ＭＳ Ｐゴシック"/>
              </a:rPr>
              <a:t>年</a:t>
            </a:r>
            <a:r>
              <a:rPr lang="en-US" altLang="ja-JP" sz="1100" dirty="0">
                <a:solidFill>
                  <a:prstClr val="black"/>
                </a:solidFill>
                <a:latin typeface="ＭＳ Ｐゴシック"/>
              </a:rPr>
              <a:t>12</a:t>
            </a:r>
            <a:r>
              <a:rPr lang="ja-JP" altLang="en-US" sz="1100" dirty="0">
                <a:solidFill>
                  <a:prstClr val="black"/>
                </a:solidFill>
                <a:latin typeface="ＭＳ Ｐゴシック"/>
              </a:rPr>
              <a:t>月</a:t>
            </a:r>
            <a:r>
              <a:rPr lang="en-US" altLang="ja-JP" sz="1100" dirty="0" smtClean="0">
                <a:solidFill>
                  <a:prstClr val="black"/>
                </a:solidFill>
                <a:latin typeface="ＭＳ Ｐゴシック"/>
              </a:rPr>
              <a:t>18</a:t>
            </a:r>
            <a:r>
              <a:rPr lang="ja-JP" altLang="en-US" sz="1100" dirty="0" smtClean="0">
                <a:solidFill>
                  <a:prstClr val="black"/>
                </a:solidFill>
                <a:latin typeface="ＭＳ Ｐゴシック"/>
              </a:rPr>
              <a:t>日</a:t>
            </a:r>
            <a:r>
              <a:rPr lang="ja-JP" altLang="en-US" sz="1200" dirty="0" smtClean="0">
                <a:solidFill>
                  <a:prstClr val="black"/>
                </a:solidFill>
                <a:latin typeface="ＭＳ Ｐゴシック"/>
              </a:rPr>
              <a:t>：</a:t>
            </a:r>
            <a:r>
              <a:rPr lang="ja-JP" altLang="en-US" sz="1100" dirty="0" smtClean="0">
                <a:solidFill>
                  <a:prstClr val="black"/>
                </a:solidFill>
                <a:latin typeface="ＭＳ Ｐゴシック"/>
              </a:rPr>
              <a:t>予算</a:t>
            </a:r>
            <a:r>
              <a:rPr lang="ja-JP" altLang="en-US" sz="1100" dirty="0">
                <a:solidFill>
                  <a:prstClr val="black"/>
                </a:solidFill>
                <a:latin typeface="ＭＳ Ｐゴシック"/>
              </a:rPr>
              <a:t>編成</a:t>
            </a:r>
            <a:r>
              <a:rPr lang="ja-JP" altLang="en-US" sz="1100" dirty="0" smtClean="0">
                <a:solidFill>
                  <a:prstClr val="black"/>
                </a:solidFill>
                <a:latin typeface="ＭＳ Ｐゴシック"/>
              </a:rPr>
              <a:t>過程において</a:t>
            </a:r>
            <a:r>
              <a:rPr lang="ja-JP" altLang="en-US" sz="1100" dirty="0">
                <a:solidFill>
                  <a:prstClr val="black"/>
                </a:solidFill>
                <a:latin typeface="ＭＳ Ｐゴシック"/>
              </a:rPr>
              <a:t>改定率</a:t>
            </a:r>
            <a:r>
              <a:rPr lang="ja-JP" altLang="en-US" sz="1100" dirty="0" smtClean="0">
                <a:solidFill>
                  <a:prstClr val="black"/>
                </a:solidFill>
                <a:latin typeface="ＭＳ Ｐゴシック"/>
              </a:rPr>
              <a:t>セット</a:t>
            </a:r>
            <a:endParaRPr lang="en-US" altLang="ja-JP" sz="1200" dirty="0">
              <a:solidFill>
                <a:prstClr val="black"/>
              </a:solidFill>
              <a:latin typeface="ＭＳ Ｐゴシック"/>
            </a:endParaRPr>
          </a:p>
          <a:p>
            <a:pPr marL="2416132" indent="-2416132" defTabSz="965372" fontAlgn="auto">
              <a:spcBef>
                <a:spcPts val="0"/>
              </a:spcBef>
              <a:spcAft>
                <a:spcPts val="0"/>
              </a:spcAft>
            </a:pPr>
            <a:r>
              <a:rPr lang="ja-JP" altLang="en-US" sz="1400" dirty="0">
                <a:solidFill>
                  <a:prstClr val="black"/>
                </a:solidFill>
                <a:latin typeface="ＭＳ Ｐゴシック"/>
              </a:rPr>
              <a:t>＊</a:t>
            </a: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4</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7</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13</a:t>
            </a:r>
            <a:r>
              <a:rPr lang="ja-JP" altLang="en-US" sz="1400" dirty="0" smtClean="0">
                <a:solidFill>
                  <a:prstClr val="black"/>
                </a:solidFill>
                <a:latin typeface="ＭＳ Ｐゴシック"/>
              </a:rPr>
              <a:t>日</a:t>
            </a:r>
            <a:r>
              <a:rPr lang="ja-JP" altLang="en-US" sz="1400" dirty="0">
                <a:solidFill>
                  <a:prstClr val="black"/>
                </a:solidFill>
                <a:latin typeface="ＭＳ Ｐゴシック"/>
              </a:rPr>
              <a:t>（</a:t>
            </a:r>
            <a:r>
              <a:rPr lang="ja-JP" altLang="en-US" sz="1400" dirty="0" smtClean="0">
                <a:solidFill>
                  <a:prstClr val="black"/>
                </a:solidFill>
                <a:latin typeface="ＭＳ Ｐゴシック"/>
              </a:rPr>
              <a:t>木）  第</a:t>
            </a:r>
            <a:r>
              <a:rPr lang="en-US" altLang="ja-JP" sz="1400" dirty="0" smtClean="0">
                <a:solidFill>
                  <a:prstClr val="black"/>
                </a:solidFill>
                <a:latin typeface="ＭＳ Ｐゴシック"/>
              </a:rPr>
              <a:t>11</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10</a:t>
            </a:r>
            <a:r>
              <a:rPr lang="ja-JP" altLang="en-US" sz="1400" dirty="0">
                <a:solidFill>
                  <a:prstClr val="black"/>
                </a:solidFill>
                <a:latin typeface="ＭＳ Ｐゴシック"/>
              </a:rPr>
              <a:t>月 </a:t>
            </a:r>
            <a:r>
              <a:rPr lang="en-US" altLang="ja-JP" sz="1400" dirty="0">
                <a:solidFill>
                  <a:prstClr val="black"/>
                </a:solidFill>
                <a:latin typeface="ＭＳ Ｐゴシック"/>
              </a:rPr>
              <a:t> 6</a:t>
            </a:r>
            <a:r>
              <a:rPr lang="ja-JP" altLang="en-US" sz="1400" dirty="0">
                <a:solidFill>
                  <a:prstClr val="black"/>
                </a:solidFill>
                <a:latin typeface="ＭＳ Ｐゴシック"/>
              </a:rPr>
              <a:t>日（金</a:t>
            </a:r>
            <a:r>
              <a:rPr lang="ja-JP" altLang="en-US" sz="1400" dirty="0" smtClean="0">
                <a:solidFill>
                  <a:prstClr val="black"/>
                </a:solidFill>
                <a:latin typeface="ＭＳ Ｐゴシック"/>
              </a:rPr>
              <a:t>）  第</a:t>
            </a:r>
            <a:r>
              <a:rPr lang="en-US" altLang="ja-JP" sz="1400" dirty="0" smtClean="0">
                <a:solidFill>
                  <a:prstClr val="black"/>
                </a:solidFill>
                <a:latin typeface="ＭＳ Ｐゴシック"/>
              </a:rPr>
              <a:t>17</a:t>
            </a:r>
            <a:r>
              <a:rPr lang="ja-JP" altLang="en-US" sz="1400" dirty="0" smtClean="0">
                <a:solidFill>
                  <a:prstClr val="black"/>
                </a:solidFill>
                <a:latin typeface="ＭＳ Ｐゴシック"/>
              </a:rPr>
              <a:t>回 ：平成</a:t>
            </a:r>
            <a:r>
              <a:rPr lang="en-US" altLang="ja-JP" sz="1400" dirty="0">
                <a:solidFill>
                  <a:prstClr val="black"/>
                </a:solidFill>
                <a:latin typeface="ＭＳ Ｐゴシック"/>
              </a:rPr>
              <a:t>30</a:t>
            </a:r>
            <a:r>
              <a:rPr lang="ja-JP" altLang="en-US" sz="1400" dirty="0">
                <a:solidFill>
                  <a:prstClr val="black"/>
                </a:solidFill>
                <a:latin typeface="ＭＳ Ｐゴシック"/>
              </a:rPr>
              <a:t>年  </a:t>
            </a:r>
            <a:r>
              <a:rPr lang="en-US" altLang="ja-JP" sz="1400" dirty="0">
                <a:solidFill>
                  <a:prstClr val="black"/>
                </a:solidFill>
                <a:latin typeface="ＭＳ Ｐゴシック"/>
              </a:rPr>
              <a:t>2</a:t>
            </a:r>
            <a:r>
              <a:rPr lang="ja-JP" altLang="en-US" sz="1400" dirty="0">
                <a:solidFill>
                  <a:prstClr val="black"/>
                </a:solidFill>
                <a:latin typeface="ＭＳ Ｐゴシック"/>
              </a:rPr>
              <a:t>月  </a:t>
            </a:r>
            <a:r>
              <a:rPr lang="en-US" altLang="ja-JP" sz="1400" dirty="0">
                <a:solidFill>
                  <a:prstClr val="black"/>
                </a:solidFill>
                <a:latin typeface="ＭＳ Ｐゴシック"/>
              </a:rPr>
              <a:t>5</a:t>
            </a:r>
            <a:r>
              <a:rPr lang="ja-JP" altLang="en-US" sz="1400" dirty="0">
                <a:solidFill>
                  <a:prstClr val="black"/>
                </a:solidFill>
                <a:latin typeface="ＭＳ Ｐゴシック"/>
              </a:rPr>
              <a:t>日（月）</a:t>
            </a:r>
            <a:endParaRPr lang="en-US" altLang="ja-JP" sz="1400" dirty="0" smtClean="0">
              <a:solidFill>
                <a:prstClr val="black"/>
              </a:solidFill>
              <a:latin typeface="ＭＳ Ｐゴシック"/>
            </a:endParaRPr>
          </a:p>
          <a:p>
            <a:pPr marL="2416132" indent="-2416132" defTabSz="965372" fontAlgn="auto">
              <a:spcBef>
                <a:spcPts val="0"/>
              </a:spcBef>
              <a:spcAft>
                <a:spcPts val="0"/>
              </a:spcAft>
            </a:pP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5</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7</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21</a:t>
            </a:r>
            <a:r>
              <a:rPr lang="ja-JP" altLang="en-US" sz="1400" dirty="0" smtClean="0">
                <a:solidFill>
                  <a:prstClr val="black"/>
                </a:solidFill>
                <a:latin typeface="ＭＳ Ｐゴシック"/>
              </a:rPr>
              <a:t>日</a:t>
            </a:r>
            <a:r>
              <a:rPr lang="ja-JP" altLang="en-US" sz="1400" dirty="0">
                <a:solidFill>
                  <a:prstClr val="black"/>
                </a:solidFill>
                <a:latin typeface="ＭＳ Ｐゴシック"/>
              </a:rPr>
              <a:t>（</a:t>
            </a:r>
            <a:r>
              <a:rPr lang="ja-JP" altLang="en-US" sz="1400" dirty="0" smtClean="0">
                <a:solidFill>
                  <a:prstClr val="black"/>
                </a:solidFill>
                <a:latin typeface="ＭＳ Ｐゴシック"/>
              </a:rPr>
              <a:t>金）  第</a:t>
            </a:r>
            <a:r>
              <a:rPr lang="en-US" altLang="ja-JP" sz="1400" dirty="0" smtClean="0">
                <a:solidFill>
                  <a:prstClr val="black"/>
                </a:solidFill>
                <a:latin typeface="ＭＳ Ｐゴシック"/>
              </a:rPr>
              <a:t>12</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10</a:t>
            </a:r>
            <a:r>
              <a:rPr lang="ja-JP" altLang="en-US" sz="1400" dirty="0">
                <a:solidFill>
                  <a:prstClr val="black"/>
                </a:solidFill>
                <a:latin typeface="ＭＳ Ｐゴシック"/>
              </a:rPr>
              <a:t>月</a:t>
            </a:r>
            <a:r>
              <a:rPr lang="en-US" altLang="ja-JP" sz="1400" dirty="0">
                <a:solidFill>
                  <a:prstClr val="black"/>
                </a:solidFill>
                <a:latin typeface="ＭＳ Ｐゴシック"/>
              </a:rPr>
              <a:t>18</a:t>
            </a:r>
            <a:r>
              <a:rPr lang="ja-JP" altLang="en-US" sz="1400" dirty="0">
                <a:solidFill>
                  <a:prstClr val="black"/>
                </a:solidFill>
                <a:latin typeface="ＭＳ Ｐゴシック"/>
              </a:rPr>
              <a:t>日（水</a:t>
            </a:r>
            <a:r>
              <a:rPr lang="ja-JP" altLang="en-US" sz="1400" dirty="0" smtClean="0">
                <a:solidFill>
                  <a:prstClr val="black"/>
                </a:solidFill>
                <a:latin typeface="ＭＳ Ｐゴシック"/>
              </a:rPr>
              <a:t>） </a:t>
            </a:r>
            <a:r>
              <a:rPr lang="ja-JP" altLang="en-US" sz="800" dirty="0" smtClean="0">
                <a:solidFill>
                  <a:prstClr val="black"/>
                </a:solidFill>
                <a:latin typeface="ＭＳ Ｐゴシック"/>
              </a:rPr>
              <a:t>   </a:t>
            </a:r>
            <a:r>
              <a:rPr lang="ja-JP" altLang="en-US" sz="1400" dirty="0" smtClean="0">
                <a:solidFill>
                  <a:prstClr val="black"/>
                </a:solidFill>
                <a:latin typeface="ＭＳ Ｐゴシック"/>
              </a:rPr>
              <a:t>平成</a:t>
            </a:r>
            <a:r>
              <a:rPr lang="en-US" altLang="ja-JP" sz="1400" dirty="0" smtClean="0">
                <a:solidFill>
                  <a:prstClr val="black"/>
                </a:solidFill>
                <a:latin typeface="ＭＳ Ｐゴシック"/>
              </a:rPr>
              <a:t>30</a:t>
            </a:r>
            <a:r>
              <a:rPr lang="ja-JP" altLang="en-US" sz="1400" dirty="0" smtClean="0">
                <a:solidFill>
                  <a:prstClr val="black"/>
                </a:solidFill>
                <a:latin typeface="ＭＳ Ｐゴシック"/>
              </a:rPr>
              <a:t>年</a:t>
            </a:r>
            <a:r>
              <a:rPr lang="en-US" altLang="ja-JP" sz="1400" dirty="0" smtClean="0">
                <a:solidFill>
                  <a:prstClr val="black"/>
                </a:solidFill>
                <a:latin typeface="ＭＳ Ｐゴシック"/>
              </a:rPr>
              <a:t>  </a:t>
            </a:r>
            <a:r>
              <a:rPr lang="en-US" altLang="ja-JP" sz="1400" dirty="0">
                <a:solidFill>
                  <a:prstClr val="black"/>
                </a:solidFill>
                <a:latin typeface="ＭＳ Ｐゴシック"/>
              </a:rPr>
              <a:t>2</a:t>
            </a:r>
            <a:r>
              <a:rPr lang="ja-JP" altLang="en-US" sz="1400" dirty="0">
                <a:solidFill>
                  <a:prstClr val="black"/>
                </a:solidFill>
                <a:latin typeface="ＭＳ Ｐゴシック"/>
              </a:rPr>
              <a:t>月</a:t>
            </a:r>
            <a:r>
              <a:rPr lang="en-US" altLang="ja-JP" sz="1400" dirty="0">
                <a:solidFill>
                  <a:prstClr val="black"/>
                </a:solidFill>
                <a:latin typeface="ＭＳ Ｐゴシック"/>
              </a:rPr>
              <a:t>  5</a:t>
            </a:r>
            <a:r>
              <a:rPr lang="ja-JP" altLang="en-US" sz="1400" dirty="0" smtClean="0">
                <a:solidFill>
                  <a:prstClr val="black"/>
                </a:solidFill>
                <a:latin typeface="ＭＳ Ｐゴシック"/>
              </a:rPr>
              <a:t>日：改定</a:t>
            </a:r>
            <a:r>
              <a:rPr lang="ja-JP" altLang="en-US" sz="1400" dirty="0">
                <a:solidFill>
                  <a:prstClr val="black"/>
                </a:solidFill>
                <a:latin typeface="ＭＳ Ｐゴシック"/>
              </a:rPr>
              <a:t>の概要とりまとめ</a:t>
            </a:r>
            <a:endParaRPr lang="en-US" altLang="ja-JP" sz="1400" dirty="0">
              <a:solidFill>
                <a:prstClr val="black"/>
              </a:solidFill>
              <a:latin typeface="ＭＳ Ｐゴシック"/>
            </a:endParaRPr>
          </a:p>
          <a:p>
            <a:pPr marL="2416132" indent="-2416132" defTabSz="965372" fontAlgn="auto">
              <a:spcBef>
                <a:spcPts val="0"/>
              </a:spcBef>
              <a:spcAft>
                <a:spcPts val="0"/>
              </a:spcAft>
            </a:pP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6</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7</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31</a:t>
            </a:r>
            <a:r>
              <a:rPr lang="ja-JP" altLang="en-US" sz="1400" dirty="0" smtClean="0">
                <a:solidFill>
                  <a:prstClr val="black"/>
                </a:solidFill>
                <a:latin typeface="ＭＳ Ｐゴシック"/>
              </a:rPr>
              <a:t>日</a:t>
            </a:r>
            <a:r>
              <a:rPr lang="ja-JP" altLang="en-US" sz="1400" dirty="0">
                <a:solidFill>
                  <a:prstClr val="black"/>
                </a:solidFill>
                <a:latin typeface="ＭＳ Ｐゴシック"/>
              </a:rPr>
              <a:t>（</a:t>
            </a:r>
            <a:r>
              <a:rPr lang="ja-JP" altLang="en-US" sz="1400" dirty="0" smtClean="0">
                <a:solidFill>
                  <a:prstClr val="black"/>
                </a:solidFill>
                <a:latin typeface="ＭＳ Ｐゴシック"/>
              </a:rPr>
              <a:t>月）  第</a:t>
            </a:r>
            <a:r>
              <a:rPr lang="en-US" altLang="ja-JP" sz="1400" dirty="0" smtClean="0">
                <a:solidFill>
                  <a:prstClr val="black"/>
                </a:solidFill>
                <a:latin typeface="ＭＳ Ｐゴシック"/>
              </a:rPr>
              <a:t>13</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10</a:t>
            </a:r>
            <a:r>
              <a:rPr lang="ja-JP" altLang="en-US" sz="1400" dirty="0">
                <a:solidFill>
                  <a:prstClr val="black"/>
                </a:solidFill>
                <a:latin typeface="ＭＳ Ｐゴシック"/>
              </a:rPr>
              <a:t>月</a:t>
            </a:r>
            <a:r>
              <a:rPr lang="en-US" altLang="ja-JP" sz="1400" dirty="0">
                <a:solidFill>
                  <a:prstClr val="black"/>
                </a:solidFill>
                <a:latin typeface="ＭＳ Ｐゴシック"/>
              </a:rPr>
              <a:t>31</a:t>
            </a:r>
            <a:r>
              <a:rPr lang="ja-JP" altLang="en-US" sz="1400" dirty="0">
                <a:solidFill>
                  <a:prstClr val="black"/>
                </a:solidFill>
                <a:latin typeface="ＭＳ Ｐゴシック"/>
              </a:rPr>
              <a:t>日（火</a:t>
            </a:r>
            <a:r>
              <a:rPr lang="ja-JP" altLang="en-US" sz="1400" dirty="0" smtClean="0">
                <a:solidFill>
                  <a:prstClr val="black"/>
                </a:solidFill>
                <a:latin typeface="ＭＳ Ｐゴシック"/>
              </a:rPr>
              <a:t>）</a:t>
            </a:r>
            <a:endParaRPr lang="en-US" altLang="ja-JP" sz="1400" dirty="0" smtClean="0">
              <a:solidFill>
                <a:prstClr val="black"/>
              </a:solidFill>
              <a:latin typeface="ＭＳ Ｐゴシック"/>
            </a:endParaRPr>
          </a:p>
          <a:p>
            <a:pPr marL="2416132" indent="-2416132" defTabSz="965372" fontAlgn="auto">
              <a:spcBef>
                <a:spcPts val="0"/>
              </a:spcBef>
              <a:spcAft>
                <a:spcPts val="0"/>
              </a:spcAft>
            </a:pPr>
            <a:r>
              <a:rPr lang="ja-JP" altLang="en-US" sz="1400" dirty="0">
                <a:solidFill>
                  <a:prstClr val="black"/>
                </a:solidFill>
                <a:latin typeface="ＭＳ Ｐゴシック"/>
              </a:rPr>
              <a:t>　 </a:t>
            </a: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7</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8</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25</a:t>
            </a:r>
            <a:r>
              <a:rPr lang="ja-JP" altLang="en-US" sz="1400" dirty="0" smtClean="0">
                <a:solidFill>
                  <a:prstClr val="black"/>
                </a:solidFill>
                <a:latin typeface="ＭＳ Ｐゴシック"/>
              </a:rPr>
              <a:t>日</a:t>
            </a:r>
            <a:r>
              <a:rPr lang="ja-JP" altLang="en-US" sz="1400" dirty="0">
                <a:solidFill>
                  <a:prstClr val="black"/>
                </a:solidFill>
                <a:latin typeface="ＭＳ Ｐゴシック"/>
              </a:rPr>
              <a:t>（</a:t>
            </a:r>
            <a:r>
              <a:rPr lang="ja-JP" altLang="en-US" sz="1400" dirty="0" smtClean="0">
                <a:solidFill>
                  <a:prstClr val="black"/>
                </a:solidFill>
                <a:latin typeface="ＭＳ Ｐゴシック"/>
              </a:rPr>
              <a:t>金）  第</a:t>
            </a:r>
            <a:r>
              <a:rPr lang="en-US" altLang="ja-JP" sz="1400" dirty="0" smtClean="0">
                <a:solidFill>
                  <a:prstClr val="black"/>
                </a:solidFill>
                <a:latin typeface="ＭＳ Ｐゴシック"/>
              </a:rPr>
              <a:t>14</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11</a:t>
            </a:r>
            <a:r>
              <a:rPr lang="ja-JP" altLang="en-US" sz="1400" dirty="0">
                <a:solidFill>
                  <a:prstClr val="black"/>
                </a:solidFill>
                <a:latin typeface="ＭＳ Ｐゴシック"/>
              </a:rPr>
              <a:t>月</a:t>
            </a:r>
            <a:r>
              <a:rPr lang="en-US" altLang="ja-JP" sz="1400" dirty="0">
                <a:solidFill>
                  <a:prstClr val="black"/>
                </a:solidFill>
                <a:latin typeface="ＭＳ Ｐゴシック"/>
              </a:rPr>
              <a:t>10</a:t>
            </a:r>
            <a:r>
              <a:rPr lang="ja-JP" altLang="en-US" sz="1400" dirty="0">
                <a:solidFill>
                  <a:prstClr val="black"/>
                </a:solidFill>
                <a:latin typeface="ＭＳ Ｐゴシック"/>
              </a:rPr>
              <a:t>日（金</a:t>
            </a:r>
            <a:r>
              <a:rPr lang="ja-JP" altLang="en-US" sz="1400" dirty="0" smtClean="0">
                <a:solidFill>
                  <a:prstClr val="black"/>
                </a:solidFill>
                <a:latin typeface="ＭＳ Ｐゴシック"/>
              </a:rPr>
              <a:t>）</a:t>
            </a:r>
            <a:endParaRPr lang="en-US" altLang="ja-JP" sz="1400" dirty="0" smtClean="0">
              <a:solidFill>
                <a:prstClr val="black"/>
              </a:solidFill>
              <a:latin typeface="ＭＳ Ｐゴシック"/>
            </a:endParaRPr>
          </a:p>
          <a:p>
            <a:pPr marL="2416132" indent="-2416132" defTabSz="965372" fontAlgn="auto">
              <a:lnSpc>
                <a:spcPts val="400"/>
              </a:lnSpc>
              <a:spcBef>
                <a:spcPts val="0"/>
              </a:spcBef>
              <a:spcAft>
                <a:spcPts val="0"/>
              </a:spcAft>
            </a:pPr>
            <a:endParaRPr lang="en-US" altLang="ja-JP" sz="1200" dirty="0" smtClean="0">
              <a:solidFill>
                <a:prstClr val="black"/>
              </a:solidFill>
              <a:latin typeface="ＭＳ Ｐゴシック"/>
            </a:endParaRPr>
          </a:p>
          <a:p>
            <a:pPr marL="2416132" indent="-2416132" defTabSz="965372" fontAlgn="auto">
              <a:spcBef>
                <a:spcPts val="0"/>
              </a:spcBef>
              <a:spcAft>
                <a:spcPts val="0"/>
              </a:spcAft>
            </a:pPr>
            <a:r>
              <a:rPr lang="ja-JP" altLang="en-US" sz="500" dirty="0" smtClean="0">
                <a:solidFill>
                  <a:prstClr val="black"/>
                </a:solidFill>
                <a:latin typeface="ＭＳ Ｐゴシック"/>
              </a:rPr>
              <a:t> </a:t>
            </a:r>
            <a:r>
              <a:rPr lang="ja-JP" altLang="en-US" sz="1100" dirty="0" smtClean="0">
                <a:solidFill>
                  <a:prstClr val="black"/>
                </a:solidFill>
                <a:latin typeface="ＭＳ Ｐゴシック"/>
              </a:rPr>
              <a:t>＊関係団体ヒアリング</a:t>
            </a:r>
            <a:r>
              <a:rPr lang="ja-JP" altLang="en-US" sz="1400" dirty="0" smtClean="0">
                <a:solidFill>
                  <a:prstClr val="black"/>
                </a:solidFill>
                <a:latin typeface="ＭＳ Ｐゴシック"/>
              </a:rPr>
              <a:t>　　　　　　 　　　</a:t>
            </a:r>
            <a:endParaRPr lang="ja-JP" altLang="en-US" sz="1200" dirty="0">
              <a:solidFill>
                <a:prstClr val="black"/>
              </a:solidFill>
              <a:latin typeface="ＭＳ Ｐゴシック"/>
            </a:endParaRPr>
          </a:p>
        </p:txBody>
      </p:sp>
      <p:sp>
        <p:nvSpPr>
          <p:cNvPr id="14" name="正方形/長方形 13"/>
          <p:cNvSpPr/>
          <p:nvPr/>
        </p:nvSpPr>
        <p:spPr>
          <a:xfrm>
            <a:off x="165540" y="1828742"/>
            <a:ext cx="390043" cy="12888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auto">
              <a:spcBef>
                <a:spcPts val="0"/>
              </a:spcBef>
              <a:spcAft>
                <a:spcPts val="0"/>
              </a:spcAft>
            </a:pPr>
            <a:r>
              <a:rPr lang="ja-JP" altLang="en-US" sz="1600" b="1" dirty="0" smtClean="0">
                <a:solidFill>
                  <a:prstClr val="black"/>
                </a:solidFill>
              </a:rPr>
              <a:t>厚生労働省</a:t>
            </a:r>
            <a:endParaRPr lang="ja-JP" altLang="en-US" sz="1600" b="1" dirty="0">
              <a:solidFill>
                <a:prstClr val="black"/>
              </a:solidFill>
            </a:endParaRPr>
          </a:p>
        </p:txBody>
      </p:sp>
      <p:sp>
        <p:nvSpPr>
          <p:cNvPr id="23" name="スライド番号プレースホルダー 1"/>
          <p:cNvSpPr txBox="1">
            <a:spLocks/>
          </p:cNvSpPr>
          <p:nvPr/>
        </p:nvSpPr>
        <p:spPr bwMode="auto">
          <a:xfrm>
            <a:off x="7545307" y="6524645"/>
            <a:ext cx="23114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defPPr>
              <a:defRPr lang="ja-JP"/>
            </a:defPPr>
            <a:lvl1pPr algn="r" rtl="0" fontAlgn="base">
              <a:spcBef>
                <a:spcPct val="0"/>
              </a:spcBef>
              <a:spcAft>
                <a:spcPct val="0"/>
              </a:spcAft>
              <a:defRPr kumimoji="1" sz="1400" kern="1200">
                <a:solidFill>
                  <a:srgbClr val="000000"/>
                </a:solidFill>
                <a:latin typeface="Arial" charset="0"/>
                <a:ea typeface="ＭＳ Ｐゴシック" pitchFamily="50" charset="-128"/>
                <a:cs typeface="+mn-cs"/>
              </a:defRPr>
            </a:lvl1pPr>
            <a:lvl2pPr marL="456656" algn="l" rtl="0" fontAlgn="base">
              <a:spcBef>
                <a:spcPct val="0"/>
              </a:spcBef>
              <a:spcAft>
                <a:spcPct val="0"/>
              </a:spcAft>
              <a:defRPr kumimoji="1" kern="1200">
                <a:solidFill>
                  <a:schemeClr val="tx1"/>
                </a:solidFill>
                <a:latin typeface="Arial" charset="0"/>
                <a:ea typeface="ＭＳ Ｐゴシック" charset="-128"/>
                <a:cs typeface="+mn-cs"/>
              </a:defRPr>
            </a:lvl2pPr>
            <a:lvl3pPr marL="913314" algn="l" rtl="0" fontAlgn="base">
              <a:spcBef>
                <a:spcPct val="0"/>
              </a:spcBef>
              <a:spcAft>
                <a:spcPct val="0"/>
              </a:spcAft>
              <a:defRPr kumimoji="1" kern="1200">
                <a:solidFill>
                  <a:schemeClr val="tx1"/>
                </a:solidFill>
                <a:latin typeface="Arial" charset="0"/>
                <a:ea typeface="ＭＳ Ｐゴシック" charset="-128"/>
                <a:cs typeface="+mn-cs"/>
              </a:defRPr>
            </a:lvl3pPr>
            <a:lvl4pPr marL="1369969" algn="l" rtl="0" fontAlgn="base">
              <a:spcBef>
                <a:spcPct val="0"/>
              </a:spcBef>
              <a:spcAft>
                <a:spcPct val="0"/>
              </a:spcAft>
              <a:defRPr kumimoji="1" kern="1200">
                <a:solidFill>
                  <a:schemeClr val="tx1"/>
                </a:solidFill>
                <a:latin typeface="Arial" charset="0"/>
                <a:ea typeface="ＭＳ Ｐゴシック" charset="-128"/>
                <a:cs typeface="+mn-cs"/>
              </a:defRPr>
            </a:lvl4pPr>
            <a:lvl5pPr marL="1826627" algn="l" rtl="0" fontAlgn="base">
              <a:spcBef>
                <a:spcPct val="0"/>
              </a:spcBef>
              <a:spcAft>
                <a:spcPct val="0"/>
              </a:spcAft>
              <a:defRPr kumimoji="1" kern="1200">
                <a:solidFill>
                  <a:schemeClr val="tx1"/>
                </a:solidFill>
                <a:latin typeface="Arial" charset="0"/>
                <a:ea typeface="ＭＳ Ｐゴシック" charset="-128"/>
                <a:cs typeface="+mn-cs"/>
              </a:defRPr>
            </a:lvl5pPr>
            <a:lvl6pPr marL="2283279" algn="l" defTabSz="913314" rtl="0" eaLnBrk="1" latinLnBrk="0" hangingPunct="1">
              <a:defRPr kumimoji="1" kern="1200">
                <a:solidFill>
                  <a:schemeClr val="tx1"/>
                </a:solidFill>
                <a:latin typeface="Arial" charset="0"/>
                <a:ea typeface="ＭＳ Ｐゴシック" charset="-128"/>
                <a:cs typeface="+mn-cs"/>
              </a:defRPr>
            </a:lvl6pPr>
            <a:lvl7pPr marL="2739937" algn="l" defTabSz="913314" rtl="0" eaLnBrk="1" latinLnBrk="0" hangingPunct="1">
              <a:defRPr kumimoji="1" kern="1200">
                <a:solidFill>
                  <a:schemeClr val="tx1"/>
                </a:solidFill>
                <a:latin typeface="Arial" charset="0"/>
                <a:ea typeface="ＭＳ Ｐゴシック" charset="-128"/>
                <a:cs typeface="+mn-cs"/>
              </a:defRPr>
            </a:lvl7pPr>
            <a:lvl8pPr marL="3196592" algn="l" defTabSz="913314" rtl="0" eaLnBrk="1" latinLnBrk="0" hangingPunct="1">
              <a:defRPr kumimoji="1" kern="1200">
                <a:solidFill>
                  <a:schemeClr val="tx1"/>
                </a:solidFill>
                <a:latin typeface="Arial" charset="0"/>
                <a:ea typeface="ＭＳ Ｐゴシック" charset="-128"/>
                <a:cs typeface="+mn-cs"/>
              </a:defRPr>
            </a:lvl8pPr>
            <a:lvl9pPr marL="3653254" algn="l" defTabSz="913314" rtl="0" eaLnBrk="1" latinLnBrk="0" hangingPunct="1">
              <a:defRPr kumimoji="1" kern="1200">
                <a:solidFill>
                  <a:schemeClr val="tx1"/>
                </a:solidFill>
                <a:latin typeface="Arial" charset="0"/>
                <a:ea typeface="ＭＳ Ｐゴシック" charset="-128"/>
                <a:cs typeface="+mn-cs"/>
              </a:defRPr>
            </a:lvl9pPr>
          </a:lstStyle>
          <a:p>
            <a:pPr>
              <a:defRPr/>
            </a:pPr>
            <a:fld id="{F2A1C1E8-9361-4557-9EFC-000E05CD7A25}" type="slidenum">
              <a:rPr lang="en-US" altLang="ja-JP" smtClean="0"/>
              <a:pPr>
                <a:defRPr/>
              </a:pPr>
              <a:t>32</a:t>
            </a:fld>
            <a:endParaRPr lang="en-US" altLang="ja-JP" dirty="0"/>
          </a:p>
        </p:txBody>
      </p:sp>
    </p:spTree>
    <p:extLst>
      <p:ext uri="{BB962C8B-B14F-4D97-AF65-F5344CB8AC3E}">
        <p14:creationId xmlns:p14="http://schemas.microsoft.com/office/powerpoint/2010/main" val="1017850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
            <a:ext cx="9906000"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dirty="0">
                <a:solidFill>
                  <a:prstClr val="black"/>
                </a:solidFill>
                <a:latin typeface="ＭＳ Ｐゴシック"/>
              </a:rPr>
              <a:t>平成</a:t>
            </a:r>
            <a:r>
              <a:rPr lang="en-US" altLang="ja-JP" dirty="0">
                <a:solidFill>
                  <a:prstClr val="black"/>
                </a:solidFill>
                <a:latin typeface="ＭＳ Ｐゴシック"/>
              </a:rPr>
              <a:t>29</a:t>
            </a:r>
            <a:r>
              <a:rPr lang="ja-JP" altLang="en-US" dirty="0">
                <a:solidFill>
                  <a:prstClr val="black"/>
                </a:solidFill>
                <a:latin typeface="ＭＳ Ｐゴシック"/>
              </a:rPr>
              <a:t>年障害福祉サービス等経営実態調査結果について</a:t>
            </a:r>
          </a:p>
        </p:txBody>
      </p:sp>
      <p:grpSp>
        <p:nvGrpSpPr>
          <p:cNvPr id="5" name="グループ化 10"/>
          <p:cNvGrpSpPr>
            <a:grpSpLocks/>
          </p:cNvGrpSpPr>
          <p:nvPr/>
        </p:nvGrpSpPr>
        <p:grpSpPr bwMode="auto">
          <a:xfrm>
            <a:off x="17" y="348079"/>
            <a:ext cx="9850869" cy="71438"/>
            <a:chOff x="0" y="188640"/>
            <a:chExt cx="9144000" cy="72008"/>
          </a:xfrm>
        </p:grpSpPr>
        <p:cxnSp>
          <p:nvCxnSpPr>
            <p:cNvPr id="6" name="直線コネクタ 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9" name="表 8"/>
          <p:cNvGraphicFramePr>
            <a:graphicFrameLocks noGrp="1"/>
          </p:cNvGraphicFramePr>
          <p:nvPr>
            <p:extLst>
              <p:ext uri="{D42A27DB-BD31-4B8C-83A1-F6EECF244321}">
                <p14:modId xmlns:p14="http://schemas.microsoft.com/office/powerpoint/2010/main" val="2901768302"/>
              </p:ext>
            </p:extLst>
          </p:nvPr>
        </p:nvGraphicFramePr>
        <p:xfrm>
          <a:off x="55552" y="651231"/>
          <a:ext cx="9804164" cy="5256584"/>
        </p:xfrm>
        <a:graphic>
          <a:graphicData uri="http://schemas.openxmlformats.org/drawingml/2006/table">
            <a:tbl>
              <a:tblPr/>
              <a:tblGrid>
                <a:gridCol w="2381011">
                  <a:extLst>
                    <a:ext uri="{9D8B030D-6E8A-4147-A177-3AD203B41FA5}">
                      <a16:colId xmlns:a16="http://schemas.microsoft.com/office/drawing/2014/main" xmlns="" val="20000"/>
                    </a:ext>
                  </a:extLst>
                </a:gridCol>
                <a:gridCol w="840357">
                  <a:extLst>
                    <a:ext uri="{9D8B030D-6E8A-4147-A177-3AD203B41FA5}">
                      <a16:colId xmlns:a16="http://schemas.microsoft.com/office/drawing/2014/main" xmlns="" val="20001"/>
                    </a:ext>
                  </a:extLst>
                </a:gridCol>
                <a:gridCol w="840357">
                  <a:extLst>
                    <a:ext uri="{9D8B030D-6E8A-4147-A177-3AD203B41FA5}">
                      <a16:colId xmlns:a16="http://schemas.microsoft.com/office/drawing/2014/main" xmlns="" val="20002"/>
                    </a:ext>
                  </a:extLst>
                </a:gridCol>
                <a:gridCol w="840357">
                  <a:extLst>
                    <a:ext uri="{9D8B030D-6E8A-4147-A177-3AD203B41FA5}">
                      <a16:colId xmlns:a16="http://schemas.microsoft.com/office/drawing/2014/main" xmlns="" val="20003"/>
                    </a:ext>
                  </a:extLst>
                </a:gridCol>
                <a:gridCol w="2381011">
                  <a:extLst>
                    <a:ext uri="{9D8B030D-6E8A-4147-A177-3AD203B41FA5}">
                      <a16:colId xmlns:a16="http://schemas.microsoft.com/office/drawing/2014/main" xmlns="" val="20004"/>
                    </a:ext>
                  </a:extLst>
                </a:gridCol>
                <a:gridCol w="840357">
                  <a:extLst>
                    <a:ext uri="{9D8B030D-6E8A-4147-A177-3AD203B41FA5}">
                      <a16:colId xmlns:a16="http://schemas.microsoft.com/office/drawing/2014/main" xmlns="" val="20005"/>
                    </a:ext>
                  </a:extLst>
                </a:gridCol>
                <a:gridCol w="840357">
                  <a:extLst>
                    <a:ext uri="{9D8B030D-6E8A-4147-A177-3AD203B41FA5}">
                      <a16:colId xmlns:a16="http://schemas.microsoft.com/office/drawing/2014/main" xmlns="" val="20006"/>
                    </a:ext>
                  </a:extLst>
                </a:gridCol>
                <a:gridCol w="840357">
                  <a:extLst>
                    <a:ext uri="{9D8B030D-6E8A-4147-A177-3AD203B41FA5}">
                      <a16:colId xmlns:a16="http://schemas.microsoft.com/office/drawing/2014/main" xmlns="" val="20007"/>
                    </a:ext>
                  </a:extLst>
                </a:gridCol>
              </a:tblGrid>
              <a:tr h="186139">
                <a:tc rowSpan="2">
                  <a:txBody>
                    <a:bodyPr/>
                    <a:lstStyle/>
                    <a:p>
                      <a:pPr algn="ctr" fontAlgn="ctr"/>
                      <a:r>
                        <a:rPr lang="ja-JP" altLang="en-US" sz="1100" b="1" i="0" u="none" strike="noStrike" dirty="0">
                          <a:solidFill>
                            <a:srgbClr val="000000"/>
                          </a:solidFill>
                          <a:effectLst/>
                          <a:latin typeface="ＭＳ Ｐゴシック"/>
                        </a:rPr>
                        <a:t>サービスの種類</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900" b="1" i="0" u="none" strike="noStrike">
                          <a:solidFill>
                            <a:srgbClr val="000000"/>
                          </a:solidFill>
                          <a:effectLst/>
                          <a:latin typeface="ＭＳ Ｐゴシック"/>
                        </a:rPr>
                        <a:t>H26</a:t>
                      </a:r>
                      <a:r>
                        <a:rPr lang="ja-JP" altLang="en-US" sz="900" b="1" i="0" u="none" strike="noStrike">
                          <a:solidFill>
                            <a:srgbClr val="000000"/>
                          </a:solidFill>
                          <a:effectLst/>
                          <a:latin typeface="ＭＳ Ｐゴシック"/>
                        </a:rPr>
                        <a:t>実調</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900" b="1" i="0" u="none" strike="noStrike">
                          <a:solidFill>
                            <a:srgbClr val="000000"/>
                          </a:solidFill>
                          <a:effectLst/>
                          <a:latin typeface="ＭＳ Ｐゴシック"/>
                        </a:rPr>
                        <a:t>H29</a:t>
                      </a:r>
                      <a:r>
                        <a:rPr lang="ja-JP" altLang="en-US" sz="900" b="1" i="0" u="none" strike="noStrike">
                          <a:solidFill>
                            <a:srgbClr val="000000"/>
                          </a:solidFill>
                          <a:effectLst/>
                          <a:latin typeface="ＭＳ Ｐゴシック"/>
                        </a:rPr>
                        <a:t>実調</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DE9D9"/>
                    </a:solidFill>
                  </a:tcPr>
                </a:tc>
                <a:tc rowSpan="2">
                  <a:txBody>
                    <a:bodyPr/>
                    <a:lstStyle/>
                    <a:p>
                      <a:pPr algn="ctr" fontAlgn="ctr"/>
                      <a:r>
                        <a:rPr lang="ja-JP" altLang="en-US" sz="900" b="1" i="0" u="none" strike="noStrike" dirty="0">
                          <a:solidFill>
                            <a:srgbClr val="000000"/>
                          </a:solidFill>
                          <a:effectLst/>
                          <a:latin typeface="ＭＳ Ｐゴシック"/>
                        </a:rPr>
                        <a:t>対</a:t>
                      </a:r>
                      <a:r>
                        <a:rPr lang="en-US" altLang="ja-JP" sz="900" b="1" i="0" u="none" strike="noStrike" dirty="0">
                          <a:solidFill>
                            <a:srgbClr val="000000"/>
                          </a:solidFill>
                          <a:effectLst/>
                          <a:latin typeface="ＭＳ Ｐゴシック"/>
                        </a:rPr>
                        <a:t>25</a:t>
                      </a:r>
                      <a:r>
                        <a:rPr lang="ja-JP" altLang="en-US" sz="900" b="1" i="0" u="none" strike="noStrike" dirty="0" smtClean="0">
                          <a:solidFill>
                            <a:srgbClr val="000000"/>
                          </a:solidFill>
                          <a:effectLst/>
                          <a:latin typeface="ＭＳ Ｐゴシック"/>
                        </a:rPr>
                        <a:t>年度</a:t>
                      </a:r>
                      <a:endParaRPr lang="en-US" altLang="ja-JP" sz="900" b="1" i="0" u="none" strike="noStrike" dirty="0" smtClean="0">
                        <a:solidFill>
                          <a:srgbClr val="000000"/>
                        </a:solidFill>
                        <a:effectLst/>
                        <a:latin typeface="ＭＳ Ｐゴシック"/>
                      </a:endParaRPr>
                    </a:p>
                    <a:p>
                      <a:pPr algn="ctr" fontAlgn="ctr"/>
                      <a:r>
                        <a:rPr lang="ja-JP" altLang="en-US" sz="900" b="1" i="0" u="none" strike="noStrike" dirty="0" smtClean="0">
                          <a:solidFill>
                            <a:srgbClr val="000000"/>
                          </a:solidFill>
                          <a:effectLst/>
                          <a:latin typeface="ＭＳ Ｐゴシック"/>
                        </a:rPr>
                        <a:t>増　　　減</a:t>
                      </a:r>
                      <a:endParaRPr lang="ja-JP" altLang="en-US" sz="900" b="1" i="0" u="none" strike="noStrike" dirty="0">
                        <a:solidFill>
                          <a:srgbClr val="000000"/>
                        </a:solidFill>
                        <a:effectLst/>
                        <a:latin typeface="ＭＳ Ｐゴシック"/>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ja-JP" altLang="en-US" sz="1100" b="1" i="0" u="none" strike="noStrike" dirty="0">
                          <a:solidFill>
                            <a:srgbClr val="000000"/>
                          </a:solidFill>
                          <a:effectLst/>
                          <a:latin typeface="ＭＳ Ｐゴシック"/>
                        </a:rPr>
                        <a:t>サービスの種類</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900" b="1" i="0" u="none" strike="noStrike">
                          <a:solidFill>
                            <a:srgbClr val="000000"/>
                          </a:solidFill>
                          <a:effectLst/>
                          <a:latin typeface="ＭＳ Ｐゴシック"/>
                        </a:rPr>
                        <a:t>H26</a:t>
                      </a:r>
                      <a:r>
                        <a:rPr lang="ja-JP" altLang="en-US" sz="900" b="1" i="0" u="none" strike="noStrike">
                          <a:solidFill>
                            <a:srgbClr val="000000"/>
                          </a:solidFill>
                          <a:effectLst/>
                          <a:latin typeface="ＭＳ Ｐゴシック"/>
                        </a:rPr>
                        <a:t>実調</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900" b="1" i="0" u="none" strike="noStrike">
                          <a:solidFill>
                            <a:srgbClr val="000000"/>
                          </a:solidFill>
                          <a:effectLst/>
                          <a:latin typeface="ＭＳ Ｐゴシック"/>
                        </a:rPr>
                        <a:t>H29</a:t>
                      </a:r>
                      <a:r>
                        <a:rPr lang="ja-JP" altLang="en-US" sz="900" b="1" i="0" u="none" strike="noStrike">
                          <a:solidFill>
                            <a:srgbClr val="000000"/>
                          </a:solidFill>
                          <a:effectLst/>
                          <a:latin typeface="ＭＳ Ｐゴシック"/>
                        </a:rPr>
                        <a:t>実調</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DE9D9"/>
                    </a:solidFill>
                  </a:tcPr>
                </a:tc>
                <a:tc rowSpan="2">
                  <a:txBody>
                    <a:bodyPr/>
                    <a:lstStyle/>
                    <a:p>
                      <a:pPr algn="ctr" fontAlgn="ctr"/>
                      <a:r>
                        <a:rPr lang="ja-JP" altLang="en-US" sz="900" b="1" i="0" u="none" strike="noStrike" dirty="0">
                          <a:solidFill>
                            <a:srgbClr val="000000"/>
                          </a:solidFill>
                          <a:effectLst/>
                          <a:latin typeface="ＭＳ Ｐゴシック"/>
                        </a:rPr>
                        <a:t>対</a:t>
                      </a:r>
                      <a:r>
                        <a:rPr lang="en-US" altLang="ja-JP" sz="900" b="1" i="0" u="none" strike="noStrike" dirty="0">
                          <a:solidFill>
                            <a:srgbClr val="000000"/>
                          </a:solidFill>
                          <a:effectLst/>
                          <a:latin typeface="ＭＳ Ｐゴシック"/>
                        </a:rPr>
                        <a:t>25</a:t>
                      </a:r>
                      <a:r>
                        <a:rPr lang="ja-JP" altLang="en-US" sz="900" b="1" i="0" u="none" strike="noStrike" dirty="0" smtClean="0">
                          <a:solidFill>
                            <a:srgbClr val="000000"/>
                          </a:solidFill>
                          <a:effectLst/>
                          <a:latin typeface="ＭＳ Ｐゴシック"/>
                        </a:rPr>
                        <a:t>年度</a:t>
                      </a:r>
                      <a:endParaRPr lang="en-US" altLang="ja-JP" sz="900" b="1" i="0" u="none" strike="noStrike" dirty="0" smtClean="0">
                        <a:solidFill>
                          <a:srgbClr val="000000"/>
                        </a:solidFill>
                        <a:effectLst/>
                        <a:latin typeface="ＭＳ Ｐゴシック"/>
                      </a:endParaRPr>
                    </a:p>
                    <a:p>
                      <a:pPr algn="ctr" fontAlgn="ctr"/>
                      <a:r>
                        <a:rPr lang="ja-JP" altLang="en-US" sz="900" b="1" i="0" u="none" strike="noStrike" dirty="0" smtClean="0">
                          <a:solidFill>
                            <a:srgbClr val="000000"/>
                          </a:solidFill>
                          <a:effectLst/>
                          <a:latin typeface="ＭＳ Ｐゴシック"/>
                        </a:rPr>
                        <a:t>増　　　減</a:t>
                      </a:r>
                      <a:endParaRPr lang="ja-JP" altLang="en-US" sz="900" b="1" i="0" u="none" strike="noStrike" dirty="0">
                        <a:solidFill>
                          <a:srgbClr val="000000"/>
                        </a:solidFill>
                        <a:effectLst/>
                        <a:latin typeface="ＭＳ Ｐゴシック"/>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00"/>
                  </a:ext>
                </a:extLst>
              </a:tr>
              <a:tr h="260595">
                <a:tc vMerge="1">
                  <a:txBody>
                    <a:bodyPr/>
                    <a:lstStyle/>
                    <a:p>
                      <a:endParaRPr kumimoji="1" lang="ja-JP" altLang="en-US"/>
                    </a:p>
                  </a:txBody>
                  <a:tcPr/>
                </a:tc>
                <a:tc>
                  <a:txBody>
                    <a:bodyPr/>
                    <a:lstStyle/>
                    <a:p>
                      <a:pPr algn="ctr" rtl="0" fontAlgn="ctr"/>
                      <a:r>
                        <a:rPr lang="en-US" altLang="ja-JP" sz="900" b="1" i="0" u="none" strike="noStrike">
                          <a:solidFill>
                            <a:srgbClr val="000000"/>
                          </a:solidFill>
                          <a:effectLst/>
                          <a:latin typeface="ＭＳ Ｐゴシック"/>
                        </a:rPr>
                        <a:t>25</a:t>
                      </a:r>
                      <a:r>
                        <a:rPr lang="ja-JP" altLang="en-US" sz="900" b="1" i="0" u="none" strike="noStrike">
                          <a:solidFill>
                            <a:srgbClr val="000000"/>
                          </a:solidFill>
                          <a:effectLst/>
                          <a:latin typeface="ＭＳ Ｐゴシック"/>
                        </a:rPr>
                        <a:t>年度決算</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ja-JP" sz="900" b="1" i="0" u="none" strike="noStrike" dirty="0">
                          <a:solidFill>
                            <a:srgbClr val="000000"/>
                          </a:solidFill>
                          <a:effectLst/>
                          <a:latin typeface="ＭＳ Ｐゴシック"/>
                        </a:rPr>
                        <a:t>28</a:t>
                      </a:r>
                      <a:r>
                        <a:rPr lang="ja-JP" altLang="en-US" sz="900" b="1" i="0" u="none" strike="noStrike" dirty="0">
                          <a:solidFill>
                            <a:srgbClr val="000000"/>
                          </a:solidFill>
                          <a:effectLst/>
                          <a:latin typeface="ＭＳ Ｐゴシック"/>
                        </a:rPr>
                        <a:t>年度決算</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900" b="1" i="0" u="none" strike="noStrike" dirty="0">
                          <a:solidFill>
                            <a:srgbClr val="000000"/>
                          </a:solidFill>
                          <a:effectLst/>
                          <a:latin typeface="ＭＳ Ｐゴシック"/>
                        </a:rPr>
                        <a:t>25</a:t>
                      </a:r>
                      <a:r>
                        <a:rPr lang="ja-JP" altLang="en-US" sz="900" b="1" i="0" u="none" strike="noStrike" dirty="0">
                          <a:solidFill>
                            <a:srgbClr val="000000"/>
                          </a:solidFill>
                          <a:effectLst/>
                          <a:latin typeface="ＭＳ Ｐゴシック"/>
                        </a:rPr>
                        <a:t>年度決算</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ja-JP" sz="900" b="1" i="0" u="none" strike="noStrike" dirty="0">
                          <a:solidFill>
                            <a:srgbClr val="000000"/>
                          </a:solidFill>
                          <a:effectLst/>
                          <a:latin typeface="ＭＳ Ｐゴシック"/>
                        </a:rPr>
                        <a:t>28</a:t>
                      </a:r>
                      <a:r>
                        <a:rPr lang="ja-JP" altLang="en-US" sz="900" b="1" i="0" u="none" strike="noStrike" dirty="0">
                          <a:solidFill>
                            <a:srgbClr val="000000"/>
                          </a:solidFill>
                          <a:effectLst/>
                          <a:latin typeface="ＭＳ Ｐゴシック"/>
                        </a:rPr>
                        <a:t>年度決算</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kumimoji="1" lang="ja-JP" altLang="en-US"/>
                    </a:p>
                  </a:txBody>
                  <a:tcPr/>
                </a:tc>
                <a:extLst>
                  <a:ext uri="{0D108BD9-81ED-4DB2-BD59-A6C34878D82A}">
                    <a16:rowId xmlns:a16="http://schemas.microsoft.com/office/drawing/2014/main" xmlns="" val="10001"/>
                  </a:ext>
                </a:extLst>
              </a:tr>
              <a:tr h="253150">
                <a:tc gridSpan="4">
                  <a:txBody>
                    <a:bodyPr/>
                    <a:lstStyle/>
                    <a:p>
                      <a:pPr algn="ctr" fontAlgn="ctr"/>
                      <a:r>
                        <a:rPr lang="ja-JP" altLang="en-US" sz="1100" b="1" i="0" u="none" strike="noStrike" dirty="0">
                          <a:solidFill>
                            <a:srgbClr val="000000"/>
                          </a:solidFill>
                          <a:effectLst/>
                          <a:latin typeface="ＭＳ Ｐゴシック"/>
                        </a:rPr>
                        <a:t>訪問系サービス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100" b="1" i="0" u="none" strike="noStrike" dirty="0">
                          <a:solidFill>
                            <a:srgbClr val="000000"/>
                          </a:solidFill>
                          <a:effectLst/>
                          <a:latin typeface="ＭＳ Ｐゴシック"/>
                        </a:rPr>
                        <a:t>相談系サービス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2"/>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居宅</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介護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5.9%</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計画相談</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-1.4%</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重度訪問</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介護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12.8%</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7.9%</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-4.9%</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地域移行</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2.2%</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2.0%</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同行</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援護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9.5%</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5.3%</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-4.2%</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地域定着</a:t>
                      </a:r>
                      <a:r>
                        <a:rPr lang="zh-CN"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0.7%</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行動</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援護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12.1%</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-5.6%</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障害児相談</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-0.5%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-3.8%</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253150">
                <a:tc gridSpan="4">
                  <a:txBody>
                    <a:bodyPr/>
                    <a:lstStyle/>
                    <a:p>
                      <a:pPr algn="ctr" fontAlgn="ctr"/>
                      <a:r>
                        <a:rPr lang="ja-JP" altLang="en-US" sz="1100" b="1" i="0" u="none" strike="noStrike" dirty="0">
                          <a:solidFill>
                            <a:srgbClr val="000000"/>
                          </a:solidFill>
                          <a:effectLst/>
                          <a:latin typeface="ＭＳ Ｐゴシック"/>
                        </a:rPr>
                        <a:t>日中活動系サービス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D2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100" b="1" i="0" u="none" strike="noStrike" dirty="0">
                          <a:solidFill>
                            <a:srgbClr val="000000"/>
                          </a:solidFill>
                          <a:effectLst/>
                          <a:latin typeface="ＭＳ Ｐゴシック"/>
                        </a:rPr>
                        <a:t>障害児入所サービス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7"/>
                  </a:ext>
                </a:extLst>
              </a:tr>
              <a:tr h="253150">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短期</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入所</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8.7%</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-4.9%</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福祉型障害児入所</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施設</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-9.7%</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療養</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介護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12.9%</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-9.6%</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医療型障害児入所</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施設</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-2.2%</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生活</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介護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13.4%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5.3%</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-8.1%</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ctr" fontAlgn="ctr"/>
                      <a:r>
                        <a:rPr lang="ja-JP" altLang="en-US" sz="1100" b="1" i="0" u="none" strike="noStrike" dirty="0">
                          <a:solidFill>
                            <a:srgbClr val="000000"/>
                          </a:solidFill>
                          <a:effectLst/>
                          <a:latin typeface="ＭＳ Ｐゴシック"/>
                        </a:rPr>
                        <a:t>障害児通所サービス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10"/>
                  </a:ext>
                </a:extLst>
              </a:tr>
              <a:tr h="253150">
                <a:tc gridSpan="4">
                  <a:txBody>
                    <a:bodyPr/>
                    <a:lstStyle/>
                    <a:p>
                      <a:pPr algn="ctr" fontAlgn="ctr"/>
                      <a:r>
                        <a:rPr lang="ja-JP" altLang="en-US" sz="1100" b="1" i="0" u="none" strike="noStrike" dirty="0">
                          <a:solidFill>
                            <a:srgbClr val="000000"/>
                          </a:solidFill>
                          <a:effectLst/>
                          <a:latin typeface="ＭＳ Ｐゴシック"/>
                        </a:rPr>
                        <a:t>施設系・居住系サービス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FC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児童発達</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4.7%</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0.1%</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施設入所</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4.6%</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0.2%</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医療型児童発達</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-1.1%</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r h="253150">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共同生活援助（介護サービス</a:t>
                      </a: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包括型）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6.5%</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放課後等</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デイサービス</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14.5%</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10.9%</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-3.6%</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3"/>
                  </a:ext>
                </a:extLst>
              </a:tr>
              <a:tr h="253150">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共同生活援助（外部サービス利用型</a:t>
                      </a: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3.2%</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3.6%</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保育所等訪問</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0.9%</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0.4%</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-0.5%</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4"/>
                  </a:ext>
                </a:extLst>
              </a:tr>
              <a:tr h="253150">
                <a:tc gridSpan="4">
                  <a:txBody>
                    <a:bodyPr/>
                    <a:lstStyle/>
                    <a:p>
                      <a:pPr algn="ctr" fontAlgn="ctr"/>
                      <a:r>
                        <a:rPr lang="ja-JP" altLang="en-US" sz="1100" b="1" i="0" u="none" strike="noStrike" dirty="0">
                          <a:solidFill>
                            <a:srgbClr val="000000"/>
                          </a:solidFill>
                          <a:effectLst/>
                          <a:latin typeface="ＭＳ Ｐゴシック"/>
                        </a:rPr>
                        <a:t>訓練系・就労系サービス</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100" b="1" i="0" u="none" strike="noStrike" dirty="0">
                          <a:solidFill>
                            <a:srgbClr val="000000"/>
                          </a:solidFill>
                          <a:effectLst/>
                          <a:latin typeface="ＭＳ Ｐゴシック"/>
                        </a:rPr>
                        <a:t>全サービス平均</a:t>
                      </a:r>
                    </a:p>
                  </a:txBody>
                  <a:tcPr marL="6368" marR="6368" marT="587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15"/>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自立訓練（機能訓練</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5.6%</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2.1%</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障害者</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サービス</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6.2%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6"/>
                  </a:ext>
                </a:extLst>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自立訓練（生活訓練</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9.6%</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-0.4%</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障害児</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サービス</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9.1%</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4.6%</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-4.5%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7"/>
                  </a:ext>
                </a:extLst>
              </a:tr>
              <a:tr h="253150">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就労移行</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16.8%</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9.5%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-7.3%</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1" i="0" u="none" strike="noStrike" dirty="0" smtClean="0">
                          <a:solidFill>
                            <a:srgbClr val="000000"/>
                          </a:solidFill>
                          <a:effectLst/>
                          <a:latin typeface="ＭＳ Ｐゴシック"/>
                        </a:rPr>
                        <a:t>全体（有効回答率：</a:t>
                      </a:r>
                      <a:r>
                        <a:rPr lang="en-US" altLang="ja-JP" sz="1100" b="1" i="0" u="none" strike="noStrike" dirty="0" smtClean="0">
                          <a:solidFill>
                            <a:srgbClr val="000000"/>
                          </a:solidFill>
                          <a:effectLst/>
                          <a:latin typeface="ＭＳ Ｐゴシック"/>
                        </a:rPr>
                        <a:t>51.6</a:t>
                      </a:r>
                      <a:r>
                        <a:rPr lang="ja-JP" altLang="en-US" sz="1100" b="1" i="0" u="none" strike="noStrike" dirty="0" smtClean="0">
                          <a:solidFill>
                            <a:srgbClr val="000000"/>
                          </a:solidFill>
                          <a:effectLst/>
                          <a:latin typeface="ＭＳ Ｐゴシック"/>
                        </a:rPr>
                        <a:t>％）</a:t>
                      </a:r>
                      <a:endParaRPr lang="ja-JP" altLang="en-US" sz="1100" b="1" i="0" u="none" strike="noStrike" dirty="0">
                        <a:solidFill>
                          <a:srgbClr val="000000"/>
                        </a:solidFill>
                        <a:effectLst/>
                        <a:latin typeface="ＭＳ Ｐゴシック"/>
                      </a:endParaRPr>
                    </a:p>
                  </a:txBody>
                  <a:tcPr marL="114626" marR="6368" marT="5878"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altLang="ja-JP" sz="1200" b="1" i="0" u="none" strike="noStrike">
                          <a:solidFill>
                            <a:srgbClr val="000000"/>
                          </a:solidFill>
                          <a:effectLst/>
                          <a:latin typeface="ＭＳ Ｐゴシック"/>
                        </a:rPr>
                        <a:t>9.6%</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altLang="ja-JP" sz="1200" b="1" i="0" u="none" strike="noStrike" dirty="0">
                          <a:solidFill>
                            <a:srgbClr val="000000"/>
                          </a:solidFill>
                          <a:effectLst/>
                          <a:latin typeface="ＭＳ Ｐゴシック"/>
                        </a:rPr>
                        <a:t>5.9%</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00"/>
                    </a:solidFill>
                  </a:tcPr>
                </a:tc>
                <a:tc>
                  <a:txBody>
                    <a:bodyPr/>
                    <a:lstStyle/>
                    <a:p>
                      <a:pPr algn="r" rtl="0" fontAlgn="ctr"/>
                      <a:r>
                        <a:rPr lang="en-US" altLang="ja-JP" sz="1200" b="0" i="0" u="none" strike="noStrike" dirty="0">
                          <a:solidFill>
                            <a:srgbClr val="FF0000"/>
                          </a:solidFill>
                          <a:effectLst/>
                          <a:latin typeface="ＭＳ Ｐゴシック"/>
                        </a:rPr>
                        <a:t>-3.7%</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8"/>
                  </a:ext>
                </a:extLst>
              </a:tr>
              <a:tr h="253150">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就労継続支援</a:t>
                      </a: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Ａ</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型</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9.4%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14.2%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gridSpan="4">
                  <a:txBody>
                    <a:bodyPr/>
                    <a:lstStyle/>
                    <a:p>
                      <a:pPr algn="l" rtl="0" fontAlgn="ctr"/>
                      <a:r>
                        <a:rPr lang="ja-JP" altLang="en-US" sz="1000" b="0" i="0" u="none" strike="noStrike" dirty="0">
                          <a:solidFill>
                            <a:srgbClr val="000000"/>
                          </a:solidFill>
                          <a:effectLst/>
                          <a:latin typeface="ＭＳ Ｐゴシック"/>
                        </a:rPr>
                        <a:t>　</a:t>
                      </a:r>
                      <a:r>
                        <a:rPr lang="en-US" altLang="ja-JP" sz="1000" b="0" i="0" u="none" strike="noStrike" dirty="0" smtClean="0">
                          <a:solidFill>
                            <a:srgbClr val="000000"/>
                          </a:solidFill>
                          <a:effectLst/>
                          <a:latin typeface="ＭＳ Ｐゴシック"/>
                        </a:rPr>
                        <a:t>※</a:t>
                      </a:r>
                      <a:r>
                        <a:rPr lang="ja-JP" altLang="en-US" sz="1000" b="0" i="0" u="none" strike="noStrike" dirty="0" smtClean="0">
                          <a:solidFill>
                            <a:srgbClr val="000000"/>
                          </a:solidFill>
                          <a:effectLst/>
                          <a:latin typeface="ＭＳ Ｐゴシック"/>
                        </a:rPr>
                        <a:t>　参考　平成</a:t>
                      </a:r>
                      <a:r>
                        <a:rPr lang="en-US" altLang="ja-JP" sz="1000" b="0" i="0" u="none" strike="noStrike" dirty="0" smtClean="0">
                          <a:solidFill>
                            <a:srgbClr val="000000"/>
                          </a:solidFill>
                          <a:effectLst/>
                          <a:latin typeface="ＭＳ Ｐゴシック"/>
                        </a:rPr>
                        <a:t>26</a:t>
                      </a:r>
                      <a:r>
                        <a:rPr lang="ja-JP" altLang="en-US" sz="1000" b="0" i="0" u="none" strike="noStrike" dirty="0" smtClean="0">
                          <a:solidFill>
                            <a:srgbClr val="000000"/>
                          </a:solidFill>
                          <a:effectLst/>
                          <a:latin typeface="ＭＳ Ｐゴシック"/>
                        </a:rPr>
                        <a:t>年経営実態調査における全体の有効回答率：</a:t>
                      </a:r>
                      <a:r>
                        <a:rPr lang="en-US" altLang="ja-JP" sz="1000" b="0" i="0" u="none" strike="noStrike" dirty="0" smtClean="0">
                          <a:solidFill>
                            <a:srgbClr val="000000"/>
                          </a:solidFill>
                          <a:effectLst/>
                          <a:latin typeface="ＭＳ Ｐゴシック"/>
                        </a:rPr>
                        <a:t>33.2</a:t>
                      </a:r>
                      <a:r>
                        <a:rPr lang="ja-JP" altLang="en-US" sz="1000" b="0" i="0" u="none" strike="noStrike" dirty="0" smtClean="0">
                          <a:solidFill>
                            <a:srgbClr val="000000"/>
                          </a:solidFill>
                          <a:effectLst/>
                          <a:latin typeface="ＭＳ Ｐゴシック"/>
                        </a:rPr>
                        <a:t>％</a:t>
                      </a:r>
                      <a:endParaRPr lang="ja-JP" altLang="en-US" sz="1000" b="0" i="0" u="none" strike="noStrike" dirty="0">
                        <a:solidFill>
                          <a:srgbClr val="000000"/>
                        </a:solidFill>
                        <a:effectLst/>
                        <a:latin typeface="ＭＳ Ｐゴシック"/>
                      </a:endParaRPr>
                    </a:p>
                  </a:txBody>
                  <a:tcPr marL="6368" marR="6368" marT="5878" marB="0" anchor="ctr">
                    <a:lnL w="63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extLst>
                  <a:ext uri="{0D108BD9-81ED-4DB2-BD59-A6C34878D82A}">
                    <a16:rowId xmlns:a16="http://schemas.microsoft.com/office/drawing/2014/main" xmlns="" val="10019"/>
                  </a:ext>
                </a:extLst>
              </a:tr>
              <a:tr h="253150">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就労継続支援</a:t>
                      </a: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Ｂ</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型</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10.1%</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12.8%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xmlns="" val="10020"/>
                  </a:ext>
                </a:extLst>
              </a:tr>
            </a:tbl>
          </a:graphicData>
        </a:graphic>
      </p:graphicFrame>
      <p:sp>
        <p:nvSpPr>
          <p:cNvPr id="10" name="正方形/長方形 9"/>
          <p:cNvSpPr/>
          <p:nvPr/>
        </p:nvSpPr>
        <p:spPr>
          <a:xfrm>
            <a:off x="38457" y="5949280"/>
            <a:ext cx="9867546" cy="908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lnSpc>
                <a:spcPts val="1100"/>
              </a:lnSpc>
              <a:spcBef>
                <a:spcPts val="0"/>
              </a:spcBef>
              <a:spcAft>
                <a:spcPts val="0"/>
              </a:spcAft>
            </a:pPr>
            <a:r>
              <a:rPr lang="ja-JP" altLang="en-US" sz="900" dirty="0">
                <a:solidFill>
                  <a:prstClr val="black"/>
                </a:solidFill>
              </a:rPr>
              <a:t>収支差率＝（障害福祉サービス等の収益額　</a:t>
            </a:r>
            <a:r>
              <a:rPr lang="en-US" altLang="ja-JP" sz="900" dirty="0">
                <a:solidFill>
                  <a:prstClr val="black"/>
                </a:solidFill>
              </a:rPr>
              <a:t>-</a:t>
            </a:r>
            <a:r>
              <a:rPr lang="ja-JP" altLang="en-US" sz="900" dirty="0">
                <a:solidFill>
                  <a:prstClr val="black"/>
                </a:solidFill>
              </a:rPr>
              <a:t>　障害福祉サービス等の費用額）　／　障害福祉サービス等の収益額</a:t>
            </a:r>
            <a:endParaRPr lang="en-US" altLang="ja-JP" sz="900" dirty="0">
              <a:solidFill>
                <a:prstClr val="black"/>
              </a:solidFill>
            </a:endParaRPr>
          </a:p>
          <a:p>
            <a:pPr fontAlgn="auto">
              <a:lnSpc>
                <a:spcPts val="500"/>
              </a:lnSpc>
              <a:spcBef>
                <a:spcPts val="0"/>
              </a:spcBef>
              <a:spcAft>
                <a:spcPts val="0"/>
              </a:spcAft>
            </a:pPr>
            <a:endParaRPr lang="en-US" altLang="ja-JP" sz="900" dirty="0">
              <a:solidFill>
                <a:prstClr val="black"/>
              </a:solidFill>
            </a:endParaRPr>
          </a:p>
          <a:p>
            <a:pPr fontAlgn="auto">
              <a:lnSpc>
                <a:spcPts val="1100"/>
              </a:lnSpc>
              <a:spcBef>
                <a:spcPts val="0"/>
              </a:spcBef>
              <a:spcAft>
                <a:spcPts val="0"/>
              </a:spcAft>
            </a:pPr>
            <a:r>
              <a:rPr lang="ja-JP" altLang="en-US" sz="900" dirty="0">
                <a:solidFill>
                  <a:prstClr val="black"/>
                </a:solidFill>
              </a:rPr>
              <a:t>　注１：サービスの種類に「</a:t>
            </a:r>
            <a:r>
              <a:rPr lang="en-US" altLang="ja-JP" sz="900" dirty="0">
                <a:solidFill>
                  <a:prstClr val="black"/>
                </a:solidFill>
              </a:rPr>
              <a:t>※</a:t>
            </a:r>
            <a:r>
              <a:rPr lang="ja-JP" altLang="en-US" sz="900" dirty="0">
                <a:solidFill>
                  <a:prstClr val="black"/>
                </a:solidFill>
              </a:rPr>
              <a:t>」のあるサービスについては、集計</a:t>
            </a:r>
            <a:r>
              <a:rPr lang="ja-JP" altLang="en-US" sz="900" dirty="0">
                <a:solidFill>
                  <a:prstClr val="black"/>
                </a:solidFill>
                <a:latin typeface="ＭＳ Ｐゴシック" panose="020B0600070205080204" pitchFamily="50" charset="-128"/>
              </a:rPr>
              <a:t>施設・事業所数が少なく、集計結果に個々のデータが大きく影響していると考えられるため参考数値として公表している。</a:t>
            </a:r>
            <a:endParaRPr lang="en-US" altLang="ja-JP" sz="900" dirty="0">
              <a:solidFill>
                <a:prstClr val="black"/>
              </a:solidFill>
              <a:latin typeface="ＭＳ Ｐゴシック" panose="020B0600070205080204" pitchFamily="50" charset="-128"/>
            </a:endParaRPr>
          </a:p>
          <a:p>
            <a:pPr marL="315573" indent="-315573" fontAlgn="auto">
              <a:lnSpc>
                <a:spcPts val="1100"/>
              </a:lnSpc>
              <a:spcBef>
                <a:spcPts val="0"/>
              </a:spcBef>
              <a:spcAft>
                <a:spcPts val="0"/>
              </a:spcAft>
            </a:pPr>
            <a:r>
              <a:rPr lang="ja-JP" altLang="en-US" sz="900" dirty="0">
                <a:solidFill>
                  <a:prstClr val="black"/>
                </a:solidFill>
                <a:latin typeface="ＭＳ Ｐゴシック" panose="020B0600070205080204" pitchFamily="50" charset="-128"/>
              </a:rPr>
              <a:t>　注２：共同生活援助（介護サービス包括型）と共同生活援助（外部サービス利用型）の平成</a:t>
            </a:r>
            <a:r>
              <a:rPr lang="en-US" altLang="ja-JP" sz="900" dirty="0">
                <a:solidFill>
                  <a:prstClr val="black"/>
                </a:solidFill>
                <a:latin typeface="ＭＳ Ｐゴシック" panose="020B0600070205080204" pitchFamily="50" charset="-128"/>
              </a:rPr>
              <a:t>25</a:t>
            </a:r>
            <a:r>
              <a:rPr lang="ja-JP" altLang="en-US" sz="900" dirty="0">
                <a:solidFill>
                  <a:prstClr val="black"/>
                </a:solidFill>
                <a:latin typeface="ＭＳ Ｐゴシック" panose="020B0600070205080204" pitchFamily="50" charset="-128"/>
              </a:rPr>
              <a:t>年度決算</a:t>
            </a:r>
            <a:r>
              <a:rPr lang="ja-JP" altLang="en-US" sz="900" dirty="0">
                <a:solidFill>
                  <a:prstClr val="black"/>
                </a:solidFill>
              </a:rPr>
              <a:t>の収支差率については、グループホーム一元化前の共同生活介護と共同生活援助の数値である。</a:t>
            </a:r>
            <a:endParaRPr lang="en-US" altLang="ja-JP" sz="900" dirty="0">
              <a:solidFill>
                <a:prstClr val="black"/>
              </a:solidFill>
            </a:endParaRPr>
          </a:p>
          <a:p>
            <a:pPr marL="247384" indent="-247384" fontAlgn="auto">
              <a:lnSpc>
                <a:spcPts val="1100"/>
              </a:lnSpc>
              <a:spcBef>
                <a:spcPts val="0"/>
              </a:spcBef>
              <a:spcAft>
                <a:spcPts val="0"/>
              </a:spcAft>
            </a:pPr>
            <a:r>
              <a:rPr lang="ja-JP" altLang="en-US" sz="900" dirty="0">
                <a:solidFill>
                  <a:prstClr val="black"/>
                </a:solidFill>
              </a:rPr>
              <a:t>　注３：重度障害者等包括支援については、有効回答数が極めて少ないため公表の対象外としている。</a:t>
            </a:r>
          </a:p>
        </p:txBody>
      </p:sp>
      <p:sp>
        <p:nvSpPr>
          <p:cNvPr id="8" name="スライド番号プレースホルダー 1"/>
          <p:cNvSpPr>
            <a:spLocks noGrp="1"/>
          </p:cNvSpPr>
          <p:nvPr>
            <p:ph type="sldNum" sz="quarter" idx="12"/>
          </p:nvPr>
        </p:nvSpPr>
        <p:spPr>
          <a:xfrm>
            <a:off x="7545307" y="6524645"/>
            <a:ext cx="2311400" cy="476250"/>
          </a:xfrm>
        </p:spPr>
        <p:txBody>
          <a:bodyPr/>
          <a:lstStyle/>
          <a:p>
            <a:pPr>
              <a:defRPr/>
            </a:pPr>
            <a:fld id="{F2A1C1E8-9361-4557-9EFC-000E05CD7A25}" type="slidenum">
              <a:rPr lang="en-US" altLang="ja-JP" smtClean="0">
                <a:solidFill>
                  <a:srgbClr val="000000"/>
                </a:solidFill>
              </a:rPr>
              <a:pPr>
                <a:defRPr/>
              </a:pPr>
              <a:t>33</a:t>
            </a:fld>
            <a:endParaRPr lang="en-US" altLang="ja-JP" dirty="0">
              <a:solidFill>
                <a:srgbClr val="000000"/>
              </a:solidFill>
            </a:endParaRPr>
          </a:p>
        </p:txBody>
      </p:sp>
    </p:spTree>
    <p:extLst>
      <p:ext uri="{BB962C8B-B14F-4D97-AF65-F5344CB8AC3E}">
        <p14:creationId xmlns:p14="http://schemas.microsoft.com/office/powerpoint/2010/main" val="3278712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0" y="0"/>
            <a:ext cx="9906000" cy="472400"/>
          </a:xfrm>
          <a:prstGeom prst="rect">
            <a:avLst/>
          </a:prstGeom>
          <a:solidFill>
            <a:srgbClr val="000066"/>
          </a:solidFil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t">
              <a:spcBef>
                <a:spcPts val="0"/>
              </a:spcBef>
              <a:spcAft>
                <a:spcPts val="0"/>
              </a:spcAft>
            </a:pPr>
            <a:r>
              <a:rPr lang="ja-JP" altLang="en-US"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年度障害福祉サービス等報酬改定における主な改定内容</a:t>
            </a:r>
            <a:endParaRPr lang="en-US" altLang="ja-JP"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3000" y="595384"/>
            <a:ext cx="9720000" cy="1033416"/>
          </a:xfrm>
          <a:prstGeom prst="rect">
            <a:avLst/>
          </a:prstGeom>
          <a:noFill/>
          <a:ln w="571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6716" tIns="33358" rIns="66716" bIns="33358" rtlCol="0" anchor="ctr"/>
          <a:lstStyle/>
          <a:p>
            <a:pPr marL="285750" indent="-285750" fontAlgn="t">
              <a:lnSpc>
                <a:spcPts val="1800"/>
              </a:lnSpc>
              <a:spcBef>
                <a:spcPts val="0"/>
              </a:spcBef>
              <a:spcAft>
                <a:spcPts val="0"/>
              </a:spcAft>
              <a:buFont typeface="Wingdings" panose="05000000000000000000" pitchFamily="2" charset="2"/>
              <a:buChar char="l"/>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障害者</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の重度化・高齢化への対応、医療的ケア児への支援や就労支援サービスの質の向上などの課題に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t">
              <a:lnSpc>
                <a:spcPts val="1800"/>
              </a:lnSpc>
              <a:spcBef>
                <a:spcPts val="400"/>
              </a:spcBef>
              <a:spcAft>
                <a:spcPts val="0"/>
              </a:spcAft>
              <a:buFont typeface="Wingdings" panose="05000000000000000000" pitchFamily="2" charset="2"/>
              <a:buChar char="l"/>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改正障害者総合支援法</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５成立）に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より創設された新サービスの報酬・</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基準を設定</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t">
              <a:lnSpc>
                <a:spcPts val="1800"/>
              </a:lnSpc>
              <a:spcBef>
                <a:spcPts val="400"/>
              </a:spcBef>
              <a:spcAft>
                <a:spcPts val="0"/>
              </a:spcAft>
              <a:buFont typeface="Wingdings" panose="05000000000000000000" pitchFamily="2" charset="2"/>
              <a:buChar char="l"/>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年度障害福祉サービス等報酬改定の改定率：＋</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0.47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5484" y="2276799"/>
            <a:ext cx="4788000" cy="18432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．重度の障害者への支援を可能とするグループホームの</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新たな類型を創設</a:t>
            </a: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２．一人暮らし</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障害者の理解力</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、生活力等を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補うための支援を行う新サービス（前回の法改正に伴うもの）、</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「自立生活援助」の報酬を</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en-US" altLang="ja-JP"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拠点等の機能強化</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４．共生型サービスの基準・報酬の設定</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5023684" y="2175837"/>
            <a:ext cx="4788000" cy="1080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endPar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80314" y="4668157"/>
            <a:ext cx="4788000" cy="1756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１．人工</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呼吸器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使用や、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たん吸引などの医療的ケアが必要な障害児が、必要な支援を受けられるよう、</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看護職員の</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配置を評価する加算</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創設</a:t>
            </a:r>
            <a:endParaRPr lang="en-US" altLang="ja-JP"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２．障害児</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の通所サービスについて、</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利用者の状態</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や事業所のサービス提供時間</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に応じた評価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を行う</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３．障害児の居宅を訪問して発達支援を行う新サービス（前回の法改正に伴うもの）、</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「居宅訪問型児童発達支援」の報酬を設定</a:t>
            </a:r>
            <a:endParaRPr lang="en-US" altLang="ja-JP"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5484" y="1772816"/>
            <a:ext cx="4788000" cy="547037"/>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障害者の重度化・高齢化を踏まえた</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移行・地域生活の支援</a:t>
            </a:r>
          </a:p>
        </p:txBody>
      </p:sp>
      <p:sp>
        <p:nvSpPr>
          <p:cNvPr id="22" name="正方形/長方形 21"/>
          <p:cNvSpPr/>
          <p:nvPr/>
        </p:nvSpPr>
        <p:spPr>
          <a:xfrm>
            <a:off x="80314" y="4236181"/>
            <a:ext cx="4788000" cy="45993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医療的ケア児への</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対応等</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5023684" y="1772816"/>
            <a:ext cx="4788000" cy="417534"/>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精神障害者の地域移行の推進</a:t>
            </a:r>
          </a:p>
        </p:txBody>
      </p:sp>
      <p:sp>
        <p:nvSpPr>
          <p:cNvPr id="29" name="正方形/長方形 28"/>
          <p:cNvSpPr/>
          <p:nvPr/>
        </p:nvSpPr>
        <p:spPr>
          <a:xfrm>
            <a:off x="5025008" y="3976037"/>
            <a:ext cx="4788000" cy="1080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600"/>
              </a:spcAft>
              <a:buClr>
                <a:prstClr val="black"/>
              </a:buCl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就労へ</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定着</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実績等に</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応じた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報酬体系と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２．一般</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就労に移行した障害者に生活面の支援を行う</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（前回の法改正に伴うもの）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「就労定着支援」の報酬を</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025008" y="3386021"/>
            <a:ext cx="4788000" cy="59001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就労系のサービスにおける工賃・賃金の向上</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就労への移行促進</a:t>
            </a:r>
          </a:p>
        </p:txBody>
      </p:sp>
      <p:sp>
        <p:nvSpPr>
          <p:cNvPr id="31" name="正方形/長方形 30"/>
          <p:cNvSpPr/>
          <p:nvPr/>
        </p:nvSpPr>
        <p:spPr>
          <a:xfrm>
            <a:off x="5025008" y="5704317"/>
            <a:ext cx="4788000" cy="7199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１．計画</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相談支援・障害児相談支援における質の高い事業者の評価</a:t>
            </a: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２．送迎加算の見直し</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5025008" y="5200173"/>
            <a:ext cx="4788000" cy="50405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障害福祉サービスの持続可能性の確保</a:t>
            </a:r>
          </a:p>
        </p:txBody>
      </p:sp>
      <p:sp>
        <p:nvSpPr>
          <p:cNvPr id="17" name="正方形/長方形 16"/>
          <p:cNvSpPr/>
          <p:nvPr/>
        </p:nvSpPr>
        <p:spPr>
          <a:xfrm>
            <a:off x="5025008" y="2175837"/>
            <a:ext cx="4786676" cy="108012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１．長期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に入院する精神障害者の地域移行を進めるため、</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グループホームでの受入れに係る加算を</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創設</a:t>
            </a:r>
            <a:endParaRPr lang="en-US" altLang="ja-JP"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２．地域移行支援における地域移行実績等の評価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３．医療観察法対象者等の受入れの促進</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スライド番号プレースホルダー 1"/>
          <p:cNvSpPr>
            <a:spLocks noGrp="1"/>
          </p:cNvSpPr>
          <p:nvPr>
            <p:ph type="sldNum" sz="quarter" idx="12"/>
          </p:nvPr>
        </p:nvSpPr>
        <p:spPr>
          <a:xfrm>
            <a:off x="7617296" y="6520259"/>
            <a:ext cx="2311400" cy="365125"/>
          </a:xfrm>
        </p:spPr>
        <p:txBody>
          <a:bodyPr/>
          <a:lstStyle/>
          <a:p>
            <a:fld id="{8AF2211C-1947-412D-9ECE-D1A2B2B3C5F8}" type="slidenum">
              <a:rPr lang="ja-JP" altLang="en-US" sz="1600" smtClean="0">
                <a:solidFill>
                  <a:prstClr val="black"/>
                </a:solidFill>
              </a:rPr>
              <a:pPr/>
              <a:t>34</a:t>
            </a:fld>
            <a:endParaRPr lang="ja-JP" altLang="en-US" sz="1600" dirty="0">
              <a:solidFill>
                <a:prstClr val="black"/>
              </a:solidFill>
            </a:endParaRPr>
          </a:p>
        </p:txBody>
      </p:sp>
    </p:spTree>
    <p:extLst>
      <p:ext uri="{BB962C8B-B14F-4D97-AF65-F5344CB8AC3E}">
        <p14:creationId xmlns:p14="http://schemas.microsoft.com/office/powerpoint/2010/main" val="2949232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26143" y="764704"/>
            <a:ext cx="9663394" cy="355572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marL="361950" indent="-36195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障害者の重度化・高齢化に対応できる共同生活援助の新たな類型として、「日中サービス支援型</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共同生活援助」（</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以下「日中サービス支援型」という。</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）を創設。</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日中サービス支援型の報酬については、重度の障害者等に対して常時の支援体制を確保することを基本</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なお、利用者</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が他の日中活動サービスを利用することを妨げることがないような仕組みとする。</a:t>
            </a:r>
          </a:p>
          <a:p>
            <a:pPr marL="82550" indent="-82550" fontAlgn="auto">
              <a:spcBef>
                <a:spcPts val="0"/>
              </a:spcBef>
              <a:spcAft>
                <a:spcPts val="0"/>
              </a:spcAft>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従来</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の共同生活援助よりも手厚い世話人の配置とするため、最低基準の５：１をベースに、</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４：１及び</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３：１の基本報酬を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72480" y="2691497"/>
            <a:ext cx="9361040" cy="1538883"/>
          </a:xfrm>
          <a:prstGeom prst="rect">
            <a:avLst/>
          </a:prstGeom>
          <a:ln>
            <a:solidFill>
              <a:schemeClr val="tx1"/>
            </a:solidFill>
            <a:prstDash val="sysDash"/>
          </a:ln>
        </p:spPr>
        <p:txBody>
          <a:bodyPr wrap="square">
            <a:spAutoFit/>
          </a:bodyPr>
          <a:lstStyle/>
          <a:p>
            <a:pPr hangingPunct="0">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日中サービス支援型共同生活援助（１日につき）</a:t>
            </a:r>
          </a:p>
          <a:p>
            <a:pPr hangingPunct="0">
              <a:spcBef>
                <a:spcPts val="0"/>
              </a:spcBef>
              <a:spcAft>
                <a:spcPts val="0"/>
              </a:spcAft>
            </a:pP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日中</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サービス支援型共同生活援助サービス費（Ⅰ</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世話人の配置が</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の場合</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hangingPunct="0">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区分６</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1,098</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ts val="1200"/>
              </a:lnSpc>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このほか、看護職員</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を常勤換算で</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名以上配置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した場合の加算を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創設（看護職員配置加算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040946" y="5021489"/>
            <a:ext cx="6160526" cy="1647871"/>
          </a:xfrm>
          <a:prstGeom prst="rect">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72000" tIns="72000" rIns="0" bIns="72000" rtlCol="0" anchor="t" anchorCtr="0"/>
          <a:lstStyle/>
          <a:p>
            <a:pPr marL="144000" indent="-45720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住まいの場であるグループホームの特性（生活単位であるユニットの定員等）は従来</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どおり維持しつつ、スケールメリット</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を生かした重度</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障害者へ</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の支援を可能</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ため</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、１つの建物への入居を２０名</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まで</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認めた新たな類型のグループホーム。</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4000" indent="-457200" fontAlgn="auto">
              <a:spcBef>
                <a:spcPts val="0"/>
              </a:spcBef>
              <a:spcAft>
                <a:spcPts val="0"/>
              </a:spcAft>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4000" indent="-45720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における重度障害者の緊急一時的な宿泊の</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場を提供するため、短期入所の併設を必置とする。</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a:xfrm>
            <a:off x="920552" y="5457944"/>
            <a:ext cx="1800200" cy="1355432"/>
          </a:xfrm>
          <a:prstGeom prst="roundRect">
            <a:avLst>
              <a:gd name="adj" fmla="val 6241"/>
            </a:avLst>
          </a:prstGeom>
          <a:solidFill>
            <a:schemeClr val="bg1"/>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pPr>
            <a:endParaRPr lang="ja-JP" altLang="en-US" sz="1100" dirty="0">
              <a:solidFill>
                <a:prstClr val="black"/>
              </a:solidFill>
              <a:latin typeface="ＭＳ Ｐゴシック"/>
            </a:endParaRPr>
          </a:p>
        </p:txBody>
      </p:sp>
      <p:sp>
        <p:nvSpPr>
          <p:cNvPr id="22" name="角丸四角形 21"/>
          <p:cNvSpPr/>
          <p:nvPr/>
        </p:nvSpPr>
        <p:spPr>
          <a:xfrm>
            <a:off x="1312205" y="5612994"/>
            <a:ext cx="944886" cy="251816"/>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6000" rIns="0" bIns="36000" rtlCol="0" anchor="ctr"/>
          <a:lstStyle/>
          <a:p>
            <a:pPr algn="ctr" fontAlgn="auto">
              <a:spcBef>
                <a:spcPts val="0"/>
              </a:spcBef>
              <a:spcAft>
                <a:spcPts val="0"/>
              </a:spcAft>
            </a:pPr>
            <a:r>
              <a:rPr lang="en-US" altLang="ja-JP" sz="1200" dirty="0" smtClean="0">
                <a:solidFill>
                  <a:prstClr val="black"/>
                </a:solidFill>
                <a:latin typeface="ＭＳ Ｐゴシック"/>
              </a:rPr>
              <a:t>2</a:t>
            </a:r>
            <a:r>
              <a:rPr lang="ja-JP" altLang="en-US" sz="1200" dirty="0" smtClean="0">
                <a:solidFill>
                  <a:prstClr val="black"/>
                </a:solidFill>
                <a:latin typeface="ＭＳ Ｐゴシック"/>
              </a:rPr>
              <a:t>～</a:t>
            </a:r>
            <a:r>
              <a:rPr lang="en-US" altLang="ja-JP" sz="1200" dirty="0" smtClean="0">
                <a:solidFill>
                  <a:prstClr val="black"/>
                </a:solidFill>
                <a:latin typeface="ＭＳ Ｐゴシック"/>
              </a:rPr>
              <a:t>10</a:t>
            </a:r>
            <a:r>
              <a:rPr lang="ja-JP" altLang="en-US" sz="1200" dirty="0" smtClean="0">
                <a:solidFill>
                  <a:prstClr val="black"/>
                </a:solidFill>
                <a:latin typeface="ＭＳ Ｐゴシック"/>
              </a:rPr>
              <a:t>人</a:t>
            </a:r>
            <a:endParaRPr lang="ja-JP" altLang="en-US" sz="1200" dirty="0">
              <a:solidFill>
                <a:prstClr val="black"/>
              </a:solidFill>
              <a:latin typeface="ＭＳ Ｐゴシック"/>
            </a:endParaRPr>
          </a:p>
        </p:txBody>
      </p:sp>
      <p:sp>
        <p:nvSpPr>
          <p:cNvPr id="23" name="角丸四角形 22"/>
          <p:cNvSpPr/>
          <p:nvPr/>
        </p:nvSpPr>
        <p:spPr>
          <a:xfrm>
            <a:off x="1134876" y="6436711"/>
            <a:ext cx="1299544" cy="304657"/>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6000" rIns="0" bIns="36000" rtlCol="0" anchor="ctr"/>
          <a:lstStyle/>
          <a:p>
            <a:pPr algn="ctr" fontAlgn="auto">
              <a:spcBef>
                <a:spcPts val="0"/>
              </a:spcBef>
              <a:spcAft>
                <a:spcPts val="0"/>
              </a:spcAft>
            </a:pPr>
            <a:r>
              <a:rPr lang="ja-JP" altLang="en-US" sz="1200" dirty="0">
                <a:solidFill>
                  <a:prstClr val="black"/>
                </a:solidFill>
                <a:latin typeface="ＭＳ Ｐゴシック"/>
              </a:rPr>
              <a:t>短期入所１～</a:t>
            </a:r>
            <a:r>
              <a:rPr lang="en-US" altLang="ja-JP" sz="1200" dirty="0">
                <a:solidFill>
                  <a:prstClr val="black"/>
                </a:solidFill>
                <a:latin typeface="ＭＳ Ｐゴシック"/>
              </a:rPr>
              <a:t>5</a:t>
            </a:r>
            <a:r>
              <a:rPr lang="ja-JP" altLang="en-US" sz="1200" dirty="0">
                <a:solidFill>
                  <a:prstClr val="black"/>
                </a:solidFill>
                <a:latin typeface="ＭＳ Ｐゴシック"/>
              </a:rPr>
              <a:t>人</a:t>
            </a:r>
          </a:p>
        </p:txBody>
      </p:sp>
      <p:sp>
        <p:nvSpPr>
          <p:cNvPr id="24" name="角丸四角形 23"/>
          <p:cNvSpPr/>
          <p:nvPr/>
        </p:nvSpPr>
        <p:spPr>
          <a:xfrm>
            <a:off x="1312205" y="5913488"/>
            <a:ext cx="944886" cy="251816"/>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6000" rIns="0" bIns="36000" rtlCol="0" anchor="ctr"/>
          <a:lstStyle/>
          <a:p>
            <a:pPr algn="ctr" fontAlgn="auto">
              <a:spcBef>
                <a:spcPts val="0"/>
              </a:spcBef>
              <a:spcAft>
                <a:spcPts val="0"/>
              </a:spcAft>
            </a:pPr>
            <a:r>
              <a:rPr lang="en-US" altLang="ja-JP" sz="1200" dirty="0" smtClean="0">
                <a:solidFill>
                  <a:prstClr val="black"/>
                </a:solidFill>
                <a:latin typeface="ＭＳ Ｐゴシック"/>
              </a:rPr>
              <a:t>2</a:t>
            </a:r>
            <a:r>
              <a:rPr lang="ja-JP" altLang="en-US" sz="1200" dirty="0" smtClean="0">
                <a:solidFill>
                  <a:prstClr val="black"/>
                </a:solidFill>
                <a:latin typeface="ＭＳ Ｐゴシック"/>
              </a:rPr>
              <a:t>～</a:t>
            </a:r>
            <a:r>
              <a:rPr lang="en-US" altLang="ja-JP" sz="1200" dirty="0" smtClean="0">
                <a:solidFill>
                  <a:prstClr val="black"/>
                </a:solidFill>
                <a:latin typeface="ＭＳ Ｐゴシック"/>
              </a:rPr>
              <a:t>10</a:t>
            </a:r>
            <a:r>
              <a:rPr lang="ja-JP" altLang="en-US" sz="1200" dirty="0" smtClean="0">
                <a:solidFill>
                  <a:prstClr val="black"/>
                </a:solidFill>
                <a:latin typeface="ＭＳ Ｐゴシック"/>
              </a:rPr>
              <a:t>人</a:t>
            </a:r>
            <a:endParaRPr lang="ja-JP" altLang="en-US" sz="1200" dirty="0">
              <a:solidFill>
                <a:prstClr val="black"/>
              </a:solidFill>
              <a:latin typeface="ＭＳ Ｐゴシック"/>
            </a:endParaRPr>
          </a:p>
        </p:txBody>
      </p:sp>
      <p:pic>
        <p:nvPicPr>
          <p:cNvPr id="25" name="Picture 2" descr="C:\Users\THJFW\AppData\Local\Microsoft\Windows\Temporary Internet Files\Content.IE5\EMRV8DUC\lgi01a20140820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568" y="4437112"/>
            <a:ext cx="1584176" cy="1141721"/>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1500064" y="6179240"/>
            <a:ext cx="569167" cy="202088"/>
          </a:xfrm>
          <a:prstGeom prst="roundRect">
            <a:avLst>
              <a:gd name="adj" fmla="val 0"/>
            </a:avLst>
          </a:prstGeom>
          <a:no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pPr>
            <a:r>
              <a:rPr lang="ja-JP" altLang="en-US" sz="1400" dirty="0">
                <a:solidFill>
                  <a:prstClr val="black"/>
                </a:solidFill>
              </a:rPr>
              <a:t>＋</a:t>
            </a:r>
          </a:p>
        </p:txBody>
      </p:sp>
      <p:sp>
        <p:nvSpPr>
          <p:cNvPr id="27" name="テキスト ボックス 26"/>
          <p:cNvSpPr txBox="1"/>
          <p:nvPr/>
        </p:nvSpPr>
        <p:spPr>
          <a:xfrm>
            <a:off x="0" y="-1258"/>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17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重度</a:t>
            </a:r>
            <a:r>
              <a:rPr lang="ja-JP" altLang="en-US" sz="17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7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障害者への</a:t>
            </a:r>
            <a:r>
              <a:rPr lang="ja-JP" altLang="en-US" sz="17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支援を可能と</a:t>
            </a:r>
            <a:r>
              <a:rPr lang="ja-JP" altLang="en-US" sz="17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するグループホームの新たな類型の創設</a:t>
            </a:r>
            <a:r>
              <a:rPr lang="ja-JP" altLang="en-US" sz="17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a:t>
            </a:r>
          </a:p>
        </p:txBody>
      </p:sp>
      <p:sp>
        <p:nvSpPr>
          <p:cNvPr id="2" name="スライド番号プレースホルダー 1"/>
          <p:cNvSpPr>
            <a:spLocks noGrp="1"/>
          </p:cNvSpPr>
          <p:nvPr>
            <p:ph type="sldNum" sz="quarter" idx="12"/>
          </p:nvPr>
        </p:nvSpPr>
        <p:spPr>
          <a:xfrm>
            <a:off x="7617296" y="6520259"/>
            <a:ext cx="2311400" cy="365125"/>
          </a:xfrm>
        </p:spPr>
        <p:txBody>
          <a:bodyPr/>
          <a:lstStyle/>
          <a:p>
            <a:fld id="{8AF2211C-1947-412D-9ECE-D1A2B2B3C5F8}" type="slidenum">
              <a:rPr lang="ja-JP" altLang="en-US" sz="1600" smtClean="0">
                <a:solidFill>
                  <a:prstClr val="black"/>
                </a:solidFill>
              </a:rPr>
              <a:pPr/>
              <a:t>35</a:t>
            </a:fld>
            <a:endParaRPr lang="ja-JP" altLang="en-US" sz="1600">
              <a:solidFill>
                <a:prstClr val="black"/>
              </a:solidFill>
            </a:endParaRPr>
          </a:p>
        </p:txBody>
      </p:sp>
    </p:spTree>
    <p:extLst>
      <p:ext uri="{BB962C8B-B14F-4D97-AF65-F5344CB8AC3E}">
        <p14:creationId xmlns:p14="http://schemas.microsoft.com/office/powerpoint/2010/main" val="3334528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2583063" y="1988840"/>
            <a:ext cx="4186200" cy="3024837"/>
          </a:xfrm>
          <a:prstGeom prst="roundRect">
            <a:avLst>
              <a:gd name="adj" fmla="val 11342"/>
            </a:avLst>
          </a:prstGeom>
          <a:solidFill>
            <a:srgbClr val="FFEA8F"/>
          </a:solid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テキスト ボックス 4"/>
          <p:cNvSpPr txBox="1"/>
          <p:nvPr/>
        </p:nvSpPr>
        <p:spPr>
          <a:xfrm>
            <a:off x="215841" y="116632"/>
            <a:ext cx="9565902" cy="504056"/>
          </a:xfrm>
          <a:prstGeom prst="rect">
            <a:avLst/>
          </a:prstGeom>
          <a:solidFill>
            <a:srgbClr val="92D050"/>
          </a:solidFill>
          <a:ln w="50800">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地域生活支援の中核的な役割を</a:t>
            </a:r>
            <a:r>
              <a:rPr kumimoji="1" lang="ja-JP" altLang="en-US" sz="2000" b="1"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担う日中</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サービス支援型</a:t>
            </a:r>
            <a:r>
              <a:rPr kumimoji="1" lang="ja-JP" altLang="en-US" sz="2000" b="1"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グループホームの創設</a:t>
            </a:r>
            <a:endParaRPr kumimoji="1" lang="en-US" altLang="ja-JP" sz="2000" b="1"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Picture 2" descr="C:\Users\THJFW\AppData\Local\Microsoft\Windows\Temporary Internet Files\Content.IE5\EMRV8DUC\lgi01a201408201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3088" y="2893989"/>
            <a:ext cx="1177652" cy="848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THJFW\AppData\Local\Microsoft\Windows\Temporary Internet Files\Content.IE5\EMRV8DUC\gatag-000114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841" y="3421567"/>
            <a:ext cx="1048036" cy="4452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老人ホーム"/>
          <p:cNvPicPr>
            <a:picLocks noChangeAspect="1" noChangeArrowheads="1"/>
          </p:cNvPicPr>
          <p:nvPr/>
        </p:nvPicPr>
        <p:blipFill>
          <a:blip r:embed="rId4" cstate="print">
            <a:extLst/>
          </a:blip>
          <a:srcRect/>
          <a:stretch>
            <a:fillRect/>
          </a:stretch>
        </p:blipFill>
        <p:spPr bwMode="auto">
          <a:xfrm>
            <a:off x="5176681" y="3044914"/>
            <a:ext cx="734788" cy="737937"/>
          </a:xfrm>
          <a:prstGeom prst="rect">
            <a:avLst/>
          </a:prstGeom>
          <a:noFill/>
        </p:spPr>
      </p:pic>
      <p:pic>
        <p:nvPicPr>
          <p:cNvPr id="17" name="Picture 8" descr="C:\Users\THJFW\AppData\Local\Microsoft\Windows\Temporary Internet Files\Content.IE5\XDRC1KVR\gatag-00010689[1].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6647388" y="5654778"/>
            <a:ext cx="1007398" cy="732682"/>
          </a:xfrm>
          <a:prstGeom prst="rect">
            <a:avLst/>
          </a:prstGeom>
          <a:noFill/>
          <a:extLst>
            <a:ext uri="{909E8E84-426E-40DD-AFC4-6F175D3DCCD1}">
              <a14:hiddenFill xmlns:a14="http://schemas.microsoft.com/office/drawing/2010/main">
                <a:solidFill>
                  <a:srgbClr val="FFFFFF"/>
                </a:solidFill>
              </a14:hiddenFill>
            </a:ext>
          </a:extLst>
        </p:spPr>
      </p:pic>
      <p:sp>
        <p:nvSpPr>
          <p:cNvPr id="20" name="曲折矢印 19"/>
          <p:cNvSpPr/>
          <p:nvPr/>
        </p:nvSpPr>
        <p:spPr>
          <a:xfrm rot="5400000" flipH="1" flipV="1">
            <a:off x="5203431" y="5039796"/>
            <a:ext cx="1368152" cy="1101547"/>
          </a:xfrm>
          <a:prstGeom prst="bentArrow">
            <a:avLst>
              <a:gd name="adj1" fmla="val 16407"/>
              <a:gd name="adj2" fmla="val 19271"/>
              <a:gd name="adj3" fmla="val 25954"/>
              <a:gd name="adj4" fmla="val 41840"/>
            </a:avLst>
          </a:prstGeom>
          <a:solidFill>
            <a:srgbClr val="FF86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1" name="テキスト ボックス 20"/>
          <p:cNvSpPr txBox="1"/>
          <p:nvPr/>
        </p:nvSpPr>
        <p:spPr>
          <a:xfrm>
            <a:off x="179752" y="3122064"/>
            <a:ext cx="1126012" cy="229624"/>
          </a:xfrm>
          <a:prstGeom prst="rect">
            <a:avLst/>
          </a:prstGeom>
          <a:noFill/>
          <a:ln w="12700">
            <a:solidFill>
              <a:schemeClr val="tx1"/>
            </a:solidFill>
          </a:ln>
        </p:spPr>
        <p:txBody>
          <a:bodyPr wrap="square" lIns="0" tIns="3600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障害者支援施設</a:t>
            </a:r>
            <a:endParaRPr kumimoji="1" lang="ja-JP" altLang="en-US" sz="11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22" name="テキスト ボックス 21"/>
          <p:cNvSpPr txBox="1"/>
          <p:nvPr/>
        </p:nvSpPr>
        <p:spPr>
          <a:xfrm>
            <a:off x="265609" y="3942634"/>
            <a:ext cx="987502" cy="228241"/>
          </a:xfrm>
          <a:prstGeom prst="rect">
            <a:avLst/>
          </a:prstGeom>
          <a:noFill/>
          <a:ln w="12700">
            <a:solidFill>
              <a:schemeClr val="tx1"/>
            </a:solidFill>
          </a:ln>
        </p:spPr>
        <p:txBody>
          <a:bodyPr wrap="square" lIns="0" tIns="3600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精神科</a:t>
            </a:r>
            <a:r>
              <a:rPr kumimoji="1" lang="ja-JP" altLang="en-US" sz="11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病院</a:t>
            </a:r>
            <a:endParaRPr kumimoji="1" lang="ja-JP" altLang="en-US" sz="11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27" name="テキスト ボックス 26"/>
          <p:cNvSpPr txBox="1"/>
          <p:nvPr/>
        </p:nvSpPr>
        <p:spPr>
          <a:xfrm>
            <a:off x="4883345" y="3787883"/>
            <a:ext cx="1858198" cy="483356"/>
          </a:xfrm>
          <a:prstGeom prst="rect">
            <a:avLst/>
          </a:prstGeom>
          <a:noFill/>
          <a:ln w="12700">
            <a:noFill/>
          </a:ln>
        </p:spPr>
        <p:txBody>
          <a:bodyPr wrap="square" lIns="0" tIns="3600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短期入所</a:t>
            </a:r>
            <a:r>
              <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を併設</a:t>
            </a:r>
            <a:endPar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十字形 27"/>
          <p:cNvSpPr/>
          <p:nvPr/>
        </p:nvSpPr>
        <p:spPr>
          <a:xfrm>
            <a:off x="4398518" y="3366078"/>
            <a:ext cx="460982" cy="437987"/>
          </a:xfrm>
          <a:prstGeom prst="plus">
            <a:avLst>
              <a:gd name="adj" fmla="val 3588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 name="テキスト ボックス 28"/>
          <p:cNvSpPr txBox="1"/>
          <p:nvPr/>
        </p:nvSpPr>
        <p:spPr>
          <a:xfrm>
            <a:off x="2859608" y="3765829"/>
            <a:ext cx="2023737" cy="645321"/>
          </a:xfrm>
          <a:prstGeom prst="rect">
            <a:avLst/>
          </a:prstGeom>
          <a:noFill/>
          <a:ln w="12700">
            <a:noFill/>
          </a:ln>
        </p:spPr>
        <p:txBody>
          <a:bodyPr wrap="square" lIns="0" tIns="3600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昼夜を通じて</a:t>
            </a:r>
            <a:r>
              <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以上の職員を配置。</a:t>
            </a:r>
            <a:endPar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669304" y="6336811"/>
            <a:ext cx="1068057" cy="262125"/>
          </a:xfrm>
          <a:prstGeom prst="rect">
            <a:avLst/>
          </a:prstGeom>
          <a:noFill/>
          <a:ln w="12700">
            <a:solidFill>
              <a:schemeClr val="tx1"/>
            </a:solidFill>
          </a:ln>
        </p:spPr>
        <p:txBody>
          <a:bodyPr wrap="square" lIns="0" tIns="3600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在宅の障害者</a:t>
            </a:r>
            <a:endPar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31" name="正方形/長方形 30"/>
          <p:cNvSpPr/>
          <p:nvPr/>
        </p:nvSpPr>
        <p:spPr>
          <a:xfrm>
            <a:off x="5206545" y="5601911"/>
            <a:ext cx="769711" cy="392068"/>
          </a:xfrm>
          <a:prstGeom prst="rect">
            <a:avLst/>
          </a:prstGeom>
          <a:solidFill>
            <a:srgbClr val="FF86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緊急時の</a:t>
            </a:r>
            <a:endParaRPr kumimoji="1" lang="en-US" altLang="ja-JP" sz="1200" b="0" i="0"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受入</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2" name="テキスト ボックス 31"/>
          <p:cNvSpPr txBox="1"/>
          <p:nvPr/>
        </p:nvSpPr>
        <p:spPr>
          <a:xfrm>
            <a:off x="2983088" y="2172461"/>
            <a:ext cx="3373557" cy="348743"/>
          </a:xfrm>
          <a:prstGeom prst="rect">
            <a:avLst/>
          </a:prstGeom>
          <a:noFill/>
          <a:ln w="12700">
            <a:solidFill>
              <a:schemeClr val="tx1"/>
            </a:solidFill>
          </a:ln>
        </p:spPr>
        <p:txBody>
          <a:bodyPr wrap="square" lIns="0" tIns="3600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日中サービス支援型グループホーム</a:t>
            </a:r>
            <a:endParaRPr kumimoji="1" lang="ja-JP" altLang="en-US" sz="1400" b="1"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33" name="テキスト ボックス 32"/>
          <p:cNvSpPr txBox="1"/>
          <p:nvPr/>
        </p:nvSpPr>
        <p:spPr>
          <a:xfrm>
            <a:off x="5141758" y="2773956"/>
            <a:ext cx="766655" cy="255922"/>
          </a:xfrm>
          <a:prstGeom prst="rect">
            <a:avLst/>
          </a:prstGeom>
          <a:noFill/>
          <a:ln w="12700">
            <a:solidFill>
              <a:schemeClr val="tx1"/>
            </a:solidFill>
          </a:ln>
        </p:spPr>
        <p:txBody>
          <a:bodyPr wrap="square" lIns="0" tIns="3600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短期入所</a:t>
            </a:r>
            <a:endPar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grpSp>
        <p:nvGrpSpPr>
          <p:cNvPr id="34" name="Group 1191"/>
          <p:cNvGrpSpPr>
            <a:grpSpLocks noChangeAspect="1"/>
          </p:cNvGrpSpPr>
          <p:nvPr/>
        </p:nvGrpSpPr>
        <p:grpSpPr bwMode="auto">
          <a:xfrm>
            <a:off x="217991" y="2374198"/>
            <a:ext cx="1044523" cy="731968"/>
            <a:chOff x="1346" y="3223"/>
            <a:chExt cx="328" cy="239"/>
          </a:xfrm>
        </p:grpSpPr>
        <p:sp>
          <p:nvSpPr>
            <p:cNvPr id="35"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6"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7"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8"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9"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0"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1"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2"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3"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4"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5"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6"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7"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8"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9"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0"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1"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2"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3"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4"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5"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6"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7"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8"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9"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0"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1"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2"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3"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4"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5"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6"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7"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8"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69"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0"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1"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2"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3"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4"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5"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6"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7"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8"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79"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0"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1"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2"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3"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4"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5"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6"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7"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8"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89"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0"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1"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2"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3"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4"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5"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6"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7"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8"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9"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0"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1"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2"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3"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4"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5"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6"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7"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8"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9"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0"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1"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2"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3"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4"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5"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6"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7"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8"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19"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20"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21"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22"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23"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24"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25"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26"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27"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grpSp>
      <p:sp>
        <p:nvSpPr>
          <p:cNvPr id="130" name="右矢印 129"/>
          <p:cNvSpPr/>
          <p:nvPr/>
        </p:nvSpPr>
        <p:spPr>
          <a:xfrm>
            <a:off x="6867344" y="2208560"/>
            <a:ext cx="1610357" cy="750856"/>
          </a:xfrm>
          <a:prstGeom prst="rightArrow">
            <a:avLst>
              <a:gd name="adj1" fmla="val 70544"/>
              <a:gd name="adj2" fmla="val 4105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活動</a:t>
            </a: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状況の報告</a:t>
            </a:r>
            <a:endParaRPr kumimoji="1" lang="en-US" altLang="ja-JP" sz="1200" b="0" i="0"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（年</a:t>
            </a:r>
            <a:r>
              <a:rPr kumimoji="1" lang="en-US" altLang="ja-JP" sz="1200" b="0" i="0" u="none" strike="noStrike" kern="1200" cap="none" spc="0" normalizeH="0" baseline="0" noProof="0" dirty="0" smtClean="0">
                <a:ln>
                  <a:noFill/>
                </a:ln>
                <a:solidFill>
                  <a:srgbClr val="000000"/>
                </a:solidFill>
                <a:effectLst/>
                <a:uLnTx/>
                <a:uFillTx/>
                <a:latin typeface="Arial"/>
                <a:ea typeface="ＭＳ Ｐゴシック"/>
                <a:cs typeface="+mn-cs"/>
              </a:rPr>
              <a:t>1</a:t>
            </a: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回以上）</a:t>
            </a:r>
            <a:endParaRPr kumimoji="1" lang="en-US" altLang="ja-JP" sz="1200" b="0" i="0" u="none" strike="noStrike" kern="1200" cap="none" spc="0" normalizeH="0" baseline="0" noProof="0" dirty="0" smtClean="0">
              <a:ln>
                <a:noFill/>
              </a:ln>
              <a:solidFill>
                <a:srgbClr val="000000"/>
              </a:solidFill>
              <a:effectLst/>
              <a:uLnTx/>
              <a:uFillTx/>
              <a:latin typeface="Arial"/>
              <a:ea typeface="ＭＳ Ｐゴシック"/>
              <a:cs typeface="+mn-cs"/>
            </a:endParaRPr>
          </a:p>
        </p:txBody>
      </p:sp>
      <p:sp>
        <p:nvSpPr>
          <p:cNvPr id="131" name="右矢印 130"/>
          <p:cNvSpPr/>
          <p:nvPr/>
        </p:nvSpPr>
        <p:spPr>
          <a:xfrm flipH="1">
            <a:off x="6867345" y="3023475"/>
            <a:ext cx="1610356" cy="456989"/>
          </a:xfrm>
          <a:prstGeom prst="rightArrow">
            <a:avLst>
              <a:gd name="adj1" fmla="val 55717"/>
              <a:gd name="adj2" fmla="val 5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評価・助言</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9" name="テキスト ボックス 128"/>
          <p:cNvSpPr txBox="1"/>
          <p:nvPr/>
        </p:nvSpPr>
        <p:spPr>
          <a:xfrm>
            <a:off x="8605517" y="2965160"/>
            <a:ext cx="1098814" cy="406208"/>
          </a:xfrm>
          <a:prstGeom prst="rect">
            <a:avLst/>
          </a:prstGeom>
          <a:noFill/>
          <a:ln w="12700">
            <a:solidFill>
              <a:schemeClr val="tx1"/>
            </a:solidFill>
          </a:ln>
        </p:spPr>
        <p:txBody>
          <a:bodyPr wrap="square" lIns="0" tIns="3600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地方公共団体が設置する協議会</a:t>
            </a:r>
            <a:endParaRPr kumimoji="1" lang="ja-JP" altLang="en-US" sz="11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226" name="テキスト ボックス 225"/>
          <p:cNvSpPr txBox="1"/>
          <p:nvPr/>
        </p:nvSpPr>
        <p:spPr>
          <a:xfrm>
            <a:off x="8477701" y="4356774"/>
            <a:ext cx="1332868" cy="430158"/>
          </a:xfrm>
          <a:prstGeom prst="rect">
            <a:avLst/>
          </a:prstGeom>
          <a:noFill/>
          <a:ln w="12700">
            <a:solidFill>
              <a:schemeClr val="tx1"/>
            </a:solidFill>
          </a:ln>
        </p:spPr>
        <p:txBody>
          <a:bodyPr wrap="square" lIns="0" tIns="3600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相談支援事業所</a:t>
            </a:r>
            <a:endParaRPr kumimoji="1" lang="en-US" altLang="ja-JP" sz="12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別</a:t>
            </a:r>
            <a:r>
              <a:rPr kumimoji="1" lang="ja-JP" altLang="en-US" sz="10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法人が望ましい</a:t>
            </a:r>
            <a:endPar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227" name="右矢印 226"/>
          <p:cNvSpPr/>
          <p:nvPr/>
        </p:nvSpPr>
        <p:spPr>
          <a:xfrm flipH="1">
            <a:off x="6867347" y="3712578"/>
            <a:ext cx="1610354" cy="530282"/>
          </a:xfrm>
          <a:prstGeom prst="rightArrow">
            <a:avLst>
              <a:gd name="adj1" fmla="val 50744"/>
              <a:gd name="adj2" fmla="val 35289"/>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３</a:t>
            </a: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ヶ月ごとのﾓﾆﾀﾘﾝｸﾞ</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32" name="角丸四角形 231"/>
          <p:cNvSpPr/>
          <p:nvPr/>
        </p:nvSpPr>
        <p:spPr>
          <a:xfrm>
            <a:off x="1103132" y="4244527"/>
            <a:ext cx="1492156" cy="477736"/>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重度・高齢の障害者</a:t>
            </a:r>
            <a:endParaRPr kumimoji="1" lang="en-US" altLang="ja-JP" sz="12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の地域移行の受け皿</a:t>
            </a:r>
            <a:endPar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3" name="角丸四角形 232"/>
          <p:cNvSpPr/>
          <p:nvPr/>
        </p:nvSpPr>
        <p:spPr>
          <a:xfrm>
            <a:off x="6769263" y="4356774"/>
            <a:ext cx="1492156" cy="329074"/>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適正な支援の確保</a:t>
            </a:r>
            <a:endPar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4" name="角丸四角形 233"/>
          <p:cNvSpPr/>
          <p:nvPr/>
        </p:nvSpPr>
        <p:spPr>
          <a:xfrm>
            <a:off x="6117156" y="5011217"/>
            <a:ext cx="1455537" cy="497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緊急一時的な</a:t>
            </a:r>
            <a:endParaRPr kumimoji="1" lang="en-US" altLang="ja-JP" sz="12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宿泊</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2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場の提供</a:t>
            </a:r>
            <a:endPar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09316" y="764704"/>
            <a:ext cx="9551717" cy="9361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平成</a:t>
            </a: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30</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年度障害福祉サービス等報酬改定により創設される「日中サービス支援型グループホーム」は、障害者の重度化・高齢化に対応するために創設された共同生活援助の新たな類型であり、短期入所を併設し地域で生活する障害者の緊急一時的な宿泊の場を提供することとしており、施設等からの地域移行</a:t>
            </a: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の促進及び</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地域生活の継続等、地域生活支援の中核的な役割を担うことが期待される。</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28" name="右矢印 227"/>
          <p:cNvSpPr/>
          <p:nvPr/>
        </p:nvSpPr>
        <p:spPr>
          <a:xfrm>
            <a:off x="1477057" y="2729463"/>
            <a:ext cx="936388" cy="1455024"/>
          </a:xfrm>
          <a:prstGeom prst="rightArrow">
            <a:avLst>
              <a:gd name="adj1" fmla="val 57107"/>
              <a:gd name="adj2" fmla="val 37038"/>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地域移行の促進、地域生活の継続</a:t>
            </a:r>
            <a:endParaRPr kumimoji="1" lang="en-US" altLang="ja-JP" sz="1200" b="0" i="0" u="none" strike="noStrike" kern="1200" cap="none" spc="0" normalizeH="0" baseline="0" noProof="0" dirty="0" smtClean="0">
              <a:ln>
                <a:noFill/>
              </a:ln>
              <a:solidFill>
                <a:srgbClr val="000000"/>
              </a:solidFill>
              <a:effectLst/>
              <a:uLnTx/>
              <a:uFillTx/>
              <a:latin typeface="Arial"/>
              <a:ea typeface="ＭＳ Ｐゴシック"/>
              <a:cs typeface="+mn-cs"/>
            </a:endParaRPr>
          </a:p>
        </p:txBody>
      </p:sp>
      <p:pic>
        <p:nvPicPr>
          <p:cNvPr id="231" name="Picture 70" descr="家のイラスト8">
            <a:hlinkClick r:id="rId7"/>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41000"/>
                    </a14:imgEffect>
                  </a14:imgLayer>
                </a14:imgProps>
              </a:ext>
              <a:ext uri="{28A0092B-C50C-407E-A947-70E740481C1C}">
                <a14:useLocalDpi xmlns:a14="http://schemas.microsoft.com/office/drawing/2010/main" val="0"/>
              </a:ext>
            </a:extLst>
          </a:blip>
          <a:srcRect/>
          <a:stretch>
            <a:fillRect/>
          </a:stretch>
        </p:blipFill>
        <p:spPr bwMode="auto">
          <a:xfrm>
            <a:off x="9186455" y="3655972"/>
            <a:ext cx="595288" cy="689534"/>
          </a:xfrm>
          <a:prstGeom prst="rect">
            <a:avLst/>
          </a:prstGeom>
          <a:noFill/>
          <a:extLst/>
        </p:spPr>
      </p:pic>
      <p:pic>
        <p:nvPicPr>
          <p:cNvPr id="235" name="Picture 64" descr="介護施設のイラスト">
            <a:hlinkClick r:id="rId10"/>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2290100" y="5630222"/>
            <a:ext cx="892898" cy="788221"/>
          </a:xfrm>
          <a:prstGeom prst="rect">
            <a:avLst/>
          </a:prstGeom>
          <a:noFill/>
          <a:extLst/>
        </p:spPr>
      </p:pic>
      <p:sp>
        <p:nvSpPr>
          <p:cNvPr id="236" name="角丸四角形 235"/>
          <p:cNvSpPr/>
          <p:nvPr/>
        </p:nvSpPr>
        <p:spPr>
          <a:xfrm>
            <a:off x="1913867" y="4997672"/>
            <a:ext cx="1455537" cy="497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利用者の日中活動サービス利用を促進</a:t>
            </a:r>
            <a:endPar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7" name="曲折矢印 236"/>
          <p:cNvSpPr/>
          <p:nvPr/>
        </p:nvSpPr>
        <p:spPr>
          <a:xfrm rot="10800000">
            <a:off x="3152800" y="4909241"/>
            <a:ext cx="1007940" cy="1256063"/>
          </a:xfrm>
          <a:prstGeom prst="bentArrow">
            <a:avLst>
              <a:gd name="adj1" fmla="val 17636"/>
              <a:gd name="adj2" fmla="val 19271"/>
              <a:gd name="adj3" fmla="val 25954"/>
              <a:gd name="adj4" fmla="val 418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8" name="テキスト ボックス 237"/>
          <p:cNvSpPr txBox="1"/>
          <p:nvPr/>
        </p:nvSpPr>
        <p:spPr>
          <a:xfrm>
            <a:off x="1913867" y="6379341"/>
            <a:ext cx="1742902" cy="439193"/>
          </a:xfrm>
          <a:prstGeom prst="rect">
            <a:avLst/>
          </a:prstGeom>
          <a:noFill/>
          <a:ln w="12700">
            <a:solidFill>
              <a:schemeClr val="tx1"/>
            </a:solidFill>
          </a:ln>
        </p:spPr>
        <p:txBody>
          <a:bodyPr wrap="square" lIns="0" tIns="3600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日中活動サービス事業者</a:t>
            </a:r>
            <a:endParaRPr kumimoji="1" lang="en-US" altLang="ja-JP" sz="12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itchFamily="50" charset="-128"/>
                <a:cs typeface="+mn-cs"/>
              </a:rPr>
              <a:t>（生活介護等）</a:t>
            </a:r>
            <a:endPar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239" name="テキスト ボックス 238"/>
          <p:cNvSpPr txBox="1"/>
          <p:nvPr/>
        </p:nvSpPr>
        <p:spPr>
          <a:xfrm>
            <a:off x="2736926" y="4345506"/>
            <a:ext cx="3883715" cy="645321"/>
          </a:xfrm>
          <a:prstGeom prst="rect">
            <a:avLst/>
          </a:prstGeom>
          <a:noFill/>
          <a:ln w="12700">
            <a:noFill/>
          </a:ln>
        </p:spPr>
        <p:txBody>
          <a:bodyPr wrap="square" lIns="0" tIns="3600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利用者が充実した地域生活を送ることができるよう外出や余暇活動等の社会生活上の</a:t>
            </a: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支援を実施</a:t>
            </a:r>
            <a:endParaRPr kumimoji="1" lang="en-US" altLang="ja-JP"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0" name="正方形/長方形 239"/>
          <p:cNvSpPr/>
          <p:nvPr/>
        </p:nvSpPr>
        <p:spPr>
          <a:xfrm>
            <a:off x="3656769" y="5571622"/>
            <a:ext cx="648159" cy="39206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緊密な</a:t>
            </a:r>
            <a:endParaRPr kumimoji="1" lang="en-US" altLang="ja-JP" sz="1200" b="0" i="0"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a:ea typeface="ＭＳ Ｐゴシック"/>
                <a:cs typeface="+mn-cs"/>
              </a:rPr>
              <a:t>連携</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241" name="Picture 28" descr="http://3.bp.blogspot.com/-X7fIR1St4Mg/VZ-Qixp_SbI/AAAAAAAAvNY/uCIXnzPDPow/s800/ojisan1_cry.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6222257" y="6101658"/>
            <a:ext cx="432048" cy="497279"/>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30" descr="通勤しているOLのイラスト">
            <a:hlinkClick r:id="rId15"/>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8623231" y="3712578"/>
            <a:ext cx="403046" cy="623267"/>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66" descr="会議のイラスト（男女）"/>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8725020" y="2145227"/>
            <a:ext cx="818820" cy="818820"/>
          </a:xfrm>
          <a:prstGeom prst="rect">
            <a:avLst/>
          </a:prstGeom>
          <a:noFill/>
          <a:extLst/>
        </p:spPr>
      </p:pic>
      <p:pic>
        <p:nvPicPr>
          <p:cNvPr id="244" name="Picture 4" descr="http://3.bp.blogspot.com/-B13iN8hEIP8/VozfVbMIesI/AAAAAAAA2j0/KFSicTfjwio/s800/kurumaisu_ojiisan4_laugh.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1289895" y="2405636"/>
            <a:ext cx="374324" cy="591180"/>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30" descr="社会福祉士のイラスト（男性）">
            <a:hlinkClick r:id="rId22"/>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4325470" y="2561287"/>
            <a:ext cx="659704" cy="698511"/>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E42C58-E047-4BC1-8967-03A1A319E34D}"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72845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テキスト ボックス 170"/>
          <p:cNvSpPr txBox="1"/>
          <p:nvPr/>
        </p:nvSpPr>
        <p:spPr>
          <a:xfrm>
            <a:off x="8193360" y="4302250"/>
            <a:ext cx="2086287" cy="1142974"/>
          </a:xfrm>
          <a:prstGeom prst="rect">
            <a:avLst/>
          </a:prstGeom>
          <a:noFill/>
        </p:spPr>
        <p:txBody>
          <a:bodyPr wrap="square" lIns="0" tIns="0" rIns="0" bIns="0" rtlCol="0">
            <a:noAutofit/>
          </a:bodyPr>
          <a:lstStyle/>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障害福祉ｻｰﾋﾞｽ事業所、</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医療機関、行政機関、</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民生委員 等</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sp>
        <p:nvSpPr>
          <p:cNvPr id="46" name="テキスト ボックス 45"/>
          <p:cNvSpPr txBox="1"/>
          <p:nvPr/>
        </p:nvSpPr>
        <p:spPr>
          <a:xfrm>
            <a:off x="6033121" y="3013827"/>
            <a:ext cx="2710428" cy="1178545"/>
          </a:xfrm>
          <a:prstGeom prst="rect">
            <a:avLst/>
          </a:prstGeom>
          <a:noFill/>
          <a:ln w="6350" cmpd="sng">
            <a:solidFill>
              <a:schemeClr val="tx1">
                <a:lumMod val="50000"/>
                <a:lumOff val="50000"/>
              </a:schemeClr>
            </a:solidFill>
          </a:ln>
        </p:spPr>
        <p:txBody>
          <a:bodyPr wrap="square" lIns="36000" tIns="36000" rIns="36000" bIns="36000" rtlCol="0" anchor="b" anchorCtr="0">
            <a:noAutofit/>
          </a:bodyPr>
          <a:lstStyle/>
          <a:p>
            <a:pPr algn="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居宅</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pic>
        <p:nvPicPr>
          <p:cNvPr id="71" name="Picture 9" descr="C:\Users\THJFW\AppData\Local\Microsoft\Windows\Temporary Internet Files\Content.IE5\C3Y4B2VT\gatag-000138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5889" y="3106517"/>
            <a:ext cx="475953" cy="970555"/>
          </a:xfrm>
          <a:prstGeom prst="rect">
            <a:avLst/>
          </a:prstGeom>
          <a:noFill/>
          <a:extLst>
            <a:ext uri="{909E8E84-426E-40DD-AFC4-6F175D3DCCD1}">
              <a14:hiddenFill xmlns:a14="http://schemas.microsoft.com/office/drawing/2010/main">
                <a:solidFill>
                  <a:srgbClr val="FFFFFF"/>
                </a:solidFill>
              </a14:hiddenFill>
            </a:ext>
          </a:extLst>
        </p:spPr>
      </p:pic>
      <p:sp>
        <p:nvSpPr>
          <p:cNvPr id="11" name="角丸四角形 10"/>
          <p:cNvSpPr/>
          <p:nvPr/>
        </p:nvSpPr>
        <p:spPr>
          <a:xfrm>
            <a:off x="71314" y="510580"/>
            <a:ext cx="9720386" cy="1008112"/>
          </a:xfrm>
          <a:prstGeom prst="roundRect">
            <a:avLst>
              <a:gd name="adj" fmla="val 5316"/>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72000" tIns="36000" bIns="36000" anchor="ctr" anchorCtr="0"/>
          <a:lstStyle/>
          <a:p>
            <a:pPr marL="176213" indent="-176213" fontAlgn="auto">
              <a:lnSpc>
                <a:spcPct val="130000"/>
              </a:lnSpc>
              <a:spcBef>
                <a:spcPts val="0"/>
              </a:spcBef>
              <a:spcAft>
                <a:spcPts val="0"/>
              </a:spcAft>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年の障害者総合支援法改正において、障害者</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施設やグループホーム等から</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一人暮らしへの移行を希望する知的障害者や精神障害者など</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について、本人</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の意思を尊重した地域生活を支援するため</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、一定の期間にわたり、定期的</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な巡回訪問や随時の対応により、障害者の理解力</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活力等を補う</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観点から</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、適時のタイミングで適切な支援を行うサービス</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を創設</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6213" indent="-176213" fontAlgn="auto">
              <a:lnSpc>
                <a:spcPct val="130000"/>
              </a:lnSpc>
              <a:spcBef>
                <a:spcPts val="0"/>
              </a:spcBef>
              <a:spcAft>
                <a:spcPts val="0"/>
              </a:spcAft>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 15"/>
          <p:cNvSpPr/>
          <p:nvPr/>
        </p:nvSpPr>
        <p:spPr>
          <a:xfrm>
            <a:off x="5068077" y="1812308"/>
            <a:ext cx="144388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400" dirty="0" smtClean="0">
                <a:solidFill>
                  <a:prstClr val="black"/>
                </a:solidFill>
                <a:latin typeface="HGPｺﾞｼｯｸM" panose="020B0600000000000000" pitchFamily="50" charset="-128"/>
                <a:ea typeface="HGPｺﾞｼｯｸM" panose="020B0600000000000000" pitchFamily="50" charset="-128"/>
              </a:rPr>
              <a:t>施設</a:t>
            </a:r>
            <a:endParaRPr lang="ja-JP" altLang="en-US" sz="1400" dirty="0">
              <a:solidFill>
                <a:prstClr val="black"/>
              </a:solidFill>
              <a:latin typeface="HGPｺﾞｼｯｸM" panose="020B0600000000000000" pitchFamily="50" charset="-128"/>
              <a:ea typeface="HGPｺﾞｼｯｸM" panose="020B0600000000000000" pitchFamily="50" charset="-128"/>
            </a:endParaRPr>
          </a:p>
        </p:txBody>
      </p:sp>
      <p:sp>
        <p:nvSpPr>
          <p:cNvPr id="10" name="直方体 9"/>
          <p:cNvSpPr/>
          <p:nvPr/>
        </p:nvSpPr>
        <p:spPr>
          <a:xfrm>
            <a:off x="6033120" y="5244522"/>
            <a:ext cx="2151163" cy="776766"/>
          </a:xfrm>
          <a:prstGeom prst="cube">
            <a:avLst/>
          </a:prstGeom>
          <a:solidFill>
            <a:srgbClr val="CCFF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1600" dirty="0" smtClean="0">
                <a:solidFill>
                  <a:prstClr val="black"/>
                </a:solidFill>
                <a:latin typeface="HGPｺﾞｼｯｸM" panose="020B0600000000000000" pitchFamily="50" charset="-128"/>
                <a:ea typeface="HGPｺﾞｼｯｸM" panose="020B0600000000000000" pitchFamily="50" charset="-128"/>
              </a:rPr>
              <a:t>自立生活援助</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600" dirty="0" smtClean="0">
                <a:solidFill>
                  <a:prstClr val="black"/>
                </a:solidFill>
                <a:latin typeface="HGPｺﾞｼｯｸM" panose="020B0600000000000000" pitchFamily="50" charset="-128"/>
                <a:ea typeface="HGPｺﾞｼｯｸM" panose="020B0600000000000000" pitchFamily="50" charset="-128"/>
              </a:rPr>
              <a:t>事業所</a:t>
            </a:r>
            <a:endParaRPr lang="ja-JP" altLang="en-US" sz="1600" dirty="0">
              <a:solidFill>
                <a:prstClr val="black"/>
              </a:solidFill>
              <a:latin typeface="HGPｺﾞｼｯｸM" panose="020B0600000000000000" pitchFamily="50" charset="-128"/>
              <a:ea typeface="HGPｺﾞｼｯｸM" panose="020B0600000000000000" pitchFamily="50" charset="-128"/>
            </a:endParaRPr>
          </a:p>
        </p:txBody>
      </p:sp>
      <p:sp>
        <p:nvSpPr>
          <p:cNvPr id="15" name="右矢印 14"/>
          <p:cNvSpPr/>
          <p:nvPr/>
        </p:nvSpPr>
        <p:spPr>
          <a:xfrm rot="5400000">
            <a:off x="6801948" y="4642488"/>
            <a:ext cx="1008000" cy="216000"/>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45" name="下矢印 44"/>
          <p:cNvSpPr/>
          <p:nvPr/>
        </p:nvSpPr>
        <p:spPr>
          <a:xfrm>
            <a:off x="6155889" y="2359876"/>
            <a:ext cx="2526175" cy="571650"/>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800" dirty="0" smtClean="0">
              <a:solidFill>
                <a:prstClr val="black"/>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200" dirty="0" smtClean="0">
                <a:solidFill>
                  <a:prstClr val="black"/>
                </a:solidFill>
                <a:latin typeface="ＤＨＰ平成ゴシックW5" panose="020B0500000000000000" pitchFamily="50" charset="-128"/>
                <a:ea typeface="ＤＨＰ平成ゴシックW5" panose="020B0500000000000000" pitchFamily="50" charset="-128"/>
              </a:rPr>
              <a:t>一人暮らしを希望する障害者が移行</a:t>
            </a:r>
            <a:endParaRPr lang="ja-JP" altLang="en-US" sz="1200" dirty="0">
              <a:solidFill>
                <a:prstClr val="black"/>
              </a:solidFill>
              <a:latin typeface="ＤＨＰ平成ゴシックW5" panose="020B0500000000000000" pitchFamily="50" charset="-128"/>
              <a:ea typeface="ＤＨＰ平成ゴシックW5" panose="020B0500000000000000" pitchFamily="50" charset="-128"/>
            </a:endParaRPr>
          </a:p>
        </p:txBody>
      </p:sp>
      <p:sp>
        <p:nvSpPr>
          <p:cNvPr id="50" name="右矢印 49"/>
          <p:cNvSpPr/>
          <p:nvPr/>
        </p:nvSpPr>
        <p:spPr>
          <a:xfrm rot="16194867">
            <a:off x="7006025" y="4617039"/>
            <a:ext cx="1008000" cy="216000"/>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1" name="テキスト ボックス 50"/>
          <p:cNvSpPr txBox="1"/>
          <p:nvPr/>
        </p:nvSpPr>
        <p:spPr>
          <a:xfrm>
            <a:off x="6741640" y="4550302"/>
            <a:ext cx="587624" cy="411257"/>
          </a:xfrm>
          <a:prstGeom prst="rect">
            <a:avLst/>
          </a:prstGeom>
          <a:noFill/>
        </p:spPr>
        <p:txBody>
          <a:bodyPr wrap="square" lIns="36000" tIns="36000" rIns="36000" bIns="36000" rtlCol="0" anchor="ctr" anchorCtr="0">
            <a:spAutoFit/>
          </a:bodyPr>
          <a:lstStyle/>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相談</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要請</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sp>
        <p:nvSpPr>
          <p:cNvPr id="52" name="テキスト ボックス 51"/>
          <p:cNvSpPr txBox="1"/>
          <p:nvPr/>
        </p:nvSpPr>
        <p:spPr>
          <a:xfrm>
            <a:off x="7473280" y="4509120"/>
            <a:ext cx="1033989" cy="580534"/>
          </a:xfrm>
          <a:prstGeom prst="rect">
            <a:avLst/>
          </a:prstGeom>
          <a:noFill/>
        </p:spPr>
        <p:txBody>
          <a:bodyPr wrap="square" lIns="36000" tIns="36000" rIns="36000" bIns="36000" rtlCol="0" anchor="ctr" anchorCtr="0">
            <a:spAutoFit/>
          </a:bodyPr>
          <a:lstStyle/>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随時対応</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（訪問、電話、メール等）</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sp>
        <p:nvSpPr>
          <p:cNvPr id="53" name="テキスト ボックス 52"/>
          <p:cNvSpPr txBox="1"/>
          <p:nvPr/>
        </p:nvSpPr>
        <p:spPr>
          <a:xfrm>
            <a:off x="5561791" y="4390309"/>
            <a:ext cx="1428164" cy="411257"/>
          </a:xfrm>
          <a:prstGeom prst="rect">
            <a:avLst/>
          </a:prstGeom>
          <a:noFill/>
        </p:spPr>
        <p:txBody>
          <a:bodyPr wrap="square" lIns="36000" tIns="36000" rIns="36000" bIns="36000" rtlCol="0" anchor="ctr" anchorCtr="0">
            <a:spAutoFit/>
          </a:bodyPr>
          <a:lstStyle/>
          <a:p>
            <a:pP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定期的な居宅訪問</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（月２回以上）</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pic>
        <p:nvPicPr>
          <p:cNvPr id="54" name="Picture 22" descr="歩いている女性のイラスト">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3252"/>
          <a:stretch/>
        </p:blipFill>
        <p:spPr bwMode="auto">
          <a:xfrm flipH="1">
            <a:off x="7079332" y="4509120"/>
            <a:ext cx="621166" cy="583827"/>
          </a:xfrm>
          <a:prstGeom prst="rect">
            <a:avLst/>
          </a:prstGeom>
          <a:noFill/>
          <a:extLst>
            <a:ext uri="{909E8E84-426E-40DD-AFC4-6F175D3DCCD1}">
              <a14:hiddenFill xmlns:a14="http://schemas.microsoft.com/office/drawing/2010/main">
                <a:solidFill>
                  <a:srgbClr val="FFFFFF"/>
                </a:solidFill>
              </a14:hiddenFill>
            </a:ext>
          </a:extLst>
        </p:spPr>
      </p:pic>
      <p:sp>
        <p:nvSpPr>
          <p:cNvPr id="44" name="角丸四角形 43"/>
          <p:cNvSpPr/>
          <p:nvPr/>
        </p:nvSpPr>
        <p:spPr>
          <a:xfrm>
            <a:off x="6600509" y="1815693"/>
            <a:ext cx="145191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400" dirty="0" smtClean="0">
                <a:solidFill>
                  <a:prstClr val="black"/>
                </a:solidFill>
                <a:latin typeface="HGPｺﾞｼｯｸM" panose="020B0600000000000000" pitchFamily="50" charset="-128"/>
                <a:ea typeface="HGPｺﾞｼｯｸM" panose="020B0600000000000000" pitchFamily="50" charset="-128"/>
              </a:rPr>
              <a:t>ＧＨ</a:t>
            </a:r>
            <a:endParaRPr lang="ja-JP" altLang="en-US" sz="1400"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70" name="角丸四角形 69"/>
          <p:cNvSpPr/>
          <p:nvPr/>
        </p:nvSpPr>
        <p:spPr>
          <a:xfrm>
            <a:off x="8106017" y="1799608"/>
            <a:ext cx="145191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400" dirty="0" smtClean="0">
                <a:solidFill>
                  <a:prstClr val="black"/>
                </a:solidFill>
                <a:latin typeface="HGPｺﾞｼｯｸM" panose="020B0600000000000000" pitchFamily="50" charset="-128"/>
                <a:ea typeface="HGPｺﾞｼｯｸM" panose="020B0600000000000000" pitchFamily="50" charset="-128"/>
              </a:rPr>
              <a:t>病院</a:t>
            </a:r>
            <a:endParaRPr lang="ja-JP" altLang="en-US" sz="1400"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9582970" y="1922067"/>
            <a:ext cx="365105" cy="276999"/>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HGSｺﾞｼｯｸM" panose="020B0600000000000000" pitchFamily="50" charset="-128"/>
                <a:ea typeface="HGSｺﾞｼｯｸM" panose="020B0600000000000000" pitchFamily="50" charset="-128"/>
              </a:rPr>
              <a:t>等</a:t>
            </a:r>
            <a:endParaRPr lang="ja-JP" altLang="en-US" sz="1200" dirty="0">
              <a:solidFill>
                <a:prstClr val="black"/>
              </a:solidFill>
              <a:latin typeface="HGSｺﾞｼｯｸM" panose="020B0600000000000000" pitchFamily="50" charset="-128"/>
              <a:ea typeface="HGSｺﾞｼｯｸM" panose="020B0600000000000000" pitchFamily="50" charset="-128"/>
            </a:endParaRPr>
          </a:p>
        </p:txBody>
      </p:sp>
      <p:pic>
        <p:nvPicPr>
          <p:cNvPr id="48" name="Picture 5" descr="C:\Users\YSIOY\AppData\Local\Microsoft\Windows\Temporary Internet Files\Content.IE5\XKGTVJGM\cc-library01000541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7310" y="3361406"/>
            <a:ext cx="729412" cy="598609"/>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p:cNvSpPr/>
          <p:nvPr/>
        </p:nvSpPr>
        <p:spPr>
          <a:xfrm>
            <a:off x="154590" y="1780817"/>
            <a:ext cx="4776917" cy="928103"/>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430" tIns="45714" rIns="91430" bIns="45714" anchor="t" anchorCtr="0"/>
          <a:lstStyle/>
          <a:p>
            <a:pPr marL="179388" indent="-179388" fontAlgn="auto">
              <a:spcBef>
                <a:spcPts val="0"/>
              </a:spcBef>
              <a:spcAft>
                <a:spcPts val="0"/>
              </a:spcAft>
              <a:defRPr/>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fontAlgn="auto">
              <a:lnSpc>
                <a:spcPct val="110000"/>
              </a:lnSpc>
              <a:spcBef>
                <a:spcPts val="0"/>
              </a:spcBef>
              <a:spcAft>
                <a:spcPts val="0"/>
              </a:spcAft>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障害者支援施設やグループホーム、精神科病院等から地域での一人暮らしに移行した障害者等で、理解力や生活力等に不安がある</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28464" y="1632992"/>
            <a:ext cx="1794199" cy="29184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400" dirty="0">
                <a:solidFill>
                  <a:prstClr val="black"/>
                </a:solidFill>
                <a:latin typeface="HGS創英角ｺﾞｼｯｸUB" pitchFamily="50" charset="-128"/>
                <a:ea typeface="HGS創英角ｺﾞｼｯｸUB" pitchFamily="50" charset="-128"/>
              </a:rPr>
              <a:t> </a:t>
            </a:r>
            <a:r>
              <a:rPr lang="ja-JP" altLang="en-US" sz="1400" dirty="0" smtClean="0">
                <a:solidFill>
                  <a:prstClr val="black"/>
                </a:solidFill>
                <a:latin typeface="HGS創英角ｺﾞｼｯｸUB" pitchFamily="50" charset="-128"/>
                <a:ea typeface="HGS創英角ｺﾞｼｯｸUB" pitchFamily="50" charset="-128"/>
              </a:rPr>
              <a:t>対象者</a:t>
            </a:r>
            <a:endParaRPr lang="ja-JP" altLang="en-US" sz="1400" dirty="0">
              <a:solidFill>
                <a:prstClr val="black"/>
              </a:solidFill>
              <a:latin typeface="HGS創英角ｺﾞｼｯｸUB" pitchFamily="50" charset="-128"/>
              <a:ea typeface="HGS創英角ｺﾞｼｯｸUB" pitchFamily="50" charset="-128"/>
            </a:endParaRPr>
          </a:p>
        </p:txBody>
      </p:sp>
      <p:sp>
        <p:nvSpPr>
          <p:cNvPr id="43" name="正方形/長方形 42"/>
          <p:cNvSpPr/>
          <p:nvPr/>
        </p:nvSpPr>
        <p:spPr>
          <a:xfrm>
            <a:off x="154590" y="2884532"/>
            <a:ext cx="4776917" cy="2442076"/>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430" tIns="45714" rIns="91430" bIns="45714" anchor="t"/>
          <a:lstStyle/>
          <a:p>
            <a:pPr marL="179388" indent="-179388" fontAlgn="auto">
              <a:spcBef>
                <a:spcPts val="0"/>
              </a:spcBef>
              <a:spcAft>
                <a:spcPts val="0"/>
              </a:spcAft>
              <a:defRPr/>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定期的に利用者の居宅</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を月２回以上訪問</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食事、洗濯、掃除などに課題はないか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公共料金や家賃に滞納はない</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体調に変化はないか、通院しているか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地域住民との関係は良好か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について確認を行い、必要な助言や医療機関等との連絡調整を行う。</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lnSpc>
                <a:spcPct val="110000"/>
              </a:lnSpc>
              <a:spcBef>
                <a:spcPts val="0"/>
              </a:spcBef>
              <a:spcAft>
                <a:spcPts val="0"/>
              </a:spcAft>
            </a:pPr>
            <a:r>
              <a:rPr lang="ja-JP" altLang="en-US" sz="5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な訪問だけではなく、利用者からの相談・要請があった際は、訪問、電話、メール等による随時の対応も行う</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標準利用期間は１年（市町村判断で延長可能）</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fontAlgn="auto">
              <a:spcBef>
                <a:spcPts val="0"/>
              </a:spcBef>
              <a:spcAft>
                <a:spcPts val="0"/>
              </a:spcAft>
              <a:defRPr/>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133642" y="2757479"/>
            <a:ext cx="2106234" cy="29184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latin typeface="HGS創英角ｺﾞｼｯｸUB" pitchFamily="50" charset="-128"/>
                <a:ea typeface="HGS創英角ｺﾞｼｯｸUB" pitchFamily="50" charset="-128"/>
              </a:rPr>
              <a:t>支援内容</a:t>
            </a:r>
            <a:endParaRPr lang="ja-JP" altLang="en-US" sz="1400" dirty="0">
              <a:solidFill>
                <a:prstClr val="black"/>
              </a:solidFill>
              <a:latin typeface="HGS創英角ｺﾞｼｯｸUB" pitchFamily="50" charset="-128"/>
              <a:ea typeface="HGS創英角ｺﾞｼｯｸUB" pitchFamily="50" charset="-128"/>
            </a:endParaRPr>
          </a:p>
        </p:txBody>
      </p:sp>
      <p:sp>
        <p:nvSpPr>
          <p:cNvPr id="56" name="左カーブ矢印 55"/>
          <p:cNvSpPr/>
          <p:nvPr/>
        </p:nvSpPr>
        <p:spPr>
          <a:xfrm rot="10800000">
            <a:off x="5487748" y="3780934"/>
            <a:ext cx="545371" cy="1679886"/>
          </a:xfrm>
          <a:prstGeom prst="curvedLeftArrow">
            <a:avLst>
              <a:gd name="adj1" fmla="val 25000"/>
              <a:gd name="adj2" fmla="val 47932"/>
              <a:gd name="adj3" fmla="val 25000"/>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pic>
        <p:nvPicPr>
          <p:cNvPr id="41" name="Picture 22" descr="歩いている女性のイラスト">
            <a:hlinkClick r:id="rId3"/>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16820" y="4869160"/>
            <a:ext cx="528268" cy="837137"/>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8"/>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「自立</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援助」の報酬の</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設定</a:t>
            </a:r>
            <a:r>
              <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 name="スライド番号プレースホルダー 6"/>
          <p:cNvSpPr>
            <a:spLocks noGrp="1"/>
          </p:cNvSpPr>
          <p:nvPr>
            <p:ph type="sldNum" sz="quarter" idx="12"/>
          </p:nvPr>
        </p:nvSpPr>
        <p:spPr>
          <a:xfrm>
            <a:off x="7610152" y="6525344"/>
            <a:ext cx="2311400" cy="365125"/>
          </a:xfrm>
        </p:spPr>
        <p:txBody>
          <a:bodyPr/>
          <a:lstStyle/>
          <a:p>
            <a:fld id="{8AF2211C-1947-412D-9ECE-D1A2B2B3C5F8}" type="slidenum">
              <a:rPr lang="ja-JP" altLang="en-US" sz="1600" smtClean="0">
                <a:solidFill>
                  <a:prstClr val="black"/>
                </a:solidFill>
              </a:rPr>
              <a:pPr/>
              <a:t>37</a:t>
            </a:fld>
            <a:endParaRPr lang="ja-JP" altLang="en-US" sz="1600" dirty="0">
              <a:solidFill>
                <a:prstClr val="black"/>
              </a:solidFill>
            </a:endParaRPr>
          </a:p>
        </p:txBody>
      </p:sp>
      <p:sp>
        <p:nvSpPr>
          <p:cNvPr id="66" name="下矢印 65"/>
          <p:cNvSpPr/>
          <p:nvPr/>
        </p:nvSpPr>
        <p:spPr>
          <a:xfrm>
            <a:off x="6214759" y="6165304"/>
            <a:ext cx="2526175" cy="571650"/>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800" b="1" dirty="0" smtClean="0">
              <a:solidFill>
                <a:srgbClr val="FF0000"/>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200" b="1" dirty="0" smtClean="0">
                <a:solidFill>
                  <a:srgbClr val="FF0000"/>
                </a:solidFill>
                <a:latin typeface="ＤＨＰ平成ゴシックW5" panose="020B0500000000000000" pitchFamily="50" charset="-128"/>
                <a:ea typeface="ＤＨＰ平成ゴシックW5" panose="020B0500000000000000" pitchFamily="50" charset="-128"/>
              </a:rPr>
              <a:t>一人暮らしの継続</a:t>
            </a:r>
            <a:endParaRPr lang="ja-JP" altLang="en-US" sz="1200" b="1" dirty="0">
              <a:solidFill>
                <a:srgbClr val="FF0000"/>
              </a:solidFill>
              <a:latin typeface="ＤＨＰ平成ゴシックW5" panose="020B0500000000000000" pitchFamily="50" charset="-128"/>
              <a:ea typeface="ＤＨＰ平成ゴシックW5" panose="020B0500000000000000" pitchFamily="50" charset="-128"/>
            </a:endParaRPr>
          </a:p>
        </p:txBody>
      </p:sp>
      <p:sp>
        <p:nvSpPr>
          <p:cNvPr id="72" name="角丸四角形吹き出し 71"/>
          <p:cNvSpPr/>
          <p:nvPr/>
        </p:nvSpPr>
        <p:spPr>
          <a:xfrm>
            <a:off x="6750336" y="3505810"/>
            <a:ext cx="950162" cy="575676"/>
          </a:xfrm>
          <a:prstGeom prst="wedgeRoundRectCallout">
            <a:avLst>
              <a:gd name="adj1" fmla="val -61417"/>
              <a:gd name="adj2" fmla="val -385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人間関係</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生活環境</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契約</a:t>
            </a:r>
            <a:r>
              <a:rPr lang="ja-JP" altLang="en-US" sz="1100" dirty="0" smtClean="0">
                <a:solidFill>
                  <a:prstClr val="black"/>
                </a:solidFill>
                <a:latin typeface="HGPｺﾞｼｯｸM" panose="020B0600000000000000" pitchFamily="50" charset="-128"/>
                <a:ea typeface="HGPｺﾞｼｯｸM" panose="020B0600000000000000" pitchFamily="50" charset="-128"/>
              </a:rPr>
              <a:t>手続　</a:t>
            </a:r>
            <a:r>
              <a:rPr lang="ja-JP" altLang="en-US" sz="1000" dirty="0" smtClean="0">
                <a:solidFill>
                  <a:prstClr val="black"/>
                </a:solidFill>
                <a:latin typeface="HGPｺﾞｼｯｸM" panose="020B0600000000000000" pitchFamily="50" charset="-128"/>
                <a:ea typeface="HGPｺﾞｼｯｸM" panose="020B0600000000000000" pitchFamily="50" charset="-128"/>
              </a:rPr>
              <a:t>等</a:t>
            </a:r>
            <a:endParaRPr lang="ja-JP" altLang="en-US" sz="1000" dirty="0">
              <a:solidFill>
                <a:prstClr val="black"/>
              </a:solidFill>
              <a:latin typeface="HGPｺﾞｼｯｸM" panose="020B0600000000000000" pitchFamily="50" charset="-128"/>
              <a:ea typeface="HGPｺﾞｼｯｸM" panose="020B0600000000000000" pitchFamily="50" charset="-128"/>
            </a:endParaRPr>
          </a:p>
        </p:txBody>
      </p:sp>
      <p:grpSp>
        <p:nvGrpSpPr>
          <p:cNvPr id="77" name="Group 1191"/>
          <p:cNvGrpSpPr>
            <a:grpSpLocks noChangeAspect="1"/>
          </p:cNvGrpSpPr>
          <p:nvPr/>
        </p:nvGrpSpPr>
        <p:grpSpPr bwMode="auto">
          <a:xfrm>
            <a:off x="8913440" y="4844406"/>
            <a:ext cx="559449" cy="392044"/>
            <a:chOff x="1346" y="3223"/>
            <a:chExt cx="328" cy="239"/>
          </a:xfrm>
        </p:grpSpPr>
        <p:sp>
          <p:nvSpPr>
            <p:cNvPr id="78"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79"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0"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1"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2"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3"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4"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5"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6"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7"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8"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9"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0"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1"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2"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3"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4"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5"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6"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7"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8"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9"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0"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1"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2"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3"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4"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5"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6"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7"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8"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9"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0"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1"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2"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3"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4"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5"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6"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7"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8"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9"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0"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1"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2"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3"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4"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5"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6"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7"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8"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9"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0"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1"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2"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3"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4"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5"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6"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7"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8"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9"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0"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1"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2"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3"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4"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5"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6"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7"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8"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9"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0"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1"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2"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3"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4"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5"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6"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7"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8"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9"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0"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1"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2"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3"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4"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5"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6"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7"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8"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9"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70"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grpSp>
      <p:sp>
        <p:nvSpPr>
          <p:cNvPr id="172" name="左右矢印 171"/>
          <p:cNvSpPr/>
          <p:nvPr/>
        </p:nvSpPr>
        <p:spPr>
          <a:xfrm rot="19778704">
            <a:off x="8170652" y="5224258"/>
            <a:ext cx="828000" cy="172354"/>
          </a:xfrm>
          <a:prstGeom prst="leftRightArrow">
            <a:avLst/>
          </a:prstGeom>
          <a:solidFill>
            <a:srgbClr val="FFD6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sp>
        <p:nvSpPr>
          <p:cNvPr id="173" name="テキスト ボックス 172"/>
          <p:cNvSpPr txBox="1"/>
          <p:nvPr/>
        </p:nvSpPr>
        <p:spPr>
          <a:xfrm>
            <a:off x="8502418" y="5339308"/>
            <a:ext cx="652446" cy="241980"/>
          </a:xfrm>
          <a:prstGeom prst="rect">
            <a:avLst/>
          </a:prstGeom>
          <a:noFill/>
        </p:spPr>
        <p:txBody>
          <a:bodyPr wrap="square" lIns="36000" tIns="36000" rIns="36000" bIns="36000" rtlCol="0" anchor="ctr" anchorCtr="0">
            <a:spAutoFit/>
          </a:bodyPr>
          <a:lstStyle/>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連絡調整</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p:txBody>
      </p:sp>
      <p:sp>
        <p:nvSpPr>
          <p:cNvPr id="2" name="正方形/長方形 1"/>
          <p:cNvSpPr/>
          <p:nvPr/>
        </p:nvSpPr>
        <p:spPr>
          <a:xfrm>
            <a:off x="149273" y="5532829"/>
            <a:ext cx="5067547" cy="1182375"/>
          </a:xfrm>
          <a:prstGeom prst="rect">
            <a:avLst/>
          </a:prstGeom>
          <a:ln w="9525">
            <a:solidFill>
              <a:schemeClr val="tx1"/>
            </a:solidFill>
            <a:prstDash val="sysDash"/>
          </a:ln>
        </p:spPr>
        <p:txBody>
          <a:bodyPr wrap="square">
            <a:spAutoFit/>
          </a:bodyPr>
          <a:lstStyle/>
          <a:p>
            <a:pPr indent="88900" algn="just" fontAlgn="auto">
              <a:lnSpc>
                <a:spcPts val="1700"/>
              </a:lnSpc>
              <a:spcBef>
                <a:spcPts val="0"/>
              </a:spcBef>
              <a:spcAft>
                <a:spcPts val="0"/>
              </a:spcAft>
            </a:pPr>
            <a:endPar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indent="88900" algn="just" fontAlgn="auto">
              <a:lnSpc>
                <a:spcPts val="1700"/>
              </a:lnSpc>
              <a:spcBef>
                <a:spcPts val="0"/>
              </a:spcBef>
              <a:spcAft>
                <a:spcPts val="0"/>
              </a:spcAft>
            </a:pPr>
            <a:r>
              <a:rPr lang="ja-JP"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a:t>
            </a:r>
            <a:r>
              <a:rPr lang="ja-JP"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生活援助</a:t>
            </a:r>
            <a:r>
              <a:rPr lang="ja-JP"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サービス費</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（退所等から１年以内の利用者）</a:t>
            </a:r>
            <a:r>
              <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fontAlgn="auto">
              <a:lnSpc>
                <a:spcPts val="17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　</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a:t>
            </a:r>
            <a:r>
              <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を地域生活支援員の人数で除した数が</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1,547</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p>
          <a:p>
            <a:pPr indent="88900" algn="just" fontAlgn="auto">
              <a:lnSpc>
                <a:spcPts val="17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　</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a:t>
            </a:r>
            <a:r>
              <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を地域生活支援員の人数で除した数が</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1,083</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indent="88900" algn="just" fontAlgn="auto">
              <a:lnSpc>
                <a:spcPts val="1700"/>
              </a:lnSpc>
              <a:spcBef>
                <a:spcPts val="0"/>
              </a:spcBef>
              <a:spcAft>
                <a:spcPts val="0"/>
              </a:spcAft>
            </a:pP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このほか、退所等から１年を超える利用者の基本報酬も設定</a:t>
            </a:r>
            <a:endPar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128464" y="5386907"/>
            <a:ext cx="2106234" cy="29184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latin typeface="HGS創英角ｺﾞｼｯｸUB" pitchFamily="50" charset="-128"/>
                <a:ea typeface="HGS創英角ｺﾞｼｯｸUB" pitchFamily="50" charset="-128"/>
              </a:rPr>
              <a:t>基本報酬</a:t>
            </a:r>
            <a:endParaRPr lang="ja-JP" altLang="en-US" sz="1400" dirty="0">
              <a:solidFill>
                <a:prstClr val="black"/>
              </a:solidFill>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989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64773" y="2636913"/>
            <a:ext cx="9615563" cy="388843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nchorCtr="0"/>
          <a:lstStyle/>
          <a:p>
            <a:pPr>
              <a:lnSpc>
                <a:spcPts val="2000"/>
              </a:lnSpc>
            </a:pPr>
            <a:r>
              <a:rPr lang="ja-JP" altLang="en-US" sz="1400" dirty="0">
                <a:solidFill>
                  <a:prstClr val="black"/>
                </a:solidFill>
                <a:latin typeface="+mj-ea"/>
              </a:rPr>
              <a:t>①　障害者支援</a:t>
            </a:r>
            <a:r>
              <a:rPr lang="ja-JP" altLang="en-US" sz="1400" dirty="0" smtClean="0">
                <a:solidFill>
                  <a:prstClr val="black"/>
                </a:solidFill>
                <a:latin typeface="+mj-ea"/>
              </a:rPr>
              <a:t>施設やグループホーム、</a:t>
            </a:r>
            <a:r>
              <a:rPr lang="ja-JP" altLang="en-US" sz="1400" dirty="0">
                <a:solidFill>
                  <a:prstClr val="black"/>
                </a:solidFill>
                <a:latin typeface="+mj-ea"/>
              </a:rPr>
              <a:t>精神科病院</a:t>
            </a:r>
            <a:r>
              <a:rPr lang="ja-JP" altLang="en-US" sz="1400" dirty="0" smtClean="0">
                <a:solidFill>
                  <a:prstClr val="black"/>
                </a:solidFill>
                <a:latin typeface="+mj-ea"/>
              </a:rPr>
              <a:t>等から地域での一人暮らしに移行した障害者等で</a:t>
            </a:r>
            <a:r>
              <a:rPr lang="ja-JP" altLang="en-US" sz="1400" dirty="0">
                <a:solidFill>
                  <a:prstClr val="black"/>
                </a:solidFill>
                <a:latin typeface="+mj-ea"/>
              </a:rPr>
              <a:t>、理解力や生活力等</a:t>
            </a:r>
            <a:r>
              <a:rPr lang="ja-JP" altLang="en-US" sz="1400" dirty="0" smtClean="0">
                <a:solidFill>
                  <a:prstClr val="black"/>
                </a:solidFill>
                <a:latin typeface="+mj-ea"/>
              </a:rPr>
              <a:t>に</a:t>
            </a:r>
            <a:endParaRPr lang="en-US" altLang="ja-JP" sz="1400" dirty="0" smtClean="0">
              <a:solidFill>
                <a:prstClr val="black"/>
              </a:solidFill>
              <a:latin typeface="+mj-ea"/>
            </a:endParaRPr>
          </a:p>
          <a:p>
            <a:pPr>
              <a:lnSpc>
                <a:spcPts val="2000"/>
              </a:lnSpc>
            </a:pPr>
            <a:r>
              <a:rPr lang="ja-JP" altLang="en-US" sz="1400" dirty="0">
                <a:solidFill>
                  <a:prstClr val="black"/>
                </a:solidFill>
                <a:latin typeface="+mj-ea"/>
              </a:rPr>
              <a:t>　</a:t>
            </a:r>
            <a:r>
              <a:rPr lang="ja-JP" altLang="en-US" sz="1400" dirty="0" smtClean="0">
                <a:solidFill>
                  <a:prstClr val="black"/>
                </a:solidFill>
                <a:latin typeface="+mj-ea"/>
              </a:rPr>
              <a:t>不安</a:t>
            </a:r>
            <a:r>
              <a:rPr lang="ja-JP" altLang="en-US" sz="1400" dirty="0">
                <a:solidFill>
                  <a:prstClr val="black"/>
                </a:solidFill>
                <a:latin typeface="+mj-ea"/>
              </a:rPr>
              <a:t>がある</a:t>
            </a:r>
            <a:r>
              <a:rPr lang="ja-JP" altLang="en-US" sz="1400" dirty="0" smtClean="0">
                <a:solidFill>
                  <a:prstClr val="black"/>
                </a:solidFill>
                <a:latin typeface="+mj-ea"/>
              </a:rPr>
              <a:t>者</a:t>
            </a:r>
            <a:endParaRPr lang="en-US" altLang="ja-JP" sz="1400" dirty="0" smtClean="0">
              <a:solidFill>
                <a:prstClr val="black"/>
              </a:solidFill>
              <a:latin typeface="+mj-ea"/>
            </a:endParaRPr>
          </a:p>
          <a:p>
            <a:pPr>
              <a:lnSpc>
                <a:spcPts val="2000"/>
              </a:lnSpc>
            </a:pPr>
            <a:r>
              <a:rPr lang="ja-JP" altLang="en-US" sz="1400" dirty="0" smtClean="0">
                <a:solidFill>
                  <a:prstClr val="black"/>
                </a:solidFill>
                <a:latin typeface="+mj-ea"/>
              </a:rPr>
              <a:t>②</a:t>
            </a:r>
            <a:r>
              <a:rPr lang="ja-JP" altLang="en-US" sz="1400" dirty="0">
                <a:solidFill>
                  <a:prstClr val="black"/>
                </a:solidFill>
                <a:latin typeface="+mj-ea"/>
              </a:rPr>
              <a:t>　現に、一人で暮らしており、自立生活援助による支援が必要な者</a:t>
            </a:r>
            <a:endParaRPr lang="en-US" altLang="ja-JP" sz="400" dirty="0">
              <a:solidFill>
                <a:prstClr val="black"/>
              </a:solidFill>
              <a:latin typeface="+mj-ea"/>
            </a:endParaRPr>
          </a:p>
          <a:p>
            <a:pPr>
              <a:lnSpc>
                <a:spcPts val="2000"/>
              </a:lnSpc>
            </a:pPr>
            <a:r>
              <a:rPr lang="ja-JP" altLang="en-US" sz="1400" dirty="0" smtClean="0">
                <a:solidFill>
                  <a:prstClr val="black"/>
                </a:solidFill>
                <a:latin typeface="+mj-ea"/>
              </a:rPr>
              <a:t>③</a:t>
            </a:r>
            <a:r>
              <a:rPr lang="ja-JP" altLang="en-US" sz="1400" dirty="0">
                <a:solidFill>
                  <a:prstClr val="black"/>
                </a:solidFill>
                <a:latin typeface="+mj-ea"/>
              </a:rPr>
              <a:t>　障害、疾病等の家族と同居しており（障害者同士で結婚している場合を含む）、</a:t>
            </a:r>
            <a:r>
              <a:rPr lang="ja-JP" altLang="en-US" sz="1400" dirty="0">
                <a:solidFill>
                  <a:schemeClr val="tx1"/>
                </a:solidFill>
                <a:latin typeface="+mj-ea"/>
              </a:rPr>
              <a:t>家族による支援が見込めないため、実質的</a:t>
            </a:r>
          </a:p>
          <a:p>
            <a:pPr>
              <a:lnSpc>
                <a:spcPts val="2000"/>
              </a:lnSpc>
            </a:pPr>
            <a:r>
              <a:rPr lang="ja-JP" altLang="en-US" sz="1400" dirty="0">
                <a:solidFill>
                  <a:schemeClr val="tx1"/>
                </a:solidFill>
                <a:latin typeface="+mj-ea"/>
              </a:rPr>
              <a:t>　に一人暮らしと同様の状況であり、自立生活援助による支援が必要な者</a:t>
            </a:r>
          </a:p>
        </p:txBody>
      </p:sp>
      <p:sp>
        <p:nvSpPr>
          <p:cNvPr id="5" name="AutoShape 2"/>
          <p:cNvSpPr>
            <a:spLocks noChangeArrowheads="1"/>
          </p:cNvSpPr>
          <p:nvPr/>
        </p:nvSpPr>
        <p:spPr bwMode="auto">
          <a:xfrm>
            <a:off x="1801414" y="116632"/>
            <a:ext cx="6247930" cy="531813"/>
          </a:xfrm>
          <a:prstGeom prst="bevel">
            <a:avLst>
              <a:gd name="adj" fmla="val 12500"/>
            </a:avLst>
          </a:prstGeom>
          <a:solidFill>
            <a:srgbClr val="FFC000"/>
          </a:solidFill>
          <a:ln w="9525">
            <a:solidFill>
              <a:schemeClr val="tx1"/>
            </a:solidFill>
            <a:miter lim="800000"/>
            <a:headEnd/>
            <a:tailEnd/>
          </a:ln>
        </p:spPr>
        <p:txBody>
          <a:bodyPr wrap="square" anchor="ctr">
            <a:spAutoFit/>
          </a:bodyPr>
          <a:lstStyle/>
          <a:p>
            <a:pPr algn="ctr" fontAlgn="base">
              <a:spcBef>
                <a:spcPct val="0"/>
              </a:spcBef>
              <a:spcAft>
                <a:spcPct val="0"/>
              </a:spcAft>
            </a:pPr>
            <a:r>
              <a:rPr lang="ja-JP" altLang="en-US" sz="2000" dirty="0" smtClean="0">
                <a:solidFill>
                  <a:srgbClr val="1F497D">
                    <a:lumMod val="50000"/>
                  </a:srgbClr>
                </a:solidFill>
                <a:latin typeface="Arial" charset="0"/>
                <a:ea typeface="ＤＨＰ特太ゴシック体" pitchFamily="2" charset="-128"/>
              </a:rPr>
              <a:t>自立生活援助（平成３０年４月～）の</a:t>
            </a:r>
            <a:r>
              <a:rPr lang="ja-JP" altLang="en-US" sz="2000" dirty="0">
                <a:solidFill>
                  <a:srgbClr val="1F497D">
                    <a:lumMod val="50000"/>
                  </a:srgbClr>
                </a:solidFill>
                <a:latin typeface="Arial" charset="0"/>
                <a:ea typeface="ＤＨＰ特太ゴシック体" pitchFamily="2" charset="-128"/>
              </a:rPr>
              <a:t>概要</a:t>
            </a:r>
          </a:p>
        </p:txBody>
      </p:sp>
      <p:sp>
        <p:nvSpPr>
          <p:cNvPr id="8" name="正方形/長方形 7"/>
          <p:cNvSpPr/>
          <p:nvPr/>
        </p:nvSpPr>
        <p:spPr>
          <a:xfrm>
            <a:off x="175008" y="1001197"/>
            <a:ext cx="9605327" cy="120366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t" anchorCtr="0"/>
          <a:lstStyle/>
          <a:p>
            <a:r>
              <a:rPr lang="ja-JP" altLang="en-US" sz="1400" dirty="0">
                <a:solidFill>
                  <a:prstClr val="black"/>
                </a:solidFill>
                <a:latin typeface="ＭＳ Ｐゴシック"/>
              </a:rPr>
              <a:t>　障害者支援施設やグループホーム、精神科病院等から地域での一人暮らしに移行した障害者等で、理解力や生活力等に不安がある者に対して、一定の</a:t>
            </a:r>
            <a:r>
              <a:rPr lang="ja-JP" altLang="en-US" sz="1400" dirty="0" smtClean="0">
                <a:solidFill>
                  <a:prstClr val="black"/>
                </a:solidFill>
                <a:latin typeface="ＭＳ Ｐゴシック"/>
              </a:rPr>
              <a:t>期間（原則１年間）に</a:t>
            </a:r>
            <a:r>
              <a:rPr lang="ja-JP" altLang="en-US" sz="1400" dirty="0">
                <a:solidFill>
                  <a:prstClr val="black"/>
                </a:solidFill>
                <a:latin typeface="ＭＳ Ｐゴシック"/>
              </a:rPr>
              <a:t>わたり</a:t>
            </a:r>
            <a:r>
              <a:rPr lang="ja-JP" altLang="en-US" sz="1400" dirty="0" smtClean="0">
                <a:solidFill>
                  <a:prstClr val="black"/>
                </a:solidFill>
                <a:latin typeface="ＭＳ Ｐゴシック"/>
              </a:rPr>
              <a:t>、</a:t>
            </a:r>
            <a:r>
              <a:rPr lang="ja-JP" altLang="en-US" sz="1400" dirty="0" smtClean="0">
                <a:solidFill>
                  <a:schemeClr val="tx1"/>
                </a:solidFill>
                <a:latin typeface="ＭＳ Ｐゴシック"/>
              </a:rPr>
              <a:t>自立生活援助事業所の従業者が定期的な居宅訪問や随時</a:t>
            </a:r>
            <a:r>
              <a:rPr lang="ja-JP" altLang="en-US" sz="1400" dirty="0">
                <a:solidFill>
                  <a:schemeClr val="tx1"/>
                </a:solidFill>
                <a:latin typeface="ＭＳ Ｐゴシック"/>
              </a:rPr>
              <a:t>の通報を受けて行う訪問、当該利用者からの相談対応等より、当該利用</a:t>
            </a:r>
            <a:r>
              <a:rPr lang="ja-JP" altLang="en-US" sz="1400" dirty="0" smtClean="0">
                <a:solidFill>
                  <a:schemeClr val="tx1"/>
                </a:solidFill>
                <a:latin typeface="ＭＳ Ｐゴシック"/>
              </a:rPr>
              <a:t>者の日常生活における課題を把握し</a:t>
            </a:r>
            <a:r>
              <a:rPr lang="ja-JP" altLang="en-US" sz="1400" dirty="0">
                <a:solidFill>
                  <a:schemeClr val="tx1"/>
                </a:solidFill>
                <a:latin typeface="ＭＳ Ｐゴシック"/>
              </a:rPr>
              <a:t>、必要な情報の提供及び</a:t>
            </a:r>
            <a:r>
              <a:rPr lang="ja-JP" altLang="en-US" sz="1400" dirty="0" smtClean="0">
                <a:solidFill>
                  <a:schemeClr val="tx1"/>
                </a:solidFill>
                <a:latin typeface="ＭＳ Ｐゴシック"/>
              </a:rPr>
              <a:t>助言、関係機関と</a:t>
            </a:r>
            <a:r>
              <a:rPr lang="ja-JP" altLang="en-US" sz="1400" dirty="0">
                <a:solidFill>
                  <a:schemeClr val="tx1"/>
                </a:solidFill>
                <a:latin typeface="ＭＳ Ｐゴシック"/>
              </a:rPr>
              <a:t>の連絡調整等を行う</a:t>
            </a:r>
            <a:r>
              <a:rPr lang="ja-JP" altLang="en-US" sz="1400" dirty="0" smtClean="0">
                <a:solidFill>
                  <a:schemeClr val="tx1"/>
                </a:solidFill>
                <a:latin typeface="ＭＳ Ｐゴシック"/>
              </a:rPr>
              <a:t>。</a:t>
            </a:r>
            <a:endParaRPr lang="en-US" altLang="ja-JP" sz="1400" dirty="0" smtClean="0">
              <a:solidFill>
                <a:schemeClr val="tx1"/>
              </a:solidFill>
              <a:latin typeface="ＭＳ Ｐゴシック"/>
            </a:endParaRPr>
          </a:p>
          <a:p>
            <a:r>
              <a:rPr lang="ja-JP" altLang="en-US" sz="500" dirty="0">
                <a:solidFill>
                  <a:schemeClr val="tx1"/>
                </a:solidFill>
                <a:latin typeface="ＭＳ Ｐゴシック"/>
              </a:rPr>
              <a:t>　</a:t>
            </a:r>
            <a:endParaRPr lang="en-US" altLang="ja-JP" sz="500" dirty="0" smtClean="0">
              <a:solidFill>
                <a:schemeClr val="tx1"/>
              </a:solidFill>
              <a:latin typeface="ＭＳ Ｐゴシック"/>
            </a:endParaRPr>
          </a:p>
          <a:p>
            <a:r>
              <a:rPr lang="ja-JP" altLang="en-US" sz="1400" dirty="0">
                <a:solidFill>
                  <a:schemeClr val="tx1"/>
                </a:solidFill>
                <a:latin typeface="ＭＳ Ｐゴシック"/>
              </a:rPr>
              <a:t>　</a:t>
            </a:r>
            <a:r>
              <a:rPr lang="ja-JP" altLang="en-US" sz="1400" dirty="0" smtClean="0">
                <a:solidFill>
                  <a:schemeClr val="tx1"/>
                </a:solidFill>
                <a:latin typeface="ＭＳ Ｐゴシック"/>
              </a:rPr>
              <a:t>　</a:t>
            </a:r>
            <a:r>
              <a:rPr lang="en-US" altLang="ja-JP" sz="1400" dirty="0" smtClean="0">
                <a:solidFill>
                  <a:schemeClr val="tx1"/>
                </a:solidFill>
                <a:latin typeface="ＭＳ Ｐゴシック"/>
              </a:rPr>
              <a:t>※</a:t>
            </a:r>
            <a:r>
              <a:rPr lang="ja-JP" altLang="en-US" sz="1400" dirty="0">
                <a:solidFill>
                  <a:schemeClr val="tx1"/>
                </a:solidFill>
                <a:latin typeface="ＭＳ Ｐゴシック"/>
              </a:rPr>
              <a:t>市町村審査会における個別審査を経てその必要性を判断した上で適当と認められる</a:t>
            </a:r>
            <a:r>
              <a:rPr lang="ja-JP" altLang="en-US" sz="1400" dirty="0" smtClean="0">
                <a:solidFill>
                  <a:schemeClr val="tx1"/>
                </a:solidFill>
                <a:latin typeface="ＭＳ Ｐゴシック"/>
              </a:rPr>
              <a:t>場合は更新可能</a:t>
            </a:r>
            <a:endParaRPr lang="en-US" altLang="ja-JP" sz="1400" dirty="0" smtClean="0">
              <a:solidFill>
                <a:schemeClr val="tx1"/>
              </a:solidFill>
              <a:latin typeface="ＭＳ Ｐゴシック"/>
            </a:endParaRPr>
          </a:p>
          <a:p>
            <a:pPr>
              <a:lnSpc>
                <a:spcPts val="2000"/>
              </a:lnSpc>
            </a:pPr>
            <a:r>
              <a:rPr lang="ja-JP" altLang="en-US" sz="1400" dirty="0">
                <a:solidFill>
                  <a:schemeClr val="tx1"/>
                </a:solidFill>
                <a:latin typeface="ＭＳ Ｐゴシック"/>
              </a:rPr>
              <a:t>　</a:t>
            </a:r>
            <a:endParaRPr lang="ja-JP" altLang="en-US" sz="1400" dirty="0">
              <a:solidFill>
                <a:prstClr val="black"/>
              </a:solidFill>
              <a:latin typeface="ＭＳ Ｐゴシック"/>
            </a:endParaRPr>
          </a:p>
        </p:txBody>
      </p:sp>
      <p:sp>
        <p:nvSpPr>
          <p:cNvPr id="7" name="正方形/長方形 6"/>
          <p:cNvSpPr/>
          <p:nvPr/>
        </p:nvSpPr>
        <p:spPr>
          <a:xfrm>
            <a:off x="175008" y="713165"/>
            <a:ext cx="1300807" cy="28803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サービス内容</a:t>
            </a:r>
            <a:endParaRPr lang="ja-JP" altLang="en-US" sz="1400" b="1" dirty="0">
              <a:solidFill>
                <a:prstClr val="black"/>
              </a:solidFill>
            </a:endParaRPr>
          </a:p>
        </p:txBody>
      </p:sp>
      <p:sp>
        <p:nvSpPr>
          <p:cNvPr id="10" name="正方形/長方形 9"/>
          <p:cNvSpPr/>
          <p:nvPr/>
        </p:nvSpPr>
        <p:spPr>
          <a:xfrm>
            <a:off x="164774" y="2348880"/>
            <a:ext cx="1311042" cy="28803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対　象　者</a:t>
            </a:r>
            <a:endParaRPr lang="ja-JP" altLang="en-US" sz="1400" b="1" dirty="0">
              <a:solidFill>
                <a:prstClr val="black"/>
              </a:solidFill>
            </a:endParaRPr>
          </a:p>
        </p:txBody>
      </p:sp>
      <p:sp>
        <p:nvSpPr>
          <p:cNvPr id="14" name="角丸四角形 13"/>
          <p:cNvSpPr/>
          <p:nvPr/>
        </p:nvSpPr>
        <p:spPr>
          <a:xfrm>
            <a:off x="488504" y="4075203"/>
            <a:ext cx="9145673" cy="1070316"/>
          </a:xfrm>
          <a:prstGeom prst="roundRect">
            <a:avLst>
              <a:gd name="adj" fmla="val 898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nchorCtr="0"/>
          <a:lstStyle/>
          <a:p>
            <a:pPr>
              <a:lnSpc>
                <a:spcPts val="1700"/>
              </a:lnSpc>
            </a:pPr>
            <a:r>
              <a:rPr kumimoji="1" lang="en-US" altLang="ja-JP" sz="1200" b="1" u="sng" dirty="0" smtClean="0">
                <a:solidFill>
                  <a:schemeClr val="tx1"/>
                </a:solidFill>
                <a:latin typeface="+mn-ea"/>
              </a:rPr>
              <a:t>※</a:t>
            </a:r>
            <a:r>
              <a:rPr kumimoji="1" lang="ja-JP" altLang="en-US" sz="1200" b="1" u="sng" dirty="0" smtClean="0">
                <a:solidFill>
                  <a:schemeClr val="tx1"/>
                </a:solidFill>
                <a:latin typeface="+mn-ea"/>
              </a:rPr>
              <a:t>自立生活援助による支援が必要な者（例）</a:t>
            </a:r>
            <a:endParaRPr kumimoji="1" lang="en-US" altLang="ja-JP" sz="1200" b="1" u="sng" dirty="0" smtClean="0">
              <a:solidFill>
                <a:schemeClr val="tx1"/>
              </a:solidFill>
              <a:latin typeface="+mn-ea"/>
            </a:endParaRPr>
          </a:p>
          <a:p>
            <a:r>
              <a:rPr lang="ja-JP" altLang="en-US" sz="1200" dirty="0" smtClean="0">
                <a:solidFill>
                  <a:schemeClr val="tx1"/>
                </a:solidFill>
                <a:latin typeface="+mn-ea"/>
              </a:rPr>
              <a:t>　○地域移行支援の対象要件に該当する施設に入所していた者や精神科病院に入院していた者等であり</a:t>
            </a:r>
            <a:r>
              <a:rPr lang="ja-JP" altLang="en-US" sz="1200" dirty="0">
                <a:solidFill>
                  <a:schemeClr val="tx1"/>
                </a:solidFill>
                <a:latin typeface="+mn-ea"/>
              </a:rPr>
              <a:t>、</a:t>
            </a:r>
            <a:r>
              <a:rPr lang="ja-JP" altLang="en-US" sz="1200" dirty="0" smtClean="0">
                <a:solidFill>
                  <a:schemeClr val="tx1"/>
                </a:solidFill>
                <a:latin typeface="+mn-ea"/>
              </a:rPr>
              <a:t>理解力や</a:t>
            </a:r>
            <a:r>
              <a:rPr lang="ja-JP" altLang="en-US" sz="1200" dirty="0">
                <a:solidFill>
                  <a:schemeClr val="tx1"/>
                </a:solidFill>
                <a:latin typeface="+mn-ea"/>
              </a:rPr>
              <a:t>生活力を補う</a:t>
            </a:r>
            <a:r>
              <a:rPr lang="ja-JP" altLang="en-US" sz="1200" dirty="0" smtClean="0">
                <a:solidFill>
                  <a:schemeClr val="tx1"/>
                </a:solidFill>
                <a:latin typeface="+mn-ea"/>
              </a:rPr>
              <a:t>観点</a:t>
            </a:r>
            <a:endParaRPr lang="en-US" altLang="ja-JP" sz="1200" dirty="0" smtClean="0">
              <a:solidFill>
                <a:schemeClr val="tx1"/>
              </a:solidFill>
              <a:latin typeface="+mn-ea"/>
            </a:endParaRPr>
          </a:p>
          <a:p>
            <a:r>
              <a:rPr lang="ja-JP" altLang="en-US" sz="1200" dirty="0">
                <a:solidFill>
                  <a:schemeClr val="tx1"/>
                </a:solidFill>
                <a:latin typeface="+mn-ea"/>
              </a:rPr>
              <a:t>　</a:t>
            </a:r>
            <a:r>
              <a:rPr lang="ja-JP" altLang="en-US" sz="1200" dirty="0" smtClean="0">
                <a:solidFill>
                  <a:schemeClr val="tx1"/>
                </a:solidFill>
                <a:latin typeface="+mn-ea"/>
              </a:rPr>
              <a:t>　から支援が</a:t>
            </a:r>
            <a:r>
              <a:rPr lang="ja-JP" altLang="en-US" sz="1200" dirty="0">
                <a:solidFill>
                  <a:schemeClr val="tx1"/>
                </a:solidFill>
                <a:latin typeface="+mn-ea"/>
              </a:rPr>
              <a:t>必要と</a:t>
            </a:r>
            <a:r>
              <a:rPr lang="ja-JP" altLang="en-US" sz="1200" dirty="0" smtClean="0">
                <a:solidFill>
                  <a:schemeClr val="tx1"/>
                </a:solidFill>
                <a:latin typeface="+mn-ea"/>
              </a:rPr>
              <a:t>認められる場合</a:t>
            </a:r>
            <a:endParaRPr lang="en-US" altLang="ja-JP" sz="1200" dirty="0" smtClean="0">
              <a:solidFill>
                <a:schemeClr val="tx1"/>
              </a:solidFill>
              <a:latin typeface="+mn-ea"/>
            </a:endParaRPr>
          </a:p>
          <a:p>
            <a:r>
              <a:rPr lang="ja-JP" altLang="en-US" sz="1200" dirty="0" smtClean="0">
                <a:solidFill>
                  <a:schemeClr val="tx1"/>
                </a:solidFill>
                <a:latin typeface="+mn-ea"/>
              </a:rPr>
              <a:t>　○人間</a:t>
            </a:r>
            <a:r>
              <a:rPr lang="ja-JP" altLang="en-US" sz="1200" dirty="0">
                <a:solidFill>
                  <a:schemeClr val="tx1"/>
                </a:solidFill>
                <a:latin typeface="+mn-ea"/>
              </a:rPr>
              <a:t>関係や環境の変化</a:t>
            </a:r>
            <a:r>
              <a:rPr lang="ja-JP" altLang="en-US" sz="1200" dirty="0" smtClean="0">
                <a:solidFill>
                  <a:schemeClr val="tx1"/>
                </a:solidFill>
                <a:latin typeface="+mn-ea"/>
              </a:rPr>
              <a:t>等によって、</a:t>
            </a:r>
            <a:r>
              <a:rPr lang="ja-JP" altLang="en-US" sz="1200" dirty="0">
                <a:solidFill>
                  <a:schemeClr val="tx1"/>
                </a:solidFill>
                <a:latin typeface="+mn-ea"/>
              </a:rPr>
              <a:t>１人暮らしや地域生活を継続することが困難と認められる</a:t>
            </a:r>
            <a:r>
              <a:rPr lang="ja-JP" altLang="en-US" sz="1200" dirty="0" smtClean="0">
                <a:solidFill>
                  <a:schemeClr val="tx1"/>
                </a:solidFill>
                <a:latin typeface="+mn-ea"/>
              </a:rPr>
              <a:t>場合　（</a:t>
            </a:r>
            <a:r>
              <a:rPr lang="ja-JP" altLang="en-US" sz="1200" dirty="0">
                <a:solidFill>
                  <a:schemeClr val="tx1"/>
                </a:solidFill>
                <a:latin typeface="+mn-ea"/>
              </a:rPr>
              <a:t>家族の死亡、入退院の</a:t>
            </a:r>
            <a:r>
              <a:rPr lang="ja-JP" altLang="en-US" sz="1200" dirty="0" smtClean="0">
                <a:solidFill>
                  <a:schemeClr val="tx1"/>
                </a:solidFill>
                <a:latin typeface="+mn-ea"/>
              </a:rPr>
              <a:t>繰り返し 等</a:t>
            </a:r>
            <a:r>
              <a:rPr lang="ja-JP" altLang="en-US" sz="1200" dirty="0">
                <a:solidFill>
                  <a:schemeClr val="tx1"/>
                </a:solidFill>
                <a:latin typeface="+mn-ea"/>
              </a:rPr>
              <a:t>）</a:t>
            </a:r>
            <a:endParaRPr lang="en-US" altLang="ja-JP" sz="1200" dirty="0">
              <a:solidFill>
                <a:schemeClr val="tx1"/>
              </a:solidFill>
              <a:latin typeface="+mn-ea"/>
            </a:endParaRPr>
          </a:p>
          <a:p>
            <a:r>
              <a:rPr lang="ja-JP" altLang="en-US" sz="1200" dirty="0" smtClean="0">
                <a:solidFill>
                  <a:schemeClr val="tx1"/>
                </a:solidFill>
                <a:latin typeface="+mn-ea"/>
              </a:rPr>
              <a:t>　○その他、市町村</a:t>
            </a:r>
            <a:r>
              <a:rPr lang="ja-JP" altLang="en-US" sz="1200" dirty="0">
                <a:solidFill>
                  <a:schemeClr val="tx1"/>
                </a:solidFill>
                <a:latin typeface="+mn-ea"/>
              </a:rPr>
              <a:t>審査会における個別審査を経てその必要性を判断した上で適当と</a:t>
            </a:r>
            <a:r>
              <a:rPr lang="ja-JP" altLang="en-US" sz="1200" dirty="0" smtClean="0">
                <a:solidFill>
                  <a:schemeClr val="tx1"/>
                </a:solidFill>
                <a:latin typeface="+mn-ea"/>
              </a:rPr>
              <a:t>認められる場合</a:t>
            </a:r>
            <a:endParaRPr lang="en-US" altLang="ja-JP" sz="1200" dirty="0" smtClean="0">
              <a:solidFill>
                <a:schemeClr val="tx1"/>
              </a:solidFill>
              <a:latin typeface="+mn-ea"/>
            </a:endParaRPr>
          </a:p>
        </p:txBody>
      </p:sp>
      <p:sp>
        <p:nvSpPr>
          <p:cNvPr id="15" name="角丸四角形 14"/>
          <p:cNvSpPr/>
          <p:nvPr/>
        </p:nvSpPr>
        <p:spPr>
          <a:xfrm>
            <a:off x="488504" y="5229200"/>
            <a:ext cx="9139419" cy="1080120"/>
          </a:xfrm>
          <a:prstGeom prst="roundRect">
            <a:avLst>
              <a:gd name="adj" fmla="val 7532"/>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nchorCtr="0"/>
          <a:lstStyle/>
          <a:p>
            <a:r>
              <a:rPr kumimoji="1" lang="en-US" altLang="ja-JP" sz="1200" b="1" u="sng" dirty="0" smtClean="0">
                <a:solidFill>
                  <a:schemeClr val="tx1"/>
                </a:solidFill>
                <a:latin typeface="+mn-ea"/>
              </a:rPr>
              <a:t>※</a:t>
            </a:r>
            <a:r>
              <a:rPr lang="ja-JP" altLang="en-US" sz="1200" b="1" u="sng" dirty="0" smtClean="0">
                <a:solidFill>
                  <a:schemeClr val="tx1"/>
                </a:solidFill>
                <a:latin typeface="+mn-ea"/>
              </a:rPr>
              <a:t>家族に</a:t>
            </a:r>
            <a:r>
              <a:rPr lang="ja-JP" altLang="en-US" sz="1200" b="1" u="sng" dirty="0">
                <a:solidFill>
                  <a:schemeClr val="tx1"/>
                </a:solidFill>
                <a:latin typeface="+mn-ea"/>
              </a:rPr>
              <a:t>よる支援が</a:t>
            </a:r>
            <a:r>
              <a:rPr lang="ja-JP" altLang="en-US" sz="1200" b="1" u="sng" dirty="0" smtClean="0">
                <a:solidFill>
                  <a:schemeClr val="tx1"/>
                </a:solidFill>
                <a:latin typeface="+mn-ea"/>
              </a:rPr>
              <a:t>見込めないと判断する場合（例）</a:t>
            </a:r>
            <a:endParaRPr kumimoji="1" lang="en-US" altLang="ja-JP" sz="1200" b="1" u="sng" dirty="0" smtClean="0">
              <a:solidFill>
                <a:schemeClr val="tx1"/>
              </a:solidFill>
              <a:latin typeface="+mn-ea"/>
            </a:endParaRPr>
          </a:p>
          <a:p>
            <a:r>
              <a:rPr lang="ja-JP" altLang="en-US" sz="1200" dirty="0" smtClean="0">
                <a:solidFill>
                  <a:schemeClr val="tx1"/>
                </a:solidFill>
                <a:latin typeface="+mn-ea"/>
              </a:rPr>
              <a:t>　○同居している家族が、障害のため介護</a:t>
            </a:r>
            <a:r>
              <a:rPr lang="ja-JP" altLang="en-US" sz="1200" dirty="0">
                <a:solidFill>
                  <a:schemeClr val="tx1"/>
                </a:solidFill>
                <a:latin typeface="+mn-ea"/>
              </a:rPr>
              <a:t>や移動支援が</a:t>
            </a:r>
            <a:r>
              <a:rPr lang="ja-JP" altLang="en-US" sz="1200" dirty="0" smtClean="0">
                <a:solidFill>
                  <a:schemeClr val="tx1"/>
                </a:solidFill>
                <a:latin typeface="+mn-ea"/>
              </a:rPr>
              <a:t>必要である等、障害</a:t>
            </a:r>
            <a:r>
              <a:rPr lang="ja-JP" altLang="en-US" sz="1200" dirty="0">
                <a:solidFill>
                  <a:schemeClr val="tx1"/>
                </a:solidFill>
                <a:latin typeface="+mn-ea"/>
              </a:rPr>
              <a:t>福祉サービスを利用</a:t>
            </a:r>
            <a:r>
              <a:rPr lang="ja-JP" altLang="en-US" sz="1200" dirty="0" smtClean="0">
                <a:solidFill>
                  <a:schemeClr val="tx1"/>
                </a:solidFill>
                <a:latin typeface="+mn-ea"/>
              </a:rPr>
              <a:t>して生活を</a:t>
            </a:r>
            <a:r>
              <a:rPr lang="ja-JP" altLang="en-US" sz="1200" smtClean="0">
                <a:solidFill>
                  <a:schemeClr val="tx1"/>
                </a:solidFill>
                <a:latin typeface="+mn-ea"/>
              </a:rPr>
              <a:t>営んでいる場合</a:t>
            </a:r>
            <a:endParaRPr lang="en-US" altLang="ja-JP" sz="1200" dirty="0" smtClean="0">
              <a:solidFill>
                <a:schemeClr val="tx1"/>
              </a:solidFill>
              <a:latin typeface="+mn-ea"/>
            </a:endParaRPr>
          </a:p>
          <a:p>
            <a:r>
              <a:rPr lang="ja-JP" altLang="en-US" sz="1200" dirty="0">
                <a:solidFill>
                  <a:schemeClr val="tx1"/>
                </a:solidFill>
                <a:latin typeface="+mn-ea"/>
              </a:rPr>
              <a:t>　</a:t>
            </a:r>
            <a:r>
              <a:rPr lang="ja-JP" altLang="en-US" sz="1200" dirty="0" smtClean="0">
                <a:solidFill>
                  <a:schemeClr val="tx1"/>
                </a:solidFill>
                <a:latin typeface="+mn-ea"/>
              </a:rPr>
              <a:t>○同居している家族が、疾病のため入院を繰り返したり、自宅での療養が必要な場合</a:t>
            </a:r>
            <a:endParaRPr lang="en-US" altLang="ja-JP" sz="1200" dirty="0" smtClean="0">
              <a:solidFill>
                <a:schemeClr val="tx1"/>
              </a:solidFill>
              <a:latin typeface="+mn-ea"/>
            </a:endParaRPr>
          </a:p>
          <a:p>
            <a:r>
              <a:rPr lang="ja-JP" altLang="en-US" sz="1200" dirty="0" smtClean="0">
                <a:solidFill>
                  <a:schemeClr val="tx1"/>
                </a:solidFill>
                <a:latin typeface="+mn-ea"/>
              </a:rPr>
              <a:t>　○同居している家族が、高齢のため寝たきりの状態である等、介護</a:t>
            </a:r>
            <a:r>
              <a:rPr lang="ja-JP" altLang="en-US" sz="1200" dirty="0">
                <a:solidFill>
                  <a:schemeClr val="tx1"/>
                </a:solidFill>
                <a:latin typeface="+mn-ea"/>
              </a:rPr>
              <a:t>サービスを利用</a:t>
            </a:r>
            <a:r>
              <a:rPr lang="ja-JP" altLang="en-US" sz="1200" dirty="0" smtClean="0">
                <a:solidFill>
                  <a:schemeClr val="tx1"/>
                </a:solidFill>
                <a:latin typeface="+mn-ea"/>
              </a:rPr>
              <a:t>して生活</a:t>
            </a:r>
            <a:r>
              <a:rPr lang="ja-JP" altLang="en-US" sz="1200" dirty="0">
                <a:solidFill>
                  <a:schemeClr val="tx1"/>
                </a:solidFill>
                <a:latin typeface="+mn-ea"/>
              </a:rPr>
              <a:t>を営んでいる</a:t>
            </a:r>
            <a:r>
              <a:rPr lang="ja-JP" altLang="en-US" sz="1200" dirty="0" smtClean="0">
                <a:solidFill>
                  <a:schemeClr val="tx1"/>
                </a:solidFill>
                <a:latin typeface="+mn-ea"/>
              </a:rPr>
              <a:t>場合</a:t>
            </a:r>
            <a:endParaRPr lang="en-US" altLang="ja-JP" sz="1200" dirty="0" smtClean="0">
              <a:solidFill>
                <a:schemeClr val="tx1"/>
              </a:solidFill>
              <a:latin typeface="+mn-ea"/>
            </a:endParaRPr>
          </a:p>
          <a:p>
            <a:r>
              <a:rPr lang="ja-JP" altLang="en-US" sz="1200" dirty="0" smtClean="0">
                <a:solidFill>
                  <a:schemeClr val="tx1"/>
                </a:solidFill>
                <a:latin typeface="+mn-ea"/>
              </a:rPr>
              <a:t>　○その他、同居している家族の状況等を踏まえ、利用者への支援を行うことが困難であると認められる場合</a:t>
            </a:r>
            <a:endParaRPr lang="ja-JP" altLang="en-US" sz="1200" dirty="0">
              <a:solidFill>
                <a:schemeClr val="tx1"/>
              </a:solidFill>
              <a:latin typeface="+mn-ea"/>
            </a:endParaRPr>
          </a:p>
        </p:txBody>
      </p:sp>
    </p:spTree>
    <p:extLst>
      <p:ext uri="{BB962C8B-B14F-4D97-AF65-F5344CB8AC3E}">
        <p14:creationId xmlns:p14="http://schemas.microsoft.com/office/powerpoint/2010/main" val="1931097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正方形/長方形 146"/>
          <p:cNvSpPr/>
          <p:nvPr/>
        </p:nvSpPr>
        <p:spPr>
          <a:xfrm>
            <a:off x="128466" y="4372217"/>
            <a:ext cx="9603444" cy="2369151"/>
          </a:xfrm>
          <a:prstGeom prst="rect">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endParaRPr lang="en-US" altLang="ja-JP" sz="1200" dirty="0" smtClean="0">
              <a:solidFill>
                <a:prstClr val="black"/>
              </a:solidFill>
              <a:latin typeface="ＭＳ Ｐゴシック"/>
            </a:endParaRPr>
          </a:p>
          <a:p>
            <a:endParaRPr lang="ja-JP" altLang="en-US" sz="1200" dirty="0">
              <a:solidFill>
                <a:prstClr val="black"/>
              </a:solidFill>
              <a:latin typeface="ＭＳ Ｐゴシック"/>
            </a:endParaRPr>
          </a:p>
        </p:txBody>
      </p:sp>
      <p:sp>
        <p:nvSpPr>
          <p:cNvPr id="160" name="右矢印吹き出し 159"/>
          <p:cNvSpPr/>
          <p:nvPr/>
        </p:nvSpPr>
        <p:spPr>
          <a:xfrm>
            <a:off x="279502" y="4509120"/>
            <a:ext cx="9426026" cy="2156754"/>
          </a:xfrm>
          <a:prstGeom prst="rightArrowCallout">
            <a:avLst>
              <a:gd name="adj1" fmla="val 36073"/>
              <a:gd name="adj2" fmla="val 36371"/>
              <a:gd name="adj3" fmla="val 17784"/>
              <a:gd name="adj4" fmla="val 93192"/>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74" name="角丸四角形 273"/>
          <p:cNvSpPr/>
          <p:nvPr/>
        </p:nvSpPr>
        <p:spPr>
          <a:xfrm>
            <a:off x="5743925" y="4581128"/>
            <a:ext cx="3134662" cy="2016224"/>
          </a:xfrm>
          <a:prstGeom prst="roundRect">
            <a:avLst>
              <a:gd name="adj" fmla="val 6233"/>
            </a:avLst>
          </a:prstGeom>
          <a:solidFill>
            <a:srgbClr val="FFE48F"/>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algn="ctr"/>
            <a:endParaRPr lang="en-US" altLang="ja-JP" dirty="0" smtClean="0">
              <a:solidFill>
                <a:prstClr val="white"/>
              </a:solidFill>
            </a:endParaRPr>
          </a:p>
          <a:p>
            <a:pPr algn="ctr"/>
            <a:endParaRPr lang="en-US" altLang="ja-JP" dirty="0">
              <a:solidFill>
                <a:prstClr val="white"/>
              </a:solidFill>
            </a:endParaRPr>
          </a:p>
          <a:p>
            <a:pPr algn="ctr"/>
            <a:endParaRPr lang="en-US" altLang="ja-JP" dirty="0" smtClean="0">
              <a:solidFill>
                <a:prstClr val="white"/>
              </a:solidFill>
            </a:endParaRPr>
          </a:p>
          <a:p>
            <a:pPr algn="ctr"/>
            <a:endParaRPr lang="en-US" altLang="ja-JP" dirty="0">
              <a:solidFill>
                <a:prstClr val="white"/>
              </a:solidFill>
            </a:endParaRPr>
          </a:p>
          <a:p>
            <a:pPr algn="ctr"/>
            <a:endParaRPr lang="en-US" altLang="ja-JP" dirty="0" smtClean="0">
              <a:solidFill>
                <a:prstClr val="white"/>
              </a:solidFill>
            </a:endParaRPr>
          </a:p>
          <a:p>
            <a:pPr algn="ctr"/>
            <a:endParaRPr lang="en-US" altLang="ja-JP" dirty="0">
              <a:solidFill>
                <a:prstClr val="white"/>
              </a:solidFill>
            </a:endParaRPr>
          </a:p>
          <a:p>
            <a:pPr algn="ctr"/>
            <a:endParaRPr lang="en-US" altLang="ja-JP" dirty="0" smtClean="0">
              <a:solidFill>
                <a:srgbClr val="F79646">
                  <a:lumMod val="50000"/>
                </a:srgbClr>
              </a:solidFill>
            </a:endParaRPr>
          </a:p>
        </p:txBody>
      </p:sp>
      <p:sp>
        <p:nvSpPr>
          <p:cNvPr id="16" name="正方形/長方形 15"/>
          <p:cNvSpPr/>
          <p:nvPr/>
        </p:nvSpPr>
        <p:spPr>
          <a:xfrm>
            <a:off x="128465" y="548679"/>
            <a:ext cx="9649072" cy="3384377"/>
          </a:xfrm>
          <a:prstGeom prst="rect">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endParaRPr lang="en-US" altLang="ja-JP" sz="1200" dirty="0" smtClean="0">
              <a:solidFill>
                <a:prstClr val="black"/>
              </a:solidFill>
              <a:latin typeface="ＭＳ Ｐゴシック"/>
            </a:endParaRPr>
          </a:p>
          <a:p>
            <a:endParaRPr lang="ja-JP" altLang="en-US" sz="1200" dirty="0">
              <a:solidFill>
                <a:prstClr val="black"/>
              </a:solidFill>
              <a:latin typeface="ＭＳ Ｐゴシック"/>
            </a:endParaRPr>
          </a:p>
        </p:txBody>
      </p:sp>
      <p:sp>
        <p:nvSpPr>
          <p:cNvPr id="25" name="テキスト ボックス 24"/>
          <p:cNvSpPr txBox="1"/>
          <p:nvPr/>
        </p:nvSpPr>
        <p:spPr>
          <a:xfrm>
            <a:off x="235265" y="1021476"/>
            <a:ext cx="809312" cy="761151"/>
          </a:xfrm>
          <a:prstGeom prst="rect">
            <a:avLst/>
          </a:prstGeom>
          <a:noFill/>
          <a:ln w="12700">
            <a:solidFill>
              <a:schemeClr val="tx1"/>
            </a:solidFill>
          </a:ln>
        </p:spPr>
        <p:txBody>
          <a:bodyPr wrap="square" lIns="0" tIns="36000" rIns="0" bIns="0" rtlCol="0">
            <a:noAutofit/>
          </a:bodyPr>
          <a:lstStyle/>
          <a:p>
            <a:pPr algn="ctr"/>
            <a:r>
              <a:rPr lang="ja-JP" altLang="en-US" sz="1200" b="1" dirty="0" smtClean="0">
                <a:solidFill>
                  <a:prstClr val="black"/>
                </a:solidFill>
                <a:latin typeface="ＭＳ Ｐゴシック"/>
              </a:rPr>
              <a:t>施設</a:t>
            </a:r>
            <a:r>
              <a:rPr lang="en-US" altLang="ja-JP" sz="1200" b="1" dirty="0">
                <a:solidFill>
                  <a:prstClr val="black"/>
                </a:solidFill>
                <a:latin typeface="ＭＳ Ｐゴシック"/>
              </a:rPr>
              <a:t>､</a:t>
            </a:r>
            <a:r>
              <a:rPr lang="ja-JP" altLang="en-US" sz="1200" b="1" dirty="0" smtClean="0">
                <a:solidFill>
                  <a:prstClr val="black"/>
                </a:solidFill>
                <a:latin typeface="ＭＳ Ｐゴシック"/>
              </a:rPr>
              <a:t>病院</a:t>
            </a:r>
            <a:endParaRPr lang="ja-JP" altLang="en-US" sz="1200" b="1" dirty="0">
              <a:solidFill>
                <a:prstClr val="black"/>
              </a:solidFill>
              <a:latin typeface="ＭＳ Ｐゴシック"/>
            </a:endParaRPr>
          </a:p>
        </p:txBody>
      </p:sp>
      <p:sp>
        <p:nvSpPr>
          <p:cNvPr id="9" name="角丸四角形 8"/>
          <p:cNvSpPr/>
          <p:nvPr/>
        </p:nvSpPr>
        <p:spPr>
          <a:xfrm>
            <a:off x="344488" y="5327330"/>
            <a:ext cx="3255954" cy="1270022"/>
          </a:xfrm>
          <a:prstGeom prst="roundRect">
            <a:avLst>
              <a:gd name="adj" fmla="val 9331"/>
            </a:avLst>
          </a:prstGeom>
          <a:solidFill>
            <a:srgbClr val="FFFF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角丸四角形 5"/>
          <p:cNvSpPr/>
          <p:nvPr/>
        </p:nvSpPr>
        <p:spPr>
          <a:xfrm>
            <a:off x="2072680" y="692697"/>
            <a:ext cx="6682319" cy="2939752"/>
          </a:xfrm>
          <a:prstGeom prst="roundRect">
            <a:avLst>
              <a:gd name="adj" fmla="val 4428"/>
            </a:avLst>
          </a:prstGeom>
          <a:solidFill>
            <a:srgbClr val="FFE48F"/>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algn="ctr"/>
            <a:endParaRPr lang="en-US" altLang="ja-JP" dirty="0" smtClean="0">
              <a:solidFill>
                <a:prstClr val="white"/>
              </a:solidFill>
            </a:endParaRPr>
          </a:p>
          <a:p>
            <a:pPr algn="ctr"/>
            <a:endParaRPr lang="en-US" altLang="ja-JP" dirty="0">
              <a:solidFill>
                <a:prstClr val="white"/>
              </a:solidFill>
            </a:endParaRPr>
          </a:p>
          <a:p>
            <a:pPr algn="ctr"/>
            <a:endParaRPr lang="en-US" altLang="ja-JP" dirty="0" smtClean="0">
              <a:solidFill>
                <a:prstClr val="white"/>
              </a:solidFill>
            </a:endParaRPr>
          </a:p>
          <a:p>
            <a:pPr algn="ctr"/>
            <a:endParaRPr lang="en-US" altLang="ja-JP" dirty="0">
              <a:solidFill>
                <a:prstClr val="white"/>
              </a:solidFill>
            </a:endParaRPr>
          </a:p>
          <a:p>
            <a:pPr algn="ctr"/>
            <a:endParaRPr lang="en-US" altLang="ja-JP" dirty="0" smtClean="0">
              <a:solidFill>
                <a:prstClr val="white"/>
              </a:solidFill>
            </a:endParaRPr>
          </a:p>
          <a:p>
            <a:pPr algn="ctr"/>
            <a:endParaRPr lang="en-US" altLang="ja-JP" dirty="0">
              <a:solidFill>
                <a:prstClr val="white"/>
              </a:solidFill>
            </a:endParaRPr>
          </a:p>
          <a:p>
            <a:pPr algn="ctr"/>
            <a:endParaRPr lang="en-US" altLang="ja-JP" dirty="0" smtClean="0">
              <a:solidFill>
                <a:srgbClr val="F79646">
                  <a:lumMod val="50000"/>
                </a:srgbClr>
              </a:solidFill>
            </a:endParaRPr>
          </a:p>
        </p:txBody>
      </p:sp>
      <p:sp>
        <p:nvSpPr>
          <p:cNvPr id="2" name="右矢印吹き出し 1"/>
          <p:cNvSpPr/>
          <p:nvPr/>
        </p:nvSpPr>
        <p:spPr>
          <a:xfrm>
            <a:off x="2155345" y="836713"/>
            <a:ext cx="7550183" cy="1679600"/>
          </a:xfrm>
          <a:prstGeom prst="rightArrowCallout">
            <a:avLst>
              <a:gd name="adj1" fmla="val 51628"/>
              <a:gd name="adj2" fmla="val 41815"/>
              <a:gd name="adj3" fmla="val 21672"/>
              <a:gd name="adj4" fmla="val 85900"/>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17" name="Group 1241"/>
          <p:cNvGrpSpPr>
            <a:grpSpLocks noChangeAspect="1"/>
          </p:cNvGrpSpPr>
          <p:nvPr/>
        </p:nvGrpSpPr>
        <p:grpSpPr bwMode="auto">
          <a:xfrm>
            <a:off x="449674" y="1287690"/>
            <a:ext cx="437147" cy="440289"/>
            <a:chOff x="336" y="2967"/>
            <a:chExt cx="456" cy="275"/>
          </a:xfrm>
        </p:grpSpPr>
        <p:sp>
          <p:nvSpPr>
            <p:cNvPr id="18" name="Freeform 1234"/>
            <p:cNvSpPr>
              <a:spLocks/>
            </p:cNvSpPr>
            <p:nvPr/>
          </p:nvSpPr>
          <p:spPr bwMode="auto">
            <a:xfrm>
              <a:off x="336" y="2967"/>
              <a:ext cx="456" cy="275"/>
            </a:xfrm>
            <a:custGeom>
              <a:avLst/>
              <a:gdLst>
                <a:gd name="T0" fmla="*/ 22 w 456"/>
                <a:gd name="T1" fmla="*/ 272 h 275"/>
                <a:gd name="T2" fmla="*/ 22 w 456"/>
                <a:gd name="T3" fmla="*/ 87 h 275"/>
                <a:gd name="T4" fmla="*/ 313 w 456"/>
                <a:gd name="T5" fmla="*/ 0 h 275"/>
                <a:gd name="T6" fmla="*/ 434 w 456"/>
                <a:gd name="T7" fmla="*/ 32 h 275"/>
                <a:gd name="T8" fmla="*/ 434 w 456"/>
                <a:gd name="T9" fmla="*/ 272 h 275"/>
                <a:gd name="T10" fmla="*/ 456 w 456"/>
                <a:gd name="T11" fmla="*/ 272 h 275"/>
                <a:gd name="T12" fmla="*/ 456 w 456"/>
                <a:gd name="T13" fmla="*/ 275 h 275"/>
                <a:gd name="T14" fmla="*/ 0 w 456"/>
                <a:gd name="T15" fmla="*/ 275 h 275"/>
                <a:gd name="T16" fmla="*/ 0 w 456"/>
                <a:gd name="T17" fmla="*/ 272 h 275"/>
                <a:gd name="T18" fmla="*/ 22 w 456"/>
                <a:gd name="T19" fmla="*/ 2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275">
                  <a:moveTo>
                    <a:pt x="22" y="272"/>
                  </a:moveTo>
                  <a:lnTo>
                    <a:pt x="22" y="87"/>
                  </a:lnTo>
                  <a:lnTo>
                    <a:pt x="313" y="0"/>
                  </a:lnTo>
                  <a:lnTo>
                    <a:pt x="434" y="32"/>
                  </a:lnTo>
                  <a:lnTo>
                    <a:pt x="434" y="272"/>
                  </a:lnTo>
                  <a:lnTo>
                    <a:pt x="456" y="272"/>
                  </a:lnTo>
                  <a:lnTo>
                    <a:pt x="456" y="275"/>
                  </a:lnTo>
                  <a:lnTo>
                    <a:pt x="0" y="275"/>
                  </a:lnTo>
                  <a:lnTo>
                    <a:pt x="0" y="272"/>
                  </a:lnTo>
                  <a:lnTo>
                    <a:pt x="2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 name="Freeform 1235"/>
            <p:cNvSpPr>
              <a:spLocks/>
            </p:cNvSpPr>
            <p:nvPr/>
          </p:nvSpPr>
          <p:spPr bwMode="auto">
            <a:xfrm>
              <a:off x="364" y="2972"/>
              <a:ext cx="282" cy="267"/>
            </a:xfrm>
            <a:custGeom>
              <a:avLst/>
              <a:gdLst>
                <a:gd name="T0" fmla="*/ 242 w 282"/>
                <a:gd name="T1" fmla="*/ 248 h 267"/>
                <a:gd name="T2" fmla="*/ 242 w 282"/>
                <a:gd name="T3" fmla="*/ 267 h 267"/>
                <a:gd name="T4" fmla="*/ 282 w 282"/>
                <a:gd name="T5" fmla="*/ 267 h 267"/>
                <a:gd name="T6" fmla="*/ 282 w 282"/>
                <a:gd name="T7" fmla="*/ 0 h 267"/>
                <a:gd name="T8" fmla="*/ 0 w 282"/>
                <a:gd name="T9" fmla="*/ 84 h 267"/>
                <a:gd name="T10" fmla="*/ 0 w 282"/>
                <a:gd name="T11" fmla="*/ 267 h 267"/>
                <a:gd name="T12" fmla="*/ 22 w 282"/>
                <a:gd name="T13" fmla="*/ 267 h 267"/>
                <a:gd name="T14" fmla="*/ 22 w 282"/>
                <a:gd name="T15" fmla="*/ 253 h 267"/>
                <a:gd name="T16" fmla="*/ 242 w 282"/>
                <a:gd name="T17" fmla="*/ 24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267">
                  <a:moveTo>
                    <a:pt x="242" y="248"/>
                  </a:moveTo>
                  <a:lnTo>
                    <a:pt x="242" y="267"/>
                  </a:lnTo>
                  <a:lnTo>
                    <a:pt x="282" y="267"/>
                  </a:lnTo>
                  <a:lnTo>
                    <a:pt x="282" y="0"/>
                  </a:lnTo>
                  <a:lnTo>
                    <a:pt x="0" y="84"/>
                  </a:lnTo>
                  <a:lnTo>
                    <a:pt x="0" y="267"/>
                  </a:lnTo>
                  <a:lnTo>
                    <a:pt x="22" y="267"/>
                  </a:lnTo>
                  <a:lnTo>
                    <a:pt x="22" y="253"/>
                  </a:lnTo>
                  <a:lnTo>
                    <a:pt x="242" y="248"/>
                  </a:lnTo>
                  <a:close/>
                </a:path>
              </a:pathLst>
            </a:custGeom>
            <a:solidFill>
              <a:srgbClr val="FFF7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 name="Freeform 1236"/>
            <p:cNvSpPr>
              <a:spLocks/>
            </p:cNvSpPr>
            <p:nvPr/>
          </p:nvSpPr>
          <p:spPr bwMode="auto">
            <a:xfrm>
              <a:off x="386" y="3177"/>
              <a:ext cx="220" cy="32"/>
            </a:xfrm>
            <a:custGeom>
              <a:avLst/>
              <a:gdLst>
                <a:gd name="T0" fmla="*/ 220 w 220"/>
                <a:gd name="T1" fmla="*/ 21 h 32"/>
                <a:gd name="T2" fmla="*/ 0 w 220"/>
                <a:gd name="T3" fmla="*/ 32 h 32"/>
                <a:gd name="T4" fmla="*/ 0 w 220"/>
                <a:gd name="T5" fmla="*/ 17 h 32"/>
                <a:gd name="T6" fmla="*/ 220 w 220"/>
                <a:gd name="T7" fmla="*/ 0 h 32"/>
                <a:gd name="T8" fmla="*/ 220 w 220"/>
                <a:gd name="T9" fmla="*/ 21 h 32"/>
              </a:gdLst>
              <a:ahLst/>
              <a:cxnLst>
                <a:cxn ang="0">
                  <a:pos x="T0" y="T1"/>
                </a:cxn>
                <a:cxn ang="0">
                  <a:pos x="T2" y="T3"/>
                </a:cxn>
                <a:cxn ang="0">
                  <a:pos x="T4" y="T5"/>
                </a:cxn>
                <a:cxn ang="0">
                  <a:pos x="T6" y="T7"/>
                </a:cxn>
                <a:cxn ang="0">
                  <a:pos x="T8" y="T9"/>
                </a:cxn>
              </a:cxnLst>
              <a:rect l="0" t="0" r="r" b="b"/>
              <a:pathLst>
                <a:path w="220" h="32">
                  <a:moveTo>
                    <a:pt x="220" y="21"/>
                  </a:moveTo>
                  <a:lnTo>
                    <a:pt x="0" y="32"/>
                  </a:lnTo>
                  <a:lnTo>
                    <a:pt x="0" y="17"/>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 name="Freeform 1237"/>
            <p:cNvSpPr>
              <a:spLocks/>
            </p:cNvSpPr>
            <p:nvPr/>
          </p:nvSpPr>
          <p:spPr bwMode="auto">
            <a:xfrm>
              <a:off x="386" y="3134"/>
              <a:ext cx="220" cy="43"/>
            </a:xfrm>
            <a:custGeom>
              <a:avLst/>
              <a:gdLst>
                <a:gd name="T0" fmla="*/ 220 w 220"/>
                <a:gd name="T1" fmla="*/ 21 h 43"/>
                <a:gd name="T2" fmla="*/ 0 w 220"/>
                <a:gd name="T3" fmla="*/ 43 h 43"/>
                <a:gd name="T4" fmla="*/ 0 w 220"/>
                <a:gd name="T5" fmla="*/ 28 h 43"/>
                <a:gd name="T6" fmla="*/ 220 w 220"/>
                <a:gd name="T7" fmla="*/ 0 h 43"/>
                <a:gd name="T8" fmla="*/ 220 w 220"/>
                <a:gd name="T9" fmla="*/ 21 h 43"/>
              </a:gdLst>
              <a:ahLst/>
              <a:cxnLst>
                <a:cxn ang="0">
                  <a:pos x="T0" y="T1"/>
                </a:cxn>
                <a:cxn ang="0">
                  <a:pos x="T2" y="T3"/>
                </a:cxn>
                <a:cxn ang="0">
                  <a:pos x="T4" y="T5"/>
                </a:cxn>
                <a:cxn ang="0">
                  <a:pos x="T6" y="T7"/>
                </a:cxn>
                <a:cxn ang="0">
                  <a:pos x="T8" y="T9"/>
                </a:cxn>
              </a:cxnLst>
              <a:rect l="0" t="0" r="r" b="b"/>
              <a:pathLst>
                <a:path w="220" h="43">
                  <a:moveTo>
                    <a:pt x="220" y="21"/>
                  </a:moveTo>
                  <a:lnTo>
                    <a:pt x="0" y="43"/>
                  </a:lnTo>
                  <a:lnTo>
                    <a:pt x="0" y="28"/>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 name="Freeform 1238"/>
            <p:cNvSpPr>
              <a:spLocks/>
            </p:cNvSpPr>
            <p:nvPr/>
          </p:nvSpPr>
          <p:spPr bwMode="auto">
            <a:xfrm>
              <a:off x="386" y="3092"/>
              <a:ext cx="220" cy="53"/>
            </a:xfrm>
            <a:custGeom>
              <a:avLst/>
              <a:gdLst>
                <a:gd name="T0" fmla="*/ 220 w 220"/>
                <a:gd name="T1" fmla="*/ 20 h 53"/>
                <a:gd name="T2" fmla="*/ 0 w 220"/>
                <a:gd name="T3" fmla="*/ 53 h 53"/>
                <a:gd name="T4" fmla="*/ 0 w 220"/>
                <a:gd name="T5" fmla="*/ 38 h 53"/>
                <a:gd name="T6" fmla="*/ 220 w 220"/>
                <a:gd name="T7" fmla="*/ 0 h 53"/>
                <a:gd name="T8" fmla="*/ 220 w 220"/>
                <a:gd name="T9" fmla="*/ 20 h 53"/>
              </a:gdLst>
              <a:ahLst/>
              <a:cxnLst>
                <a:cxn ang="0">
                  <a:pos x="T0" y="T1"/>
                </a:cxn>
                <a:cxn ang="0">
                  <a:pos x="T2" y="T3"/>
                </a:cxn>
                <a:cxn ang="0">
                  <a:pos x="T4" y="T5"/>
                </a:cxn>
                <a:cxn ang="0">
                  <a:pos x="T6" y="T7"/>
                </a:cxn>
                <a:cxn ang="0">
                  <a:pos x="T8" y="T9"/>
                </a:cxn>
              </a:cxnLst>
              <a:rect l="0" t="0" r="r" b="b"/>
              <a:pathLst>
                <a:path w="220" h="53">
                  <a:moveTo>
                    <a:pt x="220" y="20"/>
                  </a:moveTo>
                  <a:lnTo>
                    <a:pt x="0" y="53"/>
                  </a:lnTo>
                  <a:lnTo>
                    <a:pt x="0" y="38"/>
                  </a:lnTo>
                  <a:lnTo>
                    <a:pt x="220" y="0"/>
                  </a:lnTo>
                  <a:lnTo>
                    <a:pt x="22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3" name="Freeform 1239"/>
            <p:cNvSpPr>
              <a:spLocks/>
            </p:cNvSpPr>
            <p:nvPr/>
          </p:nvSpPr>
          <p:spPr bwMode="auto">
            <a:xfrm>
              <a:off x="386" y="3049"/>
              <a:ext cx="220" cy="64"/>
            </a:xfrm>
            <a:custGeom>
              <a:avLst/>
              <a:gdLst>
                <a:gd name="T0" fmla="*/ 220 w 220"/>
                <a:gd name="T1" fmla="*/ 21 h 64"/>
                <a:gd name="T2" fmla="*/ 0 w 220"/>
                <a:gd name="T3" fmla="*/ 64 h 64"/>
                <a:gd name="T4" fmla="*/ 0 w 220"/>
                <a:gd name="T5" fmla="*/ 49 h 64"/>
                <a:gd name="T6" fmla="*/ 220 w 220"/>
                <a:gd name="T7" fmla="*/ 0 h 64"/>
                <a:gd name="T8" fmla="*/ 220 w 220"/>
                <a:gd name="T9" fmla="*/ 21 h 64"/>
              </a:gdLst>
              <a:ahLst/>
              <a:cxnLst>
                <a:cxn ang="0">
                  <a:pos x="T0" y="T1"/>
                </a:cxn>
                <a:cxn ang="0">
                  <a:pos x="T2" y="T3"/>
                </a:cxn>
                <a:cxn ang="0">
                  <a:pos x="T4" y="T5"/>
                </a:cxn>
                <a:cxn ang="0">
                  <a:pos x="T6" y="T7"/>
                </a:cxn>
                <a:cxn ang="0">
                  <a:pos x="T8" y="T9"/>
                </a:cxn>
              </a:cxnLst>
              <a:rect l="0" t="0" r="r" b="b"/>
              <a:pathLst>
                <a:path w="220" h="64">
                  <a:moveTo>
                    <a:pt x="220" y="21"/>
                  </a:moveTo>
                  <a:lnTo>
                    <a:pt x="0" y="64"/>
                  </a:lnTo>
                  <a:lnTo>
                    <a:pt x="0" y="49"/>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4" name="Freeform 1240"/>
            <p:cNvSpPr>
              <a:spLocks/>
            </p:cNvSpPr>
            <p:nvPr/>
          </p:nvSpPr>
          <p:spPr bwMode="auto">
            <a:xfrm>
              <a:off x="386" y="3006"/>
              <a:ext cx="220" cy="76"/>
            </a:xfrm>
            <a:custGeom>
              <a:avLst/>
              <a:gdLst>
                <a:gd name="T0" fmla="*/ 220 w 220"/>
                <a:gd name="T1" fmla="*/ 0 h 76"/>
                <a:gd name="T2" fmla="*/ 220 w 220"/>
                <a:gd name="T3" fmla="*/ 21 h 76"/>
                <a:gd name="T4" fmla="*/ 0 w 220"/>
                <a:gd name="T5" fmla="*/ 76 h 76"/>
                <a:gd name="T6" fmla="*/ 0 w 220"/>
                <a:gd name="T7" fmla="*/ 60 h 76"/>
                <a:gd name="T8" fmla="*/ 220 w 220"/>
                <a:gd name="T9" fmla="*/ 0 h 76"/>
              </a:gdLst>
              <a:ahLst/>
              <a:cxnLst>
                <a:cxn ang="0">
                  <a:pos x="T0" y="T1"/>
                </a:cxn>
                <a:cxn ang="0">
                  <a:pos x="T2" y="T3"/>
                </a:cxn>
                <a:cxn ang="0">
                  <a:pos x="T4" y="T5"/>
                </a:cxn>
                <a:cxn ang="0">
                  <a:pos x="T6" y="T7"/>
                </a:cxn>
                <a:cxn ang="0">
                  <a:pos x="T8" y="T9"/>
                </a:cxn>
              </a:cxnLst>
              <a:rect l="0" t="0" r="r" b="b"/>
              <a:pathLst>
                <a:path w="220" h="76">
                  <a:moveTo>
                    <a:pt x="220" y="0"/>
                  </a:moveTo>
                  <a:lnTo>
                    <a:pt x="220" y="21"/>
                  </a:lnTo>
                  <a:lnTo>
                    <a:pt x="0" y="76"/>
                  </a:lnTo>
                  <a:lnTo>
                    <a:pt x="0" y="60"/>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sp>
        <p:nvSpPr>
          <p:cNvPr id="26" name="角丸四角形吹き出し 25"/>
          <p:cNvSpPr/>
          <p:nvPr/>
        </p:nvSpPr>
        <p:spPr>
          <a:xfrm>
            <a:off x="235265" y="2893764"/>
            <a:ext cx="1591599" cy="839635"/>
          </a:xfrm>
          <a:prstGeom prst="wedgeRoundRectCallout">
            <a:avLst>
              <a:gd name="adj1" fmla="val 35902"/>
              <a:gd name="adj2" fmla="val -99608"/>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r>
              <a:rPr lang="ja-JP" altLang="en-US" sz="1200" b="1" dirty="0" smtClean="0">
                <a:solidFill>
                  <a:prstClr val="black"/>
                </a:solidFill>
              </a:rPr>
              <a:t>計画相談支援</a:t>
            </a:r>
            <a:endParaRPr lang="en-US" altLang="ja-JP" sz="1200" b="1" dirty="0" smtClean="0">
              <a:solidFill>
                <a:prstClr val="black"/>
              </a:solidFill>
            </a:endParaRPr>
          </a:p>
          <a:p>
            <a:r>
              <a:rPr lang="ja-JP" altLang="en-US" sz="1200" b="1" dirty="0" smtClean="0">
                <a:solidFill>
                  <a:prstClr val="black"/>
                </a:solidFill>
              </a:rPr>
              <a:t>　　事業所</a:t>
            </a:r>
            <a:endParaRPr lang="en-US" altLang="ja-JP" sz="1200" b="1" dirty="0" smtClean="0">
              <a:solidFill>
                <a:prstClr val="black"/>
              </a:solidFill>
            </a:endParaRPr>
          </a:p>
          <a:p>
            <a:endParaRPr lang="en-US" altLang="ja-JP" sz="800" b="1" dirty="0">
              <a:solidFill>
                <a:prstClr val="black"/>
              </a:solidFill>
            </a:endParaRPr>
          </a:p>
          <a:p>
            <a:pPr algn="ctr"/>
            <a:r>
              <a:rPr lang="ja-JP" altLang="en-US" sz="1050" dirty="0" smtClean="0">
                <a:solidFill>
                  <a:prstClr val="black"/>
                </a:solidFill>
              </a:rPr>
              <a:t>ｻｰﾋﾞｽ</a:t>
            </a:r>
            <a:r>
              <a:rPr lang="ja-JP" altLang="en-US" sz="1050" dirty="0">
                <a:solidFill>
                  <a:prstClr val="black"/>
                </a:solidFill>
              </a:rPr>
              <a:t>等</a:t>
            </a:r>
            <a:r>
              <a:rPr lang="ja-JP" altLang="en-US" sz="1050" dirty="0" smtClean="0">
                <a:solidFill>
                  <a:prstClr val="black"/>
                </a:solidFill>
              </a:rPr>
              <a:t>利用計画の作成</a:t>
            </a:r>
            <a:endParaRPr lang="ja-JP" altLang="en-US" sz="1050" dirty="0">
              <a:solidFill>
                <a:prstClr val="black"/>
              </a:solidFill>
            </a:endParaRPr>
          </a:p>
        </p:txBody>
      </p:sp>
      <p:grpSp>
        <p:nvGrpSpPr>
          <p:cNvPr id="31" name="Group 1191"/>
          <p:cNvGrpSpPr>
            <a:grpSpLocks noChangeAspect="1"/>
          </p:cNvGrpSpPr>
          <p:nvPr/>
        </p:nvGrpSpPr>
        <p:grpSpPr bwMode="auto">
          <a:xfrm>
            <a:off x="7212886" y="2034870"/>
            <a:ext cx="559449" cy="392044"/>
            <a:chOff x="1346" y="3223"/>
            <a:chExt cx="328" cy="239"/>
          </a:xfrm>
        </p:grpSpPr>
        <p:sp>
          <p:nvSpPr>
            <p:cNvPr id="32"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5"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6"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7"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8"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9"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0"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1"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2"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3"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4"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5"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6"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7"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8"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49"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0"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1"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2"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3"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4"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5"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6"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7"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8"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59"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0"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1"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2"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3"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4"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5"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6"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7"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8"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9"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0"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1"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2"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3"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4"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5"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6"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7"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8"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9"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0"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1"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2"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3"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4"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5"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6"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7"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8"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9"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0"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1"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2"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3"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4"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5"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6"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7"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8"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9"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0"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1"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2"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3"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4"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5"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6"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7"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8"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9"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0"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1"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2"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3"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4"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5"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6"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7"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8"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19"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20"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21"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22"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23"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24"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pic>
        <p:nvPicPr>
          <p:cNvPr id="1029" name="Picture 5" descr="C:\Users\THJFW\AppData\Local\Microsoft\Windows\Temporary Internet Files\Content.IE5\EMRV8DUC\gatag-00011407[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7835443" y="2078900"/>
            <a:ext cx="688546" cy="2924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THJFW\AppData\Local\Microsoft\Windows\Temporary Internet Files\Content.IE5\XDRC1KVR\gatag-000106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7685" y="1197435"/>
            <a:ext cx="910062" cy="661889"/>
          </a:xfrm>
          <a:prstGeom prst="rect">
            <a:avLst/>
          </a:prstGeom>
          <a:noFill/>
          <a:extLst>
            <a:ext uri="{909E8E84-426E-40DD-AFC4-6F175D3DCCD1}">
              <a14:hiddenFill xmlns:a14="http://schemas.microsoft.com/office/drawing/2010/main">
                <a:solidFill>
                  <a:srgbClr val="FFFFFF"/>
                </a:solidFill>
              </a14:hiddenFill>
            </a:ext>
          </a:extLst>
        </p:spPr>
      </p:pic>
      <p:sp>
        <p:nvSpPr>
          <p:cNvPr id="130" name="テキスト ボックス 129"/>
          <p:cNvSpPr txBox="1"/>
          <p:nvPr/>
        </p:nvSpPr>
        <p:spPr>
          <a:xfrm>
            <a:off x="2857832" y="938756"/>
            <a:ext cx="1992650" cy="246221"/>
          </a:xfrm>
          <a:prstGeom prst="rect">
            <a:avLst/>
          </a:prstGeom>
          <a:noFill/>
        </p:spPr>
        <p:txBody>
          <a:bodyPr wrap="square" lIns="0" tIns="0" rIns="0" bIns="0" rtlCol="0">
            <a:spAutoFit/>
          </a:bodyPr>
          <a:lstStyle/>
          <a:p>
            <a:pPr algn="r"/>
            <a:r>
              <a:rPr lang="ja-JP" altLang="en-US" sz="1600" b="1" dirty="0" smtClean="0">
                <a:solidFill>
                  <a:prstClr val="black"/>
                </a:solidFill>
                <a:latin typeface="ＭＳ Ｐゴシック"/>
              </a:rPr>
              <a:t>一人暮らしの障害者</a:t>
            </a:r>
            <a:endParaRPr lang="ja-JP" altLang="en-US" sz="1600" b="1" dirty="0">
              <a:solidFill>
                <a:prstClr val="black"/>
              </a:solidFill>
              <a:latin typeface="ＭＳ Ｐゴシック"/>
            </a:endParaRPr>
          </a:p>
        </p:txBody>
      </p:sp>
      <p:sp>
        <p:nvSpPr>
          <p:cNvPr id="134" name="テキスト ボックス 133"/>
          <p:cNvSpPr txBox="1"/>
          <p:nvPr/>
        </p:nvSpPr>
        <p:spPr>
          <a:xfrm>
            <a:off x="6792300" y="948513"/>
            <a:ext cx="2086287" cy="1142974"/>
          </a:xfrm>
          <a:prstGeom prst="rect">
            <a:avLst/>
          </a:prstGeom>
          <a:noFill/>
        </p:spPr>
        <p:txBody>
          <a:bodyPr wrap="square" lIns="0" tIns="0" rIns="0" bIns="0" rtlCol="0">
            <a:noAutofit/>
          </a:bodyPr>
          <a:lstStyle/>
          <a:p>
            <a:pPr algn="ctr"/>
            <a:r>
              <a:rPr lang="en-US" altLang="ja-JP" sz="1200" b="1" u="sng" dirty="0" smtClean="0">
                <a:solidFill>
                  <a:prstClr val="black"/>
                </a:solidFill>
                <a:latin typeface="ＭＳ Ｐゴシック"/>
              </a:rPr>
              <a:t>1</a:t>
            </a:r>
            <a:r>
              <a:rPr lang="ja-JP" altLang="en-US" sz="1200" b="1" u="sng" dirty="0" smtClean="0">
                <a:solidFill>
                  <a:prstClr val="black"/>
                </a:solidFill>
                <a:latin typeface="ＭＳ Ｐゴシック"/>
              </a:rPr>
              <a:t>人暮らしを支える</a:t>
            </a:r>
            <a:endParaRPr lang="en-US" altLang="ja-JP" sz="1200" b="1" u="sng" dirty="0" smtClean="0">
              <a:solidFill>
                <a:prstClr val="black"/>
              </a:solidFill>
              <a:latin typeface="ＭＳ Ｐゴシック"/>
            </a:endParaRPr>
          </a:p>
          <a:p>
            <a:pPr algn="ctr"/>
            <a:r>
              <a:rPr lang="ja-JP" altLang="en-US" sz="1200" b="1" u="sng" dirty="0" smtClean="0">
                <a:solidFill>
                  <a:prstClr val="black"/>
                </a:solidFill>
                <a:latin typeface="ＭＳ Ｐゴシック"/>
              </a:rPr>
              <a:t>関係機関</a:t>
            </a:r>
            <a:endParaRPr lang="en-US" altLang="ja-JP" sz="1200" b="1" u="sng" dirty="0" smtClean="0">
              <a:solidFill>
                <a:prstClr val="black"/>
              </a:solidFill>
              <a:latin typeface="ＭＳ Ｐゴシック"/>
            </a:endParaRPr>
          </a:p>
          <a:p>
            <a:pPr algn="ctr"/>
            <a:r>
              <a:rPr lang="ja-JP" altLang="en-US" sz="1050" b="1" dirty="0" smtClean="0">
                <a:solidFill>
                  <a:prstClr val="black"/>
                </a:solidFill>
                <a:latin typeface="ＭＳ Ｐゴシック"/>
              </a:rPr>
              <a:t>障害福祉ｻｰﾋﾞｽ事業所</a:t>
            </a:r>
            <a:endParaRPr lang="en-US" altLang="ja-JP" sz="1050" b="1" dirty="0" smtClean="0">
              <a:solidFill>
                <a:prstClr val="black"/>
              </a:solidFill>
              <a:latin typeface="ＭＳ Ｐゴシック"/>
            </a:endParaRPr>
          </a:p>
          <a:p>
            <a:pPr algn="ctr"/>
            <a:r>
              <a:rPr lang="ja-JP" altLang="en-US" sz="1050" b="1" dirty="0" smtClean="0">
                <a:solidFill>
                  <a:prstClr val="black"/>
                </a:solidFill>
                <a:latin typeface="ＭＳ Ｐゴシック"/>
              </a:rPr>
              <a:t>（日中活動、居宅ｻｰﾋﾞｽ）、</a:t>
            </a:r>
            <a:endParaRPr lang="en-US" altLang="ja-JP" sz="1050" b="1" dirty="0" smtClean="0">
              <a:solidFill>
                <a:prstClr val="black"/>
              </a:solidFill>
              <a:latin typeface="ＭＳ Ｐゴシック"/>
            </a:endParaRPr>
          </a:p>
          <a:p>
            <a:pPr algn="ctr"/>
            <a:r>
              <a:rPr lang="ja-JP" altLang="en-US" sz="1050" b="1" dirty="0">
                <a:solidFill>
                  <a:prstClr val="black"/>
                </a:solidFill>
                <a:latin typeface="ＭＳ Ｐゴシック"/>
              </a:rPr>
              <a:t>相談支援</a:t>
            </a:r>
            <a:r>
              <a:rPr lang="ja-JP" altLang="en-US" sz="1050" b="1" dirty="0" smtClean="0">
                <a:solidFill>
                  <a:prstClr val="black"/>
                </a:solidFill>
                <a:latin typeface="ＭＳ Ｐゴシック"/>
              </a:rPr>
              <a:t>事業所、医療機関、</a:t>
            </a:r>
            <a:endParaRPr lang="en-US" altLang="ja-JP" sz="1050" b="1" dirty="0" smtClean="0">
              <a:solidFill>
                <a:prstClr val="black"/>
              </a:solidFill>
              <a:latin typeface="ＭＳ Ｐゴシック"/>
            </a:endParaRPr>
          </a:p>
          <a:p>
            <a:pPr algn="ctr"/>
            <a:r>
              <a:rPr lang="ja-JP" altLang="en-US" sz="1050" b="1" dirty="0" smtClean="0">
                <a:solidFill>
                  <a:prstClr val="black"/>
                </a:solidFill>
                <a:latin typeface="ＭＳ Ｐゴシック"/>
              </a:rPr>
              <a:t>行政機関、民生委員 等</a:t>
            </a:r>
            <a:endParaRPr lang="ja-JP" altLang="en-US" sz="1050" b="1" dirty="0">
              <a:solidFill>
                <a:prstClr val="black"/>
              </a:solidFill>
              <a:latin typeface="ＭＳ Ｐゴシック"/>
            </a:endParaRPr>
          </a:p>
        </p:txBody>
      </p:sp>
      <p:sp>
        <p:nvSpPr>
          <p:cNvPr id="27" name="左右矢印 26"/>
          <p:cNvSpPr/>
          <p:nvPr/>
        </p:nvSpPr>
        <p:spPr>
          <a:xfrm>
            <a:off x="1853980" y="3006204"/>
            <a:ext cx="1176801" cy="165628"/>
          </a:xfrm>
          <a:prstGeom prst="leftRightArrow">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40" name="テキスト ボックス 139"/>
          <p:cNvSpPr txBox="1"/>
          <p:nvPr/>
        </p:nvSpPr>
        <p:spPr>
          <a:xfrm>
            <a:off x="1966674" y="2647568"/>
            <a:ext cx="1074127" cy="411257"/>
          </a:xfrm>
          <a:prstGeom prst="rect">
            <a:avLst/>
          </a:prstGeom>
          <a:noFill/>
        </p:spPr>
        <p:txBody>
          <a:bodyPr wrap="square" lIns="36000" tIns="36000" rIns="36000" bIns="36000" rtlCol="0" anchor="ctr" anchorCtr="0">
            <a:spAutoFit/>
          </a:bodyPr>
          <a:lstStyle/>
          <a:p>
            <a:pPr algn="ctr"/>
            <a:r>
              <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連絡</a:t>
            </a: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調整</a:t>
            </a:r>
            <a:endParaRPr lang="en-US" altLang="ja-JP"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（ｻｰﾋﾞｽ調整）</a:t>
            </a:r>
            <a:endParaRPr lang="en-US" altLang="ja-JP"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左右矢印 140"/>
          <p:cNvSpPr/>
          <p:nvPr/>
        </p:nvSpPr>
        <p:spPr>
          <a:xfrm rot="18908146">
            <a:off x="6428049" y="2300694"/>
            <a:ext cx="889894" cy="172354"/>
          </a:xfrm>
          <a:prstGeom prst="leftRightArrow">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49" name="テキスト ボックス 148"/>
          <p:cNvSpPr txBox="1"/>
          <p:nvPr/>
        </p:nvSpPr>
        <p:spPr>
          <a:xfrm>
            <a:off x="8754999" y="1473533"/>
            <a:ext cx="663541" cy="369332"/>
          </a:xfrm>
          <a:prstGeom prst="rect">
            <a:avLst/>
          </a:prstGeom>
          <a:noFill/>
        </p:spPr>
        <p:txBody>
          <a:bodyPr wrap="square" lIns="0" tIns="0" rIns="0" bIns="0" rtlCol="0">
            <a:spAutoFit/>
          </a:bodyPr>
          <a:lstStyle/>
          <a:p>
            <a:pPr algn="ctr"/>
            <a:r>
              <a:rPr lang="en-US" altLang="ja-JP" sz="1200" b="1" dirty="0" smtClean="0">
                <a:solidFill>
                  <a:srgbClr val="002060"/>
                </a:solidFill>
                <a:latin typeface="ＭＳ Ｐゴシック"/>
              </a:rPr>
              <a:t>1</a:t>
            </a:r>
            <a:r>
              <a:rPr lang="ja-JP" altLang="en-US" sz="1200" b="1" dirty="0" smtClean="0">
                <a:solidFill>
                  <a:srgbClr val="002060"/>
                </a:solidFill>
                <a:latin typeface="ＭＳ Ｐゴシック"/>
              </a:rPr>
              <a:t>人暮らし</a:t>
            </a:r>
            <a:endParaRPr lang="en-US" altLang="ja-JP" sz="1200" b="1" dirty="0" smtClean="0">
              <a:solidFill>
                <a:srgbClr val="002060"/>
              </a:solidFill>
              <a:latin typeface="ＭＳ Ｐゴシック"/>
            </a:endParaRPr>
          </a:p>
          <a:p>
            <a:pPr algn="ctr"/>
            <a:r>
              <a:rPr lang="ja-JP" altLang="en-US" sz="1200" b="1" dirty="0" smtClean="0">
                <a:solidFill>
                  <a:srgbClr val="002060"/>
                </a:solidFill>
                <a:latin typeface="ＭＳ Ｐゴシック"/>
              </a:rPr>
              <a:t>の継続</a:t>
            </a:r>
            <a:endParaRPr lang="ja-JP" altLang="en-US" sz="1200" b="1" dirty="0">
              <a:solidFill>
                <a:srgbClr val="002060"/>
              </a:solidFill>
              <a:latin typeface="ＭＳ Ｐゴシック"/>
            </a:endParaRPr>
          </a:p>
        </p:txBody>
      </p:sp>
      <p:sp>
        <p:nvSpPr>
          <p:cNvPr id="139" name="角丸四角形 138"/>
          <p:cNvSpPr/>
          <p:nvPr/>
        </p:nvSpPr>
        <p:spPr>
          <a:xfrm>
            <a:off x="2658227" y="3457235"/>
            <a:ext cx="5925071" cy="350426"/>
          </a:xfrm>
          <a:prstGeom prst="roundRect">
            <a:avLst>
              <a:gd name="adj" fmla="val 26409"/>
            </a:avLst>
          </a:prstGeom>
          <a:solidFill>
            <a:srgbClr val="FFE48F"/>
          </a:solid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一人暮らしが継続できる支援体制・環境・ｲﾝﾌｫｰﾏﾙな支え合いを整備！</a:t>
            </a:r>
            <a:endParaRPr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左カーブ矢印 134"/>
          <p:cNvSpPr/>
          <p:nvPr/>
        </p:nvSpPr>
        <p:spPr>
          <a:xfrm rot="10535994">
            <a:off x="2834493" y="1640836"/>
            <a:ext cx="443412" cy="1433284"/>
          </a:xfrm>
          <a:prstGeom prst="curvedLeftArrow">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pic>
        <p:nvPicPr>
          <p:cNvPr id="132" name="Picture 22" descr="歩いている女性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22735" y="1855154"/>
            <a:ext cx="406719" cy="644520"/>
          </a:xfrm>
          <a:prstGeom prst="rect">
            <a:avLst/>
          </a:prstGeom>
          <a:noFill/>
          <a:extLst>
            <a:ext uri="{909E8E84-426E-40DD-AFC4-6F175D3DCCD1}">
              <a14:hiddenFill xmlns:a14="http://schemas.microsoft.com/office/drawing/2010/main">
                <a:solidFill>
                  <a:srgbClr val="FFFFFF"/>
                </a:solidFill>
              </a14:hiddenFill>
            </a:ext>
          </a:extLst>
        </p:spPr>
      </p:pic>
      <p:sp>
        <p:nvSpPr>
          <p:cNvPr id="142" name="テキスト ボックス 141"/>
          <p:cNvSpPr txBox="1"/>
          <p:nvPr/>
        </p:nvSpPr>
        <p:spPr>
          <a:xfrm>
            <a:off x="6662147" y="2517905"/>
            <a:ext cx="1589290" cy="411257"/>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連絡調整</a:t>
            </a:r>
            <a:endParaRPr lang="en-US" altLang="ja-JP"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（情報共有、情報提供）</a:t>
            </a:r>
            <a:endParaRPr lang="en-US" altLang="ja-JP"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正方形/長方形 144"/>
          <p:cNvSpPr/>
          <p:nvPr/>
        </p:nvSpPr>
        <p:spPr>
          <a:xfrm>
            <a:off x="117523" y="260648"/>
            <a:ext cx="1636641" cy="28803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支援のイメージ　①</a:t>
            </a:r>
            <a:endParaRPr lang="ja-JP" altLang="en-US" sz="1400" b="1" dirty="0">
              <a:solidFill>
                <a:prstClr val="black"/>
              </a:solidFill>
            </a:endParaRPr>
          </a:p>
        </p:txBody>
      </p:sp>
      <p:pic>
        <p:nvPicPr>
          <p:cNvPr id="1026" name="Picture 2" descr="C:\Users\THJFW\AppData\Local\Microsoft\Windows\Temporary Internet Files\Content.IE5\XDRC1KVR\gatag-0000165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8246" y="3006204"/>
            <a:ext cx="535147" cy="419129"/>
          </a:xfrm>
          <a:prstGeom prst="rect">
            <a:avLst/>
          </a:prstGeom>
          <a:noFill/>
          <a:extLst>
            <a:ext uri="{909E8E84-426E-40DD-AFC4-6F175D3DCCD1}">
              <a14:hiddenFill xmlns:a14="http://schemas.microsoft.com/office/drawing/2010/main">
                <a:solidFill>
                  <a:srgbClr val="FFFFFF"/>
                </a:solidFill>
              </a14:hiddenFill>
            </a:ext>
          </a:extLst>
        </p:spPr>
      </p:pic>
      <p:sp>
        <p:nvSpPr>
          <p:cNvPr id="125" name="右矢印 124"/>
          <p:cNvSpPr/>
          <p:nvPr/>
        </p:nvSpPr>
        <p:spPr>
          <a:xfrm>
            <a:off x="1136576" y="1065373"/>
            <a:ext cx="857622" cy="1704644"/>
          </a:xfrm>
          <a:prstGeom prst="rightArrow">
            <a:avLst>
              <a:gd name="adj1" fmla="val 64562"/>
              <a:gd name="adj2" fmla="val 3155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endParaRPr lang="en-US" altLang="ja-JP" sz="1050" b="1" dirty="0" smtClean="0">
              <a:solidFill>
                <a:prstClr val="black"/>
              </a:solidFill>
            </a:endParaRPr>
          </a:p>
          <a:p>
            <a:pPr algn="ctr"/>
            <a:r>
              <a:rPr lang="ja-JP" altLang="en-US" sz="1050" b="1" dirty="0" smtClean="0">
                <a:solidFill>
                  <a:prstClr val="black"/>
                </a:solidFill>
              </a:rPr>
              <a:t>一人暮らし</a:t>
            </a:r>
            <a:endParaRPr lang="en-US" altLang="ja-JP" sz="1050" b="1" dirty="0" smtClean="0">
              <a:solidFill>
                <a:prstClr val="black"/>
              </a:solidFill>
            </a:endParaRPr>
          </a:p>
          <a:p>
            <a:pPr algn="ctr"/>
            <a:r>
              <a:rPr lang="ja-JP" altLang="en-US" sz="1050" b="1" dirty="0" err="1" smtClean="0">
                <a:solidFill>
                  <a:prstClr val="black"/>
                </a:solidFill>
              </a:rPr>
              <a:t>への</a:t>
            </a:r>
            <a:r>
              <a:rPr lang="ja-JP" altLang="en-US" sz="1050" b="1" dirty="0" smtClean="0">
                <a:solidFill>
                  <a:prstClr val="black"/>
                </a:solidFill>
              </a:rPr>
              <a:t>移行</a:t>
            </a:r>
            <a:endParaRPr lang="ja-JP" altLang="en-US" sz="1050" b="1" dirty="0">
              <a:solidFill>
                <a:prstClr val="black"/>
              </a:solidFill>
            </a:endParaRPr>
          </a:p>
        </p:txBody>
      </p:sp>
      <p:sp>
        <p:nvSpPr>
          <p:cNvPr id="136" name="テキスト ボックス 135"/>
          <p:cNvSpPr txBox="1"/>
          <p:nvPr/>
        </p:nvSpPr>
        <p:spPr>
          <a:xfrm>
            <a:off x="2229200" y="1410971"/>
            <a:ext cx="969494" cy="411257"/>
          </a:xfrm>
          <a:prstGeom prst="rect">
            <a:avLst/>
          </a:prstGeom>
          <a:noFill/>
        </p:spPr>
        <p:txBody>
          <a:bodyPr wrap="square" lIns="0" tIns="36000" rIns="0" bIns="36000" rtlCol="0" anchor="ctr" anchorCtr="0">
            <a:spAutoFit/>
          </a:bodyPr>
          <a:lstStyle/>
          <a:p>
            <a:pPr algn="ctr"/>
            <a:r>
              <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定期的</a:t>
            </a: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居宅訪問</a:t>
            </a:r>
            <a:endParaRPr lang="en-US" altLang="ja-JP"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右矢印 2"/>
          <p:cNvSpPr/>
          <p:nvPr/>
        </p:nvSpPr>
        <p:spPr>
          <a:xfrm rot="16200000">
            <a:off x="3053349" y="2242327"/>
            <a:ext cx="826721" cy="212286"/>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右矢印 151"/>
          <p:cNvSpPr/>
          <p:nvPr/>
        </p:nvSpPr>
        <p:spPr>
          <a:xfrm rot="5400000">
            <a:off x="4166679" y="2210831"/>
            <a:ext cx="574214" cy="191033"/>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p:cNvSpPr txBox="1"/>
          <p:nvPr/>
        </p:nvSpPr>
        <p:spPr>
          <a:xfrm>
            <a:off x="2666859" y="2069393"/>
            <a:ext cx="1503015" cy="580534"/>
          </a:xfrm>
          <a:prstGeom prst="rect">
            <a:avLst/>
          </a:prstGeom>
          <a:noFill/>
        </p:spPr>
        <p:txBody>
          <a:bodyPr wrap="square" lIns="36000" tIns="36000" rIns="36000" bIns="36000" rtlCol="0" anchor="ctr" anchorCtr="0">
            <a:spAutoFit/>
          </a:bodyPr>
          <a:lstStyle/>
          <a:p>
            <a:pPr algn="ct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随時対応</a:t>
            </a:r>
            <a:endParaRPr lang="en-US" altLang="ja-JP"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訪問、電話</a:t>
            </a: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ﾒｰﾙ等</a:t>
            </a:r>
            <a:r>
              <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1033" name="Picture 9" descr="C:\Users\THJFW\AppData\Local\Microsoft\Windows\Temporary Internet Files\Content.IE5\C3Y4B2VT\gatag-0001380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57509" y="1196670"/>
            <a:ext cx="401522" cy="818777"/>
          </a:xfrm>
          <a:prstGeom prst="rect">
            <a:avLst/>
          </a:prstGeom>
          <a:noFill/>
          <a:extLst>
            <a:ext uri="{909E8E84-426E-40DD-AFC4-6F175D3DCCD1}">
              <a14:hiddenFill xmlns:a14="http://schemas.microsoft.com/office/drawing/2010/main">
                <a:solidFill>
                  <a:srgbClr val="FFFFFF"/>
                </a:solidFill>
              </a14:hiddenFill>
            </a:ext>
          </a:extLst>
        </p:spPr>
      </p:pic>
      <p:sp>
        <p:nvSpPr>
          <p:cNvPr id="138" name="テキスト ボックス 137"/>
          <p:cNvSpPr txBox="1"/>
          <p:nvPr/>
        </p:nvSpPr>
        <p:spPr>
          <a:xfrm>
            <a:off x="4289288" y="2176336"/>
            <a:ext cx="475351"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相談</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テキスト ボックス 152"/>
          <p:cNvSpPr txBox="1"/>
          <p:nvPr/>
        </p:nvSpPr>
        <p:spPr>
          <a:xfrm>
            <a:off x="5248752" y="877707"/>
            <a:ext cx="1659333" cy="701815"/>
          </a:xfrm>
          <a:prstGeom prst="rect">
            <a:avLst/>
          </a:prstGeom>
          <a:noFill/>
        </p:spPr>
        <p:txBody>
          <a:bodyPr wrap="square" lIns="0" tIns="0" rIns="0" bIns="0" rtlCol="0">
            <a:noAutofit/>
          </a:bodyPr>
          <a:lstStyle/>
          <a:p>
            <a:pPr algn="ctr"/>
            <a:r>
              <a:rPr lang="ja-JP" altLang="en-US" sz="1200" b="1" u="sng" dirty="0" smtClean="0">
                <a:solidFill>
                  <a:prstClr val="black"/>
                </a:solidFill>
                <a:latin typeface="ＭＳ Ｐゴシック"/>
              </a:rPr>
              <a:t>地域住民</a:t>
            </a:r>
            <a:endParaRPr lang="en-US" altLang="ja-JP" sz="1200" b="1" u="sng" dirty="0" smtClean="0">
              <a:solidFill>
                <a:prstClr val="black"/>
              </a:solidFill>
              <a:latin typeface="ＭＳ Ｐゴシック"/>
            </a:endParaRPr>
          </a:p>
          <a:p>
            <a:pPr algn="ctr"/>
            <a:r>
              <a:rPr lang="ja-JP" altLang="en-US" sz="1050" b="1" dirty="0" smtClean="0">
                <a:solidFill>
                  <a:prstClr val="black"/>
                </a:solidFill>
                <a:latin typeface="ＭＳ Ｐゴシック"/>
              </a:rPr>
              <a:t>ﾎﾞﾗﾝﾃｨｱ、自治会、</a:t>
            </a:r>
            <a:endParaRPr lang="en-US" altLang="ja-JP" sz="1050" b="1" dirty="0" smtClean="0">
              <a:solidFill>
                <a:prstClr val="black"/>
              </a:solidFill>
              <a:latin typeface="ＭＳ Ｐゴシック"/>
            </a:endParaRPr>
          </a:p>
          <a:p>
            <a:pPr algn="ctr"/>
            <a:r>
              <a:rPr lang="ja-JP" altLang="en-US" sz="1050" b="1" dirty="0" smtClean="0">
                <a:solidFill>
                  <a:prstClr val="black"/>
                </a:solidFill>
                <a:latin typeface="ＭＳ Ｐゴシック"/>
              </a:rPr>
              <a:t>ﾋﾟｱｻﾎﾟｰﾀｰ、家族、大家、</a:t>
            </a:r>
            <a:endParaRPr lang="en-US" altLang="ja-JP" sz="1050" b="1" dirty="0" smtClean="0">
              <a:solidFill>
                <a:prstClr val="black"/>
              </a:solidFill>
              <a:latin typeface="ＭＳ Ｐゴシック"/>
            </a:endParaRPr>
          </a:p>
          <a:p>
            <a:pPr algn="ctr"/>
            <a:r>
              <a:rPr lang="ja-JP" altLang="en-US" sz="1050" b="1" dirty="0" smtClean="0">
                <a:solidFill>
                  <a:prstClr val="black"/>
                </a:solidFill>
                <a:latin typeface="ＭＳ Ｐゴシック"/>
              </a:rPr>
              <a:t>ｱﾊﾟｰﾄの管理会社 等</a:t>
            </a:r>
            <a:endParaRPr lang="ja-JP" altLang="en-US" sz="1050" b="1" dirty="0">
              <a:solidFill>
                <a:prstClr val="black"/>
              </a:solidFill>
              <a:latin typeface="ＭＳ Ｐゴシック"/>
            </a:endParaRPr>
          </a:p>
        </p:txBody>
      </p:sp>
      <p:sp>
        <p:nvSpPr>
          <p:cNvPr id="154" name="左右矢印 153"/>
          <p:cNvSpPr/>
          <p:nvPr/>
        </p:nvSpPr>
        <p:spPr>
          <a:xfrm>
            <a:off x="4627092" y="1286767"/>
            <a:ext cx="688123" cy="199376"/>
          </a:xfrm>
          <a:prstGeom prst="leftRightArrow">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5" name="テキスト ボックス 154"/>
          <p:cNvSpPr txBox="1"/>
          <p:nvPr/>
        </p:nvSpPr>
        <p:spPr>
          <a:xfrm>
            <a:off x="4641228" y="1481737"/>
            <a:ext cx="794645"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関係構築</a:t>
            </a:r>
            <a:endParaRPr lang="en-US" altLang="ja-JP"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右矢印 155"/>
          <p:cNvSpPr/>
          <p:nvPr/>
        </p:nvSpPr>
        <p:spPr>
          <a:xfrm>
            <a:off x="4641228" y="1750620"/>
            <a:ext cx="2333332" cy="184490"/>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p:cNvSpPr txBox="1"/>
          <p:nvPr/>
        </p:nvSpPr>
        <p:spPr>
          <a:xfrm>
            <a:off x="5396434" y="1869789"/>
            <a:ext cx="794645"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同行支援</a:t>
            </a:r>
            <a:endParaRPr lang="en-US" altLang="ja-JP"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正方形/長方形 145"/>
          <p:cNvSpPr/>
          <p:nvPr/>
        </p:nvSpPr>
        <p:spPr>
          <a:xfrm>
            <a:off x="125255" y="4084185"/>
            <a:ext cx="1636641" cy="28803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支援のイメージ　②</a:t>
            </a:r>
            <a:endParaRPr lang="ja-JP" altLang="en-US" sz="1400" b="1" dirty="0">
              <a:solidFill>
                <a:prstClr val="black"/>
              </a:solidFill>
            </a:endParaRPr>
          </a:p>
        </p:txBody>
      </p:sp>
      <p:grpSp>
        <p:nvGrpSpPr>
          <p:cNvPr id="161" name="Group 1191"/>
          <p:cNvGrpSpPr>
            <a:grpSpLocks noChangeAspect="1"/>
          </p:cNvGrpSpPr>
          <p:nvPr/>
        </p:nvGrpSpPr>
        <p:grpSpPr bwMode="auto">
          <a:xfrm>
            <a:off x="3238385" y="4663477"/>
            <a:ext cx="686443" cy="481037"/>
            <a:chOff x="1346" y="3223"/>
            <a:chExt cx="328" cy="239"/>
          </a:xfrm>
        </p:grpSpPr>
        <p:sp>
          <p:nvSpPr>
            <p:cNvPr id="162"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63"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64"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65"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66"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67"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68"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69"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0"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1"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2"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3"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4"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5"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6"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7"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8"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79"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0"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1"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2"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3"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4"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5"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6"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7"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8"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89"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0"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1"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2"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3"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4"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5"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6"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7"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8"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9"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0"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1"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2"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3"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4"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5"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6"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7"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8"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09"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0"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1"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2"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3"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4"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5"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6"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7"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8"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19"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0"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1"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2"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3"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4"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5"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6"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7"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8"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29"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0"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1"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2"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3"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4"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5"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6"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7"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8"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39"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0"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1"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2"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3"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4"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5"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6"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7"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8"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49"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50"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51"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52"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53"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54"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grpSp>
      <p:sp>
        <p:nvSpPr>
          <p:cNvPr id="255" name="テキスト ボックス 254"/>
          <p:cNvSpPr txBox="1"/>
          <p:nvPr/>
        </p:nvSpPr>
        <p:spPr>
          <a:xfrm>
            <a:off x="497607" y="4705812"/>
            <a:ext cx="2919637" cy="409715"/>
          </a:xfrm>
          <a:prstGeom prst="rect">
            <a:avLst/>
          </a:prstGeom>
          <a:noFill/>
        </p:spPr>
        <p:txBody>
          <a:bodyPr wrap="square" lIns="0" tIns="0" rIns="0" bIns="0" rtlCol="0">
            <a:noAutofit/>
          </a:bodyPr>
          <a:lstStyle/>
          <a:p>
            <a:r>
              <a:rPr lang="ja-JP" altLang="en-US" sz="1200" b="1" dirty="0" smtClean="0">
                <a:solidFill>
                  <a:prstClr val="black"/>
                </a:solidFill>
                <a:latin typeface="ＭＳ Ｐゴシック"/>
              </a:rPr>
              <a:t>日頃利用している障害福祉ｻｰﾋﾞｽ事業所、</a:t>
            </a:r>
            <a:endParaRPr lang="en-US" altLang="ja-JP" sz="1200" b="1" dirty="0" smtClean="0">
              <a:solidFill>
                <a:prstClr val="black"/>
              </a:solidFill>
              <a:latin typeface="ＭＳ Ｐゴシック"/>
            </a:endParaRPr>
          </a:p>
          <a:p>
            <a:r>
              <a:rPr lang="ja-JP" altLang="en-US" sz="1200" b="1" dirty="0" smtClean="0">
                <a:solidFill>
                  <a:prstClr val="black"/>
                </a:solidFill>
                <a:latin typeface="ＭＳ Ｐゴシック"/>
              </a:rPr>
              <a:t>民生委員、地域</a:t>
            </a:r>
            <a:r>
              <a:rPr lang="ja-JP" altLang="en-US" sz="1200" b="1" dirty="0">
                <a:solidFill>
                  <a:prstClr val="black"/>
                </a:solidFill>
                <a:latin typeface="ＭＳ Ｐゴシック"/>
              </a:rPr>
              <a:t>住民</a:t>
            </a:r>
            <a:r>
              <a:rPr lang="en-US" altLang="ja-JP" sz="1200" b="1" dirty="0" smtClean="0">
                <a:solidFill>
                  <a:prstClr val="black"/>
                </a:solidFill>
                <a:latin typeface="ＭＳ Ｐゴシック"/>
              </a:rPr>
              <a:t> </a:t>
            </a:r>
            <a:r>
              <a:rPr lang="ja-JP" altLang="en-US" sz="1200" b="1" dirty="0" smtClean="0">
                <a:solidFill>
                  <a:prstClr val="black"/>
                </a:solidFill>
                <a:latin typeface="ＭＳ Ｐゴシック"/>
              </a:rPr>
              <a:t>　　　　　</a:t>
            </a:r>
            <a:r>
              <a:rPr lang="ja-JP" altLang="en-US" sz="1050" b="1" dirty="0" smtClean="0">
                <a:solidFill>
                  <a:prstClr val="black"/>
                </a:solidFill>
                <a:latin typeface="ＭＳ Ｐゴシック"/>
              </a:rPr>
              <a:t>　　　　　　　　等</a:t>
            </a:r>
            <a:endParaRPr lang="ja-JP" altLang="en-US" sz="1050" b="1" dirty="0">
              <a:solidFill>
                <a:prstClr val="black"/>
              </a:solidFill>
              <a:latin typeface="ＭＳ Ｐゴシック"/>
            </a:endParaRPr>
          </a:p>
        </p:txBody>
      </p:sp>
      <p:graphicFrame>
        <p:nvGraphicFramePr>
          <p:cNvPr id="4" name="表 3"/>
          <p:cNvGraphicFramePr>
            <a:graphicFrameLocks noGrp="1"/>
          </p:cNvGraphicFramePr>
          <p:nvPr>
            <p:extLst/>
          </p:nvPr>
        </p:nvGraphicFramePr>
        <p:xfrm>
          <a:off x="469873" y="5517232"/>
          <a:ext cx="1556291" cy="1002340"/>
        </p:xfrm>
        <a:graphic>
          <a:graphicData uri="http://schemas.openxmlformats.org/drawingml/2006/table">
            <a:tbl>
              <a:tblPr firstRow="1" bandRow="1">
                <a:tableStyleId>{5C22544A-7EE6-4342-B048-85BDC9FD1C3A}</a:tableStyleId>
              </a:tblPr>
              <a:tblGrid>
                <a:gridCol w="1556291">
                  <a:extLst>
                    <a:ext uri="{9D8B030D-6E8A-4147-A177-3AD203B41FA5}">
                      <a16:colId xmlns:a16="http://schemas.microsoft.com/office/drawing/2014/main" xmlns="" val="20000"/>
                    </a:ext>
                  </a:extLst>
                </a:gridCol>
              </a:tblGrid>
              <a:tr h="288032">
                <a:tc>
                  <a:txBody>
                    <a:bodyPr/>
                    <a:lstStyle/>
                    <a:p>
                      <a:pPr algn="ctr"/>
                      <a:r>
                        <a:rPr kumimoji="1" lang="ja-JP" altLang="en-US" sz="1200" dirty="0" smtClean="0">
                          <a:solidFill>
                            <a:schemeClr val="tx1"/>
                          </a:solidFill>
                        </a:rPr>
                        <a:t>一人暮らしの障害者</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432048">
                <a:tc>
                  <a:txBody>
                    <a:bodyPr/>
                    <a:lstStyle/>
                    <a:p>
                      <a:pPr algn="ctr"/>
                      <a:r>
                        <a:rPr kumimoji="1" lang="ja-JP" altLang="en-US" sz="1200" b="1" dirty="0" smtClean="0">
                          <a:solidFill>
                            <a:schemeClr val="tx1"/>
                          </a:solidFill>
                        </a:rPr>
                        <a:t>障害、疾病等の家族と</a:t>
                      </a:r>
                    </a:p>
                    <a:p>
                      <a:pPr algn="ctr"/>
                      <a:r>
                        <a:rPr kumimoji="1" lang="ja-JP" altLang="en-US" sz="1200" b="1" dirty="0" smtClean="0">
                          <a:solidFill>
                            <a:schemeClr val="tx1"/>
                          </a:solidFill>
                        </a:rPr>
                        <a:t>同居している障害者</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1"/>
                  </a:ext>
                </a:extLst>
              </a:tr>
              <a:tr h="282260">
                <a:tc>
                  <a:txBody>
                    <a:bodyPr/>
                    <a:lstStyle/>
                    <a:p>
                      <a:pPr algn="ctr"/>
                      <a:r>
                        <a:rPr kumimoji="1" lang="ja-JP" altLang="en-US" sz="1200" b="1" dirty="0" smtClean="0">
                          <a:solidFill>
                            <a:schemeClr val="tx1"/>
                          </a:solidFill>
                        </a:rPr>
                        <a:t>障害者世帯の障害者</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2"/>
                  </a:ext>
                </a:extLst>
              </a:tr>
            </a:tbl>
          </a:graphicData>
        </a:graphic>
      </p:graphicFrame>
      <p:pic>
        <p:nvPicPr>
          <p:cNvPr id="257" name="Picture 9" descr="C:\Users\THJFW\AppData\Local\Microsoft\Windows\Temporary Internet Files\Content.IE5\C3Y4B2VT\gatag-0001380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2680" y="5696141"/>
            <a:ext cx="401522" cy="818777"/>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吹き出し 7"/>
          <p:cNvSpPr/>
          <p:nvPr/>
        </p:nvSpPr>
        <p:spPr>
          <a:xfrm>
            <a:off x="2592696" y="5939242"/>
            <a:ext cx="890072" cy="575676"/>
          </a:xfrm>
          <a:prstGeom prst="wedgeRoundRectCallout">
            <a:avLst>
              <a:gd name="adj1" fmla="val -61417"/>
              <a:gd name="adj2" fmla="val -385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r>
              <a:rPr kumimoji="1" lang="ja-JP" altLang="en-US" sz="1100" b="1" dirty="0" smtClean="0">
                <a:solidFill>
                  <a:schemeClr val="tx1"/>
                </a:solidFill>
              </a:rPr>
              <a:t>人間関係、</a:t>
            </a:r>
            <a:endParaRPr kumimoji="1" lang="en-US" altLang="ja-JP" sz="1100" b="1" dirty="0" smtClean="0">
              <a:solidFill>
                <a:schemeClr val="tx1"/>
              </a:solidFill>
            </a:endParaRPr>
          </a:p>
          <a:p>
            <a:r>
              <a:rPr lang="ja-JP" altLang="en-US" sz="1100" b="1" dirty="0" smtClean="0">
                <a:solidFill>
                  <a:schemeClr val="tx1"/>
                </a:solidFill>
              </a:rPr>
              <a:t>生活環境の</a:t>
            </a:r>
            <a:endParaRPr lang="en-US" altLang="ja-JP" sz="1100" b="1" dirty="0" smtClean="0">
              <a:solidFill>
                <a:schemeClr val="tx1"/>
              </a:solidFill>
            </a:endParaRPr>
          </a:p>
          <a:p>
            <a:r>
              <a:rPr kumimoji="1" lang="ja-JP" altLang="en-US" sz="1100" b="1" dirty="0" smtClean="0">
                <a:solidFill>
                  <a:schemeClr val="tx1"/>
                </a:solidFill>
              </a:rPr>
              <a:t>変化　</a:t>
            </a:r>
            <a:r>
              <a:rPr lang="ja-JP" altLang="en-US" sz="1100" b="1" dirty="0" smtClean="0">
                <a:solidFill>
                  <a:schemeClr val="tx1"/>
                </a:solidFill>
              </a:rPr>
              <a:t>等</a:t>
            </a:r>
            <a:endParaRPr kumimoji="1" lang="ja-JP" altLang="en-US" sz="1100" b="1" dirty="0">
              <a:solidFill>
                <a:schemeClr val="tx1"/>
              </a:solidFill>
            </a:endParaRPr>
          </a:p>
        </p:txBody>
      </p:sp>
      <p:sp>
        <p:nvSpPr>
          <p:cNvPr id="259" name="曲折矢印 258"/>
          <p:cNvSpPr/>
          <p:nvPr/>
        </p:nvSpPr>
        <p:spPr>
          <a:xfrm rot="5400000">
            <a:off x="4182848" y="4494066"/>
            <a:ext cx="435201" cy="1057727"/>
          </a:xfrm>
          <a:prstGeom prst="bentArrow">
            <a:avLst>
              <a:gd name="adj1" fmla="val 21482"/>
              <a:gd name="adj2" fmla="val 24453"/>
              <a:gd name="adj3" fmla="val 31591"/>
              <a:gd name="adj4" fmla="val 16282"/>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8" name="爆発 2 257"/>
          <p:cNvSpPr/>
          <p:nvPr/>
        </p:nvSpPr>
        <p:spPr>
          <a:xfrm>
            <a:off x="2424887" y="5327330"/>
            <a:ext cx="1057880" cy="61191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b="1" dirty="0" smtClean="0">
                <a:solidFill>
                  <a:srgbClr val="FF0000"/>
                </a:solidFill>
              </a:rPr>
              <a:t>支援の必要性</a:t>
            </a:r>
            <a:endParaRPr kumimoji="1" lang="ja-JP" altLang="en-US" sz="1050" b="1" dirty="0">
              <a:solidFill>
                <a:srgbClr val="FF0000"/>
              </a:solidFill>
            </a:endParaRPr>
          </a:p>
        </p:txBody>
      </p:sp>
      <p:sp>
        <p:nvSpPr>
          <p:cNvPr id="261" name="テキスト ボックス 260"/>
          <p:cNvSpPr txBox="1"/>
          <p:nvPr/>
        </p:nvSpPr>
        <p:spPr>
          <a:xfrm>
            <a:off x="2266459" y="5074293"/>
            <a:ext cx="475351"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相談</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3" name="右矢印 262"/>
          <p:cNvSpPr/>
          <p:nvPr/>
        </p:nvSpPr>
        <p:spPr>
          <a:xfrm rot="16200000">
            <a:off x="1884578" y="5218089"/>
            <a:ext cx="565439" cy="212288"/>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テキスト ボックス 263"/>
          <p:cNvSpPr txBox="1"/>
          <p:nvPr/>
        </p:nvSpPr>
        <p:spPr>
          <a:xfrm>
            <a:off x="4280604" y="4887894"/>
            <a:ext cx="475351" cy="241980"/>
          </a:xfrm>
          <a:prstGeom prst="rect">
            <a:avLst/>
          </a:prstGeom>
          <a:noFill/>
        </p:spPr>
        <p:txBody>
          <a:bodyPr wrap="square" lIns="36000" tIns="36000" rIns="36000" bIns="36000" rtlCol="0" anchor="ctr" anchorCtr="0">
            <a:spAutoFit/>
          </a:bodyPr>
          <a:lstStyle/>
          <a:p>
            <a:pPr algn="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連絡</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6" name="右矢印 265"/>
          <p:cNvSpPr/>
          <p:nvPr/>
        </p:nvSpPr>
        <p:spPr>
          <a:xfrm>
            <a:off x="3543326" y="5476353"/>
            <a:ext cx="381502" cy="253865"/>
          </a:xfrm>
          <a:prstGeom prst="rightArrow">
            <a:avLst>
              <a:gd name="adj1" fmla="val 50000"/>
              <a:gd name="adj2" fmla="val 40176"/>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テキスト ボックス 255"/>
          <p:cNvSpPr txBox="1"/>
          <p:nvPr/>
        </p:nvSpPr>
        <p:spPr>
          <a:xfrm>
            <a:off x="235265" y="1855721"/>
            <a:ext cx="809311" cy="738857"/>
          </a:xfrm>
          <a:prstGeom prst="rect">
            <a:avLst/>
          </a:prstGeom>
          <a:noFill/>
          <a:ln>
            <a:solidFill>
              <a:schemeClr val="tx1"/>
            </a:solidFill>
          </a:ln>
        </p:spPr>
        <p:txBody>
          <a:bodyPr wrap="square" lIns="0" tIns="36000" rIns="0" bIns="0" rtlCol="0">
            <a:noAutofit/>
          </a:bodyPr>
          <a:lstStyle/>
          <a:p>
            <a:pPr algn="ctr"/>
            <a:r>
              <a:rPr lang="ja-JP" altLang="en-US" sz="1200" b="1" dirty="0" smtClean="0">
                <a:solidFill>
                  <a:prstClr val="black"/>
                </a:solidFill>
                <a:latin typeface="ＭＳ Ｐゴシック"/>
              </a:rPr>
              <a:t>ｸﾞﾙｰﾌﾟﾎｰﾑ</a:t>
            </a:r>
            <a:endParaRPr lang="ja-JP" altLang="en-US" sz="1200" b="1" dirty="0">
              <a:solidFill>
                <a:prstClr val="black"/>
              </a:solidFill>
              <a:latin typeface="ＭＳ Ｐゴシック"/>
            </a:endParaRPr>
          </a:p>
        </p:txBody>
      </p:sp>
      <p:pic>
        <p:nvPicPr>
          <p:cNvPr id="260" name="Picture 24" descr="老人ホーム"/>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50000"/>
                    </a14:imgEffect>
                  </a14:imgLayer>
                </a14:imgProps>
              </a:ext>
            </a:extLst>
          </a:blip>
          <a:srcRect/>
          <a:stretch>
            <a:fillRect/>
          </a:stretch>
        </p:blipFill>
        <p:spPr bwMode="auto">
          <a:xfrm>
            <a:off x="458596" y="2091487"/>
            <a:ext cx="442973" cy="496551"/>
          </a:xfrm>
          <a:prstGeom prst="rect">
            <a:avLst/>
          </a:prstGeom>
          <a:noFill/>
        </p:spPr>
      </p:pic>
      <p:sp>
        <p:nvSpPr>
          <p:cNvPr id="5" name="四角形吹き出し 4"/>
          <p:cNvSpPr/>
          <p:nvPr/>
        </p:nvSpPr>
        <p:spPr>
          <a:xfrm>
            <a:off x="414205" y="682940"/>
            <a:ext cx="1303807" cy="255816"/>
          </a:xfrm>
          <a:prstGeom prst="wedgeRectCallout">
            <a:avLst>
              <a:gd name="adj1" fmla="val -1689"/>
              <a:gd name="adj2" fmla="val 8165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smtClean="0">
                <a:solidFill>
                  <a:schemeClr val="tx1"/>
                </a:solidFill>
              </a:rPr>
              <a:t>地域移行支援の活用</a:t>
            </a:r>
            <a:endParaRPr kumimoji="1" lang="ja-JP" altLang="en-US" sz="1050" dirty="0">
              <a:solidFill>
                <a:schemeClr val="tx1"/>
              </a:solidFill>
            </a:endParaRPr>
          </a:p>
        </p:txBody>
      </p:sp>
      <p:sp>
        <p:nvSpPr>
          <p:cNvPr id="262" name="四角形吹き出し 261"/>
          <p:cNvSpPr/>
          <p:nvPr/>
        </p:nvSpPr>
        <p:spPr>
          <a:xfrm>
            <a:off x="8409383" y="2477420"/>
            <a:ext cx="1322527" cy="327824"/>
          </a:xfrm>
          <a:prstGeom prst="wedgeRectCallout">
            <a:avLst>
              <a:gd name="adj1" fmla="val -1371"/>
              <a:gd name="adj2" fmla="val -15211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smtClean="0">
                <a:solidFill>
                  <a:schemeClr val="tx1"/>
                </a:solidFill>
              </a:rPr>
              <a:t>ｲﾝﾌｫｰﾏﾙな支え合い・</a:t>
            </a:r>
            <a:endParaRPr kumimoji="1" lang="en-US" altLang="ja-JP" sz="1050" dirty="0" smtClean="0">
              <a:solidFill>
                <a:schemeClr val="tx1"/>
              </a:solidFill>
            </a:endParaRPr>
          </a:p>
          <a:p>
            <a:pPr algn="ctr"/>
            <a:r>
              <a:rPr kumimoji="1" lang="ja-JP" altLang="en-US" sz="1050" dirty="0" smtClean="0">
                <a:solidFill>
                  <a:schemeClr val="tx1"/>
                </a:solidFill>
              </a:rPr>
              <a:t>地域定着支援の活用</a:t>
            </a:r>
            <a:endParaRPr kumimoji="1" lang="en-US" altLang="ja-JP" sz="1050" dirty="0" smtClean="0">
              <a:solidFill>
                <a:schemeClr val="tx1"/>
              </a:solidFill>
            </a:endParaRPr>
          </a:p>
        </p:txBody>
      </p:sp>
      <p:sp>
        <p:nvSpPr>
          <p:cNvPr id="7" name="曲折矢印 6"/>
          <p:cNvSpPr/>
          <p:nvPr/>
        </p:nvSpPr>
        <p:spPr>
          <a:xfrm flipV="1">
            <a:off x="1208584" y="1935109"/>
            <a:ext cx="985477" cy="458998"/>
          </a:xfrm>
          <a:prstGeom prst="bentArrow">
            <a:avLst>
              <a:gd name="adj1" fmla="val 18735"/>
              <a:gd name="adj2" fmla="val 25000"/>
              <a:gd name="adj3" fmla="val 25000"/>
              <a:gd name="adj4" fmla="val 28019"/>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9" name="テキスト ボックス 268"/>
          <p:cNvSpPr txBox="1"/>
          <p:nvPr/>
        </p:nvSpPr>
        <p:spPr>
          <a:xfrm>
            <a:off x="1278246" y="2018670"/>
            <a:ext cx="812704"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円滑な引継</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0" name="曲折矢印 269"/>
          <p:cNvSpPr/>
          <p:nvPr/>
        </p:nvSpPr>
        <p:spPr>
          <a:xfrm rot="16200000" flipV="1">
            <a:off x="7782712" y="1609053"/>
            <a:ext cx="318635" cy="2806919"/>
          </a:xfrm>
          <a:prstGeom prst="bentArrow">
            <a:avLst>
              <a:gd name="adj1" fmla="val 37614"/>
              <a:gd name="adj2" fmla="val 32537"/>
              <a:gd name="adj3" fmla="val 25000"/>
              <a:gd name="adj4" fmla="val 42668"/>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1" name="テキスト ボックス 270"/>
          <p:cNvSpPr txBox="1"/>
          <p:nvPr/>
        </p:nvSpPr>
        <p:spPr>
          <a:xfrm>
            <a:off x="7942295" y="3155595"/>
            <a:ext cx="812704"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円滑な引継</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2" name="曲折矢印 271"/>
          <p:cNvSpPr/>
          <p:nvPr/>
        </p:nvSpPr>
        <p:spPr>
          <a:xfrm rot="16200000" flipV="1">
            <a:off x="5699955" y="5883144"/>
            <a:ext cx="362097" cy="520486"/>
          </a:xfrm>
          <a:prstGeom prst="bentArrow">
            <a:avLst>
              <a:gd name="adj1" fmla="val 32064"/>
              <a:gd name="adj2" fmla="val 32537"/>
              <a:gd name="adj3" fmla="val 25000"/>
              <a:gd name="adj4" fmla="val 42668"/>
            </a:avLst>
          </a:prstGeom>
          <a:solidFill>
            <a:srgbClr val="FFC000"/>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73" name="Picture 9" descr="C:\Users\THJFW\AppData\Local\Microsoft\Windows\Temporary Internet Files\Content.IE5\C3Y4B2VT\gatag-0001380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7894" y="5070044"/>
            <a:ext cx="401522" cy="818777"/>
          </a:xfrm>
          <a:prstGeom prst="rect">
            <a:avLst/>
          </a:prstGeom>
          <a:noFill/>
          <a:extLst>
            <a:ext uri="{909E8E84-426E-40DD-AFC4-6F175D3DCCD1}">
              <a14:hiddenFill xmlns:a14="http://schemas.microsoft.com/office/drawing/2010/main">
                <a:solidFill>
                  <a:srgbClr val="FFFFFF"/>
                </a:solidFill>
              </a14:hiddenFill>
            </a:ext>
          </a:extLst>
        </p:spPr>
      </p:pic>
      <p:sp>
        <p:nvSpPr>
          <p:cNvPr id="275" name="テキスト ボックス 274"/>
          <p:cNvSpPr txBox="1"/>
          <p:nvPr/>
        </p:nvSpPr>
        <p:spPr>
          <a:xfrm>
            <a:off x="5690403" y="6324436"/>
            <a:ext cx="794645"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rPr>
              <a:t>支援開始</a:t>
            </a:r>
            <a:endParaRPr lang="en-US" altLang="ja-JP" sz="1100" b="1"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65" name="表 264"/>
          <p:cNvGraphicFramePr>
            <a:graphicFrameLocks noGrp="1"/>
          </p:cNvGraphicFramePr>
          <p:nvPr>
            <p:extLst/>
          </p:nvPr>
        </p:nvGraphicFramePr>
        <p:xfrm>
          <a:off x="3972059" y="5268760"/>
          <a:ext cx="1648703" cy="432048"/>
        </p:xfrm>
        <a:graphic>
          <a:graphicData uri="http://schemas.openxmlformats.org/drawingml/2006/table">
            <a:tbl>
              <a:tblPr firstRow="1" bandRow="1">
                <a:tableStyleId>{5C22544A-7EE6-4342-B048-85BDC9FD1C3A}</a:tableStyleId>
              </a:tblPr>
              <a:tblGrid>
                <a:gridCol w="1648703">
                  <a:extLst>
                    <a:ext uri="{9D8B030D-6E8A-4147-A177-3AD203B41FA5}">
                      <a16:colId xmlns:a16="http://schemas.microsoft.com/office/drawing/2014/main" xmlns="" val="20000"/>
                    </a:ext>
                  </a:extLst>
                </a:gridCol>
              </a:tblGrid>
              <a:tr h="216024">
                <a:tc>
                  <a:txBody>
                    <a:bodyPr/>
                    <a:lstStyle/>
                    <a:p>
                      <a:pPr algn="ctr"/>
                      <a:r>
                        <a:rPr kumimoji="1" lang="zh-CN" altLang="en-US" sz="1100" dirty="0" smtClean="0">
                          <a:solidFill>
                            <a:schemeClr val="tx1"/>
                          </a:solidFill>
                          <a:latin typeface="ＭＳ ゴシック" panose="020B0609070205080204" pitchFamily="49" charset="-128"/>
                          <a:ea typeface="ＭＳ ゴシック" panose="020B0609070205080204" pitchFamily="49" charset="-128"/>
                        </a:rPr>
                        <a:t>自治体（障害福祉担当）</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16024">
                <a:tc>
                  <a:txBody>
                    <a:bodyPr/>
                    <a:lstStyle/>
                    <a:p>
                      <a:pPr algn="ctr"/>
                      <a:r>
                        <a:rPr lang="ja-JP" altLang="en-US" sz="1100" b="1" dirty="0" smtClean="0">
                          <a:solidFill>
                            <a:prstClr val="black"/>
                          </a:solidFill>
                          <a:latin typeface="ＭＳ Ｐゴシック"/>
                        </a:rPr>
                        <a:t>相談支援事業所</a:t>
                      </a:r>
                      <a:endParaRPr kumimoji="1" lang="ja-JP" altLang="en-US" sz="1100" b="1"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
        <p:nvSpPr>
          <p:cNvPr id="276" name="角丸四角形吹き出し 275"/>
          <p:cNvSpPr/>
          <p:nvPr/>
        </p:nvSpPr>
        <p:spPr>
          <a:xfrm>
            <a:off x="6321152" y="4691655"/>
            <a:ext cx="2433847" cy="1823263"/>
          </a:xfrm>
          <a:prstGeom prst="wedgeRoundRectCallout">
            <a:avLst>
              <a:gd name="adj1" fmla="val -53595"/>
              <a:gd name="adj2" fmla="val 39195"/>
              <a:gd name="adj3" fmla="val 16667"/>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r>
              <a:rPr kumimoji="1" lang="ja-JP" altLang="en-US" sz="1100" b="1" dirty="0" smtClean="0">
                <a:solidFill>
                  <a:schemeClr val="tx1"/>
                </a:solidFill>
              </a:rPr>
              <a:t>本人、家族との面談</a:t>
            </a:r>
            <a:endParaRPr kumimoji="1" lang="en-US" altLang="ja-JP" sz="1100" b="1" dirty="0" smtClean="0">
              <a:solidFill>
                <a:schemeClr val="tx1"/>
              </a:solidFill>
            </a:endParaRPr>
          </a:p>
          <a:p>
            <a:r>
              <a:rPr kumimoji="1" lang="ja-JP" altLang="en-US" sz="1100" b="1" dirty="0" smtClean="0">
                <a:solidFill>
                  <a:schemeClr val="tx1"/>
                </a:solidFill>
              </a:rPr>
              <a:t>関係機関や地域住民からの聞き取り</a:t>
            </a:r>
            <a:endParaRPr kumimoji="1" lang="en-US" altLang="ja-JP" sz="1100" b="1" dirty="0" smtClean="0">
              <a:solidFill>
                <a:schemeClr val="tx1"/>
              </a:solidFill>
            </a:endParaRPr>
          </a:p>
          <a:p>
            <a:r>
              <a:rPr kumimoji="1" lang="ja-JP" altLang="en-US" sz="1100" b="1" dirty="0" smtClean="0">
                <a:solidFill>
                  <a:schemeClr val="tx1"/>
                </a:solidFill>
              </a:rPr>
              <a:t>　↓</a:t>
            </a:r>
            <a:endParaRPr kumimoji="1" lang="en-US" altLang="ja-JP" sz="1100" b="1" dirty="0" smtClean="0">
              <a:solidFill>
                <a:schemeClr val="tx1"/>
              </a:solidFill>
            </a:endParaRPr>
          </a:p>
          <a:p>
            <a:r>
              <a:rPr kumimoji="1" lang="ja-JP" altLang="en-US" sz="1100" b="1" dirty="0" smtClean="0">
                <a:solidFill>
                  <a:schemeClr val="tx1"/>
                </a:solidFill>
              </a:rPr>
              <a:t>人間関係の再構築</a:t>
            </a:r>
            <a:endParaRPr kumimoji="1" lang="en-US" altLang="ja-JP" sz="1100" b="1" dirty="0" smtClean="0">
              <a:solidFill>
                <a:schemeClr val="tx1"/>
              </a:solidFill>
            </a:endParaRPr>
          </a:p>
          <a:p>
            <a:r>
              <a:rPr lang="ja-JP" altLang="en-US" sz="1100" b="1" dirty="0">
                <a:solidFill>
                  <a:schemeClr val="tx1"/>
                </a:solidFill>
              </a:rPr>
              <a:t>生活環境</a:t>
            </a:r>
            <a:r>
              <a:rPr lang="ja-JP" altLang="en-US" sz="1100" b="1" dirty="0" smtClean="0">
                <a:solidFill>
                  <a:schemeClr val="tx1"/>
                </a:solidFill>
              </a:rPr>
              <a:t>の改善に関する助言</a:t>
            </a:r>
            <a:endParaRPr kumimoji="1" lang="en-US" altLang="ja-JP" sz="1100" b="1" dirty="0" smtClean="0">
              <a:solidFill>
                <a:schemeClr val="tx1"/>
              </a:solidFill>
            </a:endParaRPr>
          </a:p>
          <a:p>
            <a:r>
              <a:rPr lang="ja-JP" altLang="en-US" sz="1100" b="1" dirty="0">
                <a:solidFill>
                  <a:schemeClr val="tx1"/>
                </a:solidFill>
              </a:rPr>
              <a:t>障害福祉サービス</a:t>
            </a:r>
            <a:r>
              <a:rPr lang="ja-JP" altLang="en-US" sz="1100" b="1" dirty="0" smtClean="0">
                <a:solidFill>
                  <a:schemeClr val="tx1"/>
                </a:solidFill>
              </a:rPr>
              <a:t>の</a:t>
            </a:r>
            <a:r>
              <a:rPr lang="ja-JP" altLang="en-US" sz="1100" b="1" dirty="0">
                <a:solidFill>
                  <a:schemeClr val="tx1"/>
                </a:solidFill>
              </a:rPr>
              <a:t>調整</a:t>
            </a:r>
            <a:endParaRPr kumimoji="1" lang="en-US" altLang="ja-JP" sz="1100" b="1" dirty="0" smtClean="0">
              <a:solidFill>
                <a:schemeClr val="tx1"/>
              </a:solidFill>
            </a:endParaRPr>
          </a:p>
          <a:p>
            <a:r>
              <a:rPr kumimoji="1" lang="ja-JP" altLang="en-US" sz="1100" b="1" dirty="0" smtClean="0">
                <a:solidFill>
                  <a:schemeClr val="tx1"/>
                </a:solidFill>
              </a:rPr>
              <a:t>　↓</a:t>
            </a:r>
            <a:endParaRPr kumimoji="1" lang="en-US" altLang="ja-JP" sz="1100" b="1" dirty="0" smtClean="0">
              <a:solidFill>
                <a:schemeClr val="tx1"/>
              </a:solidFill>
            </a:endParaRPr>
          </a:p>
          <a:p>
            <a:r>
              <a:rPr kumimoji="1" lang="ja-JP" altLang="en-US" sz="1100" b="1" dirty="0" smtClean="0">
                <a:solidFill>
                  <a:schemeClr val="tx1"/>
                </a:solidFill>
              </a:rPr>
              <a:t>定期的な巡回訪問</a:t>
            </a:r>
            <a:endParaRPr kumimoji="1" lang="en-US" altLang="ja-JP" sz="1100" b="1" dirty="0" smtClean="0">
              <a:solidFill>
                <a:schemeClr val="tx1"/>
              </a:solidFill>
            </a:endParaRPr>
          </a:p>
          <a:p>
            <a:r>
              <a:rPr kumimoji="1" lang="ja-JP" altLang="en-US" sz="1100" b="1" dirty="0" smtClean="0">
                <a:solidFill>
                  <a:schemeClr val="tx1"/>
                </a:solidFill>
              </a:rPr>
              <a:t>随時対応</a:t>
            </a:r>
            <a:endParaRPr kumimoji="1" lang="en-US" altLang="ja-JP" sz="1100" b="1" dirty="0" smtClean="0">
              <a:solidFill>
                <a:schemeClr val="tx1"/>
              </a:solidFill>
            </a:endParaRPr>
          </a:p>
          <a:p>
            <a:r>
              <a:rPr lang="ja-JP" altLang="en-US" sz="1100" b="1" dirty="0" smtClean="0">
                <a:solidFill>
                  <a:schemeClr val="tx1"/>
                </a:solidFill>
              </a:rPr>
              <a:t>関係機関との連絡調整</a:t>
            </a:r>
            <a:endParaRPr kumimoji="1" lang="ja-JP" altLang="en-US" sz="1100" b="1" dirty="0">
              <a:solidFill>
                <a:schemeClr val="tx1"/>
              </a:solidFill>
            </a:endParaRPr>
          </a:p>
        </p:txBody>
      </p:sp>
      <p:sp>
        <p:nvSpPr>
          <p:cNvPr id="277" name="テキスト ボックス 276"/>
          <p:cNvSpPr txBox="1"/>
          <p:nvPr/>
        </p:nvSpPr>
        <p:spPr>
          <a:xfrm>
            <a:off x="8948358" y="5401102"/>
            <a:ext cx="663541" cy="369332"/>
          </a:xfrm>
          <a:prstGeom prst="rect">
            <a:avLst/>
          </a:prstGeom>
          <a:noFill/>
        </p:spPr>
        <p:txBody>
          <a:bodyPr wrap="square" lIns="0" tIns="0" rIns="0" bIns="0" rtlCol="0">
            <a:spAutoFit/>
          </a:bodyPr>
          <a:lstStyle/>
          <a:p>
            <a:pPr algn="ctr"/>
            <a:r>
              <a:rPr lang="en-US" altLang="ja-JP" sz="1200" b="1" dirty="0" smtClean="0">
                <a:solidFill>
                  <a:srgbClr val="002060"/>
                </a:solidFill>
                <a:latin typeface="ＭＳ Ｐゴシック"/>
              </a:rPr>
              <a:t>1</a:t>
            </a:r>
            <a:r>
              <a:rPr lang="ja-JP" altLang="en-US" sz="1200" b="1" dirty="0" smtClean="0">
                <a:solidFill>
                  <a:srgbClr val="002060"/>
                </a:solidFill>
                <a:latin typeface="ＭＳ Ｐゴシック"/>
              </a:rPr>
              <a:t>人暮らし</a:t>
            </a:r>
            <a:endParaRPr lang="en-US" altLang="ja-JP" sz="1200" b="1" dirty="0" smtClean="0">
              <a:solidFill>
                <a:srgbClr val="002060"/>
              </a:solidFill>
              <a:latin typeface="ＭＳ Ｐゴシック"/>
            </a:endParaRPr>
          </a:p>
          <a:p>
            <a:pPr algn="ctr"/>
            <a:r>
              <a:rPr lang="ja-JP" altLang="en-US" sz="1200" b="1" dirty="0" smtClean="0">
                <a:solidFill>
                  <a:srgbClr val="002060"/>
                </a:solidFill>
                <a:latin typeface="ＭＳ Ｐゴシック"/>
              </a:rPr>
              <a:t>の継続</a:t>
            </a:r>
            <a:endParaRPr lang="ja-JP" altLang="en-US" sz="1200" b="1" dirty="0">
              <a:solidFill>
                <a:srgbClr val="002060"/>
              </a:solidFill>
              <a:latin typeface="ＭＳ Ｐゴシック"/>
            </a:endParaRPr>
          </a:p>
        </p:txBody>
      </p:sp>
      <p:graphicFrame>
        <p:nvGraphicFramePr>
          <p:cNvPr id="268" name="表 267"/>
          <p:cNvGraphicFramePr>
            <a:graphicFrameLocks noGrp="1"/>
          </p:cNvGraphicFramePr>
          <p:nvPr>
            <p:extLst/>
          </p:nvPr>
        </p:nvGraphicFramePr>
        <p:xfrm>
          <a:off x="3964830" y="6085386"/>
          <a:ext cx="1651661" cy="481030"/>
        </p:xfrm>
        <a:graphic>
          <a:graphicData uri="http://schemas.openxmlformats.org/drawingml/2006/table">
            <a:tbl>
              <a:tblPr firstRow="1" bandRow="1">
                <a:tableStyleId>{5C22544A-7EE6-4342-B048-85BDC9FD1C3A}</a:tableStyleId>
              </a:tblPr>
              <a:tblGrid>
                <a:gridCol w="1651661">
                  <a:extLst>
                    <a:ext uri="{9D8B030D-6E8A-4147-A177-3AD203B41FA5}">
                      <a16:colId xmlns:a16="http://schemas.microsoft.com/office/drawing/2014/main" xmlns="" val="20000"/>
                    </a:ext>
                  </a:extLst>
                </a:gridCol>
              </a:tblGrid>
              <a:tr h="481030">
                <a:tc>
                  <a:txBody>
                    <a:bodyPr/>
                    <a:lstStyle/>
                    <a:p>
                      <a:pPr algn="ctr"/>
                      <a:r>
                        <a:rPr kumimoji="1"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自立生活援助事業所</a:t>
                      </a:r>
                    </a:p>
                  </a:txBody>
                  <a:tcPr marL="0" marR="0" marT="0" marB="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bl>
          </a:graphicData>
        </a:graphic>
      </p:graphicFrame>
      <p:sp>
        <p:nvSpPr>
          <p:cNvPr id="278" name="テキスト ボックス 277"/>
          <p:cNvSpPr txBox="1"/>
          <p:nvPr/>
        </p:nvSpPr>
        <p:spPr>
          <a:xfrm>
            <a:off x="3577844" y="5730218"/>
            <a:ext cx="475351"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相談</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9" name="右矢印 278"/>
          <p:cNvSpPr/>
          <p:nvPr/>
        </p:nvSpPr>
        <p:spPr>
          <a:xfrm>
            <a:off x="3543325" y="6070571"/>
            <a:ext cx="381502" cy="253865"/>
          </a:xfrm>
          <a:prstGeom prst="rightArrow">
            <a:avLst>
              <a:gd name="adj1" fmla="val 50000"/>
              <a:gd name="adj2" fmla="val 40176"/>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右矢印 279"/>
          <p:cNvSpPr/>
          <p:nvPr/>
        </p:nvSpPr>
        <p:spPr>
          <a:xfrm rot="5400000">
            <a:off x="4681414" y="5792867"/>
            <a:ext cx="287108" cy="191909"/>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テキスト ボックス 280"/>
          <p:cNvSpPr txBox="1"/>
          <p:nvPr/>
        </p:nvSpPr>
        <p:spPr>
          <a:xfrm>
            <a:off x="4304794" y="5696141"/>
            <a:ext cx="475351" cy="241980"/>
          </a:xfrm>
          <a:prstGeom prst="rect">
            <a:avLst/>
          </a:prstGeom>
          <a:noFill/>
        </p:spPr>
        <p:txBody>
          <a:bodyPr wrap="square" lIns="36000" tIns="36000" rIns="36000" bIns="36000" rtlCol="0" anchor="ctr" anchorCtr="0">
            <a:spAutoFit/>
          </a:bodyPr>
          <a:lstStyle/>
          <a:p>
            <a:pPr algn="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連絡</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7" name="テキスト ボックス 266"/>
          <p:cNvSpPr txBox="1"/>
          <p:nvPr/>
        </p:nvSpPr>
        <p:spPr>
          <a:xfrm>
            <a:off x="3027727" y="1727979"/>
            <a:ext cx="986376" cy="241980"/>
          </a:xfrm>
          <a:prstGeom prst="rect">
            <a:avLst/>
          </a:prstGeom>
          <a:noFill/>
        </p:spPr>
        <p:txBody>
          <a:bodyPr wrap="square" lIns="36000" tIns="36000" rIns="36000" bIns="36000" rtlCol="0" anchor="ctr" anchorCtr="0">
            <a:spAutoFit/>
          </a:bodyPr>
          <a:lstStyle/>
          <a:p>
            <a:pPr algn="ctr"/>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課題把握</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2" name="右矢印 281"/>
          <p:cNvSpPr/>
          <p:nvPr/>
        </p:nvSpPr>
        <p:spPr>
          <a:xfrm rot="16200000">
            <a:off x="3663497" y="2238310"/>
            <a:ext cx="779395" cy="183645"/>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直方体 132"/>
          <p:cNvSpPr/>
          <p:nvPr/>
        </p:nvSpPr>
        <p:spPr>
          <a:xfrm>
            <a:off x="3084487" y="2641332"/>
            <a:ext cx="3412348" cy="653391"/>
          </a:xfrm>
          <a:prstGeom prst="cube">
            <a:avLst>
              <a:gd name="adj" fmla="val 41306"/>
            </a:avLst>
          </a:prstGeom>
          <a:solidFill>
            <a:srgbClr val="FFC000"/>
          </a:solidFill>
          <a:ln w="38100">
            <a:solidFill>
              <a:schemeClr val="accent6">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自立生活</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援助事業所</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3" name="テキスト ボックス 142"/>
          <p:cNvSpPr txBox="1"/>
          <p:nvPr/>
        </p:nvSpPr>
        <p:spPr>
          <a:xfrm>
            <a:off x="3418367" y="2648626"/>
            <a:ext cx="1543607"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常時の連絡体制を確保</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3" name="テキスト ボックス 282"/>
          <p:cNvSpPr txBox="1"/>
          <p:nvPr/>
        </p:nvSpPr>
        <p:spPr>
          <a:xfrm>
            <a:off x="3882919" y="2162573"/>
            <a:ext cx="475351" cy="241980"/>
          </a:xfrm>
          <a:prstGeom prst="rect">
            <a:avLst/>
          </a:prstGeom>
          <a:noFill/>
        </p:spPr>
        <p:txBody>
          <a:bodyPr wrap="square" lIns="36000" tIns="36000" rIns="36000" bIns="36000" rtlCol="0" anchor="ctr" anchorCtr="0">
            <a:spAutoFit/>
          </a:bodyPr>
          <a:lstStyle/>
          <a:p>
            <a:r>
              <a:rPr lang="ja-JP" altLang="en-US" sz="11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助言</a:t>
            </a:r>
            <a:endPar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416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r>
              <a:rPr lang="en-US" altLang="ja-JP" sz="3600" dirty="0" smtClean="0"/>
              <a:t>Ⅰ</a:t>
            </a:r>
            <a:r>
              <a:rPr lang="ja-JP" altLang="en-US" sz="3600" dirty="0" smtClean="0"/>
              <a:t>　障害福祉施策の経緯と動向</a:t>
            </a:r>
          </a:p>
        </p:txBody>
      </p:sp>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solidFill>
                  <a:srgbClr val="000000"/>
                </a:solidFill>
              </a:rPr>
              <a:pPr>
                <a:defRPr/>
              </a:pPr>
              <a:t>4</a:t>
            </a:fld>
            <a:endParaRPr lang="en-US" altLang="ja-JP" dirty="0">
              <a:solidFill>
                <a:srgbClr val="0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50" name="Picture 2" descr="家の見学をしている家族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2935" y="1540525"/>
            <a:ext cx="971485" cy="772870"/>
          </a:xfrm>
          <a:prstGeom prst="rect">
            <a:avLst/>
          </a:prstGeom>
          <a:noFill/>
          <a:extLst>
            <a:ext uri="{909E8E84-426E-40DD-AFC4-6F175D3DCCD1}">
              <a14:hiddenFill xmlns:a14="http://schemas.microsoft.com/office/drawing/2010/main">
                <a:solidFill>
                  <a:srgbClr val="FFFFFF"/>
                </a:solidFill>
              </a14:hiddenFill>
            </a:ext>
          </a:extLst>
        </p:spPr>
      </p:pic>
      <p:sp>
        <p:nvSpPr>
          <p:cNvPr id="126" name="正方形/長方形 125"/>
          <p:cNvSpPr/>
          <p:nvPr/>
        </p:nvSpPr>
        <p:spPr>
          <a:xfrm>
            <a:off x="5829708" y="3915780"/>
            <a:ext cx="3888432" cy="430887"/>
          </a:xfrm>
          <a:prstGeom prst="rect">
            <a:avLst/>
          </a:prstGeom>
        </p:spPr>
        <p:txBody>
          <a:bodyPr wrap="square" lIns="0" rIns="0">
            <a:spAutoFit/>
          </a:bodyPr>
          <a:lstStyle/>
          <a:p>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深夜</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（午後</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時から午前６時までの時間）における電話による相談援助を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評価した新た</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な緊急時支援費を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p:cNvSpPr txBox="1"/>
          <p:nvPr/>
        </p:nvSpPr>
        <p:spPr>
          <a:xfrm>
            <a:off x="548" y="160338"/>
            <a:ext cx="9906000" cy="532358"/>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a:r>
              <a:rPr lang="ja-JP" altLang="en-US" sz="2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地域相談支援（地域移行支援・地域定着支援）の報酬の見直し等</a:t>
            </a:r>
            <a:endParaRPr lang="en-US" altLang="ja-JP" sz="2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128464" y="836712"/>
            <a:ext cx="4968999" cy="4228726"/>
          </a:xfrm>
          <a:prstGeom prst="rect">
            <a:avLst/>
          </a:prstGeom>
          <a:noFill/>
          <a:ln w="381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5283563" y="836713"/>
            <a:ext cx="4471479" cy="2520279"/>
          </a:xfrm>
          <a:prstGeom prst="rect">
            <a:avLst/>
          </a:prstGeom>
          <a:noFill/>
          <a:ln w="381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5263388" y="3608004"/>
            <a:ext cx="4475670" cy="1296144"/>
          </a:xfrm>
          <a:prstGeom prst="rect">
            <a:avLst/>
          </a:prstGeom>
          <a:noFill/>
          <a:ln w="381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349050" y="1753247"/>
            <a:ext cx="3328688" cy="446276"/>
          </a:xfrm>
          <a:prstGeom prst="rect">
            <a:avLst/>
          </a:prstGeom>
          <a:ln w="12700">
            <a:solidFill>
              <a:schemeClr val="tx1"/>
            </a:solidFill>
          </a:ln>
        </p:spPr>
        <p:txBody>
          <a:bodyPr wrap="none" rIns="0" anchor="ctr" anchorCtr="0">
            <a:noAutofit/>
          </a:bodyPr>
          <a:lstStyle/>
          <a:p>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地域移行支援サービス費（</a:t>
            </a:r>
            <a:r>
              <a:rPr lang="en-US" altLang="ja-JP" sz="1050" u="sng" dirty="0" smtClean="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u="sng" dirty="0" smtClean="0">
                <a:latin typeface="メイリオ" panose="020B0604030504040204" pitchFamily="50" charset="-128"/>
                <a:ea typeface="メイリオ" panose="020B0604030504040204" pitchFamily="50" charset="-128"/>
                <a:cs typeface="メイリオ" panose="020B0604030504040204" pitchFamily="50" charset="-128"/>
              </a:rPr>
              <a:t>3,044</a:t>
            </a:r>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50"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移行支援サービス費</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2,336</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月</a:t>
            </a:r>
            <a:endParaRPr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正方形/長方形 77"/>
          <p:cNvSpPr/>
          <p:nvPr/>
        </p:nvSpPr>
        <p:spPr>
          <a:xfrm>
            <a:off x="152197" y="836712"/>
            <a:ext cx="3722395"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地域移行支援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における地域移行実績等の評価</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277011" y="1182354"/>
            <a:ext cx="4534340" cy="600164"/>
          </a:xfrm>
          <a:prstGeom prst="rect">
            <a:avLst/>
          </a:prstGeom>
        </p:spPr>
        <p:txBody>
          <a:bodyPr wrap="square" lIns="0" rIns="0">
            <a:spAutoFit/>
          </a:bodyPr>
          <a:lstStyle/>
          <a:p>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障害者支援施設や精神科</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病院等からの地域移行を促進するため、地域移行実績や専門職の配置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、施設や精神科病院</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等との緊密な連携を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評価した新た</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な基本報酬を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四角形吹き出し 11"/>
          <p:cNvSpPr/>
          <p:nvPr/>
        </p:nvSpPr>
        <p:spPr>
          <a:xfrm>
            <a:off x="277011" y="2392091"/>
            <a:ext cx="4758558" cy="2549077"/>
          </a:xfrm>
          <a:prstGeom prst="wedgeRectCallout">
            <a:avLst>
              <a:gd name="adj1" fmla="val -35889"/>
              <a:gd name="adj2" fmla="val -55329"/>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r>
              <a:rPr lang="ja-JP" altLang="en-US" sz="1100" b="1" u="sng" dirty="0" smtClean="0">
                <a:solidFill>
                  <a:schemeClr val="tx1"/>
                </a:solidFill>
                <a:latin typeface="+mn-ea"/>
                <a:cs typeface="Meiryo UI" panose="020B0604030504040204" pitchFamily="50" charset="-128"/>
              </a:rPr>
              <a:t>地域</a:t>
            </a:r>
            <a:r>
              <a:rPr lang="ja-JP" altLang="en-US" sz="1100" b="1" u="sng" dirty="0">
                <a:solidFill>
                  <a:schemeClr val="tx1"/>
                </a:solidFill>
                <a:latin typeface="+mn-ea"/>
                <a:cs typeface="Meiryo UI" panose="020B0604030504040204" pitchFamily="50" charset="-128"/>
              </a:rPr>
              <a:t>移行支援サービス費（</a:t>
            </a:r>
            <a:r>
              <a:rPr lang="en-US" altLang="ja-JP" sz="1100" b="1" u="sng" dirty="0">
                <a:solidFill>
                  <a:schemeClr val="tx1"/>
                </a:solidFill>
                <a:latin typeface="+mn-ea"/>
                <a:cs typeface="Meiryo UI" panose="020B0604030504040204" pitchFamily="50" charset="-128"/>
              </a:rPr>
              <a:t>Ⅰ</a:t>
            </a:r>
            <a:r>
              <a:rPr lang="ja-JP" altLang="en-US" sz="1100" b="1" u="sng" dirty="0">
                <a:solidFill>
                  <a:schemeClr val="tx1"/>
                </a:solidFill>
                <a:latin typeface="+mn-ea"/>
                <a:cs typeface="Meiryo UI" panose="020B0604030504040204" pitchFamily="50" charset="-128"/>
              </a:rPr>
              <a:t>）を算定する事業所の</a:t>
            </a:r>
            <a:r>
              <a:rPr lang="ja-JP" altLang="en-US" sz="1100" b="1" u="sng" dirty="0" smtClean="0">
                <a:solidFill>
                  <a:schemeClr val="tx1"/>
                </a:solidFill>
                <a:latin typeface="+mn-ea"/>
                <a:cs typeface="Meiryo UI" panose="020B0604030504040204" pitchFamily="50" charset="-128"/>
              </a:rPr>
              <a:t>要件</a:t>
            </a:r>
            <a:endParaRPr lang="en-US" altLang="ja-JP" sz="1100" b="1" u="sng" dirty="0" smtClean="0">
              <a:solidFill>
                <a:schemeClr val="tx1"/>
              </a:solidFill>
              <a:latin typeface="+mn-ea"/>
              <a:cs typeface="Meiryo UI" panose="020B0604030504040204" pitchFamily="50" charset="-128"/>
            </a:endParaRPr>
          </a:p>
          <a:p>
            <a:r>
              <a:rPr lang="ja-JP" altLang="en-US" sz="200" b="1" u="sng" dirty="0">
                <a:solidFill>
                  <a:schemeClr val="tx1"/>
                </a:solidFill>
                <a:latin typeface="+mn-ea"/>
                <a:cs typeface="Meiryo UI" panose="020B0604030504040204" pitchFamily="50" charset="-128"/>
              </a:rPr>
              <a:t>　</a:t>
            </a:r>
          </a:p>
          <a:p>
            <a:r>
              <a:rPr lang="ja-JP" altLang="en-US" sz="1100" dirty="0" smtClean="0">
                <a:solidFill>
                  <a:schemeClr val="tx1"/>
                </a:solidFill>
                <a:latin typeface="+mn-ea"/>
                <a:cs typeface="Meiryo UI" panose="020B0604030504040204" pitchFamily="50" charset="-128"/>
              </a:rPr>
              <a:t>（</a:t>
            </a:r>
            <a:r>
              <a:rPr lang="ja-JP" altLang="en-US" sz="1100" dirty="0">
                <a:solidFill>
                  <a:schemeClr val="tx1"/>
                </a:solidFill>
                <a:latin typeface="+mn-ea"/>
                <a:cs typeface="Meiryo UI" panose="020B0604030504040204" pitchFamily="50" charset="-128"/>
              </a:rPr>
              <a:t>１）当該事業所において、前年度に地域移行の実績を有すること</a:t>
            </a:r>
            <a:r>
              <a:rPr lang="ja-JP" altLang="en-US" sz="1100" dirty="0" smtClean="0">
                <a:solidFill>
                  <a:schemeClr val="tx1"/>
                </a:solidFill>
                <a:latin typeface="+mn-ea"/>
                <a:cs typeface="Meiryo UI" panose="020B0604030504040204" pitchFamily="50" charset="-128"/>
              </a:rPr>
              <a:t>。</a:t>
            </a:r>
            <a:endParaRPr lang="en-US" altLang="ja-JP" sz="1100" dirty="0" smtClean="0">
              <a:solidFill>
                <a:schemeClr val="tx1"/>
              </a:solidFill>
              <a:latin typeface="+mn-ea"/>
              <a:cs typeface="Meiryo UI" panose="020B0604030504040204" pitchFamily="50" charset="-128"/>
            </a:endParaRPr>
          </a:p>
          <a:p>
            <a:r>
              <a:rPr lang="ja-JP" altLang="en-US" sz="200" dirty="0">
                <a:solidFill>
                  <a:schemeClr val="tx1"/>
                </a:solidFill>
                <a:latin typeface="+mn-ea"/>
                <a:cs typeface="Meiryo UI" panose="020B0604030504040204" pitchFamily="50" charset="-128"/>
              </a:rPr>
              <a:t>　</a:t>
            </a:r>
          </a:p>
          <a:p>
            <a:r>
              <a:rPr lang="ja-JP" altLang="en-US" sz="1100" dirty="0" smtClean="0">
                <a:solidFill>
                  <a:schemeClr val="tx1"/>
                </a:solidFill>
                <a:latin typeface="+mn-ea"/>
                <a:cs typeface="Meiryo UI" panose="020B0604030504040204" pitchFamily="50" charset="-128"/>
              </a:rPr>
              <a:t>（</a:t>
            </a:r>
            <a:r>
              <a:rPr lang="ja-JP" altLang="en-US" sz="1100" dirty="0">
                <a:solidFill>
                  <a:schemeClr val="tx1"/>
                </a:solidFill>
                <a:latin typeface="+mn-ea"/>
                <a:cs typeface="Meiryo UI" panose="020B0604030504040204" pitchFamily="50" charset="-128"/>
              </a:rPr>
              <a:t>２）次の要件のうちいずれかを満たすこと。</a:t>
            </a:r>
          </a:p>
          <a:p>
            <a:r>
              <a:rPr lang="ja-JP" altLang="en-US" sz="1100" dirty="0">
                <a:solidFill>
                  <a:schemeClr val="tx1"/>
                </a:solidFill>
                <a:latin typeface="+mn-ea"/>
                <a:cs typeface="Meiryo UI" panose="020B0604030504040204" pitchFamily="50" charset="-128"/>
              </a:rPr>
              <a:t>　　①　従業者のうち１人以上は、社会福祉士又は精神保健福祉士であること。</a:t>
            </a:r>
          </a:p>
          <a:p>
            <a:r>
              <a:rPr lang="ja-JP" altLang="en-US" sz="1100" dirty="0">
                <a:solidFill>
                  <a:schemeClr val="tx1"/>
                </a:solidFill>
                <a:latin typeface="+mn-ea"/>
                <a:cs typeface="Meiryo UI" panose="020B0604030504040204" pitchFamily="50" charset="-128"/>
              </a:rPr>
              <a:t>　　</a:t>
            </a:r>
            <a:r>
              <a:rPr lang="ja-JP" altLang="en-US" sz="1100" dirty="0" smtClean="0">
                <a:solidFill>
                  <a:schemeClr val="tx1"/>
                </a:solidFill>
                <a:latin typeface="+mn-ea"/>
                <a:cs typeface="Meiryo UI" panose="020B0604030504040204" pitchFamily="50" charset="-128"/>
              </a:rPr>
              <a:t>②</a:t>
            </a:r>
            <a:r>
              <a:rPr lang="ja-JP" altLang="en-US" sz="1100" dirty="0">
                <a:solidFill>
                  <a:schemeClr val="tx1"/>
                </a:solidFill>
                <a:latin typeface="+mn-ea"/>
                <a:cs typeface="Meiryo UI" panose="020B0604030504040204" pitchFamily="50" charset="-128"/>
              </a:rPr>
              <a:t>　従事者である相談支援専門員のうち１人以上は、精神障害者地域移行</a:t>
            </a:r>
            <a:r>
              <a:rPr lang="ja-JP" altLang="en-US" sz="1100" dirty="0" smtClean="0">
                <a:solidFill>
                  <a:schemeClr val="tx1"/>
                </a:solidFill>
                <a:latin typeface="+mn-ea"/>
                <a:cs typeface="Meiryo UI" panose="020B0604030504040204" pitchFamily="50" charset="-128"/>
              </a:rPr>
              <a:t>・</a:t>
            </a:r>
            <a:endParaRPr lang="en-US" altLang="ja-JP" sz="1100" dirty="0" smtClean="0">
              <a:solidFill>
                <a:schemeClr val="tx1"/>
              </a:solidFill>
              <a:latin typeface="+mn-ea"/>
              <a:cs typeface="Meiryo UI" panose="020B0604030504040204" pitchFamily="50" charset="-128"/>
            </a:endParaRPr>
          </a:p>
          <a:p>
            <a:r>
              <a:rPr lang="ja-JP" altLang="en-US" sz="1100" dirty="0">
                <a:solidFill>
                  <a:schemeClr val="tx1"/>
                </a:solidFill>
                <a:latin typeface="+mn-ea"/>
                <a:cs typeface="Meiryo UI" panose="020B0604030504040204" pitchFamily="50" charset="-128"/>
              </a:rPr>
              <a:t>　</a:t>
            </a:r>
            <a:r>
              <a:rPr lang="ja-JP" altLang="en-US" sz="1100" dirty="0" smtClean="0">
                <a:solidFill>
                  <a:schemeClr val="tx1"/>
                </a:solidFill>
                <a:latin typeface="+mn-ea"/>
                <a:cs typeface="Meiryo UI" panose="020B0604030504040204" pitchFamily="50" charset="-128"/>
              </a:rPr>
              <a:t>　　　地域</a:t>
            </a:r>
            <a:r>
              <a:rPr lang="ja-JP" altLang="en-US" sz="1100" dirty="0">
                <a:solidFill>
                  <a:schemeClr val="tx1"/>
                </a:solidFill>
                <a:latin typeface="+mn-ea"/>
                <a:cs typeface="Meiryo UI" panose="020B0604030504040204" pitchFamily="50" charset="-128"/>
              </a:rPr>
              <a:t>定着支援関係者研修（注）の修了者であること。</a:t>
            </a:r>
          </a:p>
          <a:p>
            <a:r>
              <a:rPr lang="ja-JP" altLang="en-US" sz="1100" dirty="0">
                <a:solidFill>
                  <a:schemeClr val="tx1"/>
                </a:solidFill>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地域生活支援</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精神</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障害関係従事者養成研修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一つ</a:t>
            </a:r>
          </a:p>
          <a:p>
            <a:r>
              <a:rPr lang="ja-JP" altLang="en-US" sz="200" dirty="0" smtClean="0">
                <a:solidFill>
                  <a:schemeClr val="tx1"/>
                </a:solidFill>
              </a:rPr>
              <a:t>　</a:t>
            </a:r>
            <a:endParaRPr lang="en-US" altLang="ja-JP" sz="200" dirty="0" smtClean="0">
              <a:solidFill>
                <a:schemeClr val="tx1"/>
              </a:solidFill>
            </a:endParaRPr>
          </a:p>
          <a:p>
            <a:r>
              <a:rPr lang="ja-JP" altLang="en-US" sz="1100" dirty="0" smtClean="0">
                <a:solidFill>
                  <a:schemeClr val="tx1"/>
                </a:solidFill>
                <a:latin typeface="+mn-ea"/>
                <a:cs typeface="Meiryo UI" panose="020B0604030504040204" pitchFamily="50" charset="-128"/>
              </a:rPr>
              <a:t>（</a:t>
            </a:r>
            <a:r>
              <a:rPr lang="ja-JP" altLang="en-US" sz="1100" dirty="0">
                <a:solidFill>
                  <a:schemeClr val="tx1"/>
                </a:solidFill>
                <a:latin typeface="+mn-ea"/>
                <a:cs typeface="Meiryo UI" panose="020B0604030504040204" pitchFamily="50" charset="-128"/>
              </a:rPr>
              <a:t>３）１以上の障害者支援施設又は精神科病院等（地域移行支援の対象施設）</a:t>
            </a:r>
            <a:r>
              <a:rPr lang="ja-JP" altLang="en-US" sz="1100" dirty="0" smtClean="0">
                <a:solidFill>
                  <a:schemeClr val="tx1"/>
                </a:solidFill>
                <a:latin typeface="+mn-ea"/>
                <a:cs typeface="Meiryo UI" panose="020B0604030504040204" pitchFamily="50" charset="-128"/>
              </a:rPr>
              <a:t>と</a:t>
            </a:r>
            <a:endParaRPr lang="en-US" altLang="ja-JP" sz="1100" dirty="0" smtClean="0">
              <a:solidFill>
                <a:schemeClr val="tx1"/>
              </a:solidFill>
              <a:latin typeface="+mn-ea"/>
              <a:cs typeface="Meiryo UI" panose="020B0604030504040204" pitchFamily="50" charset="-128"/>
            </a:endParaRPr>
          </a:p>
          <a:p>
            <a:r>
              <a:rPr lang="ja-JP" altLang="en-US" sz="1100" dirty="0">
                <a:solidFill>
                  <a:schemeClr val="tx1"/>
                </a:solidFill>
                <a:latin typeface="+mn-ea"/>
                <a:cs typeface="Meiryo UI" panose="020B0604030504040204" pitchFamily="50" charset="-128"/>
              </a:rPr>
              <a:t>　</a:t>
            </a:r>
            <a:r>
              <a:rPr lang="ja-JP" altLang="en-US" sz="1100" dirty="0" smtClean="0">
                <a:solidFill>
                  <a:schemeClr val="tx1"/>
                </a:solidFill>
                <a:latin typeface="+mn-ea"/>
                <a:cs typeface="Meiryo UI" panose="020B0604030504040204" pitchFamily="50" charset="-128"/>
              </a:rPr>
              <a:t>　緊密</a:t>
            </a:r>
            <a:r>
              <a:rPr lang="ja-JP" altLang="en-US" sz="1100" dirty="0">
                <a:solidFill>
                  <a:schemeClr val="tx1"/>
                </a:solidFill>
                <a:latin typeface="+mn-ea"/>
                <a:cs typeface="Meiryo UI" panose="020B0604030504040204" pitchFamily="50" charset="-128"/>
              </a:rPr>
              <a:t>な連携が確保されていること。</a:t>
            </a:r>
          </a:p>
          <a:p>
            <a:r>
              <a:rPr lang="ja-JP" altLang="en-US" sz="1100" dirty="0" smtClean="0">
                <a:solidFill>
                  <a:schemeClr val="tx1"/>
                </a:solidFill>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緊密な連携」の具体例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１回以上が目安）</a:t>
            </a: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・地域相談支援給付決定障害者の退院、退所等に向けた会議</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へ参加</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・地域移行に向けた障害福祉サービスの説明、事業所の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紹介</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・地域移行など同様の経験のある障害当事者（ピアサポーター等）による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意欲</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喚起</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のための活動</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5577341" y="841270"/>
            <a:ext cx="4175741" cy="492443"/>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地域移行支援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おける障害福祉サービスの体験利用</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加算</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及び</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体験宿泊加算の見直し</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p:cNvSpPr/>
          <p:nvPr/>
        </p:nvSpPr>
        <p:spPr>
          <a:xfrm>
            <a:off x="5593677" y="1354233"/>
            <a:ext cx="4124786" cy="430887"/>
          </a:xfrm>
          <a:prstGeom prst="rect">
            <a:avLst/>
          </a:prstGeom>
        </p:spPr>
        <p:txBody>
          <a:bodyPr wrap="square" lIns="0" rIns="0">
            <a:spAutoFit/>
          </a:bodyPr>
          <a:lstStyle/>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サービスの体験</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を行う初期の業務量を評価するため、障害福祉サービスの体験利用加算を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拡充。</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5720995" y="1758589"/>
            <a:ext cx="3888432" cy="446276"/>
          </a:xfrm>
          <a:prstGeom prst="rect">
            <a:avLst/>
          </a:prstGeom>
          <a:ln w="12700">
            <a:solidFill>
              <a:schemeClr val="tx1"/>
            </a:solidFill>
          </a:ln>
        </p:spPr>
        <p:txBody>
          <a:bodyPr wrap="none" rIns="0" anchor="ctr" anchorCtr="0">
            <a:noAutofit/>
          </a:bodyPr>
          <a:lstStyle/>
          <a:p>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体験</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利用加算（</a:t>
            </a:r>
            <a:r>
              <a:rPr lang="en-US" altLang="ja-JP" sz="1050" u="sng"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u="sng" dirty="0" smtClean="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単位／日（初日から５日目まで</a:t>
            </a:r>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00"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体験</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利用加算（</a:t>
            </a:r>
            <a:r>
              <a:rPr lang="en-US" altLang="ja-JP" sz="1050" u="sng"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u="sng" dirty="0" smtClean="0">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単位／日（６日目から</a:t>
            </a:r>
            <a:r>
              <a:rPr lang="en-US" altLang="ja-JP" sz="1050" u="sng"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日目まで）</a:t>
            </a:r>
          </a:p>
        </p:txBody>
      </p:sp>
      <p:sp>
        <p:nvSpPr>
          <p:cNvPr id="100" name="正方形/長方形 99"/>
          <p:cNvSpPr/>
          <p:nvPr/>
        </p:nvSpPr>
        <p:spPr>
          <a:xfrm>
            <a:off x="5593677" y="2313395"/>
            <a:ext cx="3980770" cy="600164"/>
          </a:xfrm>
          <a:prstGeom prst="rect">
            <a:avLst/>
          </a:prstGeom>
        </p:spPr>
        <p:txBody>
          <a:bodyPr wrap="square" lIns="0" rIns="0">
            <a:spAutoFit/>
          </a:bodyPr>
          <a:lstStyle/>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地域移行支援事業所</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が、地域生活</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拠点</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等としての機能を担う場合について、障害福祉サービスの体験利用加算及び体験宿泊加算を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拡充。</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p:cNvSpPr/>
          <p:nvPr/>
        </p:nvSpPr>
        <p:spPr>
          <a:xfrm>
            <a:off x="5795289" y="2913559"/>
            <a:ext cx="3888432" cy="331002"/>
          </a:xfrm>
          <a:prstGeom prst="rect">
            <a:avLst/>
          </a:prstGeom>
          <a:ln w="12700">
            <a:solidFill>
              <a:schemeClr val="tx1"/>
            </a:solidFill>
          </a:ln>
        </p:spPr>
        <p:txBody>
          <a:bodyPr wrap="none" rIns="0" anchor="ctr" anchorCtr="0">
            <a:noAutofit/>
          </a:bodyPr>
          <a:lstStyle/>
          <a:p>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生活支援拠点等としての機能を担う</a:t>
            </a:r>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u="sng" dirty="0">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単位</a:t>
            </a:r>
          </a:p>
        </p:txBody>
      </p:sp>
      <p:sp>
        <p:nvSpPr>
          <p:cNvPr id="102" name="正方形/長方形 101"/>
          <p:cNvSpPr/>
          <p:nvPr/>
        </p:nvSpPr>
        <p:spPr>
          <a:xfrm>
            <a:off x="5764927" y="3608003"/>
            <a:ext cx="3960441"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地域定着支援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における深夜の電話による支援の評価</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p:cNvSpPr/>
          <p:nvPr/>
        </p:nvSpPr>
        <p:spPr>
          <a:xfrm>
            <a:off x="5977448" y="4346667"/>
            <a:ext cx="2526105" cy="446276"/>
          </a:xfrm>
          <a:prstGeom prst="rect">
            <a:avLst/>
          </a:prstGeom>
          <a:ln w="12700">
            <a:solidFill>
              <a:schemeClr val="tx1"/>
            </a:solidFill>
          </a:ln>
        </p:spPr>
        <p:txBody>
          <a:bodyPr wrap="none" rIns="0" anchor="ctr" anchorCtr="0">
            <a:noAutofit/>
          </a:bodyPr>
          <a:lstStyle/>
          <a:p>
            <a:r>
              <a:rPr lang="zh-TW" altLang="en-US" sz="1050" dirty="0" smtClean="0">
                <a:latin typeface="メイリオ" panose="020B0604030504040204" pitchFamily="50" charset="-128"/>
                <a:ea typeface="メイリオ" panose="020B0604030504040204" pitchFamily="50" charset="-128"/>
                <a:cs typeface="メイリオ" panose="020B0604030504040204" pitchFamily="50" charset="-128"/>
              </a:rPr>
              <a:t>緊急</a:t>
            </a:r>
            <a:r>
              <a:rPr lang="zh-TW" altLang="en-US" sz="1050" dirty="0">
                <a:latin typeface="メイリオ" panose="020B0604030504040204" pitchFamily="50" charset="-128"/>
                <a:ea typeface="メイリオ" panose="020B0604030504040204" pitchFamily="50" charset="-128"/>
                <a:cs typeface="メイリオ" panose="020B0604030504040204" pitchFamily="50" charset="-128"/>
              </a:rPr>
              <a:t>時支援費（</a:t>
            </a:r>
            <a:r>
              <a:rPr lang="en-US" altLang="zh-TW" sz="1050" dirty="0">
                <a:latin typeface="メイリオ" panose="020B0604030504040204" pitchFamily="50" charset="-128"/>
                <a:ea typeface="メイリオ" panose="020B0604030504040204" pitchFamily="50" charset="-128"/>
                <a:cs typeface="メイリオ" panose="020B0604030504040204" pitchFamily="50" charset="-128"/>
              </a:rPr>
              <a:t>Ⅰ</a:t>
            </a:r>
            <a:r>
              <a:rPr lang="zh-TW"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50" dirty="0" smtClean="0">
                <a:latin typeface="メイリオ" panose="020B0604030504040204" pitchFamily="50" charset="-128"/>
                <a:ea typeface="メイリオ" panose="020B0604030504040204" pitchFamily="50" charset="-128"/>
                <a:cs typeface="メイリオ" panose="020B0604030504040204" pitchFamily="50" charset="-128"/>
              </a:rPr>
              <a:t>709</a:t>
            </a:r>
            <a:r>
              <a:rPr lang="zh-TW" altLang="en-US" sz="1050" dirty="0">
                <a:latin typeface="メイリオ" panose="020B0604030504040204" pitchFamily="50" charset="-128"/>
                <a:ea typeface="メイリオ" panose="020B0604030504040204" pitchFamily="50" charset="-128"/>
                <a:cs typeface="メイリオ" panose="020B0604030504040204" pitchFamily="50" charset="-128"/>
              </a:rPr>
              <a:t>単位／日</a:t>
            </a:r>
          </a:p>
          <a:p>
            <a:r>
              <a:rPr lang="zh-TW"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緊急</a:t>
            </a:r>
            <a:r>
              <a:rPr lang="zh-TW" altLang="en-US" sz="1050" u="sng" dirty="0">
                <a:latin typeface="メイリオ" panose="020B0604030504040204" pitchFamily="50" charset="-128"/>
                <a:ea typeface="メイリオ" panose="020B0604030504040204" pitchFamily="50" charset="-128"/>
                <a:cs typeface="メイリオ" panose="020B0604030504040204" pitchFamily="50" charset="-128"/>
              </a:rPr>
              <a:t>時支援費（</a:t>
            </a:r>
            <a:r>
              <a:rPr lang="en-US" altLang="zh-TW" sz="1050" u="sng" dirty="0">
                <a:latin typeface="メイリオ" panose="020B0604030504040204" pitchFamily="50" charset="-128"/>
                <a:ea typeface="メイリオ" panose="020B0604030504040204" pitchFamily="50" charset="-128"/>
                <a:cs typeface="メイリオ" panose="020B0604030504040204" pitchFamily="50" charset="-128"/>
              </a:rPr>
              <a:t>Ⅱ</a:t>
            </a:r>
            <a:r>
              <a:rPr lang="zh-TW" altLang="en-US" sz="1050" u="sng"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u="sng"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u="sng"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50" u="sng" dirty="0" smtClean="0">
                <a:latin typeface="メイリオ" panose="020B0604030504040204" pitchFamily="50" charset="-128"/>
                <a:ea typeface="メイリオ" panose="020B0604030504040204" pitchFamily="50" charset="-128"/>
                <a:cs typeface="メイリオ" panose="020B0604030504040204" pitchFamily="50" charset="-128"/>
              </a:rPr>
              <a:t>94</a:t>
            </a:r>
            <a:r>
              <a:rPr lang="zh-TW" altLang="en-US" sz="1050" u="sng" dirty="0">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106" name="正方形/長方形 105"/>
          <p:cNvSpPr/>
          <p:nvPr/>
        </p:nvSpPr>
        <p:spPr>
          <a:xfrm flipV="1">
            <a:off x="128464" y="5373215"/>
            <a:ext cx="9626578" cy="1440159"/>
          </a:xfrm>
          <a:prstGeom prst="rect">
            <a:avLst/>
          </a:prstGeom>
          <a:noFill/>
          <a:ln w="381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5257843" y="5065438"/>
            <a:ext cx="4522917"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地域移行支援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における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対象者</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明確に</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ため</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の通知改正</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232822" y="5446385"/>
            <a:ext cx="9441452" cy="430887"/>
          </a:xfrm>
          <a:prstGeom prst="rect">
            <a:avLst/>
          </a:prstGeom>
        </p:spPr>
        <p:txBody>
          <a:bodyPr wrap="square" lIns="0" rIns="0">
            <a:spAutoFit/>
          </a:bodyPr>
          <a:lstStyle/>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入院の期間や形態に関わらず支援の対象であることを明確にするため</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給付費等の支給決定等に</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障発</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0323002</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号　障害保健福祉部長</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通知</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」の一部を削除。</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p:cNvSpPr/>
          <p:nvPr/>
        </p:nvSpPr>
        <p:spPr>
          <a:xfrm>
            <a:off x="224337" y="5877272"/>
            <a:ext cx="9265167" cy="864095"/>
          </a:xfrm>
          <a:prstGeom prst="rect">
            <a:avLst/>
          </a:prstGeom>
          <a:ln w="12700">
            <a:solidFill>
              <a:schemeClr val="tx1"/>
            </a:solidFill>
          </a:ln>
        </p:spPr>
        <p:txBody>
          <a:bodyPr wrap="none" rIns="0" anchor="t" anchorCtr="0">
            <a:noAutofit/>
          </a:bodyPr>
          <a:lstStyle/>
          <a:p>
            <a:r>
              <a:rPr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第五－</a:t>
            </a:r>
            <a:r>
              <a:rPr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2</a:t>
            </a:r>
            <a:r>
              <a:rPr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en-US" altLang="ja-JP" sz="1050" dirty="0">
                <a:latin typeface="ＭＳ Ｐゴシック" panose="020B0600070205080204" pitchFamily="50" charset="-128"/>
                <a:ea typeface="ＭＳ Ｐゴシック" panose="020B0600070205080204" pitchFamily="50" charset="-128"/>
                <a:cs typeface="メイリオ" panose="020B0604030504040204" pitchFamily="50" charset="-128"/>
              </a:rPr>
              <a:t>(1</a:t>
            </a:r>
            <a:r>
              <a:rPr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a:t>
            </a:r>
          </a:p>
          <a:p>
            <a:r>
              <a:rPr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申請者</a:t>
            </a:r>
            <a:r>
              <a:rPr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rPr>
              <a:t>が地域相談支援基準第</a:t>
            </a:r>
            <a:r>
              <a:rPr lang="en-US" altLang="ja-JP" sz="1050" dirty="0">
                <a:latin typeface="ＭＳ Ｐゴシック" panose="020B0600070205080204" pitchFamily="50" charset="-128"/>
                <a:ea typeface="ＭＳ Ｐゴシック" panose="020B0600070205080204" pitchFamily="50" charset="-128"/>
                <a:cs typeface="メイリオ" panose="020B0604030504040204" pitchFamily="50" charset="-128"/>
              </a:rPr>
              <a:t>1</a:t>
            </a:r>
            <a:r>
              <a:rPr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rPr>
              <a:t>条第</a:t>
            </a:r>
            <a:r>
              <a:rPr lang="en-US" altLang="ja-JP" sz="1050" dirty="0">
                <a:latin typeface="ＭＳ Ｐゴシック" panose="020B0600070205080204" pitchFamily="50" charset="-128"/>
                <a:ea typeface="ＭＳ Ｐゴシック" panose="020B0600070205080204" pitchFamily="50" charset="-128"/>
                <a:cs typeface="メイリオ" panose="020B0604030504040204" pitchFamily="50" charset="-128"/>
              </a:rPr>
              <a:t>2</a:t>
            </a:r>
            <a:r>
              <a:rPr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rPr>
              <a:t>号から第</a:t>
            </a:r>
            <a:r>
              <a:rPr lang="en-US" altLang="ja-JP" sz="1050" dirty="0">
                <a:latin typeface="ＭＳ Ｐゴシック" panose="020B0600070205080204" pitchFamily="50" charset="-128"/>
                <a:ea typeface="ＭＳ Ｐゴシック" panose="020B0600070205080204" pitchFamily="50" charset="-128"/>
                <a:cs typeface="メイリオ" panose="020B0604030504040204" pitchFamily="50" charset="-128"/>
              </a:rPr>
              <a:t>4</a:t>
            </a:r>
            <a:r>
              <a:rPr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rPr>
              <a:t>号までに規定する施設等に入所している障害者又は精神科病院に入院している精神障害者であること</a:t>
            </a:r>
            <a:r>
              <a:rPr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を確認</a:t>
            </a:r>
            <a:r>
              <a:rPr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rPr>
              <a:t>する</a:t>
            </a:r>
            <a:r>
              <a:rPr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ja-JP" altLang="en-US" sz="1050" strike="dblStrike"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なお</a:t>
            </a:r>
            <a:r>
              <a:rPr lang="ja-JP" altLang="en-US" sz="1050" strike="dblStrike"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、申請者が精神科病院に入院する精神障害者の場合については、長期に入院していることから地域移行に向けた支援の必要性が相対的に高いと</a:t>
            </a:r>
            <a:r>
              <a:rPr lang="ja-JP" altLang="en-US" sz="1050" strike="dblStrike"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見込まれる</a:t>
            </a:r>
            <a:endParaRPr lang="en-US" altLang="ja-JP" sz="1050" strike="dblStrike"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1050" strike="dblStrike"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直</a:t>
            </a:r>
            <a:r>
              <a:rPr lang="ja-JP" altLang="en-US" sz="1050" strike="dblStrike"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近の入院期間が</a:t>
            </a:r>
            <a:r>
              <a:rPr lang="en-US" altLang="ja-JP" sz="1050" strike="dblStrike"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1</a:t>
            </a:r>
            <a:r>
              <a:rPr lang="ja-JP" altLang="en-US" sz="1050" strike="dblStrike"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年以上の者を中心に対象とすることとするが、直近の入院期間が</a:t>
            </a:r>
            <a:r>
              <a:rPr lang="en-US" altLang="ja-JP" sz="1050" strike="dblStrike"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1</a:t>
            </a:r>
            <a:r>
              <a:rPr lang="ja-JP" altLang="en-US" sz="1050" strike="dblStrike"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年未満である者であっても、例えば、措置入院者や医療</a:t>
            </a:r>
            <a:r>
              <a:rPr lang="ja-JP" altLang="en-US" sz="1050" strike="dblStrike"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保護入院者</a:t>
            </a:r>
            <a:r>
              <a:rPr lang="ja-JP" altLang="en-US" sz="1050" strike="dblStrike"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で住居</a:t>
            </a:r>
            <a:r>
              <a:rPr lang="ja-JP" altLang="en-US" sz="1050" strike="dblStrike"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の</a:t>
            </a:r>
            <a:endParaRPr lang="en-US" altLang="ja-JP" sz="1050" strike="dblStrike"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1050" strike="dblStrike"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確保</a:t>
            </a:r>
            <a:r>
              <a:rPr lang="ja-JP" altLang="en-US" sz="1050" strike="dblStrike"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などの支援を必要とする者や、地域移行支援を行わなければ入院の長期化が見込まれる者についても対象となるので留意すること</a:t>
            </a:r>
            <a:r>
              <a:rPr lang="ja-JP" altLang="en-US" sz="1050"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Tree>
    <p:extLst>
      <p:ext uri="{BB962C8B-B14F-4D97-AF65-F5344CB8AC3E}">
        <p14:creationId xmlns:p14="http://schemas.microsoft.com/office/powerpoint/2010/main" val="1904891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9" name="テキスト ボックス 48"/>
          <p:cNvSpPr txBox="1"/>
          <p:nvPr/>
        </p:nvSpPr>
        <p:spPr>
          <a:xfrm>
            <a:off x="75628" y="531257"/>
            <a:ext cx="5847932" cy="2831544"/>
          </a:xfrm>
          <a:prstGeom prst="rect">
            <a:avLst/>
          </a:prstGeom>
          <a:noFill/>
          <a:ln w="19050">
            <a:solidFill>
              <a:schemeClr val="accent1"/>
            </a:solidFill>
          </a:ln>
        </p:spPr>
        <p:txBody>
          <a:bodyPr wrap="square" rtlCol="0">
            <a:spAutoFit/>
          </a:bodyPr>
          <a:lstStyle/>
          <a:p>
            <a:pPr marL="180975" indent="-180975" fontAlgn="auto">
              <a:spcBef>
                <a:spcPts val="0"/>
              </a:spcBef>
              <a:spcAft>
                <a:spcPts val="0"/>
              </a:spcAft>
              <a:tabLst>
                <a:tab pos="180975" algn="l"/>
              </a:tabLs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地域生活支援拠点等は、障害者</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の重度化・高齢化や「親亡き後」を見据え</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障害者の生活を地域全体で</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支えるため、居住</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支援のため</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サービス提供</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体制を、</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地域の実情に</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応じて整備するもの。</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tabLst>
                <a:tab pos="180975" algn="l"/>
              </a:tabLst>
            </a:pP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tabLst>
                <a:tab pos="180975" algn="l"/>
              </a:tabLs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第５期障害福祉計画（平成</a:t>
            </a:r>
            <a:r>
              <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年度末まで</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に「各市町村</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又は</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各障害保健福祉圏域</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に少なく</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とも１カ所の整備」を基本。</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r" fontAlgn="auto">
              <a:spcBef>
                <a:spcPts val="0"/>
              </a:spcBef>
              <a:spcAft>
                <a:spcPts val="0"/>
              </a:spcAft>
              <a:tabLst>
                <a:tab pos="266700" algn="l"/>
              </a:tabLs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参考：平成</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時点に</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おける整備状況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圏域平成</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年度末までに整備予定</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117</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628650" algn="r" fontAlgn="auto">
              <a:spcBef>
                <a:spcPts val="0"/>
              </a:spcBef>
              <a:spcAft>
                <a:spcPts val="0"/>
              </a:spcAft>
              <a:tabLst>
                <a:tab pos="266700"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1,718</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352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56456" y="3440376"/>
            <a:ext cx="5976664" cy="769441"/>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66700" indent="-266700"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特定相談支援事業所等に</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コーディネーターの役割を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担う相談</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支援専門員を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配置し、連携する短期入所への緊急時の受入れの対応を評価。</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地域生活支援拠点等相談強化加算</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／回（月</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４回を限度）等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p:cNvSpPr txBox="1"/>
          <p:nvPr/>
        </p:nvSpPr>
        <p:spPr>
          <a:xfrm>
            <a:off x="0" y="-27384"/>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地域生活支援拠点等の機能強化</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15552" y="3356992"/>
            <a:ext cx="1943937" cy="27699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fontAlgn="auto">
              <a:spcBef>
                <a:spcPts val="0"/>
              </a:spcBef>
              <a:spcAft>
                <a:spcPts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スライド番号プレースホルダー 2"/>
          <p:cNvSpPr>
            <a:spLocks noGrp="1"/>
          </p:cNvSpPr>
          <p:nvPr>
            <p:ph type="sldNum" sz="quarter" idx="12"/>
          </p:nvPr>
        </p:nvSpPr>
        <p:spPr>
          <a:xfrm>
            <a:off x="7622600" y="6520259"/>
            <a:ext cx="2311400" cy="365125"/>
          </a:xfrm>
        </p:spPr>
        <p:txBody>
          <a:bodyPr/>
          <a:lstStyle/>
          <a:p>
            <a:fld id="{8AF2211C-1947-412D-9ECE-D1A2B2B3C5F8}" type="slidenum">
              <a:rPr lang="ja-JP" altLang="en-US" sz="1600" smtClean="0">
                <a:solidFill>
                  <a:prstClr val="black"/>
                </a:solidFill>
              </a:rPr>
              <a:pPr/>
              <a:t>41</a:t>
            </a:fld>
            <a:endParaRPr lang="ja-JP" altLang="en-US" sz="1600" dirty="0">
              <a:solidFill>
                <a:prstClr val="black"/>
              </a:solidFill>
            </a:endParaRPr>
          </a:p>
        </p:txBody>
      </p:sp>
      <p:sp>
        <p:nvSpPr>
          <p:cNvPr id="52" name="正方形/長方形 51"/>
          <p:cNvSpPr/>
          <p:nvPr/>
        </p:nvSpPr>
        <p:spPr>
          <a:xfrm>
            <a:off x="56455" y="4197068"/>
            <a:ext cx="6895569" cy="600164"/>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時の受入れ・対応の機能の強化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緊急の受入れ・対応を重点的に評価するために、緊急短期入所受入加算の算定要件を見直し</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短期入所受入</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180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日（利用開始日から</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日間を限度）等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56456" y="4794263"/>
            <a:ext cx="6895569" cy="769441"/>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体験の機会・場の機能の強化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日中活動系サービスの体験利用支援加算を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引上げ。</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体験利用支援加算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初日から５日目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まで）</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地域生活支援拠点等の場合　　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56456" y="5542258"/>
            <a:ext cx="8134532" cy="600164"/>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専門的人材の確保・養成の</a:t>
            </a: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生活介護</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に重度</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加算を創設。</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重度</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　強度</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行動障害支援者養成</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研修（実践研修）修了者</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／日（体制加算）</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54377" y="6190330"/>
            <a:ext cx="8534369" cy="600164"/>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a:t>
            </a: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体制づくりの機能の強化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困難事例</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等の</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課題検討を通じ、地域課題の明確化と情報共有等を行い、共同で対応して</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いる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体制強化共同支援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／月（月１回限度）</a:t>
            </a:r>
          </a:p>
        </p:txBody>
      </p:sp>
      <p:grpSp>
        <p:nvGrpSpPr>
          <p:cNvPr id="19" name="グループ化 18"/>
          <p:cNvGrpSpPr/>
          <p:nvPr/>
        </p:nvGrpSpPr>
        <p:grpSpPr>
          <a:xfrm>
            <a:off x="5817096" y="692696"/>
            <a:ext cx="4338960" cy="3899896"/>
            <a:chOff x="6548139" y="836281"/>
            <a:chExt cx="3445421" cy="3096775"/>
          </a:xfrm>
        </p:grpSpPr>
        <p:grpSp>
          <p:nvGrpSpPr>
            <p:cNvPr id="15" name="グループ化 14"/>
            <p:cNvGrpSpPr/>
            <p:nvPr/>
          </p:nvGrpSpPr>
          <p:grpSpPr>
            <a:xfrm>
              <a:off x="6761710" y="836281"/>
              <a:ext cx="3231850" cy="3096775"/>
              <a:chOff x="6441733" y="692696"/>
              <a:chExt cx="3231850" cy="3096775"/>
            </a:xfrm>
          </p:grpSpPr>
          <p:sp>
            <p:nvSpPr>
              <p:cNvPr id="98" name="テキスト ボックス 97"/>
              <p:cNvSpPr txBox="1"/>
              <p:nvPr/>
            </p:nvSpPr>
            <p:spPr>
              <a:xfrm>
                <a:off x="6793724" y="692696"/>
                <a:ext cx="2027325" cy="318771"/>
              </a:xfrm>
              <a:prstGeom prst="rect">
                <a:avLst/>
              </a:prstGeom>
              <a:solidFill>
                <a:srgbClr val="99CCFF"/>
              </a:solidFill>
              <a:ln>
                <a:solidFill>
                  <a:srgbClr val="99CCFF"/>
                </a:solidFill>
              </a:ln>
            </p:spPr>
            <p:style>
              <a:lnRef idx="2">
                <a:schemeClr val="accent2">
                  <a:shade val="50000"/>
                </a:schemeClr>
              </a:lnRef>
              <a:fillRef idx="1">
                <a:schemeClr val="accent2"/>
              </a:fillRef>
              <a:effectRef idx="0">
                <a:schemeClr val="accent2"/>
              </a:effectRef>
              <a:fontRef idx="minor">
                <a:schemeClr val="lt1"/>
              </a:fontRef>
            </p:style>
            <p:txBody>
              <a:bodyPr wrap="square" tIns="108000" rtlCol="0">
                <a:spAutoFit/>
              </a:bodyPr>
              <a:lstStyle/>
              <a:p>
                <a:pPr algn="ct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a:t>
                </a:r>
                <a:endPar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a:off x="6624860" y="1150129"/>
                <a:ext cx="922506"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537176" y="1175727"/>
                <a:ext cx="2613744" cy="2613744"/>
              </a:xfrm>
              <a:prstGeom prst="ellipse">
                <a:avLst/>
              </a:prstGeom>
              <a:solidFill>
                <a:srgbClr val="E7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59" name="Picture 8" descr="家のイラスト3">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7853" y="2732744"/>
                <a:ext cx="874307" cy="899553"/>
              </a:xfrm>
              <a:prstGeom prst="rect">
                <a:avLst/>
              </a:prstGeom>
              <a:noFill/>
              <a:extLst/>
            </p:spPr>
          </p:pic>
          <p:sp>
            <p:nvSpPr>
              <p:cNvPr id="69" name="テキスト ボックス 68"/>
              <p:cNvSpPr txBox="1"/>
              <p:nvPr/>
            </p:nvSpPr>
            <p:spPr>
              <a:xfrm>
                <a:off x="8052022" y="2588367"/>
                <a:ext cx="1621561"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緊急時受入れ</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8" name="Picture 64" descr="介護施設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7658" y="1388640"/>
                <a:ext cx="848200" cy="748763"/>
              </a:xfrm>
              <a:prstGeom prst="rect">
                <a:avLst/>
              </a:prstGeom>
              <a:noFill/>
              <a:extLst/>
            </p:spPr>
          </p:pic>
          <p:pic>
            <p:nvPicPr>
              <p:cNvPr id="60" name="Picture 62" descr="相談窓口のイラスト"/>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0210" y="1286917"/>
                <a:ext cx="682107" cy="671342"/>
              </a:xfrm>
              <a:prstGeom prst="rect">
                <a:avLst/>
              </a:prstGeom>
              <a:noFill/>
              <a:extLst/>
            </p:spPr>
          </p:pic>
          <p:pic>
            <p:nvPicPr>
              <p:cNvPr id="103" name="Picture 70" descr="家のイラスト8">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1733" y="2562647"/>
                <a:ext cx="852275" cy="987208"/>
              </a:xfrm>
              <a:prstGeom prst="rect">
                <a:avLst/>
              </a:prstGeom>
              <a:noFill/>
              <a:extLst/>
            </p:spPr>
          </p:pic>
          <p:pic>
            <p:nvPicPr>
              <p:cNvPr id="61" name="Picture 66" descr="会議のイラスト（男女）"/>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6418" y="2179353"/>
                <a:ext cx="855803" cy="941726"/>
              </a:xfrm>
              <a:prstGeom prst="rect">
                <a:avLst/>
              </a:prstGeom>
              <a:noFill/>
              <a:extLst/>
            </p:spPr>
          </p:pic>
          <p:sp>
            <p:nvSpPr>
              <p:cNvPr id="71" name="テキスト ボックス 70"/>
              <p:cNvSpPr txBox="1"/>
              <p:nvPr/>
            </p:nvSpPr>
            <p:spPr>
              <a:xfrm>
                <a:off x="6952025" y="1967306"/>
                <a:ext cx="1636722"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7672313" y="1216068"/>
                <a:ext cx="1454380"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7" name="テキスト ボックス 66"/>
            <p:cNvSpPr txBox="1"/>
            <p:nvPr/>
          </p:nvSpPr>
          <p:spPr>
            <a:xfrm>
              <a:off x="6548139" y="2516735"/>
              <a:ext cx="1213173"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965142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共生型サービスの基準・報酬の設定</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スライド番号プレースホルダー 2"/>
          <p:cNvSpPr>
            <a:spLocks noGrp="1"/>
          </p:cNvSpPr>
          <p:nvPr>
            <p:ph type="sldNum" sz="quarter" idx="12"/>
          </p:nvPr>
        </p:nvSpPr>
        <p:spPr>
          <a:xfrm>
            <a:off x="7656760" y="6525344"/>
            <a:ext cx="2311400" cy="365125"/>
          </a:xfrm>
        </p:spPr>
        <p:txBody>
          <a:bodyPr/>
          <a:lstStyle/>
          <a:p>
            <a:fld id="{8AF2211C-1947-412D-9ECE-D1A2B2B3C5F8}" type="slidenum">
              <a:rPr lang="ja-JP" altLang="en-US" sz="1600" smtClean="0">
                <a:solidFill>
                  <a:prstClr val="black"/>
                </a:solidFill>
              </a:rPr>
              <a:pPr/>
              <a:t>42</a:t>
            </a:fld>
            <a:endParaRPr lang="ja-JP" altLang="en-US" sz="1600" dirty="0">
              <a:solidFill>
                <a:prstClr val="black"/>
              </a:solidFill>
            </a:endParaRPr>
          </a:p>
        </p:txBody>
      </p:sp>
      <p:sp>
        <p:nvSpPr>
          <p:cNvPr id="2" name="正方形/長方形 1"/>
          <p:cNvSpPr/>
          <p:nvPr/>
        </p:nvSpPr>
        <p:spPr>
          <a:xfrm>
            <a:off x="126143" y="572487"/>
            <a:ext cx="9663394" cy="523220"/>
          </a:xfrm>
          <a:prstGeom prst="rect">
            <a:avLst/>
          </a:prstGeom>
          <a:ln>
            <a:solidFill>
              <a:schemeClr val="accent1"/>
            </a:solidFill>
          </a:ln>
        </p:spPr>
        <p:txBody>
          <a:bodyPr wrap="square">
            <a:spAutoFit/>
          </a:bodyPr>
          <a:lstStyle/>
          <a:p>
            <a:pPr marL="179388" indent="-179388"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介護</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保険サービスの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指定を受けた事業所であれば、基本的に障害福祉（共生型）の指定を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受けられるよう、障害</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福祉の居宅介護、生活介護、短期入所等の指定を受ける場合の</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基準</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の特例を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設ける。</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1" name="グループ化 80"/>
          <p:cNvGrpSpPr/>
          <p:nvPr/>
        </p:nvGrpSpPr>
        <p:grpSpPr>
          <a:xfrm>
            <a:off x="416496" y="1412776"/>
            <a:ext cx="3312368" cy="2224783"/>
            <a:chOff x="632520" y="1383387"/>
            <a:chExt cx="3312368" cy="2224783"/>
          </a:xfrm>
        </p:grpSpPr>
        <p:sp>
          <p:nvSpPr>
            <p:cNvPr id="5" name="円弧 4"/>
            <p:cNvSpPr/>
            <p:nvPr/>
          </p:nvSpPr>
          <p:spPr>
            <a:xfrm rot="20102658">
              <a:off x="1816511" y="2403559"/>
              <a:ext cx="1694778" cy="1118962"/>
            </a:xfrm>
            <a:prstGeom prst="arc">
              <a:avLst>
                <a:gd name="adj1" fmla="val 11742834"/>
                <a:gd name="adj2" fmla="val 0"/>
              </a:avLst>
            </a:prstGeom>
            <a:ln w="136525">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pic>
          <p:nvPicPr>
            <p:cNvPr id="1040" name="Picture 16" descr="山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4484" y="2771287"/>
              <a:ext cx="978831" cy="7069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8"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573" y="2065070"/>
              <a:ext cx="799537" cy="6414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6" name="Picture 12" descr="http://2.bp.blogspot.com/-ohl41tIW1a0/V2vXoJN4eVI/AAAAAAAA73w/jMiHgV4uFrgQNfjgG9hVSo_5ObhPc0qVACLcB/s800/building_hous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816" y="2735794"/>
              <a:ext cx="535449" cy="49953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2388239" y="2321881"/>
              <a:ext cx="551321" cy="663678"/>
              <a:chOff x="2381266" y="1338759"/>
              <a:chExt cx="695144" cy="836811"/>
            </a:xfrm>
          </p:grpSpPr>
          <p:pic>
            <p:nvPicPr>
              <p:cNvPr id="1044" name="Picture 20" descr="緑の車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1266" y="1581222"/>
                <a:ext cx="695144" cy="5943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6" name="Picture 22" descr="http://3.bp.blogspot.com/-X7fIR1St4Mg/VZ-Qixp_SbI/AAAAAAAAvNY/uCIXnzPDPow/s800/ojisan1_cr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9111" y="1338759"/>
                <a:ext cx="421315" cy="48492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 name="テキスト ボックス 14"/>
            <p:cNvSpPr txBox="1"/>
            <p:nvPr/>
          </p:nvSpPr>
          <p:spPr>
            <a:xfrm>
              <a:off x="1524816" y="3192672"/>
              <a:ext cx="535449" cy="261610"/>
            </a:xfrm>
            <a:prstGeom prst="rect">
              <a:avLst/>
            </a:prstGeom>
            <a:noFill/>
            <a:ln>
              <a:noFill/>
            </a:ln>
          </p:spPr>
          <p:txBody>
            <a:bodyPr wrap="square" rtlCol="0">
              <a:spAutoFit/>
            </a:bodyPr>
            <a:lstStyle/>
            <a:p>
              <a:pPr algn="ct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自宅</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632520" y="2565385"/>
              <a:ext cx="732152" cy="415498"/>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通所介護</a:t>
              </a:r>
            </a:p>
          </p:txBody>
        </p:sp>
        <p:pic>
          <p:nvPicPr>
            <p:cNvPr id="1050"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9570" y="2553274"/>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3212736" y="3192672"/>
              <a:ext cx="732152" cy="415498"/>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632520" y="1661846"/>
              <a:ext cx="3312368" cy="191489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9" name="テキスト ボックス 18"/>
            <p:cNvSpPr txBox="1"/>
            <p:nvPr/>
          </p:nvSpPr>
          <p:spPr>
            <a:xfrm>
              <a:off x="632520" y="1383387"/>
              <a:ext cx="742427" cy="26161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見直し前</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662148" y="1706897"/>
              <a:ext cx="3225630" cy="366148"/>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山間地域など近くに事業所がない場合、遠方の事業所までの通所が必要。</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4" name="グループ化 23"/>
          <p:cNvGrpSpPr/>
          <p:nvPr/>
        </p:nvGrpSpPr>
        <p:grpSpPr>
          <a:xfrm>
            <a:off x="5235012" y="1438019"/>
            <a:ext cx="3534411" cy="2216051"/>
            <a:chOff x="5385047" y="1159899"/>
            <a:chExt cx="4456431" cy="2794151"/>
          </a:xfrm>
        </p:grpSpPr>
        <p:sp>
          <p:nvSpPr>
            <p:cNvPr id="21" name="右矢印 20"/>
            <p:cNvSpPr/>
            <p:nvPr/>
          </p:nvSpPr>
          <p:spPr>
            <a:xfrm rot="13354761">
              <a:off x="6411425" y="2438079"/>
              <a:ext cx="613421" cy="37176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0" name="Picture 16" descr="山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264" y="2898850"/>
              <a:ext cx="1234178" cy="8913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4984" y="2008402"/>
              <a:ext cx="1008112" cy="80873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12" descr="http://2.bp.blogspot.com/-ohl41tIW1a0/V2vXoJN4eVI/AAAAAAAA73w/jMiHgV4uFrgQNfjgG9hVSo_5ObhPc0qVACLcB/s800/building_hous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0117" y="2854097"/>
              <a:ext cx="675131" cy="6298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6510117" y="3430161"/>
              <a:ext cx="675131" cy="329856"/>
            </a:xfrm>
            <a:prstGeom prst="rect">
              <a:avLst/>
            </a:prstGeom>
            <a:noFill/>
            <a:ln>
              <a:noFill/>
            </a:ln>
          </p:spPr>
          <p:txBody>
            <a:bodyPr wrap="square" rtlCol="0">
              <a:spAutoFit/>
            </a:bodyPr>
            <a:lstStyle/>
            <a:p>
              <a:pPr algn="ct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自宅</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5385048" y="2639234"/>
              <a:ext cx="923148" cy="1135093"/>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a:t>
              </a:r>
              <a:endParaRPr lang="en-US" altLang="ja-JP"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en-US" altLang="ja-JP"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97416" y="2623964"/>
              <a:ext cx="792088" cy="8061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8638364" y="3430161"/>
              <a:ext cx="923148" cy="523889"/>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5385047" y="1489374"/>
              <a:ext cx="4456431" cy="239557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0" name="テキスト ボックス 49"/>
            <p:cNvSpPr txBox="1"/>
            <p:nvPr/>
          </p:nvSpPr>
          <p:spPr>
            <a:xfrm>
              <a:off x="5385048" y="1159899"/>
              <a:ext cx="936104" cy="32985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5422404" y="1556792"/>
              <a:ext cx="4328281" cy="582099"/>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近隣の通所介護事業所が共生型生活介護になることで、</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身近</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な場所でのサービスが可能に。</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48" name="Picture 24" descr="http://1.bp.blogspot.com/-Tejc6nteGQs/VZ-Qj0qfaZI/AAAAAAAAvNg/4ipFCwClA_c/s800/ojisan1_laugh.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2406" y="2115635"/>
              <a:ext cx="426881" cy="49133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右矢印 27"/>
          <p:cNvSpPr/>
          <p:nvPr/>
        </p:nvSpPr>
        <p:spPr>
          <a:xfrm>
            <a:off x="3944888" y="2401541"/>
            <a:ext cx="1008112" cy="587946"/>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79" name="グループ化 78"/>
          <p:cNvGrpSpPr/>
          <p:nvPr/>
        </p:nvGrpSpPr>
        <p:grpSpPr>
          <a:xfrm>
            <a:off x="416496" y="4221088"/>
            <a:ext cx="3096344" cy="2304256"/>
            <a:chOff x="1535110" y="3356992"/>
            <a:chExt cx="3096344" cy="2304256"/>
          </a:xfrm>
        </p:grpSpPr>
        <p:grpSp>
          <p:nvGrpSpPr>
            <p:cNvPr id="77" name="グループ化 76"/>
            <p:cNvGrpSpPr/>
            <p:nvPr/>
          </p:nvGrpSpPr>
          <p:grpSpPr>
            <a:xfrm>
              <a:off x="1732320" y="3779748"/>
              <a:ext cx="2899134" cy="1791926"/>
              <a:chOff x="1732320" y="3779748"/>
              <a:chExt cx="2899134" cy="1791926"/>
            </a:xfrm>
          </p:grpSpPr>
          <p:pic>
            <p:nvPicPr>
              <p:cNvPr id="60"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2540" y="4305355"/>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4848" y="4733818"/>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2" name="テキスト ボックス 61"/>
              <p:cNvSpPr txBox="1"/>
              <p:nvPr/>
            </p:nvSpPr>
            <p:spPr>
              <a:xfrm>
                <a:off x="1772576" y="4944753"/>
                <a:ext cx="732152" cy="415498"/>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8"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32320" y="4375682"/>
                <a:ext cx="374324" cy="591180"/>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グループ化 73"/>
              <p:cNvGrpSpPr/>
              <p:nvPr/>
            </p:nvGrpSpPr>
            <p:grpSpPr>
              <a:xfrm>
                <a:off x="3440832" y="3795706"/>
                <a:ext cx="843609" cy="641406"/>
                <a:chOff x="3468768" y="3861048"/>
                <a:chExt cx="843609" cy="641406"/>
              </a:xfrm>
            </p:grpSpPr>
            <p:pic>
              <p:nvPicPr>
                <p:cNvPr id="59"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2840" y="3861048"/>
                  <a:ext cx="799537" cy="6414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descr="http://4.bp.blogspot.com/-XpRFhvqc_rQ/VozfUvvb__I/AAAAAAAA2js/AnvDmQKQ5js/s800/kurumaisu_ojiisan3_sa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8768" y="3880447"/>
                  <a:ext cx="392522" cy="61992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直線コネクタ 30"/>
              <p:cNvCxnSpPr/>
              <p:nvPr/>
            </p:nvCxnSpPr>
            <p:spPr>
              <a:xfrm>
                <a:off x="2799986" y="4088847"/>
                <a:ext cx="0" cy="1299060"/>
              </a:xfrm>
              <a:prstGeom prst="line">
                <a:avLst/>
              </a:prstGeom>
              <a:ln w="82550">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465840" y="3779748"/>
                <a:ext cx="687475" cy="369332"/>
              </a:xfrm>
              <a:prstGeom prst="rect">
                <a:avLst/>
              </a:prstGeom>
              <a:noFill/>
            </p:spPr>
            <p:txBody>
              <a:bodyPr wrap="square" rtlCol="0">
                <a:spAutoFit/>
              </a:bodyPr>
              <a:lstStyle/>
              <a:p>
                <a:pPr fontAlgn="auto">
                  <a:spcBef>
                    <a:spcPts val="0"/>
                  </a:spcBef>
                  <a:spcAft>
                    <a:spcPts val="0"/>
                  </a:spcAft>
                </a:pPr>
                <a:r>
                  <a:rPr lang="en-US" altLang="ja-JP" b="1" dirty="0" smtClean="0">
                    <a:solidFill>
                      <a:prstClr val="black"/>
                    </a:solidFill>
                    <a:latin typeface="Calibri"/>
                    <a:ea typeface="ＭＳ Ｐゴシック"/>
                  </a:rPr>
                  <a:t>65</a:t>
                </a:r>
                <a:r>
                  <a:rPr lang="ja-JP" altLang="en-US" b="1" dirty="0" smtClean="0">
                    <a:solidFill>
                      <a:prstClr val="black"/>
                    </a:solidFill>
                    <a:latin typeface="Calibri"/>
                    <a:ea typeface="ＭＳ Ｐゴシック"/>
                  </a:rPr>
                  <a:t>歳</a:t>
                </a:r>
                <a:endParaRPr lang="ja-JP" altLang="en-US" b="1" dirty="0">
                  <a:solidFill>
                    <a:prstClr val="black"/>
                  </a:solidFill>
                  <a:latin typeface="Calibri"/>
                  <a:ea typeface="ＭＳ Ｐゴシック"/>
                </a:endParaRPr>
              </a:p>
            </p:txBody>
          </p:sp>
          <p:cxnSp>
            <p:nvCxnSpPr>
              <p:cNvPr id="34" name="直線コネクタ 33"/>
              <p:cNvCxnSpPr>
                <a:stCxn id="60" idx="3"/>
              </p:cNvCxnSpPr>
              <p:nvPr/>
            </p:nvCxnSpPr>
            <p:spPr>
              <a:xfrm>
                <a:off x="2420748" y="4625054"/>
                <a:ext cx="379238"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2817649" y="4636801"/>
                <a:ext cx="761163" cy="474473"/>
              </a:xfrm>
              <a:prstGeom prst="straightConnector1">
                <a:avLst/>
              </a:prstGeom>
              <a:ln w="317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1026" idx="1"/>
              </p:cNvCxnSpPr>
              <p:nvPr/>
            </p:nvCxnSpPr>
            <p:spPr>
              <a:xfrm flipV="1">
                <a:off x="2809577" y="4125066"/>
                <a:ext cx="631255" cy="49998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3235706" y="4399220"/>
                <a:ext cx="1323740" cy="253916"/>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介護保険通所</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p>
            </p:txBody>
          </p:sp>
          <p:sp>
            <p:nvSpPr>
              <p:cNvPr id="90" name="テキスト ボックス 89"/>
              <p:cNvSpPr txBox="1"/>
              <p:nvPr/>
            </p:nvSpPr>
            <p:spPr>
              <a:xfrm>
                <a:off x="3170415" y="5317758"/>
                <a:ext cx="1461039" cy="253916"/>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8" name="正方形/長方形 77"/>
            <p:cNvSpPr/>
            <p:nvPr/>
          </p:nvSpPr>
          <p:spPr>
            <a:xfrm>
              <a:off x="1535110" y="3356992"/>
              <a:ext cx="2913834" cy="230425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84" name="テキスト ボックス 83"/>
          <p:cNvSpPr txBox="1"/>
          <p:nvPr/>
        </p:nvSpPr>
        <p:spPr>
          <a:xfrm>
            <a:off x="-15552" y="1124744"/>
            <a:ext cx="7764810" cy="338554"/>
          </a:xfrm>
          <a:prstGeom prst="rect">
            <a:avLst/>
          </a:prstGeom>
          <a:noFill/>
        </p:spPr>
        <p:txBody>
          <a:bodyPr wrap="square" rtlCol="0">
            <a:sp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○介護サービス事業所が共生型障害福祉サービスの指定を受ける場合（障害報酬）</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98"/>
          <p:cNvSpPr txBox="1"/>
          <p:nvPr/>
        </p:nvSpPr>
        <p:spPr>
          <a:xfrm>
            <a:off x="416496" y="3959478"/>
            <a:ext cx="742427" cy="26161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見直し前</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テキスト ボックス 99"/>
          <p:cNvSpPr txBox="1"/>
          <p:nvPr/>
        </p:nvSpPr>
        <p:spPr>
          <a:xfrm>
            <a:off x="416496" y="4214980"/>
            <a:ext cx="2946292" cy="461665"/>
          </a:xfrm>
          <a:prstGeom prst="rect">
            <a:avLst/>
          </a:prstGeom>
          <a:noFill/>
        </p:spPr>
        <p:txBody>
          <a:bodyPr wrap="square" rtlCol="0">
            <a:spAutoFit/>
          </a:bodyPr>
          <a:lstStyle/>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歳を境に、なじみのある事業所から介護サービス事業所へ移行する可能性。</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4"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09495" y="5169451"/>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1803" y="5597914"/>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6" name="テキスト ボックス 105"/>
          <p:cNvSpPr txBox="1"/>
          <p:nvPr/>
        </p:nvSpPr>
        <p:spPr>
          <a:xfrm>
            <a:off x="4189531" y="5808849"/>
            <a:ext cx="732152" cy="415498"/>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7"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49275" y="5239778"/>
            <a:ext cx="374324" cy="59118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1859" y="4581128"/>
            <a:ext cx="799537" cy="641406"/>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09" name="直線コネクタ 108"/>
          <p:cNvCxnSpPr/>
          <p:nvPr/>
        </p:nvCxnSpPr>
        <p:spPr>
          <a:xfrm>
            <a:off x="5216941" y="4980505"/>
            <a:ext cx="0" cy="1271498"/>
          </a:xfrm>
          <a:prstGeom prst="line">
            <a:avLst/>
          </a:prstGeom>
          <a:ln w="82550">
            <a:prstDash val="sysDash"/>
          </a:ln>
        </p:spPr>
        <p:style>
          <a:lnRef idx="1">
            <a:schemeClr val="accent1"/>
          </a:lnRef>
          <a:fillRef idx="0">
            <a:schemeClr val="accent1"/>
          </a:fillRef>
          <a:effectRef idx="0">
            <a:schemeClr val="accent1"/>
          </a:effectRef>
          <a:fontRef idx="minor">
            <a:schemeClr val="tx1"/>
          </a:fontRef>
        </p:style>
      </p:cxnSp>
      <p:sp>
        <p:nvSpPr>
          <p:cNvPr id="110" name="テキスト ボックス 109"/>
          <p:cNvSpPr txBox="1"/>
          <p:nvPr/>
        </p:nvSpPr>
        <p:spPr>
          <a:xfrm>
            <a:off x="4882795" y="4643844"/>
            <a:ext cx="687475" cy="369332"/>
          </a:xfrm>
          <a:prstGeom prst="rect">
            <a:avLst/>
          </a:prstGeom>
          <a:noFill/>
        </p:spPr>
        <p:txBody>
          <a:bodyPr wrap="square" rtlCol="0">
            <a:spAutoFit/>
          </a:bodyPr>
          <a:lstStyle/>
          <a:p>
            <a:pPr fontAlgn="auto">
              <a:spcBef>
                <a:spcPts val="0"/>
              </a:spcBef>
              <a:spcAft>
                <a:spcPts val="0"/>
              </a:spcAft>
            </a:pPr>
            <a:r>
              <a:rPr lang="en-US" altLang="ja-JP" b="1" dirty="0" smtClean="0">
                <a:solidFill>
                  <a:prstClr val="black"/>
                </a:solidFill>
                <a:latin typeface="Calibri"/>
                <a:ea typeface="ＭＳ Ｐゴシック"/>
              </a:rPr>
              <a:t>65</a:t>
            </a:r>
            <a:r>
              <a:rPr lang="ja-JP" altLang="en-US" b="1" dirty="0" smtClean="0">
                <a:solidFill>
                  <a:prstClr val="black"/>
                </a:solidFill>
                <a:latin typeface="Calibri"/>
                <a:ea typeface="ＭＳ Ｐゴシック"/>
              </a:rPr>
              <a:t>歳</a:t>
            </a:r>
            <a:endParaRPr lang="ja-JP" altLang="en-US" b="1" dirty="0">
              <a:solidFill>
                <a:prstClr val="black"/>
              </a:solidFill>
              <a:latin typeface="Calibri"/>
              <a:ea typeface="ＭＳ Ｐゴシック"/>
            </a:endParaRPr>
          </a:p>
        </p:txBody>
      </p:sp>
      <p:cxnSp>
        <p:nvCxnSpPr>
          <p:cNvPr id="111" name="直線コネクタ 110"/>
          <p:cNvCxnSpPr>
            <a:stCxn id="104" idx="3"/>
          </p:cNvCxnSpPr>
          <p:nvPr/>
        </p:nvCxnSpPr>
        <p:spPr>
          <a:xfrm>
            <a:off x="4837703" y="5489150"/>
            <a:ext cx="379238"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V="1">
            <a:off x="5232408" y="4952943"/>
            <a:ext cx="591882" cy="536207"/>
          </a:xfrm>
          <a:prstGeom prst="straightConnector1">
            <a:avLst/>
          </a:prstGeom>
          <a:ln w="317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endCxn id="105" idx="1"/>
          </p:cNvCxnSpPr>
          <p:nvPr/>
        </p:nvCxnSpPr>
        <p:spPr>
          <a:xfrm>
            <a:off x="5226532" y="5489152"/>
            <a:ext cx="775271" cy="428461"/>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a:off x="5602213" y="5191308"/>
            <a:ext cx="1401138" cy="253916"/>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介護保険通所</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p>
        </p:txBody>
      </p:sp>
      <p:sp>
        <p:nvSpPr>
          <p:cNvPr id="116" name="テキスト ボックス 115"/>
          <p:cNvSpPr txBox="1"/>
          <p:nvPr/>
        </p:nvSpPr>
        <p:spPr>
          <a:xfrm>
            <a:off x="5636173" y="6181854"/>
            <a:ext cx="1406200" cy="577081"/>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障害福祉生活介護</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共生型通所</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p>
        </p:txBody>
      </p:sp>
      <p:sp>
        <p:nvSpPr>
          <p:cNvPr id="103" name="正方形/長方形 102"/>
          <p:cNvSpPr/>
          <p:nvPr/>
        </p:nvSpPr>
        <p:spPr>
          <a:xfrm>
            <a:off x="3952065" y="4221088"/>
            <a:ext cx="2913834" cy="2520280"/>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19" name="テキスト ボックス 118"/>
          <p:cNvSpPr txBox="1"/>
          <p:nvPr/>
        </p:nvSpPr>
        <p:spPr>
          <a:xfrm>
            <a:off x="3952065" y="3959478"/>
            <a:ext cx="742427" cy="26161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テキスト ボックス 119"/>
          <p:cNvSpPr txBox="1"/>
          <p:nvPr/>
        </p:nvSpPr>
        <p:spPr>
          <a:xfrm>
            <a:off x="3952065" y="4214980"/>
            <a:ext cx="2946292" cy="461665"/>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なじみのある事業所が共生型サービスになることで、</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歳以降も引き続き通所。</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右矢印 120"/>
          <p:cNvSpPr/>
          <p:nvPr/>
        </p:nvSpPr>
        <p:spPr>
          <a:xfrm>
            <a:off x="3440832" y="5085184"/>
            <a:ext cx="426021" cy="587946"/>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22" name="テキスト ボックス 121"/>
          <p:cNvSpPr txBox="1"/>
          <p:nvPr/>
        </p:nvSpPr>
        <p:spPr>
          <a:xfrm>
            <a:off x="-15552" y="3666510"/>
            <a:ext cx="7764810" cy="338554"/>
          </a:xfrm>
          <a:prstGeom prst="rect">
            <a:avLst/>
          </a:prstGeom>
          <a:noFill/>
        </p:spPr>
        <p:txBody>
          <a:bodyPr wrap="square" rtlCol="0">
            <a:sp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○障害福祉サービス事業所が共生型介護サービスの指定を受ける場合（介護報酬）</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p:cNvSpPr/>
          <p:nvPr/>
        </p:nvSpPr>
        <p:spPr>
          <a:xfrm>
            <a:off x="6981027" y="4005064"/>
            <a:ext cx="2868517" cy="2753871"/>
          </a:xfrm>
          <a:prstGeom prst="rect">
            <a:avLst/>
          </a:prstGeom>
          <a:ln>
            <a:solidFill>
              <a:schemeClr val="accent1">
                <a:shade val="50000"/>
              </a:schemeClr>
            </a:solidFill>
            <a:prstDash val="sysDot"/>
          </a:ln>
        </p:spPr>
        <p:txBody>
          <a:bodyPr wrap="square" rIns="0">
            <a:noAutofit/>
          </a:bodyPr>
          <a:lstStyle/>
          <a:p>
            <a:pP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障害福祉サービス等報酬の例</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介護保険の</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通所介護事業所が</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者</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への生活介護を行う</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694</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生活介護事業所</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等に</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管理責任者等を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し、かつ</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交流の場の提供</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等の実施を評価。</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80000" indent="-1800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管理責任者配置等</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加算（新設）</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58</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共生型</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サービス体制強化</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加算（新設）</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児童発達支援管理責任者を配置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保育士又は児童指導員を配置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78</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ja-JP" altLang="en-US" sz="1050" dirty="0">
              <a:solidFill>
                <a:prstClr val="black"/>
              </a:solidFill>
              <a:latin typeface="Calibri"/>
              <a:ea typeface="ＭＳ Ｐゴシック"/>
            </a:endParaRPr>
          </a:p>
        </p:txBody>
      </p:sp>
      <p:pic>
        <p:nvPicPr>
          <p:cNvPr id="126"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62253" y="5646132"/>
            <a:ext cx="374324" cy="59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720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4953000" y="3645024"/>
            <a:ext cx="4764528" cy="3024336"/>
            <a:chOff x="4941000" y="1247842"/>
            <a:chExt cx="4764528" cy="2685214"/>
          </a:xfrm>
        </p:grpSpPr>
        <p:sp>
          <p:nvSpPr>
            <p:cNvPr id="43" name="正方形/長方形 42"/>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Ins="36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自立訓練について、訓練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の対象者を限定している施行</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規則</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訓練→身体</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障害者、生活</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訓練→知的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障害者・精神障害者）を改正し、両訓練ともに障害の区別なく利用可能と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加えて、視覚</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障害者に対する歩行訓練等を生活訓練として</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も　実施</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出来る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よう、</a:t>
              </a: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生活訓練サービス費において、居宅</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訪問　　して</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視覚障害者に</a:t>
              </a: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対して専門的</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訓練を</a:t>
              </a: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行うことを評価する。</a:t>
              </a:r>
              <a:endPar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4960743" y="1268760"/>
              <a:ext cx="4744785"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対象者の見直し（自立訓練）</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テキスト ボックス 2"/>
          <p:cNvSpPr txBox="1"/>
          <p:nvPr/>
        </p:nvSpPr>
        <p:spPr>
          <a:xfrm>
            <a:off x="0" y="-1258"/>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その他の障害福祉サービス等の報酬改定</a:t>
            </a:r>
            <a:endPar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188472" y="620688"/>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支援区分６の利用者に対して、病院、診療所、介護老人</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保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健</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施設、介護医療院及び</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助産所へ</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コミュニケーション</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支援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等を提供することを評価する。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208216" y="644248"/>
            <a:ext cx="2800568" cy="324408"/>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入院中の</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支援（重度訪問介護）</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88472" y="3645024"/>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利用者</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の重度化・高齢化に伴う業務負担の増加</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や、日中</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業務とは異なる負担感や勤務体制であることを踏まえ、夜間支援体制をより適切に評価するため、夜勤職員配置体制加算の単位数を引き上げる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208216" y="3668584"/>
            <a:ext cx="4429220" cy="324408"/>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夜勤職員配置の評価</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見直し（施設</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入所</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4953000" y="620688"/>
            <a:ext cx="4764528" cy="3024336"/>
            <a:chOff x="4941000" y="1247842"/>
            <a:chExt cx="4764528" cy="2685214"/>
          </a:xfrm>
        </p:grpSpPr>
        <p:sp>
          <p:nvSpPr>
            <p:cNvPr id="9" name="正方形/長方形 8"/>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同行援護は、外出する際に必要な援助を行うことを基本とすることから、「身体介護を伴う」と「身体介護を伴わない」の分類を廃止し、基本報酬を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一本化</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4960744" y="1268760"/>
              <a:ext cx="3148608"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一本化（同行援護）</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6" name="正方形/長方形 15"/>
          <p:cNvSpPr/>
          <p:nvPr/>
        </p:nvSpPr>
        <p:spPr>
          <a:xfrm>
            <a:off x="5097016" y="1628800"/>
            <a:ext cx="4448944" cy="430887"/>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身体</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介護を伴う場合　　伴わない場合</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分以上１時間</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405</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199</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44488" y="1628800"/>
            <a:ext cx="4448944" cy="1107996"/>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入院中の基本報酬は、入院中以外と同様</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4096825294"/>
              </p:ext>
            </p:extLst>
          </p:nvPr>
        </p:nvGraphicFramePr>
        <p:xfrm>
          <a:off x="488505" y="1916832"/>
          <a:ext cx="4176463" cy="720214"/>
        </p:xfrm>
        <a:graphic>
          <a:graphicData uri="http://schemas.openxmlformats.org/drawingml/2006/table">
            <a:tbl>
              <a:tblPr firstRow="1" firstCol="1" bandRow="1">
                <a:tableStyleId>{5940675A-B579-460E-94D1-54222C63F5DA}</a:tableStyleId>
              </a:tblPr>
              <a:tblGrid>
                <a:gridCol w="2232247">
                  <a:extLst>
                    <a:ext uri="{9D8B030D-6E8A-4147-A177-3AD203B41FA5}">
                      <a16:colId xmlns:a16="http://schemas.microsoft.com/office/drawing/2014/main" xmlns="" val="20000"/>
                    </a:ext>
                  </a:extLst>
                </a:gridCol>
                <a:gridCol w="1008112">
                  <a:extLst>
                    <a:ext uri="{9D8B030D-6E8A-4147-A177-3AD203B41FA5}">
                      <a16:colId xmlns:a16="http://schemas.microsoft.com/office/drawing/2014/main" xmlns="" val="20001"/>
                    </a:ext>
                  </a:extLst>
                </a:gridCol>
                <a:gridCol w="936104">
                  <a:extLst>
                    <a:ext uri="{9D8B030D-6E8A-4147-A177-3AD203B41FA5}">
                      <a16:colId xmlns:a16="http://schemas.microsoft.com/office/drawing/2014/main" xmlns="" val="20002"/>
                    </a:ext>
                  </a:extLst>
                </a:gridCol>
              </a:tblGrid>
              <a:tr h="216024">
                <a:tc>
                  <a:txBody>
                    <a:bodyPr/>
                    <a:lstStyle/>
                    <a:p>
                      <a:pPr algn="just">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ctr">
                        <a:spcAft>
                          <a:spcPts val="0"/>
                        </a:spcAft>
                      </a:pPr>
                      <a:r>
                        <a:rPr lang="ja-JP" sz="1100" kern="100">
                          <a:effectLst/>
                          <a:latin typeface="メイリオ" panose="020B0604030504040204" pitchFamily="50" charset="-128"/>
                          <a:ea typeface="メイリオ" panose="020B0604030504040204" pitchFamily="50" charset="-128"/>
                          <a:cs typeface="メイリオ" panose="020B0604030504040204" pitchFamily="50" charset="-128"/>
                        </a:rPr>
                        <a:t>入院中以外</a:t>
                      </a:r>
                      <a:endParaRPr lang="ja-JP" sz="12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ctr">
                        <a:spcAft>
                          <a:spcPts val="0"/>
                        </a:spcAft>
                      </a:pPr>
                      <a:r>
                        <a:rPr lang="ja-JP" sz="1100" kern="100">
                          <a:effectLst/>
                          <a:latin typeface="メイリオ" panose="020B0604030504040204" pitchFamily="50" charset="-128"/>
                          <a:ea typeface="メイリオ" panose="020B0604030504040204" pitchFamily="50" charset="-128"/>
                          <a:cs typeface="メイリオ" panose="020B0604030504040204" pitchFamily="50" charset="-128"/>
                        </a:rPr>
                        <a:t>入院中</a:t>
                      </a:r>
                      <a:endParaRPr lang="ja-JP" sz="12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extLst>
                  <a:ext uri="{0D108BD9-81ED-4DB2-BD59-A6C34878D82A}">
                    <a16:rowId xmlns:a16="http://schemas.microsoft.com/office/drawing/2014/main" xmlns="" val="10000"/>
                  </a:ext>
                </a:extLst>
              </a:tr>
              <a:tr h="252095">
                <a:tc>
                  <a:txBody>
                    <a:bodyPr/>
                    <a:lstStyle/>
                    <a:p>
                      <a:pPr algn="just">
                        <a:spcAft>
                          <a:spcPts val="0"/>
                        </a:spcAft>
                      </a:pPr>
                      <a:r>
                        <a:rPr lang="en-US" sz="110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時間</a:t>
                      </a:r>
                      <a:r>
                        <a:rPr lang="ja-JP" sz="1100" kern="100" dirty="0" smtClean="0">
                          <a:effectLst/>
                          <a:latin typeface="メイリオ" panose="020B0604030504040204" pitchFamily="50" charset="-128"/>
                          <a:ea typeface="メイリオ" panose="020B0604030504040204" pitchFamily="50" charset="-128"/>
                          <a:cs typeface="メイリオ" panose="020B0604030504040204" pitchFamily="50" charset="-128"/>
                        </a:rPr>
                        <a:t>未満</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r">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184</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r">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184</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extLst>
                  <a:ext uri="{0D108BD9-81ED-4DB2-BD59-A6C34878D82A}">
                    <a16:rowId xmlns:a16="http://schemas.microsoft.com/office/drawing/2014/main" xmlns="" val="10001"/>
                  </a:ext>
                </a:extLst>
              </a:tr>
              <a:tr h="252095">
                <a:tc>
                  <a:txBody>
                    <a:bodyPr/>
                    <a:lstStyle/>
                    <a:p>
                      <a:pPr algn="just">
                        <a:spcAft>
                          <a:spcPts val="0"/>
                        </a:spcAft>
                      </a:pPr>
                      <a:r>
                        <a:rPr lang="en-US" sz="110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時間以上</a:t>
                      </a: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時間</a:t>
                      </a: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sz="110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分未満</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r">
                        <a:spcAft>
                          <a:spcPts val="0"/>
                        </a:spcAft>
                      </a:pPr>
                      <a:r>
                        <a:rPr lang="en-US" sz="1100" kern="100">
                          <a:effectLst/>
                          <a:latin typeface="メイリオ" panose="020B0604030504040204" pitchFamily="50" charset="-128"/>
                          <a:ea typeface="メイリオ" panose="020B0604030504040204" pitchFamily="50" charset="-128"/>
                          <a:cs typeface="メイリオ" panose="020B0604030504040204" pitchFamily="50" charset="-128"/>
                        </a:rPr>
                        <a:t>274</a:t>
                      </a:r>
                      <a:r>
                        <a:rPr lang="ja-JP" sz="1100" kern="10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2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r">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274</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extLst>
                  <a:ext uri="{0D108BD9-81ED-4DB2-BD59-A6C34878D82A}">
                    <a16:rowId xmlns:a16="http://schemas.microsoft.com/office/drawing/2014/main" xmlns="" val="10002"/>
                  </a:ext>
                </a:extLst>
              </a:tr>
            </a:tbl>
          </a:graphicData>
        </a:graphic>
      </p:graphicFrame>
      <p:sp>
        <p:nvSpPr>
          <p:cNvPr id="27" name="正方形/長方形 26"/>
          <p:cNvSpPr/>
          <p:nvPr/>
        </p:nvSpPr>
        <p:spPr>
          <a:xfrm>
            <a:off x="344488" y="2780928"/>
            <a:ext cx="2974985" cy="415498"/>
          </a:xfrm>
          <a:prstGeom prst="rect">
            <a:avLst/>
          </a:prstGeom>
        </p:spPr>
        <p:txBody>
          <a:bodyPr wrap="square">
            <a:spAutoFit/>
          </a:bodyPr>
          <a:lstStyle/>
          <a:p>
            <a:pPr marL="88900" indent="-88900" algn="just" fontAlgn="auto">
              <a:spcBef>
                <a:spcPts val="0"/>
              </a:spcBef>
              <a:spcAft>
                <a:spcPts val="0"/>
              </a:spcAft>
            </a:pP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喀痰吸引等支援体制加算の算定は不可。</a:t>
            </a:r>
          </a:p>
          <a:p>
            <a:pPr marL="88900" indent="-88900" algn="just" fontAlgn="auto">
              <a:spcBef>
                <a:spcPts val="0"/>
              </a:spcBef>
              <a:spcAft>
                <a:spcPts val="0"/>
              </a:spcAft>
            </a:pP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※90</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日以降の利用は所定単位数の</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を減算　</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9" name="グループ化 28"/>
          <p:cNvGrpSpPr/>
          <p:nvPr/>
        </p:nvGrpSpPr>
        <p:grpSpPr>
          <a:xfrm>
            <a:off x="3728864" y="2673620"/>
            <a:ext cx="936104" cy="980969"/>
            <a:chOff x="7688349" y="980728"/>
            <a:chExt cx="1224136" cy="1282806"/>
          </a:xfrm>
        </p:grpSpPr>
        <p:grpSp>
          <p:nvGrpSpPr>
            <p:cNvPr id="30" name="グループ化 29"/>
            <p:cNvGrpSpPr/>
            <p:nvPr/>
          </p:nvGrpSpPr>
          <p:grpSpPr>
            <a:xfrm>
              <a:off x="7688349" y="980728"/>
              <a:ext cx="1224136" cy="1224136"/>
              <a:chOff x="1410147" y="1351382"/>
              <a:chExt cx="1224136" cy="1224136"/>
            </a:xfrm>
          </p:grpSpPr>
          <p:pic>
            <p:nvPicPr>
              <p:cNvPr id="32" name="Picture 12" descr="病室のイラスト（背景素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147" y="1351382"/>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エプロン姿の女性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2215" y="1443507"/>
                <a:ext cx="576064" cy="1127082"/>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16" descr="ピンク色の制服の女性看護師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5579" y="1124744"/>
              <a:ext cx="691816" cy="113879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正方形/長方形 34"/>
          <p:cNvSpPr/>
          <p:nvPr/>
        </p:nvSpPr>
        <p:spPr>
          <a:xfrm>
            <a:off x="5097016" y="2422049"/>
            <a:ext cx="4448944" cy="430887"/>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（身体介護を伴う分類の廃止）</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分以上１時間未満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下矢印 35"/>
          <p:cNvSpPr/>
          <p:nvPr/>
        </p:nvSpPr>
        <p:spPr>
          <a:xfrm>
            <a:off x="6919488" y="2132856"/>
            <a:ext cx="831552"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7" name="正方形/長方形 36"/>
          <p:cNvSpPr/>
          <p:nvPr/>
        </p:nvSpPr>
        <p:spPr>
          <a:xfrm>
            <a:off x="5097017" y="2933328"/>
            <a:ext cx="2559744" cy="415498"/>
          </a:xfrm>
          <a:prstGeom prst="rect">
            <a:avLst/>
          </a:prstGeom>
        </p:spPr>
        <p:txBody>
          <a:bodyPr wrap="square">
            <a:spAutoFit/>
          </a:bodyPr>
          <a:lstStyle/>
          <a:p>
            <a:pPr marL="88900" indent="-88900" algn="just" fontAlgn="auto">
              <a:spcBef>
                <a:spcPts val="0"/>
              </a:spcBef>
              <a:spcAft>
                <a:spcPts val="0"/>
              </a:spcAft>
            </a:pP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これに加え、盲</a:t>
            </a:r>
            <a:r>
              <a:rPr lang="ja-JP" altLang="en-US" sz="1050" kern="1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者や重度の障害者への支援を評価する加算を創設。　</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視覚障害者を誘導する人のイラスト（男性）"/>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5408" y="2637492"/>
            <a:ext cx="972232" cy="972232"/>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488504" y="4868924"/>
            <a:ext cx="3384376" cy="430887"/>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定員が</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49</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　　　　　</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488504" y="5662408"/>
            <a:ext cx="3384376" cy="430887"/>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定員が</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41" name="下矢印 40"/>
          <p:cNvSpPr/>
          <p:nvPr/>
        </p:nvSpPr>
        <p:spPr>
          <a:xfrm>
            <a:off x="1784648" y="5373216"/>
            <a:ext cx="831552"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14" name="グループ化 13"/>
          <p:cNvGrpSpPr/>
          <p:nvPr/>
        </p:nvGrpSpPr>
        <p:grpSpPr>
          <a:xfrm>
            <a:off x="3819623" y="5760718"/>
            <a:ext cx="1312178" cy="1052658"/>
            <a:chOff x="3999143" y="5733256"/>
            <a:chExt cx="1132657" cy="908642"/>
          </a:xfrm>
        </p:grpSpPr>
        <p:pic>
          <p:nvPicPr>
            <p:cNvPr id="42" name="Picture 64" descr="介護施設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99143" y="5733256"/>
              <a:ext cx="1132657" cy="908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懐中電灯を持つ警備員のイラスト（男性）">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2795" y="5805264"/>
              <a:ext cx="346149" cy="651745"/>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スライド番号プレースホルダー 1"/>
          <p:cNvSpPr>
            <a:spLocks noGrp="1"/>
          </p:cNvSpPr>
          <p:nvPr>
            <p:ph type="sldNum" sz="quarter" idx="12"/>
          </p:nvPr>
        </p:nvSpPr>
        <p:spPr>
          <a:xfrm>
            <a:off x="7617296" y="6520259"/>
            <a:ext cx="2311400" cy="365125"/>
          </a:xfrm>
        </p:spPr>
        <p:txBody>
          <a:bodyPr/>
          <a:lstStyle/>
          <a:p>
            <a:fld id="{8AF2211C-1947-412D-9ECE-D1A2B2B3C5F8}" type="slidenum">
              <a:rPr lang="ja-JP" altLang="en-US" sz="1600" smtClean="0">
                <a:solidFill>
                  <a:prstClr val="black"/>
                </a:solidFill>
              </a:rPr>
              <a:pPr/>
              <a:t>43</a:t>
            </a:fld>
            <a:endParaRPr lang="ja-JP" altLang="en-US" sz="1600" dirty="0">
              <a:solidFill>
                <a:prstClr val="black"/>
              </a:solidFill>
            </a:endParaRPr>
          </a:p>
        </p:txBody>
      </p:sp>
      <p:sp>
        <p:nvSpPr>
          <p:cNvPr id="46" name="正方形/長方形 45"/>
          <p:cNvSpPr/>
          <p:nvPr/>
        </p:nvSpPr>
        <p:spPr>
          <a:xfrm>
            <a:off x="5287987" y="5277687"/>
            <a:ext cx="3697461" cy="600164"/>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訓練サービス費</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視覚</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障害者に対する専門的</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　　</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732</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7" name="Picture 6" descr="理学療法士のイラスト">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47048" y="5817339"/>
            <a:ext cx="911049" cy="8495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視覚障害者を誘導する人のイラスト（女性）">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97416" y="5380221"/>
            <a:ext cx="1059959" cy="128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983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 y="44624"/>
            <a:ext cx="9906000"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anchor="t"/>
          <a:lstStyle/>
          <a:p>
            <a:pPr algn="ctr" fontAlgn="auto">
              <a:spcBef>
                <a:spcPts val="0"/>
              </a:spcBef>
              <a:spcAft>
                <a:spcPts val="0"/>
              </a:spcAft>
            </a:pPr>
            <a:endParaRPr lang="ja-JP" altLang="en-US" sz="2400" b="1" spc="-100" dirty="0">
              <a:solidFill>
                <a:prstClr val="black"/>
              </a:solidFill>
              <a:latin typeface="ＭＳ Ｐゴシック"/>
            </a:endParaRPr>
          </a:p>
        </p:txBody>
      </p:sp>
      <p:sp>
        <p:nvSpPr>
          <p:cNvPr id="16" name="正方形/長方形 15"/>
          <p:cNvSpPr/>
          <p:nvPr/>
        </p:nvSpPr>
        <p:spPr>
          <a:xfrm>
            <a:off x="9258" y="57503"/>
            <a:ext cx="9878226" cy="476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2400" dirty="0">
              <a:solidFill>
                <a:prstClr val="black"/>
              </a:solidFill>
            </a:endParaRPr>
          </a:p>
        </p:txBody>
      </p:sp>
      <p:graphicFrame>
        <p:nvGraphicFramePr>
          <p:cNvPr id="2" name="表 1"/>
          <p:cNvGraphicFramePr>
            <a:graphicFrameLocks noGrp="1"/>
          </p:cNvGraphicFramePr>
          <p:nvPr>
            <p:extLst>
              <p:ext uri="{D42A27DB-BD31-4B8C-83A1-F6EECF244321}">
                <p14:modId xmlns:p14="http://schemas.microsoft.com/office/powerpoint/2010/main" val="1974127210"/>
              </p:ext>
            </p:extLst>
          </p:nvPr>
        </p:nvGraphicFramePr>
        <p:xfrm>
          <a:off x="1046538" y="506368"/>
          <a:ext cx="8730998" cy="6003736"/>
        </p:xfrm>
        <a:graphic>
          <a:graphicData uri="http://schemas.openxmlformats.org/drawingml/2006/table">
            <a:tbl>
              <a:tblPr firstRow="1" bandRow="1">
                <a:tableStyleId>{BDBED569-4797-4DF1-A0F4-6AAB3CD982D8}</a:tableStyleId>
              </a:tblPr>
              <a:tblGrid>
                <a:gridCol w="2682319">
                  <a:extLst>
                    <a:ext uri="{9D8B030D-6E8A-4147-A177-3AD203B41FA5}">
                      <a16:colId xmlns:a16="http://schemas.microsoft.com/office/drawing/2014/main" xmlns="" val="20000"/>
                    </a:ext>
                  </a:extLst>
                </a:gridCol>
                <a:gridCol w="6048679">
                  <a:extLst>
                    <a:ext uri="{9D8B030D-6E8A-4147-A177-3AD203B41FA5}">
                      <a16:colId xmlns:a16="http://schemas.microsoft.com/office/drawing/2014/main" xmlns="" val="20001"/>
                    </a:ext>
                  </a:extLst>
                </a:gridCol>
              </a:tblGrid>
              <a:tr h="2232248">
                <a:tc>
                  <a:txBody>
                    <a:bodyPr/>
                    <a:lstStyle/>
                    <a:p>
                      <a:pPr>
                        <a:lnSpc>
                          <a:spcPct val="100000"/>
                        </a:lnSpc>
                      </a:pP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障害児向けサービス</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児童発達支援</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放課後等デイサービス</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福祉型障害児入所施設</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居宅訪問型児童発達支援</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 </a:t>
                      </a:r>
                    </a:p>
                    <a:p>
                      <a:pPr marL="285750" indent="-285750">
                        <a:lnSpc>
                          <a:spcPct val="100000"/>
                        </a:lnSpc>
                        <a:buFont typeface="Wingdings" panose="05000000000000000000" pitchFamily="2" charset="2"/>
                        <a:buChar char="Ø"/>
                      </a:pPr>
                      <a:endParaRPr kumimoji="1" lang="en-US" altLang="ja-JP" sz="1500" b="1"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看護職員加配加算の創設</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一定の基準を満たす医療的ケア児を受け入れるために看護職員を加配している場合に、新たな加算として評価する。</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a:t>
                      </a:r>
                      <a:r>
                        <a:rPr lang="ja-JP" altLang="en-US" sz="14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（通所支援のみ）</a:t>
                      </a:r>
                      <a:endParaRPr lang="en-US" altLang="ja-JP" sz="14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医療的ケア児の支援のため、外部の看護職員が事業所を訪問して障害児に対して長時間の支援を行った場合等について、新たに評価する。</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kumimoji="1" lang="ja-JP" altLang="en-US"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居宅訪問型児童発達支援の創設</a:t>
                      </a:r>
                      <a:r>
                        <a:rPr kumimoji="1" lang="en-US" altLang="ja-JP"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266700" indent="177800">
                        <a:lnSpc>
                          <a:spcPct val="100000"/>
                        </a:lnSpc>
                        <a:spcAft>
                          <a:spcPts val="300"/>
                        </a:spcAft>
                        <a:buFontTx/>
                        <a:buNone/>
                      </a:pP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医療的ケア児等であって、障害児通所支援を利用するために外出することが著しく困難な障害児に対し、居宅を訪問して発達支援を行う。</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送迎加算の拡充</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送迎において喀痰吸引等の医療的ケアが必要な場合があることを踏まえ、手厚い人員配置体制で送迎を行う場合を評価する。</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xmlns="" val="10000"/>
                  </a:ext>
                </a:extLst>
              </a:tr>
              <a:tr h="933420">
                <a:tc>
                  <a:txBody>
                    <a:bodyPr/>
                    <a:lstStyle/>
                    <a:p>
                      <a:pPr>
                        <a:lnSpc>
                          <a:spcPct val="100000"/>
                        </a:lnSpc>
                      </a:pP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夜間対応・レスパイト等</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短期入所</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福祉型強化短期入所サービス費の創設</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buFont typeface="Wingdings" panose="05000000000000000000" pitchFamily="2" charset="2"/>
                        <a:buNone/>
                      </a:pPr>
                      <a:r>
                        <a:rPr kumimoji="1" lang="ja-JP" altLang="en-US" sz="1300" b="0" dirty="0" smtClean="0">
                          <a:latin typeface="メイリオ" panose="020B0604030504040204" pitchFamily="50" charset="-128"/>
                          <a:ea typeface="メイリオ" panose="020B0604030504040204" pitchFamily="50" charset="-128"/>
                          <a:cs typeface="メイリオ" panose="020B0604030504040204" pitchFamily="50" charset="-128"/>
                        </a:rPr>
                        <a:t>医療的ケアが必要な障害児者の受入れを支援するため、短期入所の新たな報酬区分として「福祉型強化短期入所サービス費」を創設し、看護職員を常勤で１人以上配置すること等を評価する。</a:t>
                      </a:r>
                      <a:endParaRPr kumimoji="1" lang="en-US" altLang="ja-JP" sz="1300" b="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xmlns="" val="10001"/>
                  </a:ext>
                </a:extLst>
              </a:tr>
              <a:tr h="757768">
                <a:tc>
                  <a:txBody>
                    <a:bodyPr/>
                    <a:lstStyle/>
                    <a:p>
                      <a:pPr>
                        <a:lnSpc>
                          <a:spcPct val="100000"/>
                        </a:lnSpc>
                      </a:pP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障害者向けサービス</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生活介護</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常勤看護職員等配置加算の拡充</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医療的ケア者を受け入れるために看護職員を２名以上配置している場合を評価する。</a:t>
                      </a:r>
                    </a:p>
                  </a:txBody>
                  <a:tcPr>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xmlns="" val="10002"/>
                  </a:ext>
                </a:extLst>
              </a:tr>
              <a:tr h="1512168">
                <a:tc>
                  <a:txBody>
                    <a:bodyPr/>
                    <a:lstStyle/>
                    <a:p>
                      <a:pPr marL="0" indent="0">
                        <a:lnSpc>
                          <a:spcPct val="100000"/>
                        </a:lnSpc>
                        <a:buFont typeface="Wingdings" panose="05000000000000000000" pitchFamily="2" charset="2"/>
                        <a:buNone/>
                      </a:pP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支援の総合調整</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計画相談支援</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障害児相談支援</a:t>
                      </a:r>
                    </a:p>
                    <a:p>
                      <a:pPr marL="0" indent="0">
                        <a:lnSpc>
                          <a:spcPct val="100000"/>
                        </a:lnSpc>
                        <a:buFont typeface="Wingdings" panose="05000000000000000000" pitchFamily="2" charset="2"/>
                        <a:buNone/>
                      </a:pPr>
                      <a:endParaRPr kumimoji="1" lang="ja-JP" altLang="en-US" sz="1500" b="1"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要医療児者支援体制加算の創設</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4287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医療的ケアを必要とする児者等、より高い専門性が求められる利用者を支援する体制を有している場合を評価する。</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600"/>
                        </a:spcBef>
                        <a:spcAft>
                          <a:spcPts val="300"/>
                        </a:spcAft>
                        <a:buClrTx/>
                        <a:buSzTx/>
                        <a:buFont typeface="Wingdings" panose="05000000000000000000" pitchFamily="2" charset="2"/>
                        <a:buChar char="Ø"/>
                        <a:tabLst/>
                        <a:defRPr/>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医療・保育・教育機関等連携加算の創設</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300"/>
                        </a:spcAft>
                        <a:buClrTx/>
                        <a:buSzTx/>
                        <a:buFont typeface="Wingdings" panose="05000000000000000000" pitchFamily="2" charset="2"/>
                        <a:buNone/>
                        <a:tabLst/>
                        <a:defRPr/>
                      </a:pPr>
                      <a:r>
                        <a:rPr lang="ja-JP" altLang="en-US" sz="1300" b="0" baseline="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医療機関、保育機関等と必要な協議等を行った上で、サービス等利用計画を作成した場合に、新たな加算として評価する。</a:t>
                      </a: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tcPr>
                </a:tc>
                <a:extLst>
                  <a:ext uri="{0D108BD9-81ED-4DB2-BD59-A6C34878D82A}">
                    <a16:rowId xmlns:a16="http://schemas.microsoft.com/office/drawing/2014/main" xmlns="" val="10003"/>
                  </a:ext>
                </a:extLst>
              </a:tr>
            </a:tbl>
          </a:graphicData>
        </a:graphic>
      </p:graphicFrame>
      <p:pic>
        <p:nvPicPr>
          <p:cNvPr id="11" name="Picture 7" descr="C:\Users\KKKPH\AppData\Local\Microsoft\Windows\Temporary Internet Files\Content.IE5\WHB5SLS6\lgi01c201402250000[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2306" y="4451720"/>
            <a:ext cx="892541" cy="5247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828" y="2012429"/>
            <a:ext cx="920012" cy="62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3" y="3429080"/>
            <a:ext cx="866966" cy="720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descr="C:\Users\YSIOY\AppData\Local\Microsoft\Windows\Temporary Internet Files\Content.IE5\1CTOWRQ0\house-illustration-clipart[1].jpg"/>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44605" y="3404082"/>
            <a:ext cx="1040243" cy="672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男性保育士さんの読み聞かせ（ソフト）">
            <a:hlinkClick r:id="rId6"/>
          </p:cNvPr>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74099" y="2276920"/>
            <a:ext cx="563944" cy="432000"/>
          </a:xfrm>
          <a:prstGeom prst="rect">
            <a:avLst/>
          </a:prstGeom>
          <a:noFill/>
          <a:extLst/>
        </p:spPr>
      </p:pic>
      <p:cxnSp>
        <p:nvCxnSpPr>
          <p:cNvPr id="8" name="直線矢印コネクタ 7"/>
          <p:cNvCxnSpPr/>
          <p:nvPr/>
        </p:nvCxnSpPr>
        <p:spPr>
          <a:xfrm>
            <a:off x="776536" y="3789040"/>
            <a:ext cx="3960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920552" y="1844824"/>
            <a:ext cx="32" cy="396044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920584" y="1864784"/>
            <a:ext cx="2880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920584" y="4653136"/>
            <a:ext cx="2880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10" descr="C:\Users\TMJVT\Documents\●その他資料\イラスト\NB03_2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6005" y="5805264"/>
            <a:ext cx="706835" cy="648072"/>
          </a:xfrm>
          <a:prstGeom prst="rect">
            <a:avLst/>
          </a:prstGeom>
          <a:noFill/>
          <a:ln w="25400">
            <a:noFill/>
            <a:prstDash val="solid"/>
          </a:ln>
          <a:extLst>
            <a:ext uri="{909E8E84-426E-40DD-AFC4-6F175D3DCCD1}">
              <a14:hiddenFill xmlns:a14="http://schemas.microsoft.com/office/drawing/2010/main">
                <a:solidFill>
                  <a:srgbClr val="FFFFFF"/>
                </a:solidFill>
              </a14:hiddenFill>
            </a:ext>
          </a:extLst>
        </p:spPr>
      </p:pic>
      <p:cxnSp>
        <p:nvCxnSpPr>
          <p:cNvPr id="26" name="直線矢印コネクタ 25"/>
          <p:cNvCxnSpPr/>
          <p:nvPr/>
        </p:nvCxnSpPr>
        <p:spPr>
          <a:xfrm>
            <a:off x="920584" y="5805264"/>
            <a:ext cx="2880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7656760" y="6525344"/>
            <a:ext cx="2311400" cy="365125"/>
          </a:xfrm>
        </p:spPr>
        <p:txBody>
          <a:bodyPr/>
          <a:lstStyle/>
          <a:p>
            <a:fld id="{8AF2211C-1947-412D-9ECE-D1A2B2B3C5F8}" type="slidenum">
              <a:rPr lang="ja-JP" altLang="en-US" sz="1600" smtClean="0">
                <a:solidFill>
                  <a:prstClr val="black"/>
                </a:solidFill>
              </a:rPr>
              <a:pPr/>
              <a:t>44</a:t>
            </a:fld>
            <a:endParaRPr lang="ja-JP" altLang="en-US" sz="1600" dirty="0">
              <a:solidFill>
                <a:prstClr val="black"/>
              </a:solidFill>
            </a:endParaRPr>
          </a:p>
        </p:txBody>
      </p:sp>
      <p:sp>
        <p:nvSpPr>
          <p:cNvPr id="23" name="テキスト ボックス 22"/>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93345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5292" y="6356359"/>
            <a:ext cx="2311400" cy="365125"/>
          </a:xfrm>
        </p:spPr>
        <p:txBody>
          <a:bodyPr/>
          <a:lstStyle/>
          <a:p>
            <a:fld id="{8AF2211C-1947-412D-9ECE-D1A2B2B3C5F8}" type="slidenum">
              <a:rPr lang="ja-JP" altLang="en-US" smtClean="0">
                <a:solidFill>
                  <a:prstClr val="black">
                    <a:tint val="75000"/>
                  </a:prstClr>
                </a:solidFill>
              </a:rPr>
              <a:pPr/>
              <a:t>45</a:t>
            </a:fld>
            <a:endParaRPr lang="ja-JP" altLang="en-US">
              <a:solidFill>
                <a:prstClr val="black">
                  <a:tint val="75000"/>
                </a:prstClr>
              </a:solidFill>
            </a:endParaRPr>
          </a:p>
        </p:txBody>
      </p:sp>
      <p:sp>
        <p:nvSpPr>
          <p:cNvPr id="3" name="テキスト ボックス 2"/>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医療的ケア児者に対する支援の充実①</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75628" y="530096"/>
            <a:ext cx="9701908" cy="646331"/>
          </a:xfrm>
          <a:prstGeom prst="rect">
            <a:avLst/>
          </a:prstGeom>
          <a:noFill/>
          <a:ln>
            <a:solidFill>
              <a:schemeClr val="accent1"/>
            </a:solidFill>
          </a:ln>
        </p:spPr>
        <p:txBody>
          <a:bodyPr wrap="square" rtlCol="0">
            <a:spAutoFit/>
          </a:bodyPr>
          <a:lstStyle/>
          <a:p>
            <a:pPr marL="266700" indent="-266700"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技術の進歩等を背景として、人工呼吸器等を使用し、たんの吸引などの医療的ケアが必要な障害児（医療的ケア児）が増加している中で、個々の障害児やその家族の状況及びニーズに応じて、地域において必要な支援を受けることができるよう、サービス提供体制を確保する。</a:t>
            </a:r>
          </a:p>
        </p:txBody>
      </p:sp>
      <p:sp>
        <p:nvSpPr>
          <p:cNvPr id="9" name="正方形/長方形 8"/>
          <p:cNvSpPr/>
          <p:nvPr/>
        </p:nvSpPr>
        <p:spPr>
          <a:xfrm>
            <a:off x="4953000" y="3933056"/>
            <a:ext cx="4764528" cy="2685214"/>
          </a:xfrm>
          <a:prstGeom prst="rect">
            <a:avLst/>
          </a:prstGeom>
          <a:solidFill>
            <a:srgbClr val="C1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レスピレーター管理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気管内挿管、気管切開　＝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鼻咽頭エアウェイ　＝ ５</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酸素吸入　＝ ５</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１回／時間以上の頻回の吸引　＝ ８</a:t>
            </a: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６回</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／日以上の頻回の</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吸引</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３</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ネブライザー６回／日以上または継続使用　＝ ３</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ＩＶＨ　＝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８</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経管（経鼻・胃ろう含む）　＝ ５</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腸</a:t>
            </a:r>
            <a:r>
              <a:rPr lang="ja-JP" altLang="ja-JP" sz="12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・腸管栄養　＝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接続注入ポンプ使用</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a:t>
            </a:r>
            <a:r>
              <a:rPr lang="ja-JP" altLang="ja-JP" sz="12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･腸管栄養時</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３</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継続する透析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腹膜灌流を含む）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定期導尿（３／日以上）　＝ ５</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人工肛門　＝ ５</a:t>
            </a:r>
          </a:p>
          <a:p>
            <a:pPr fontAlgn="auto">
              <a:spcBef>
                <a:spcPts val="0"/>
              </a:spcBef>
              <a:spcAft>
                <a:spcPts val="0"/>
              </a:spcAft>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5925" indent="-415925" fontAlgn="auto">
              <a:spcBef>
                <a:spcPts val="0"/>
              </a:spcBef>
              <a:spcAft>
                <a:spcPts val="0"/>
              </a:spcAft>
              <a:tabLst>
                <a:tab pos="436563"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176472" y="3933056"/>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常勤</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看護職員等配置加算に、看護職員を複数配置し、</a:t>
            </a: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の各項目に規定する状態のいずれかに該当する利用者を１名以上受け入れている事業所を評価する新たな区分を創設</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188472" y="1247842"/>
            <a:ext cx="4764528" cy="2685214"/>
            <a:chOff x="4941000" y="1247842"/>
            <a:chExt cx="4764528" cy="2685214"/>
          </a:xfrm>
        </p:grpSpPr>
        <p:sp>
          <p:nvSpPr>
            <p:cNvPr id="4" name="正方形/長方形 3"/>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60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障害児通所支援（児童発達支援、放課後等デイサービス）</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看護職員加配加算の創設</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436563"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一定の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基準</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満たす医療的ケア児を受け入れる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ための看護職員の加配</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436563" algn="l"/>
                </a:tabLst>
              </a:pPr>
              <a:endParaRPr lang="en-US" altLang="ja-JP" sz="5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66700" indent="-266700" fontAlgn="auto">
                <a:spcBef>
                  <a:spcPts val="0"/>
                </a:spcBef>
                <a:spcAft>
                  <a:spcPts val="0"/>
                </a:spcAft>
                <a:tabLst>
                  <a:tab pos="266700" algn="l"/>
                </a:tabLs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　看護職員を１名以上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のいずれ</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かに該当する利用者の数が１名</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以上（利用定員</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endParaRPr lang="en-US" altLang="ja-JP" sz="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看護</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２名以上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以上である利用者の数が５名以上（利用定員</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endParaRPr lang="en-US" altLang="ja-JP" sz="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　看護</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３名以上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以上である利用者の数が９名以上（利用定員</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600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5925" indent="-415925" fontAlgn="auto">
                <a:spcBef>
                  <a:spcPts val="0"/>
                </a:spcBef>
                <a:spcAft>
                  <a:spcPts val="0"/>
                </a:spcAft>
                <a:tabLst>
                  <a:tab pos="436563"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4960744" y="1268760"/>
              <a:ext cx="3232616"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職員加配加算（障害児通所施設）</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 name="テキスト ボックス 12"/>
          <p:cNvSpPr txBox="1"/>
          <p:nvPr/>
        </p:nvSpPr>
        <p:spPr>
          <a:xfrm>
            <a:off x="8553400" y="3933056"/>
            <a:ext cx="1152128"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endPar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4953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看護職員配置加算の見直し</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一定</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基準</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満たす医療的ケア児を受け入れるための看護職員の加配を評価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endParaRPr lang="en-US" altLang="ja-JP" sz="5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66700" indent="88900" fontAlgn="auto">
              <a:spcBef>
                <a:spcPts val="0"/>
              </a:spcBef>
              <a:spcAft>
                <a:spcPts val="0"/>
              </a:spcAft>
              <a:tabLst>
                <a:tab pos="436563" algn="l"/>
              </a:tabLs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人員配置基準に加え、看護</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職員を１名以上配置し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合計が８点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以上である利用者の数が５名以上</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5925" indent="-415925" fontAlgn="auto">
              <a:spcBef>
                <a:spcPts val="0"/>
              </a:spcBef>
              <a:spcAft>
                <a:spcPts val="0"/>
              </a:spcAft>
              <a:tabLst>
                <a:tab pos="436563"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4977000" y="1268760"/>
            <a:ext cx="4032448"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看護職員配置加算（福祉型障害児入所施設）</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 name="グループ化 17"/>
          <p:cNvGrpSpPr/>
          <p:nvPr/>
        </p:nvGrpSpPr>
        <p:grpSpPr>
          <a:xfrm>
            <a:off x="8677952" y="5805264"/>
            <a:ext cx="1171592" cy="985028"/>
            <a:chOff x="5404206" y="3408044"/>
            <a:chExt cx="1013959" cy="852496"/>
          </a:xfrm>
        </p:grpSpPr>
        <p:pic>
          <p:nvPicPr>
            <p:cNvPr id="19" name="Picture 20" descr="ホテル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206" y="3439762"/>
              <a:ext cx="816201" cy="8162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4" descr="人工呼吸器をつけた赤ちゃん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4206" y="3784455"/>
              <a:ext cx="432048" cy="4760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descr="ベテラン看護師さん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8262" y="3408044"/>
              <a:ext cx="509903" cy="83136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テキスト ボックス 21"/>
          <p:cNvSpPr txBox="1"/>
          <p:nvPr/>
        </p:nvSpPr>
        <p:spPr>
          <a:xfrm>
            <a:off x="200472" y="3933056"/>
            <a:ext cx="4032448"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常勤看護職員等配置加算（生活介護）</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344488" y="5005625"/>
            <a:ext cx="4464496" cy="1061829"/>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常勤看護職員等配置加算（</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）（従来からの区分）</a:t>
            </a:r>
            <a:endPar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看護職員が常勤換算で１人以上配置されている場合</a:t>
            </a:r>
          </a:p>
          <a:p>
            <a:pPr algn="just" fontAlgn="auto">
              <a:spcBef>
                <a:spcPts val="0"/>
              </a:spcBef>
              <a:spcAft>
                <a:spcPts val="0"/>
              </a:spcAft>
            </a:pP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（１）利用定員が</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常勤看護職員等配置加算（Ⅱ</a:t>
            </a:r>
            <a:r>
              <a:rPr lang="ja-JP"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（新区分）</a:t>
            </a:r>
            <a:endParaRPr lang="en-US" altLang="ja-JP" sz="1050"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２人以上</a:t>
            </a:r>
            <a:r>
              <a:rPr lang="ja-JP" altLang="ja-JP" sz="1050"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配置されている場合</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（１）利用定員が</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56</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05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気管切開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7329" y="5448999"/>
            <a:ext cx="989671" cy="1144128"/>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5097016" y="2780928"/>
            <a:ext cx="4464496" cy="1015663"/>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en-US"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例：入所定員が</a:t>
            </a:r>
            <a:r>
              <a:rPr lang="en-US"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人以下の知的障害児入所施設</a:t>
            </a:r>
            <a:r>
              <a:rPr lang="en-US"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spcBef>
                <a:spcPts val="0"/>
              </a:spcBef>
              <a:spcAft>
                <a:spcPts val="0"/>
              </a:spcAft>
            </a:pP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看護職員配置</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）（現行のとおり）</a:t>
            </a:r>
            <a:endPar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en-US"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職員が常勤換算で１人以上配置されている</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　</a:t>
            </a:r>
            <a:r>
              <a:rPr lang="en-US"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141</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a:t>
            </a:r>
            <a:r>
              <a:rPr lang="ja-JP"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職員等配置加算（Ⅱ</a:t>
            </a:r>
            <a:r>
              <a:rPr lang="ja-JP"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（新区分）</a:t>
            </a:r>
            <a:endParaRPr lang="en-US"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r>
              <a:rPr lang="ja-JP" altLang="en-US"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上記に加え、</a:t>
            </a:r>
            <a:r>
              <a:rPr lang="ja-JP" altLang="ja-JP"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a:t>
            </a:r>
            <a:r>
              <a:rPr lang="ja-JP" altLang="ja-JP" sz="1000"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職員が常勤換算</a:t>
            </a:r>
            <a:r>
              <a:rPr lang="ja-JP" altLang="ja-JP"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a:t>
            </a:r>
            <a:r>
              <a:rPr lang="ja-JP" altLang="ja-JP" sz="1000"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a:t>
            </a:r>
            <a:r>
              <a:rPr lang="ja-JP" altLang="ja-JP"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され</a:t>
            </a:r>
            <a:r>
              <a:rPr lang="ja-JP" altLang="en-US"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、一定の基準を見対す障害児が</a:t>
            </a:r>
            <a:r>
              <a:rPr lang="en-US" altLang="ja-JP"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人以上いる場合　　　　</a:t>
            </a:r>
            <a:r>
              <a:rPr lang="ja-JP"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145</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0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2"/>
          <p:cNvSpPr txBox="1">
            <a:spLocks/>
          </p:cNvSpPr>
          <p:nvPr/>
        </p:nvSpPr>
        <p:spPr>
          <a:xfrm>
            <a:off x="7656760"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8AF2211C-1947-412D-9ECE-D1A2B2B3C5F8}" type="slidenum">
              <a:rPr lang="ja-JP" altLang="en-US" sz="1600" smtClean="0">
                <a:solidFill>
                  <a:prstClr val="black"/>
                </a:solidFill>
              </a:rPr>
              <a:pPr fontAlgn="auto">
                <a:spcBef>
                  <a:spcPts val="0"/>
                </a:spcBef>
                <a:spcAft>
                  <a:spcPts val="0"/>
                </a:spcAft>
              </a:pPr>
              <a:t>45</a:t>
            </a:fld>
            <a:endParaRPr lang="ja-JP" altLang="en-US" sz="1600" dirty="0">
              <a:solidFill>
                <a:prstClr val="black"/>
              </a:solidFill>
            </a:endParaRPr>
          </a:p>
        </p:txBody>
      </p:sp>
    </p:spTree>
    <p:extLst>
      <p:ext uri="{BB962C8B-B14F-4D97-AF65-F5344CB8AC3E}">
        <p14:creationId xmlns:p14="http://schemas.microsoft.com/office/powerpoint/2010/main" val="2300376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医療的ケア児者に対する支援の充実②</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88472" y="3645024"/>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送迎においても喀痰吸引等の医療的ケアが必要な場合があることから、手厚い人員配置体制で送迎を行うことを評価する。</a:t>
            </a:r>
            <a:endParaRPr lang="en-US" altLang="ja-JP"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endParaRPr lang="en-US" altLang="ja-JP"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endParaRPr lang="en-US" altLang="ja-JP"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208216" y="3668584"/>
            <a:ext cx="3232616" cy="324408"/>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の拡充</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（障害児通所</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 name="グループ化 12"/>
          <p:cNvGrpSpPr/>
          <p:nvPr/>
        </p:nvGrpSpPr>
        <p:grpSpPr>
          <a:xfrm>
            <a:off x="4953000" y="3645024"/>
            <a:ext cx="4764528" cy="3024336"/>
            <a:chOff x="4941000" y="1247842"/>
            <a:chExt cx="4764528" cy="2685214"/>
          </a:xfrm>
        </p:grpSpPr>
        <p:sp>
          <p:nvSpPr>
            <p:cNvPr id="14" name="正方形/長方形 13"/>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要医療児者支援体制加算の創設</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60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なケアを要する児童や障害者に対して適切な計画</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　支援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等を実施する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ため、専門的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な知識及び支援技術を持つ相談支援専門員を事業所に配置した上で、その旨を公表している場合に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医療・保育・教育機関等連携</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加算の創設</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fontAlgn="auto">
                <a:spcBef>
                  <a:spcPts val="0"/>
                </a:spcBef>
                <a:spcAft>
                  <a:spcPts val="60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サービス利用支援等の実施時において、障害福祉サービス等以外の医療機関、保育機関、教育機関等の職員と面談等を行い、必要な情報提供を受け協議等を行った上で、サービス等利用計画等を作成した場合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p>
            <a:p>
              <a:pPr marL="355600" indent="-355600"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4960744" y="1268760"/>
              <a:ext cx="2684016"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8" name="正方形/長方形 27"/>
          <p:cNvSpPr/>
          <p:nvPr/>
        </p:nvSpPr>
        <p:spPr>
          <a:xfrm>
            <a:off x="272480" y="4558758"/>
            <a:ext cx="4536504" cy="515526"/>
          </a:xfrm>
          <a:prstGeom prst="rect">
            <a:avLst/>
          </a:prstGeom>
          <a:ln w="12700">
            <a:solidFill>
              <a:schemeClr val="tx1"/>
            </a:solidFill>
            <a:prstDash val="sysDash"/>
          </a:ln>
        </p:spPr>
        <p:txBody>
          <a:bodyPr wrap="square">
            <a:spAutoFit/>
          </a:bodyPr>
          <a:lstStyle/>
          <a:p>
            <a:pPr algn="just" fontAlgn="auto">
              <a:lnSpc>
                <a:spcPts val="11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イ</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障害児（重症心身障害児以外）　片道</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54</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lnSpc>
                <a:spcPts val="1100"/>
              </a:lnSpc>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lnSpc>
                <a:spcPts val="1100"/>
              </a:lnSpc>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ロ</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重症心身障害児　　　　　　　   片道</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バスに乗る車椅子の人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776" y="5085184"/>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422496" y="5121042"/>
            <a:ext cx="2370264" cy="900246"/>
          </a:xfrm>
          <a:prstGeom prst="rect">
            <a:avLst/>
          </a:prstGeom>
        </p:spPr>
        <p:txBody>
          <a:bodyPr wrap="square">
            <a:spAutoFit/>
          </a:bodyPr>
          <a:lstStyle/>
          <a:p>
            <a:pPr marL="266700" indent="-266700" algn="just" fontAlgn="auto">
              <a:spcBef>
                <a:spcPts val="0"/>
              </a:spcBef>
              <a:spcAft>
                <a:spcPts val="0"/>
              </a:spcAft>
            </a:pP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看護職員加配加算を算定する事業所で、医療的ケアを行うため、運転手に加え、職員を</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１名以上</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配置して送迎を行った場合に更に加算。</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188472" y="620688"/>
            <a:ext cx="4764528" cy="3047896"/>
            <a:chOff x="4953000" y="620688"/>
            <a:chExt cx="4764528" cy="3047896"/>
          </a:xfrm>
        </p:grpSpPr>
        <p:grpSp>
          <p:nvGrpSpPr>
            <p:cNvPr id="10" name="グループ化 9"/>
            <p:cNvGrpSpPr/>
            <p:nvPr/>
          </p:nvGrpSpPr>
          <p:grpSpPr>
            <a:xfrm>
              <a:off x="4953000" y="620688"/>
              <a:ext cx="4764528" cy="3024336"/>
              <a:chOff x="4941000" y="1247842"/>
              <a:chExt cx="4764528" cy="2685214"/>
            </a:xfrm>
          </p:grpSpPr>
          <p:sp>
            <p:nvSpPr>
              <p:cNvPr id="11" name="正方形/長方形 10"/>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医療機関との連携等により、外部の看護職員が事業所を訪問し　</a:t>
                </a:r>
                <a:r>
                  <a:rPr lang="ja-JP" altLang="en-US" sz="12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て</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障害児者に対して看護を行った場合を評価する本加算について、長時間支援を評価する区分を設ける。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5925" indent="-415925" fontAlgn="auto">
                  <a:spcBef>
                    <a:spcPts val="0"/>
                  </a:spcBef>
                  <a:spcAft>
                    <a:spcPts val="0"/>
                  </a:spcAft>
                  <a:tabLst>
                    <a:tab pos="436563"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4960744" y="1268760"/>
                <a:ext cx="4660776"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（短期入所、障害児通所支援</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 name="正方形/長方形 23"/>
            <p:cNvSpPr/>
            <p:nvPr/>
          </p:nvSpPr>
          <p:spPr>
            <a:xfrm>
              <a:off x="5097016" y="1628800"/>
              <a:ext cx="4448944" cy="1107996"/>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イ</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日（利用者</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ロ</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ハ</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Ⅲ</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ニ</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Ⅳ</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100"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ホ</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Ⅴ</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日（利用者</a:t>
              </a:r>
              <a:r>
                <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1100" b="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kern="1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ヘ</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Ⅵ</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 name="Picture 22" descr="家・建物のイラスト「１階建て一軒家」"/>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5574" y="2816786"/>
              <a:ext cx="737431" cy="7374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車椅子に乗って運動する人のイラスト（女の子）"/>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4285" y="3023273"/>
              <a:ext cx="524569" cy="5245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0050" y="2780842"/>
              <a:ext cx="585910" cy="887742"/>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5097015" y="2780928"/>
              <a:ext cx="2974985" cy="415498"/>
            </a:xfrm>
            <a:prstGeom prst="rect">
              <a:avLst/>
            </a:prstGeom>
          </p:spPr>
          <p:txBody>
            <a:bodyPr wrap="square">
              <a:spAutoFit/>
            </a:bodyPr>
            <a:lstStyle/>
            <a:p>
              <a:pPr marL="88900" indent="-88900" algn="just" fontAlgn="auto">
                <a:spcBef>
                  <a:spcPts val="0"/>
                </a:spcBef>
                <a:spcAft>
                  <a:spcPts val="0"/>
                </a:spcAft>
              </a:pP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時間未満に適用し、（</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Ⅴ</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Ⅵ</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時間を超えた支援に適用</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0" name="スライド番号プレースホルダー 2"/>
          <p:cNvSpPr txBox="1">
            <a:spLocks/>
          </p:cNvSpPr>
          <p:nvPr/>
        </p:nvSpPr>
        <p:spPr>
          <a:xfrm>
            <a:off x="7656760"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8AF2211C-1947-412D-9ECE-D1A2B2B3C5F8}" type="slidenum">
              <a:rPr lang="ja-JP" altLang="en-US" sz="1600" smtClean="0">
                <a:solidFill>
                  <a:prstClr val="black"/>
                </a:solidFill>
              </a:rPr>
              <a:pPr fontAlgn="auto">
                <a:spcBef>
                  <a:spcPts val="0"/>
                </a:spcBef>
                <a:spcAft>
                  <a:spcPts val="0"/>
                </a:spcAft>
              </a:pPr>
              <a:t>46</a:t>
            </a:fld>
            <a:endParaRPr lang="ja-JP" altLang="en-US" sz="1600" dirty="0">
              <a:solidFill>
                <a:prstClr val="black"/>
              </a:solidFill>
            </a:endParaRPr>
          </a:p>
        </p:txBody>
      </p:sp>
      <p:grpSp>
        <p:nvGrpSpPr>
          <p:cNvPr id="2" name="グループ化 1"/>
          <p:cNvGrpSpPr/>
          <p:nvPr/>
        </p:nvGrpSpPr>
        <p:grpSpPr>
          <a:xfrm>
            <a:off x="4953000" y="620688"/>
            <a:ext cx="4764528" cy="3024336"/>
            <a:chOff x="188472" y="620688"/>
            <a:chExt cx="4764528" cy="3024336"/>
          </a:xfrm>
        </p:grpSpPr>
        <p:sp>
          <p:nvSpPr>
            <p:cNvPr id="5" name="正方形/長方形 4"/>
            <p:cNvSpPr/>
            <p:nvPr/>
          </p:nvSpPr>
          <p:spPr>
            <a:xfrm>
              <a:off x="188472" y="620688"/>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医療的ケアが必要な障害児者の受入れを積極的に支援するため、短期入所の新たな報酬区分と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して創設。　</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fontAlgn="auto">
                <a:spcBef>
                  <a:spcPts val="0"/>
                </a:spcBef>
                <a:spcAft>
                  <a:spcPts val="0"/>
                </a:spcAft>
              </a:pPr>
              <a:endParaRPr lang="ja-JP" altLang="en-US" sz="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人員配置基準</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併設型</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や空床型については、現行の取扱いと同様に、本体施設の配置基準に準じることとし、医療的ケアが必要な障害児者を受け入れる場合については、看護職員を常勤で１人以上配置。</a:t>
              </a:r>
            </a:p>
            <a:p>
              <a:pPr marL="266700" indent="-2667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単独型については、現行の区分に加えて、看護職員を常勤で１人以上配置</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のいずれかの項目に該当</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する者を受け入れる場合などを評価。</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208216" y="644248"/>
              <a:ext cx="3232616" cy="324408"/>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福祉型強化短期入所サービスの創設</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46" descr="住宅街のイラスト（背景素材）"/>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438" y="2351509"/>
              <a:ext cx="1207554" cy="12075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パンツルックの女性看護師さん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0872" y="2780927"/>
              <a:ext cx="484173" cy="778135"/>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p:cNvSpPr/>
            <p:nvPr/>
          </p:nvSpPr>
          <p:spPr>
            <a:xfrm>
              <a:off x="272480" y="2492896"/>
              <a:ext cx="3312368" cy="515526"/>
            </a:xfrm>
            <a:prstGeom prst="rect">
              <a:avLst/>
            </a:prstGeom>
            <a:ln w="12700">
              <a:solidFill>
                <a:schemeClr val="tx1"/>
              </a:solidFill>
              <a:prstDash val="sysDash"/>
            </a:ln>
          </p:spPr>
          <p:txBody>
            <a:bodyPr wrap="square">
              <a:spAutoFit/>
            </a:bodyPr>
            <a:lstStyle/>
            <a:p>
              <a:pPr algn="just" fontAlgn="auto">
                <a:lnSpc>
                  <a:spcPts val="11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福祉型強化短期入所サービス費（</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lnSpc>
                  <a:spcPts val="11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区分６</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1,096</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lnSpc>
                  <a:spcPts val="1100"/>
                </a:lnSpc>
                <a:spcBef>
                  <a:spcPts val="0"/>
                </a:spcBef>
                <a:spcAft>
                  <a:spcPts val="0"/>
                </a:spcAft>
              </a:pP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短期入所のみ利用する場合</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3" name="Picture 66" descr="会議のイラスト（男女）"/>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9599" y="5805264"/>
            <a:ext cx="777832" cy="77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518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C:\Users\TMJVT\Documents\●その他資料\イラスト\NB24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789" y="4353438"/>
            <a:ext cx="442008" cy="850911"/>
          </a:xfrm>
          <a:prstGeom prst="rect">
            <a:avLst/>
          </a:prstGeom>
          <a:noFill/>
          <a:extLst>
            <a:ext uri="{909E8E84-426E-40DD-AFC4-6F175D3DCCD1}">
              <a14:hiddenFill xmlns:a14="http://schemas.microsoft.com/office/drawing/2010/main">
                <a:solidFill>
                  <a:srgbClr val="FFFFFF"/>
                </a:solidFill>
              </a14:hiddenFill>
            </a:ext>
          </a:extLst>
        </p:spPr>
      </p:pic>
      <p:sp>
        <p:nvSpPr>
          <p:cNvPr id="39" name="ドーナツ 38"/>
          <p:cNvSpPr/>
          <p:nvPr/>
        </p:nvSpPr>
        <p:spPr>
          <a:xfrm>
            <a:off x="5385063" y="2924949"/>
            <a:ext cx="4377203" cy="2747347"/>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p:txBody>
      </p:sp>
      <p:grpSp>
        <p:nvGrpSpPr>
          <p:cNvPr id="35" name="グループ化 18"/>
          <p:cNvGrpSpPr/>
          <p:nvPr/>
        </p:nvGrpSpPr>
        <p:grpSpPr>
          <a:xfrm>
            <a:off x="0" y="548680"/>
            <a:ext cx="9906000" cy="72008"/>
            <a:chOff x="0" y="188640"/>
            <a:chExt cx="9144000" cy="72008"/>
          </a:xfrm>
        </p:grpSpPr>
        <p:cxnSp>
          <p:nvCxnSpPr>
            <p:cNvPr id="36" name="直線コネクタ 3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角丸四角形 2"/>
          <p:cNvSpPr/>
          <p:nvPr/>
        </p:nvSpPr>
        <p:spPr>
          <a:xfrm>
            <a:off x="5952263" y="5994561"/>
            <a:ext cx="3809988" cy="540000"/>
          </a:xfrm>
          <a:prstGeom prst="roundRect">
            <a:avLst>
              <a:gd name="adj" fmla="val 0"/>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fontAlgn="auto">
              <a:spcBef>
                <a:spcPts val="0"/>
              </a:spcBef>
              <a:spcAft>
                <a:spcPts val="0"/>
              </a:spcAft>
            </a:pPr>
            <a:r>
              <a:rPr lang="ja-JP" altLang="en-US" sz="1200" dirty="0" smtClean="0">
                <a:solidFill>
                  <a:prstClr val="black"/>
                </a:solidFill>
                <a:latin typeface="HGPｺﾞｼｯｸM" panose="020B0600000000000000" pitchFamily="50" charset="-128"/>
                <a:ea typeface="HGPｺﾞｼｯｸM" panose="020B0600000000000000" pitchFamily="50" charset="-128"/>
              </a:rPr>
              <a:t>・在宅の障害児</a:t>
            </a:r>
            <a:r>
              <a:rPr lang="ja-JP" altLang="en-US" sz="1200" dirty="0">
                <a:solidFill>
                  <a:prstClr val="black"/>
                </a:solidFill>
                <a:latin typeface="HGPｺﾞｼｯｸM" panose="020B0600000000000000" pitchFamily="50" charset="-128"/>
                <a:ea typeface="HGPｺﾞｼｯｸM" panose="020B0600000000000000" pitchFamily="50" charset="-128"/>
              </a:rPr>
              <a:t>の</a:t>
            </a:r>
            <a:r>
              <a:rPr lang="ja-JP" altLang="en-US" sz="1200" b="1" dirty="0">
                <a:solidFill>
                  <a:srgbClr val="0070C0"/>
                </a:solidFill>
                <a:latin typeface="HGPｺﾞｼｯｸM" panose="020B0600000000000000" pitchFamily="50" charset="-128"/>
                <a:ea typeface="HGPｺﾞｼｯｸM" panose="020B0600000000000000" pitchFamily="50" charset="-128"/>
              </a:rPr>
              <a:t>発達支援</a:t>
            </a:r>
            <a:r>
              <a:rPr lang="ja-JP" altLang="en-US" sz="1200" b="1" dirty="0" smtClean="0">
                <a:solidFill>
                  <a:srgbClr val="0070C0"/>
                </a:solidFill>
                <a:latin typeface="HGPｺﾞｼｯｸM" panose="020B0600000000000000" pitchFamily="50" charset="-128"/>
                <a:ea typeface="HGPｺﾞｼｯｸM" panose="020B0600000000000000" pitchFamily="50" charset="-128"/>
              </a:rPr>
              <a:t>の機会の確保</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200" dirty="0" smtClean="0">
                <a:solidFill>
                  <a:prstClr val="black"/>
                </a:solidFill>
                <a:latin typeface="HGPｺﾞｼｯｸM" panose="020B0600000000000000" pitchFamily="50" charset="-128"/>
                <a:ea typeface="HGPｺﾞｼｯｸM" panose="020B0600000000000000" pitchFamily="50" charset="-128"/>
              </a:rPr>
              <a:t>・訪問支援から通所支援への</a:t>
            </a:r>
            <a:r>
              <a:rPr lang="ja-JP" altLang="en-US" sz="1200" b="1" dirty="0" smtClean="0">
                <a:solidFill>
                  <a:srgbClr val="0070C0"/>
                </a:solidFill>
                <a:latin typeface="HGPｺﾞｼｯｸM" panose="020B0600000000000000" pitchFamily="50" charset="-128"/>
                <a:ea typeface="HGPｺﾞｼｯｸM" panose="020B0600000000000000" pitchFamily="50" charset="-128"/>
              </a:rPr>
              <a:t>社会生活</a:t>
            </a:r>
            <a:r>
              <a:rPr lang="ja-JP" altLang="en-US" sz="1200" b="1" dirty="0">
                <a:solidFill>
                  <a:srgbClr val="0070C0"/>
                </a:solidFill>
                <a:latin typeface="HGPｺﾞｼｯｸM" panose="020B0600000000000000" pitchFamily="50" charset="-128"/>
                <a:ea typeface="HGPｺﾞｼｯｸM" panose="020B0600000000000000" pitchFamily="50" charset="-128"/>
              </a:rPr>
              <a:t>の</a:t>
            </a:r>
            <a:r>
              <a:rPr lang="ja-JP" altLang="en-US" sz="1200" b="1" dirty="0" smtClean="0">
                <a:solidFill>
                  <a:srgbClr val="0070C0"/>
                </a:solidFill>
                <a:latin typeface="HGPｺﾞｼｯｸM" panose="020B0600000000000000" pitchFamily="50" charset="-128"/>
                <a:ea typeface="HGPｺﾞｼｯｸM" panose="020B0600000000000000" pitchFamily="50" charset="-128"/>
              </a:rPr>
              <a:t>移行を推進</a:t>
            </a:r>
            <a:endParaRPr lang="ja-JP" altLang="en-US" sz="1200" b="1" dirty="0">
              <a:solidFill>
                <a:srgbClr val="0070C0"/>
              </a:solidFill>
              <a:latin typeface="HGPｺﾞｼｯｸM" panose="020B0600000000000000" pitchFamily="50" charset="-128"/>
              <a:ea typeface="HGPｺﾞｼｯｸM" panose="020B0600000000000000" pitchFamily="50" charset="-128"/>
            </a:endParaRPr>
          </a:p>
        </p:txBody>
      </p:sp>
      <p:sp>
        <p:nvSpPr>
          <p:cNvPr id="40" name="角丸四角形 39"/>
          <p:cNvSpPr/>
          <p:nvPr/>
        </p:nvSpPr>
        <p:spPr>
          <a:xfrm>
            <a:off x="5971080" y="2920804"/>
            <a:ext cx="1121570" cy="393533"/>
          </a:xfrm>
          <a:prstGeom prst="roundRect">
            <a:avLst>
              <a:gd name="adj" fmla="val 12242"/>
            </a:avLst>
          </a:prstGeom>
          <a:solidFill>
            <a:schemeClr val="accent5"/>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r>
              <a:rPr lang="ja-JP" altLang="en-US" sz="1000" dirty="0" smtClean="0">
                <a:solidFill>
                  <a:prstClr val="black"/>
                </a:solidFill>
              </a:rPr>
              <a:t>訪問</a:t>
            </a:r>
            <a:r>
              <a:rPr lang="ja-JP" altLang="en-US" sz="1000" dirty="0">
                <a:solidFill>
                  <a:prstClr val="black"/>
                </a:solidFill>
              </a:rPr>
              <a:t>教育</a:t>
            </a:r>
          </a:p>
        </p:txBody>
      </p:sp>
      <p:cxnSp>
        <p:nvCxnSpPr>
          <p:cNvPr id="45" name="直線矢印コネクタ 44"/>
          <p:cNvCxnSpPr>
            <a:stCxn id="51" idx="3"/>
          </p:cNvCxnSpPr>
          <p:nvPr/>
        </p:nvCxnSpPr>
        <p:spPr>
          <a:xfrm>
            <a:off x="6337603" y="3868036"/>
            <a:ext cx="954256" cy="109220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5101451" y="4532999"/>
            <a:ext cx="1701624" cy="427261"/>
          </a:xfrm>
          <a:prstGeom prst="roundRect">
            <a:avLst>
              <a:gd name="adj" fmla="val 12242"/>
            </a:avLst>
          </a:prstGeom>
          <a:solidFill>
            <a:srgbClr val="FDBBC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r>
              <a:rPr lang="ja-JP" altLang="en-US" sz="1100" dirty="0" smtClean="0">
                <a:solidFill>
                  <a:prstClr val="black"/>
                </a:solidFill>
              </a:rPr>
              <a:t>訪問診療</a:t>
            </a:r>
            <a:r>
              <a:rPr lang="ja-JP" altLang="en-US" sz="1100" dirty="0">
                <a:solidFill>
                  <a:prstClr val="black"/>
                </a:solidFill>
              </a:rPr>
              <a:t>・</a:t>
            </a:r>
            <a:r>
              <a:rPr lang="ja-JP" altLang="en-US" sz="1100" dirty="0" smtClean="0">
                <a:solidFill>
                  <a:prstClr val="black"/>
                </a:solidFill>
              </a:rPr>
              <a:t>訪問</a:t>
            </a:r>
            <a:r>
              <a:rPr lang="ja-JP" altLang="en-US" sz="1100" dirty="0">
                <a:solidFill>
                  <a:prstClr val="black"/>
                </a:solidFill>
              </a:rPr>
              <a:t>看護</a:t>
            </a:r>
          </a:p>
        </p:txBody>
      </p:sp>
      <p:sp>
        <p:nvSpPr>
          <p:cNvPr id="51" name="角丸四角形 50"/>
          <p:cNvSpPr/>
          <p:nvPr/>
        </p:nvSpPr>
        <p:spPr>
          <a:xfrm>
            <a:off x="5132509" y="3645026"/>
            <a:ext cx="1205094" cy="446005"/>
          </a:xfrm>
          <a:prstGeom prst="roundRect">
            <a:avLst>
              <a:gd name="adj" fmla="val 12242"/>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r>
              <a:rPr lang="ja-JP" altLang="en-US" sz="1000" dirty="0" smtClean="0">
                <a:solidFill>
                  <a:prstClr val="black"/>
                </a:solidFill>
              </a:rPr>
              <a:t>居宅訪問型保育</a:t>
            </a:r>
            <a:endParaRPr lang="ja-JP" altLang="en-US" sz="1000" dirty="0">
              <a:solidFill>
                <a:prstClr val="black"/>
              </a:solidFill>
            </a:endParaRPr>
          </a:p>
        </p:txBody>
      </p:sp>
      <p:cxnSp>
        <p:nvCxnSpPr>
          <p:cNvPr id="52" name="直線矢印コネクタ 51"/>
          <p:cNvCxnSpPr/>
          <p:nvPr/>
        </p:nvCxnSpPr>
        <p:spPr>
          <a:xfrm>
            <a:off x="7020996" y="3356992"/>
            <a:ext cx="452284" cy="160324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8034520" y="3526268"/>
            <a:ext cx="1599000" cy="478801"/>
          </a:xfrm>
          <a:prstGeom prst="rect">
            <a:avLst/>
          </a:prstGeom>
          <a:solidFill>
            <a:srgbClr val="FFCC99"/>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r>
              <a:rPr lang="ja-JP" altLang="en-US" sz="1100" dirty="0" smtClean="0">
                <a:solidFill>
                  <a:prstClr val="black"/>
                </a:solidFill>
                <a:latin typeface="HGPｺﾞｼｯｸM" panose="020B0600000000000000" pitchFamily="50" charset="-128"/>
                <a:ea typeface="HGPｺﾞｼｯｸM" panose="020B0600000000000000" pitchFamily="50" charset="-128"/>
              </a:rPr>
              <a:t>居宅訪問型</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defRPr/>
            </a:pPr>
            <a:r>
              <a:rPr lang="ja-JP" altLang="en-US" sz="1100" dirty="0" smtClean="0">
                <a:solidFill>
                  <a:prstClr val="black"/>
                </a:solidFill>
                <a:latin typeface="HGPｺﾞｼｯｸM" panose="020B0600000000000000" pitchFamily="50" charset="-128"/>
                <a:ea typeface="HGPｺﾞｼｯｸM" panose="020B0600000000000000" pitchFamily="50" charset="-128"/>
              </a:rPr>
              <a:t>児童発達支援（新設）</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cxnSp>
        <p:nvCxnSpPr>
          <p:cNvPr id="56" name="直線矢印コネクタ 55"/>
          <p:cNvCxnSpPr/>
          <p:nvPr/>
        </p:nvCxnSpPr>
        <p:spPr>
          <a:xfrm>
            <a:off x="6821054" y="4778866"/>
            <a:ext cx="399884" cy="40886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KKKPH\AppData\Local\Microsoft\Windows\Temporary Internet Files\Content.IE5\U0BHBEX7\lgi01a20140329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91859" y="5047817"/>
            <a:ext cx="829493" cy="82949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905356" y="5672319"/>
            <a:ext cx="492443" cy="276999"/>
          </a:xfrm>
          <a:prstGeom prst="rect">
            <a:avLst/>
          </a:prstGeom>
          <a:noFill/>
        </p:spPr>
        <p:txBody>
          <a:bodyPr wrap="none">
            <a:spAutoFit/>
          </a:bodyPr>
          <a:lstStyle/>
          <a:p>
            <a:pPr algn="ctr" fontAlgn="auto">
              <a:spcBef>
                <a:spcPts val="0"/>
              </a:spcBef>
              <a:spcAft>
                <a:spcPts val="0"/>
              </a:spcAft>
              <a:defRPr/>
            </a:pPr>
            <a:r>
              <a:rPr lang="ja-JP" altLang="en-US" sz="1200" dirty="0">
                <a:solidFill>
                  <a:prstClr val="black"/>
                </a:solidFill>
                <a:latin typeface="Calibri"/>
                <a:ea typeface="ＭＳ Ｐゴシック"/>
              </a:rPr>
              <a:t>居宅</a:t>
            </a:r>
          </a:p>
        </p:txBody>
      </p:sp>
      <p:sp>
        <p:nvSpPr>
          <p:cNvPr id="55" name="1 つの角を丸めた四角形 54"/>
          <p:cNvSpPr/>
          <p:nvPr/>
        </p:nvSpPr>
        <p:spPr>
          <a:xfrm>
            <a:off x="7761325" y="3166216"/>
            <a:ext cx="2274739" cy="432048"/>
          </a:xfrm>
          <a:prstGeom prst="snipRoundRect">
            <a:avLst>
              <a:gd name="adj1" fmla="val 16667"/>
              <a:gd name="adj2" fmla="val 324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fontAlgn="auto">
              <a:spcBef>
                <a:spcPts val="0"/>
              </a:spcBef>
              <a:spcAft>
                <a:spcPts val="0"/>
              </a:spcAft>
              <a:defRPr/>
            </a:pPr>
            <a:r>
              <a:rPr lang="ja-JP" altLang="en-US" sz="1600" b="1" dirty="0">
                <a:solidFill>
                  <a:srgbClr val="000000"/>
                </a:solidFill>
              </a:rPr>
              <a:t> </a:t>
            </a:r>
            <a:r>
              <a:rPr lang="ja-JP" altLang="en-US" sz="1200" b="1" dirty="0" smtClean="0">
                <a:solidFill>
                  <a:srgbClr val="000000"/>
                </a:solidFill>
                <a:latin typeface="HGPｺﾞｼｯｸM" panose="020B0600000000000000" pitchFamily="50" charset="-128"/>
                <a:ea typeface="HGPｺﾞｼｯｸM" panose="020B0600000000000000" pitchFamily="50" charset="-128"/>
              </a:rPr>
              <a:t>児童</a:t>
            </a:r>
            <a:r>
              <a:rPr lang="ja-JP" altLang="en-US" sz="1200" b="1" dirty="0">
                <a:solidFill>
                  <a:srgbClr val="000000"/>
                </a:solidFill>
                <a:latin typeface="HGPｺﾞｼｯｸM" panose="020B0600000000000000" pitchFamily="50" charset="-128"/>
                <a:ea typeface="HGPｺﾞｼｯｸM" panose="020B0600000000000000" pitchFamily="50" charset="-128"/>
              </a:rPr>
              <a:t>発達</a:t>
            </a:r>
            <a:r>
              <a:rPr lang="ja-JP" altLang="en-US" sz="1200" b="1" dirty="0" smtClean="0">
                <a:solidFill>
                  <a:srgbClr val="000000"/>
                </a:solidFill>
                <a:latin typeface="HGPｺﾞｼｯｸM" panose="020B0600000000000000" pitchFamily="50" charset="-128"/>
                <a:ea typeface="HGPｺﾞｼｯｸM" panose="020B0600000000000000" pitchFamily="50" charset="-128"/>
              </a:rPr>
              <a:t>支援センター　等</a:t>
            </a:r>
            <a:r>
              <a:rPr lang="ja-JP" altLang="en-US" sz="1200" b="1" dirty="0">
                <a:solidFill>
                  <a:srgbClr val="000000"/>
                </a:solidFill>
                <a:latin typeface="HGPｺﾞｼｯｸM" panose="020B0600000000000000" pitchFamily="50" charset="-128"/>
                <a:ea typeface="HGPｺﾞｼｯｸM" panose="020B0600000000000000" pitchFamily="50" charset="-128"/>
              </a:rPr>
              <a:t>　</a:t>
            </a:r>
            <a:r>
              <a:rPr lang="ja-JP" altLang="en-US" sz="1200" b="1" dirty="0" smtClean="0">
                <a:solidFill>
                  <a:srgbClr val="000000"/>
                </a:solidFill>
                <a:latin typeface="HGPｺﾞｼｯｸM" panose="020B0600000000000000" pitchFamily="50" charset="-128"/>
                <a:ea typeface="HGPｺﾞｼｯｸM" panose="020B0600000000000000" pitchFamily="50" charset="-128"/>
              </a:rPr>
              <a:t> </a:t>
            </a:r>
            <a:endParaRPr lang="en-US" altLang="ja-JP" sz="1200" b="1" dirty="0" smtClean="0">
              <a:solidFill>
                <a:srgbClr val="000000"/>
              </a:solidFill>
              <a:latin typeface="HGPｺﾞｼｯｸM" panose="020B0600000000000000" pitchFamily="50" charset="-128"/>
              <a:ea typeface="HGPｺﾞｼｯｸM" panose="020B0600000000000000" pitchFamily="50" charset="-128"/>
            </a:endParaRPr>
          </a:p>
        </p:txBody>
      </p:sp>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368" y="2704878"/>
            <a:ext cx="1157823" cy="573531"/>
          </a:xfrm>
          <a:prstGeom prst="rect">
            <a:avLst/>
          </a:prstGeom>
          <a:noFill/>
          <a:extLst>
            <a:ext uri="{909E8E84-426E-40DD-AFC4-6F175D3DCCD1}">
              <a14:hiddenFill xmlns:a14="http://schemas.microsoft.com/office/drawing/2010/main">
                <a:solidFill>
                  <a:srgbClr val="FFFFFF"/>
                </a:solidFill>
              </a14:hiddenFill>
            </a:ext>
          </a:extLst>
        </p:spPr>
      </p:pic>
      <p:sp>
        <p:nvSpPr>
          <p:cNvPr id="17" name="右矢印 16"/>
          <p:cNvSpPr/>
          <p:nvPr/>
        </p:nvSpPr>
        <p:spPr>
          <a:xfrm rot="7114606">
            <a:off x="7626079" y="4386934"/>
            <a:ext cx="926288" cy="406250"/>
          </a:xfrm>
          <a:prstGeom prst="rightArrow">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fontAlgn="auto">
              <a:spcBef>
                <a:spcPts val="0"/>
              </a:spcBef>
              <a:spcAft>
                <a:spcPts val="0"/>
              </a:spcAft>
            </a:pPr>
            <a:endParaRPr lang="ja-JP" altLang="en-US" sz="1400" b="1" dirty="0" smtClean="0">
              <a:solidFill>
                <a:prstClr val="black"/>
              </a:solidFill>
            </a:endParaRPr>
          </a:p>
        </p:txBody>
      </p:sp>
      <p:sp>
        <p:nvSpPr>
          <p:cNvPr id="33" name="正方形/長方形 32"/>
          <p:cNvSpPr/>
          <p:nvPr/>
        </p:nvSpPr>
        <p:spPr>
          <a:xfrm>
            <a:off x="129950" y="2852936"/>
            <a:ext cx="4803273" cy="1077630"/>
          </a:xfrm>
          <a:prstGeom prst="rect">
            <a:avLst/>
          </a:prstGeom>
          <a:noFill/>
          <a:ln w="19050" cap="flat" cmpd="sng" algn="ctr">
            <a:solidFill>
              <a:srgbClr val="99CCFF"/>
            </a:solidFill>
            <a:prstDash val="solid"/>
          </a:ln>
          <a:effectLst/>
        </p:spPr>
        <p:txBody>
          <a:bodyPr lIns="91430" tIns="45714" rIns="91430" bIns="45714" anchor="t" anchorCtr="0"/>
          <a:lstStyle/>
          <a:p>
            <a:pPr marL="179388" indent="-179388" fontAlgn="auto">
              <a:spcBef>
                <a:spcPts val="0"/>
              </a:spcBef>
              <a:spcAft>
                <a:spcPts val="0"/>
              </a:spcAft>
              <a:defRPr/>
            </a:pP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388" indent="-179388"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重症心身</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障害児などの重度の障害児等</a:t>
            </a: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であって、児童発達支援等の障害児通所支援を受けるために外出することが著しく困難な障害児</a:t>
            </a:r>
          </a:p>
          <a:p>
            <a:pPr marL="179388" indent="-179388" fontAlgn="auto">
              <a:spcBef>
                <a:spcPts val="0"/>
              </a:spcBef>
              <a:spcAft>
                <a:spcPts val="0"/>
              </a:spcAft>
              <a:defRPr/>
            </a:pP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　</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129950" y="2636912"/>
            <a:ext cx="1794199" cy="29184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 対象者</a:t>
            </a:r>
          </a:p>
        </p:txBody>
      </p:sp>
      <p:sp>
        <p:nvSpPr>
          <p:cNvPr id="43" name="正方形/長方形 42"/>
          <p:cNvSpPr/>
          <p:nvPr/>
        </p:nvSpPr>
        <p:spPr>
          <a:xfrm>
            <a:off x="129950" y="4198798"/>
            <a:ext cx="4803273" cy="1620000"/>
          </a:xfrm>
          <a:prstGeom prst="rect">
            <a:avLst/>
          </a:prstGeom>
          <a:noFill/>
          <a:ln w="19050" cap="flat" cmpd="sng" algn="ctr">
            <a:solidFill>
              <a:srgbClr val="99CCFF"/>
            </a:solidFill>
            <a:prstDash val="solid"/>
          </a:ln>
          <a:effectLst/>
        </p:spPr>
        <p:txBody>
          <a:bodyPr lIns="91430" tIns="45714" rIns="91430" bIns="45714" anchor="t"/>
          <a:lstStyle/>
          <a:p>
            <a:pPr marL="182563" indent="-182563" fontAlgn="auto">
              <a:lnSpc>
                <a:spcPct val="110000"/>
              </a:lnSpc>
              <a:spcBef>
                <a:spcPts val="0"/>
              </a:spcBef>
              <a:spcAft>
                <a:spcPts val="0"/>
              </a:spcAft>
            </a:pP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82563" indent="-182563" fontAlgn="auto">
              <a:lnSpc>
                <a:spcPct val="110000"/>
              </a:lnSpc>
              <a:spcBef>
                <a:spcPts val="0"/>
              </a:spcBef>
              <a:spcAft>
                <a:spcPts val="0"/>
              </a:spcAft>
            </a:pP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障害児の居宅を訪問し、日常生活における基本的な動作の指導、知識技能の付与等の支援を</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実施</a:t>
            </a:r>
            <a:endParaRPr kumimoji="0" lang="ja-JP" altLang="en-US" sz="1400" kern="0" dirty="0">
              <a:solidFill>
                <a:prstClr val="black"/>
              </a:solidFill>
              <a:latin typeface="HGPｺﾞｼｯｸM" panose="020B0600000000000000" pitchFamily="50" charset="-128"/>
              <a:ea typeface="HGPｺﾞｼｯｸM" panose="020B0600000000000000" pitchFamily="50" charset="-128"/>
            </a:endParaRPr>
          </a:p>
          <a:p>
            <a:pPr marL="182563" indent="-182563" fontAlgn="auto">
              <a:lnSpc>
                <a:spcPct val="110000"/>
              </a:lnSpc>
              <a:spcBef>
                <a:spcPts val="0"/>
              </a:spcBef>
              <a:spcAft>
                <a:spcPts val="0"/>
              </a:spcAft>
            </a:pPr>
            <a:endParaRPr kumimoji="0" lang="en-US" altLang="ja-JP" sz="400" kern="0" dirty="0" smtClean="0">
              <a:solidFill>
                <a:prstClr val="black"/>
              </a:solidFill>
              <a:latin typeface="HGPｺﾞｼｯｸM" panose="020B0600000000000000" pitchFamily="50" charset="-128"/>
              <a:ea typeface="HGPｺﾞｼｯｸM" panose="020B0600000000000000" pitchFamily="50" charset="-128"/>
            </a:endParaRPr>
          </a:p>
          <a:p>
            <a:pPr marL="182563" indent="-182563" fontAlgn="auto">
              <a:lnSpc>
                <a:spcPct val="110000"/>
              </a:lnSpc>
              <a:spcBef>
                <a:spcPts val="0"/>
              </a:spcBef>
              <a:spcAft>
                <a:spcPts val="0"/>
              </a:spcAft>
            </a:pP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　　</a:t>
            </a:r>
            <a:r>
              <a:rPr kumimoji="0" lang="en-US" altLang="ja-JP" sz="1200" kern="0" dirty="0" smtClean="0">
                <a:solidFill>
                  <a:prstClr val="black"/>
                </a:solidFill>
                <a:latin typeface="HGPｺﾞｼｯｸM" panose="020B0600000000000000" pitchFamily="50" charset="-128"/>
                <a:ea typeface="HGPｺﾞｼｯｸM" panose="020B0600000000000000" pitchFamily="50" charset="-128"/>
              </a:rPr>
              <a:t>【</a:t>
            </a: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具体的</a:t>
            </a:r>
            <a:r>
              <a:rPr kumimoji="0" lang="ja-JP" altLang="en-US" sz="1200" kern="0" dirty="0">
                <a:solidFill>
                  <a:prstClr val="black"/>
                </a:solidFill>
                <a:latin typeface="HGPｺﾞｼｯｸM" panose="020B0600000000000000" pitchFamily="50" charset="-128"/>
                <a:ea typeface="HGPｺﾞｼｯｸM" panose="020B0600000000000000" pitchFamily="50" charset="-128"/>
              </a:rPr>
              <a:t>な支援内容の</a:t>
            </a: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例</a:t>
            </a:r>
            <a:r>
              <a:rPr kumimoji="0" lang="en-US" altLang="ja-JP" sz="1200" kern="0" dirty="0" smtClean="0">
                <a:solidFill>
                  <a:prstClr val="black"/>
                </a:solidFill>
                <a:latin typeface="HGPｺﾞｼｯｸM" panose="020B0600000000000000" pitchFamily="50" charset="-128"/>
                <a:ea typeface="HGPｺﾞｼｯｸM" panose="020B0600000000000000" pitchFamily="50" charset="-128"/>
              </a:rPr>
              <a:t>】</a:t>
            </a:r>
            <a:endParaRPr kumimoji="0" lang="ja-JP" altLang="en-US" sz="1200" kern="0" dirty="0">
              <a:solidFill>
                <a:prstClr val="black"/>
              </a:solidFill>
              <a:latin typeface="HGPｺﾞｼｯｸM" panose="020B0600000000000000" pitchFamily="50" charset="-128"/>
              <a:ea typeface="HGPｺﾞｼｯｸM" panose="020B0600000000000000" pitchFamily="50" charset="-128"/>
            </a:endParaRPr>
          </a:p>
          <a:p>
            <a:pPr marL="182563" indent="-182563" fontAlgn="auto">
              <a:lnSpc>
                <a:spcPct val="110000"/>
              </a:lnSpc>
              <a:spcBef>
                <a:spcPts val="0"/>
              </a:spcBef>
              <a:spcAft>
                <a:spcPts val="0"/>
              </a:spcAft>
            </a:pP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　</a:t>
            </a: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・手先の感覚と脳の認識のずれを埋めるための活動</a:t>
            </a:r>
          </a:p>
          <a:p>
            <a:pPr marL="182563" indent="-182563" fontAlgn="auto">
              <a:lnSpc>
                <a:spcPct val="110000"/>
              </a:lnSpc>
              <a:spcBef>
                <a:spcPts val="0"/>
              </a:spcBef>
              <a:spcAft>
                <a:spcPts val="0"/>
              </a:spcAft>
            </a:pP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　</a:t>
            </a: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・絵カードや写真を利用した言葉の理解のための活動</a:t>
            </a:r>
          </a:p>
          <a:p>
            <a:pPr marL="182563" indent="-182563" fontAlgn="auto">
              <a:lnSpc>
                <a:spcPct val="110000"/>
              </a:lnSpc>
              <a:spcBef>
                <a:spcPts val="0"/>
              </a:spcBef>
              <a:spcAft>
                <a:spcPts val="0"/>
              </a:spcAft>
              <a:defRPr/>
            </a:pPr>
            <a:endParaRPr kumimoji="0" lang="en-US" altLang="ja-JP" sz="800" kern="0" dirty="0" smtClean="0">
              <a:solidFill>
                <a:prstClr val="black"/>
              </a:solidFill>
              <a:latin typeface="HGPｺﾞｼｯｸM" panose="020B0600000000000000" pitchFamily="50" charset="-128"/>
              <a:ea typeface="HGPｺﾞｼｯｸM" panose="020B0600000000000000" pitchFamily="50" charset="-128"/>
            </a:endParaRPr>
          </a:p>
          <a:p>
            <a:pPr marL="179388" indent="-179388" fontAlgn="auto">
              <a:spcBef>
                <a:spcPts val="0"/>
              </a:spcBef>
              <a:spcAft>
                <a:spcPts val="0"/>
              </a:spcAft>
              <a:defRPr/>
            </a:pP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4" name="正方形/長方形 43"/>
          <p:cNvSpPr/>
          <p:nvPr/>
        </p:nvSpPr>
        <p:spPr>
          <a:xfrm>
            <a:off x="128464" y="4005064"/>
            <a:ext cx="2106234" cy="29184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支援内容</a:t>
            </a:r>
          </a:p>
        </p:txBody>
      </p:sp>
      <p:sp>
        <p:nvSpPr>
          <p:cNvPr id="50" name="角丸四角形 49"/>
          <p:cNvSpPr/>
          <p:nvPr/>
        </p:nvSpPr>
        <p:spPr>
          <a:xfrm>
            <a:off x="92807" y="717493"/>
            <a:ext cx="9720386" cy="1775407"/>
          </a:xfrm>
          <a:prstGeom prst="roundRect">
            <a:avLst>
              <a:gd name="adj" fmla="val 7534"/>
            </a:avLst>
          </a:prstGeom>
          <a:solidFill>
            <a:sysClr val="window" lastClr="FFFFFF"/>
          </a:solidFill>
          <a:ln w="19050" cap="flat" cmpd="sng" algn="ctr">
            <a:solidFill>
              <a:srgbClr val="99CCFF"/>
            </a:solidFill>
            <a:prstDash val="solid"/>
          </a:ln>
          <a:effectLst>
            <a:outerShdw blurRad="40000" dist="20000" dir="5400000" rotWithShape="0">
              <a:srgbClr val="000000">
                <a:alpha val="38000"/>
              </a:srgbClr>
            </a:outerShdw>
          </a:effectLst>
        </p:spPr>
        <p:txBody>
          <a:bodyPr lIns="72000" tIns="36000" bIns="36000" anchor="ctr" anchorCtr="0"/>
          <a:lstStyle/>
          <a:p>
            <a:pPr marL="174625" indent="-174625"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a:t>
            </a:r>
            <a:r>
              <a:rPr lang="ja-JP" altLang="en-US" sz="1400" dirty="0" smtClean="0">
                <a:solidFill>
                  <a:prstClr val="black"/>
                </a:solidFill>
                <a:latin typeface="HGPｺﾞｼｯｸM" panose="020B0600000000000000" pitchFamily="50" charset="-128"/>
                <a:ea typeface="HGPｺﾞｼｯｸM" panose="020B0600000000000000" pitchFamily="50" charset="-128"/>
              </a:rPr>
              <a:t>障害児支援については、一般的には複数の児童が集まる通所による支援が成長にとって望ましいと考えられるため、これまで通所支援の充実を図ってきたが、現状では、</a:t>
            </a:r>
            <a:r>
              <a:rPr lang="ja-JP" altLang="en-US" sz="1400" dirty="0">
                <a:solidFill>
                  <a:prstClr val="black"/>
                </a:solidFill>
                <a:latin typeface="HGPｺﾞｼｯｸM" panose="020B0600000000000000" pitchFamily="50" charset="-128"/>
                <a:ea typeface="HGPｺﾞｼｯｸM" panose="020B0600000000000000" pitchFamily="50" charset="-128"/>
              </a:rPr>
              <a:t>重度の障害等のために外出が著しく困難な障害児</a:t>
            </a:r>
            <a:r>
              <a:rPr lang="ja-JP" altLang="en-US" sz="1400" dirty="0" smtClean="0">
                <a:solidFill>
                  <a:prstClr val="black"/>
                </a:solidFill>
                <a:latin typeface="HGPｺﾞｼｯｸM" panose="020B0600000000000000" pitchFamily="50" charset="-128"/>
                <a:ea typeface="HGPｺﾞｼｯｸM" panose="020B0600000000000000" pitchFamily="50" charset="-128"/>
              </a:rPr>
              <a:t>に発達</a:t>
            </a:r>
            <a:r>
              <a:rPr lang="ja-JP" altLang="en-US" sz="1400" dirty="0">
                <a:solidFill>
                  <a:prstClr val="black"/>
                </a:solidFill>
                <a:latin typeface="HGPｺﾞｼｯｸM" panose="020B0600000000000000" pitchFamily="50" charset="-128"/>
                <a:ea typeface="HGPｺﾞｼｯｸM" panose="020B0600000000000000" pitchFamily="50" charset="-128"/>
              </a:rPr>
              <a:t>支援を受ける機会が提供されていない</a:t>
            </a:r>
            <a:r>
              <a:rPr lang="ja-JP" altLang="en-US" sz="1400" dirty="0" smtClean="0">
                <a:solidFill>
                  <a:prstClr val="black"/>
                </a:solidFill>
                <a:latin typeface="HGPｺﾞｼｯｸM" panose="020B0600000000000000" pitchFamily="50" charset="-128"/>
                <a:ea typeface="HGPｺﾞｼｯｸM" panose="020B0600000000000000" pitchFamily="50" charset="-128"/>
              </a:rPr>
              <a:t>。</a:t>
            </a:r>
            <a:endParaRPr lang="en-US" altLang="ja-JP" sz="1400" dirty="0" smtClean="0">
              <a:solidFill>
                <a:prstClr val="black"/>
              </a:solidFill>
              <a:latin typeface="HGPｺﾞｼｯｸM" panose="020B0600000000000000" pitchFamily="50" charset="-128"/>
              <a:ea typeface="HGPｺﾞｼｯｸM" panose="020B0600000000000000" pitchFamily="50" charset="-128"/>
            </a:endParaRPr>
          </a:p>
          <a:p>
            <a:pPr marL="174625" indent="-174625" fontAlgn="auto">
              <a:lnSpc>
                <a:spcPct val="110000"/>
              </a:lnSpc>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marL="182563" indent="-18256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このため、重度の障害等の状態にある障害児であって、障害児通所支援を利用するために外出することが著しく困難な障害児に発達支援が提供できる</a:t>
            </a:r>
            <a:r>
              <a:rPr lang="ja-JP" altLang="en-US" sz="1400" dirty="0" smtClean="0">
                <a:solidFill>
                  <a:prstClr val="black"/>
                </a:solidFill>
                <a:latin typeface="HGPｺﾞｼｯｸM" panose="020B0600000000000000" pitchFamily="50" charset="-128"/>
                <a:ea typeface="HGPｺﾞｼｯｸM" panose="020B0600000000000000" pitchFamily="50" charset="-128"/>
              </a:rPr>
              <a:t>よう、障害児</a:t>
            </a:r>
            <a:r>
              <a:rPr lang="ja-JP" altLang="en-US" sz="1400" dirty="0">
                <a:solidFill>
                  <a:prstClr val="black"/>
                </a:solidFill>
                <a:latin typeface="HGPｺﾞｼｯｸM" panose="020B0600000000000000" pitchFamily="50" charset="-128"/>
                <a:ea typeface="HGPｺﾞｼｯｸM" panose="020B0600000000000000" pitchFamily="50" charset="-128"/>
              </a:rPr>
              <a:t>の居宅を訪問して発達支援を行うサービス</a:t>
            </a:r>
            <a:r>
              <a:rPr lang="ja-JP" altLang="en-US" sz="1400" dirty="0" smtClean="0">
                <a:solidFill>
                  <a:prstClr val="black"/>
                </a:solidFill>
                <a:latin typeface="HGPｺﾞｼｯｸM" panose="020B0600000000000000" pitchFamily="50" charset="-128"/>
                <a:ea typeface="HGPｺﾞｼｯｸM" panose="020B0600000000000000" pitchFamily="50" charset="-128"/>
              </a:rPr>
              <a:t>を新たに創設する（</a:t>
            </a:r>
            <a:r>
              <a:rPr lang="ja-JP" altLang="en-US" sz="1400" dirty="0">
                <a:solidFill>
                  <a:prstClr val="black"/>
                </a:solidFill>
                <a:latin typeface="HGPｺﾞｼｯｸM" panose="020B0600000000000000" pitchFamily="50" charset="-128"/>
                <a:ea typeface="HGPｺﾞｼｯｸM" panose="020B0600000000000000" pitchFamily="50" charset="-128"/>
              </a:rPr>
              <a:t>「居宅訪問型児童発達支援」</a:t>
            </a:r>
            <a:r>
              <a:rPr lang="ja-JP" altLang="en-US" sz="1400" dirty="0" smtClean="0">
                <a:solidFill>
                  <a:prstClr val="black"/>
                </a:solidFill>
                <a:latin typeface="HGPｺﾞｼｯｸM" panose="020B0600000000000000" pitchFamily="50" charset="-128"/>
                <a:ea typeface="HGPｺﾞｼｯｸM" panose="020B0600000000000000" pitchFamily="50" charset="-128"/>
              </a:rPr>
              <a:t>）。</a:t>
            </a:r>
            <a:endParaRPr lang="ja-JP" altLang="en-US" sz="1400" dirty="0">
              <a:solidFill>
                <a:prstClr val="black"/>
              </a:solidFill>
              <a:latin typeface="HGPｺﾞｼｯｸM" panose="020B0600000000000000" pitchFamily="50" charset="-128"/>
              <a:ea typeface="HGPｺﾞｼｯｸM" panose="020B0600000000000000" pitchFamily="50" charset="-128"/>
            </a:endParaRPr>
          </a:p>
        </p:txBody>
      </p:sp>
      <p:sp>
        <p:nvSpPr>
          <p:cNvPr id="26" name="タイトル 7"/>
          <p:cNvSpPr txBox="1">
            <a:spLocks/>
          </p:cNvSpPr>
          <p:nvPr/>
        </p:nvSpPr>
        <p:spPr bwMode="auto">
          <a:xfrm>
            <a:off x="-2489" y="-27384"/>
            <a:ext cx="9906000" cy="468000"/>
          </a:xfrm>
          <a:prstGeom prst="rect">
            <a:avLst/>
          </a:prstGeom>
          <a:solidFill>
            <a:srgbClr val="0000FF"/>
          </a:solidFill>
          <a:ln w="9525">
            <a:noFill/>
            <a:miter lim="800000"/>
            <a:headEnd/>
            <a:tailEnd/>
          </a:ln>
        </p:spPr>
        <p:txBody>
          <a:bodyPr vert="horz" wrap="square" lIns="91414" tIns="45706" rIns="91414" bIns="4570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「居宅訪問型児童発達支援」の報酬の設定</a:t>
            </a:r>
            <a:endPar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29950" y="6129480"/>
            <a:ext cx="4803273" cy="683896"/>
          </a:xfrm>
          <a:prstGeom prst="rect">
            <a:avLst/>
          </a:prstGeom>
          <a:noFill/>
          <a:ln w="19050" cap="flat" cmpd="sng" algn="ctr">
            <a:solidFill>
              <a:srgbClr val="99CCFF"/>
            </a:solidFill>
            <a:prstDash val="solid"/>
          </a:ln>
          <a:effectLst/>
        </p:spPr>
        <p:txBody>
          <a:bodyPr lIns="91430" tIns="45714" rIns="91430" bIns="45714" anchor="t"/>
          <a:lstStyle/>
          <a:p>
            <a:pPr marL="182563" indent="-182563" fontAlgn="auto">
              <a:lnSpc>
                <a:spcPct val="110000"/>
              </a:lnSpc>
              <a:spcBef>
                <a:spcPts val="0"/>
              </a:spcBef>
              <a:spcAft>
                <a:spcPts val="0"/>
              </a:spcAft>
            </a:pP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82563" indent="-182563" fontAlgn="auto">
              <a:lnSpc>
                <a:spcPct val="110000"/>
              </a:lnSpc>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居宅訪問型児童発達支援給付費</a:t>
            </a:r>
            <a:r>
              <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１日につき</a:t>
            </a:r>
            <a:r>
              <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988</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単位</a:t>
            </a:r>
            <a:endPar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29" name="正方形/長方形 28"/>
          <p:cNvSpPr/>
          <p:nvPr/>
        </p:nvSpPr>
        <p:spPr>
          <a:xfrm>
            <a:off x="128464" y="5935746"/>
            <a:ext cx="2106234" cy="29184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基本報酬</a:t>
            </a:r>
          </a:p>
        </p:txBody>
      </p:sp>
      <p:sp>
        <p:nvSpPr>
          <p:cNvPr id="30" name="スライド番号プレースホルダー 2"/>
          <p:cNvSpPr>
            <a:spLocks noGrp="1"/>
          </p:cNvSpPr>
          <p:nvPr>
            <p:ph type="sldNum" sz="quarter" idx="12"/>
          </p:nvPr>
        </p:nvSpPr>
        <p:spPr>
          <a:xfrm>
            <a:off x="7656760" y="6525344"/>
            <a:ext cx="2311400" cy="365125"/>
          </a:xfrm>
        </p:spPr>
        <p:txBody>
          <a:bodyPr/>
          <a:lstStyle/>
          <a:p>
            <a:fld id="{8AF2211C-1947-412D-9ECE-D1A2B2B3C5F8}" type="slidenum">
              <a:rPr lang="ja-JP" altLang="en-US" sz="1600" smtClean="0">
                <a:solidFill>
                  <a:prstClr val="black"/>
                </a:solidFill>
              </a:rPr>
              <a:pPr/>
              <a:t>47</a:t>
            </a:fld>
            <a:endParaRPr lang="ja-JP" altLang="en-US" sz="1600" dirty="0">
              <a:solidFill>
                <a:prstClr val="black"/>
              </a:solidFill>
            </a:endParaRPr>
          </a:p>
        </p:txBody>
      </p:sp>
    </p:spTree>
    <p:extLst>
      <p:ext uri="{BB962C8B-B14F-4D97-AF65-F5344CB8AC3E}">
        <p14:creationId xmlns:p14="http://schemas.microsoft.com/office/powerpoint/2010/main" val="33267871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56456" y="620688"/>
            <a:ext cx="9792000" cy="5328592"/>
          </a:xfrm>
          <a:prstGeom prst="rect">
            <a:avLst/>
          </a:prstGeom>
          <a:noFill/>
          <a:ln w="28575">
            <a:solidFill>
              <a:srgbClr val="99CCFF"/>
            </a:solidFill>
          </a:ln>
        </p:spPr>
        <p:style>
          <a:lnRef idx="2">
            <a:schemeClr val="accent1"/>
          </a:lnRef>
          <a:fillRef idx="1">
            <a:schemeClr val="lt1"/>
          </a:fillRef>
          <a:effectRef idx="0">
            <a:schemeClr val="accent1"/>
          </a:effectRef>
          <a:fontRef idx="minor">
            <a:schemeClr val="dk1"/>
          </a:fontRef>
        </p:style>
        <p:txBody>
          <a:bodyPr lIns="72000" r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１．基本報酬の見直し</a:t>
            </a:r>
            <a:endParaRPr kumimoji="1" lang="en-US" altLang="ja-JP" sz="12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　一律の単価設定となっていた放課後等デイサービスの</a:t>
            </a:r>
            <a:r>
              <a:rPr kumimoji="1" lang="ja-JP" altLang="en-US" sz="1200" b="0" i="0" u="sng"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基本報酬について、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sng"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障害児の状態像を勘案した指標を設定し、報酬区分を設定</a:t>
            </a:r>
            <a:r>
              <a:rPr kumimoji="1" lang="en-US" altLang="ja-JP" sz="1200" b="1" i="0" u="sng" strike="noStrike" kern="1200" cap="none" spc="0" normalizeH="0" baseline="0" noProof="0" dirty="0" smtClean="0">
                <a:ln>
                  <a:noFill/>
                </a:ln>
                <a:solidFill>
                  <a:srgbClr val="00FF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する。</a:t>
            </a:r>
            <a:endPar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　また、１日のサービス提供時間が短い事業所について、人件費等の</a:t>
            </a:r>
            <a:endPar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コストを踏まえ、</a:t>
            </a:r>
            <a:r>
              <a:rPr kumimoji="1" lang="ja-JP" altLang="en-US" sz="1200" b="0" i="0" u="sng"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短時間報酬を設定</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する。</a:t>
            </a:r>
            <a:endParaRPr kumimoji="1" lang="en-US" altLang="ja-JP"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5961112" y="836744"/>
            <a:ext cx="3786436" cy="2880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各事業所で中重度の障害児が利用者に占める割合</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0" name="グラフ 9"/>
          <p:cNvGraphicFramePr>
            <a:graphicFrameLocks/>
          </p:cNvGraphicFramePr>
          <p:nvPr>
            <p:extLst/>
          </p:nvPr>
        </p:nvGraphicFramePr>
        <p:xfrm>
          <a:off x="5673080" y="1052736"/>
          <a:ext cx="4142263" cy="1584176"/>
        </p:xfrm>
        <a:graphic>
          <a:graphicData uri="http://schemas.openxmlformats.org/drawingml/2006/chart">
            <c:chart xmlns:c="http://schemas.openxmlformats.org/drawingml/2006/chart" xmlns:r="http://schemas.openxmlformats.org/officeDocument/2006/relationships" r:id="rId2"/>
          </a:graphicData>
        </a:graphic>
      </p:graphicFrame>
      <p:sp>
        <p:nvSpPr>
          <p:cNvPr id="14" name="正方形/長方形 13"/>
          <p:cNvSpPr/>
          <p:nvPr/>
        </p:nvSpPr>
        <p:spPr>
          <a:xfrm>
            <a:off x="6033120" y="2447310"/>
            <a:ext cx="3839795"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各事業所における１日の</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サービス提供</a:t>
            </a:r>
            <a:r>
              <a:rPr kumimoji="1" lang="ja-JP" altLang="en-US" sz="105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時間（平日）</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5" name="グラフ 14"/>
          <p:cNvGraphicFramePr/>
          <p:nvPr>
            <p:extLst/>
          </p:nvPr>
        </p:nvGraphicFramePr>
        <p:xfrm>
          <a:off x="5639967" y="2636912"/>
          <a:ext cx="4140643" cy="1732622"/>
        </p:xfrm>
        <a:graphic>
          <a:graphicData uri="http://schemas.openxmlformats.org/drawingml/2006/chart">
            <c:chart xmlns:c="http://schemas.openxmlformats.org/drawingml/2006/chart" xmlns:r="http://schemas.openxmlformats.org/officeDocument/2006/relationships" r:id="rId3"/>
          </a:graphicData>
        </a:graphic>
      </p:graphicFrame>
      <p:sp>
        <p:nvSpPr>
          <p:cNvPr id="19" name="円/楕円 18"/>
          <p:cNvSpPr/>
          <p:nvPr/>
        </p:nvSpPr>
        <p:spPr>
          <a:xfrm>
            <a:off x="6154878" y="3175674"/>
            <a:ext cx="1246394" cy="8714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F0302020204030204"/>
              <a:ea typeface="メイリオ" panose="020B0604030504040204" pitchFamily="50" charset="-128"/>
              <a:cs typeface="+mn-cs"/>
            </a:endParaRPr>
          </a:p>
        </p:txBody>
      </p:sp>
      <p:sp>
        <p:nvSpPr>
          <p:cNvPr id="24" name="正方形/長方形 23"/>
          <p:cNvSpPr/>
          <p:nvPr/>
        </p:nvSpPr>
        <p:spPr>
          <a:xfrm>
            <a:off x="56457" y="6093296"/>
            <a:ext cx="9792000" cy="720080"/>
          </a:xfrm>
          <a:prstGeom prst="rect">
            <a:avLst/>
          </a:prstGeom>
          <a:ln w="28575">
            <a:solidFill>
              <a:srgbClr val="99CCFF"/>
            </a:solidFill>
          </a:ln>
        </p:spPr>
        <p:style>
          <a:lnRef idx="2">
            <a:schemeClr val="accent1"/>
          </a:lnRef>
          <a:fillRef idx="1">
            <a:schemeClr val="lt1"/>
          </a:fillRef>
          <a:effectRef idx="0">
            <a:schemeClr val="accent1"/>
          </a:effectRef>
          <a:fontRef idx="minor">
            <a:schemeClr val="dk1"/>
          </a:fontRef>
        </p:style>
        <p:txBody>
          <a:bodyPr lIns="72000" rIns="7200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２．加算の充実</a:t>
            </a:r>
            <a:endParaRPr kumimoji="1" lang="en-US" altLang="ja-JP"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指導員加配加算の</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拡充</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：一定の条件を満たす場合、児童指導員等の</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加配</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２名分まで</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報酬上</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評価。　</a:t>
            </a:r>
            <a:r>
              <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155</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単位／日</a:t>
            </a:r>
            <a:r>
              <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２名分　　等</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3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23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a:t>
            </a:r>
            <a:r>
              <a:rPr kumimoji="1" lang="ja-JP" altLang="en-US" sz="23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3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23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月の放課後</a:t>
            </a:r>
            <a:r>
              <a:rPr kumimoji="1" lang="ja-JP" altLang="en-US" sz="23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等</a:t>
            </a:r>
            <a:r>
              <a:rPr kumimoji="1" lang="ja-JP" altLang="en-US" sz="23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デイサービス報酬見直し</a:t>
            </a:r>
            <a:endParaRPr kumimoji="1" lang="en-US" altLang="ja-JP" sz="23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スライド番号プレースホルダー 2"/>
          <p:cNvSpPr>
            <a:spLocks noGrp="1"/>
          </p:cNvSpPr>
          <p:nvPr>
            <p:ph type="sldNum" sz="quarter" idx="12"/>
          </p:nvPr>
        </p:nvSpPr>
        <p:spPr>
          <a:xfrm>
            <a:off x="7617296" y="6525344"/>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0CA9-DB87-4A58-99CB-7CA2BBD4F153}" type="slidenum">
              <a:rPr kumimoji="1" lang="ja-JP" altLang="en-US" sz="1600" b="0" i="0" u="none" strike="noStrike" kern="1200" cap="none" spc="0" normalizeH="0" baseline="0" noProof="0" smtClean="0">
                <a:ln>
                  <a:noFill/>
                </a:ln>
                <a:solidFill>
                  <a:prstClr val="black"/>
                </a:solidFill>
                <a:effectLst/>
                <a:uLnTx/>
                <a:uFillTx/>
                <a:latin typeface="Century Gothic" panose="020F0302020204030204"/>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6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endParaRPr>
          </a:p>
        </p:txBody>
      </p:sp>
      <p:sp>
        <p:nvSpPr>
          <p:cNvPr id="11" name="円/楕円 10"/>
          <p:cNvSpPr/>
          <p:nvPr/>
        </p:nvSpPr>
        <p:spPr>
          <a:xfrm>
            <a:off x="6033120" y="990634"/>
            <a:ext cx="1584176" cy="1063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F0302020204030204"/>
              <a:ea typeface="メイリオ" panose="020B0604030504040204" pitchFamily="50" charset="-128"/>
              <a:cs typeface="+mn-cs"/>
            </a:endParaRPr>
          </a:p>
        </p:txBody>
      </p:sp>
      <p:sp>
        <p:nvSpPr>
          <p:cNvPr id="2" name="正方形/長方形 1"/>
          <p:cNvSpPr/>
          <p:nvPr/>
        </p:nvSpPr>
        <p:spPr>
          <a:xfrm>
            <a:off x="128464" y="3271686"/>
            <a:ext cx="5279764" cy="830997"/>
          </a:xfrm>
          <a:prstGeom prst="rect">
            <a:avLst/>
          </a:prstGeom>
          <a:ln w="12700">
            <a:solidFill>
              <a:schemeClr val="tx2"/>
            </a:solidFill>
            <a:prstDash val="sysDash"/>
          </a:ln>
        </p:spPr>
        <p:txBody>
          <a:bodyPr wrap="square" r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従前</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の基本報酬の例］</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（１）授業の終了後に行う場合</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定員が</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人以下の</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場合　</a:t>
            </a:r>
            <a:r>
              <a:rPr kumimoji="1" lang="en-US" altLang="ja-JP"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473</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児童発達支援管理</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責任者専任加算計上後</a:t>
            </a:r>
            <a:r>
              <a:rPr kumimoji="1" lang="en-US" altLang="ja-JP"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※678</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（２）休業日に行う場合</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定員が</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人以下の</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場合</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611</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児童発達支援管理</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責任者専任加算計上後</a:t>
            </a:r>
            <a:r>
              <a:rPr kumimoji="1" lang="en-US" altLang="ja-JP"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※816</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128464" y="4328445"/>
            <a:ext cx="5279764" cy="1368152"/>
          </a:xfrm>
          <a:prstGeom prst="rect">
            <a:avLst/>
          </a:prstGeom>
          <a:ln w="12700">
            <a:solidFill>
              <a:schemeClr val="tx2"/>
            </a:solidFill>
            <a:prstDash val="sysDash"/>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見直し後の基本報酬の例］</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１）授業の終了後に行う場合</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定員が</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人以下の場合</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２）休業日に行う場合</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定員が</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人以下の場合</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6" name="表 15"/>
          <p:cNvGraphicFramePr>
            <a:graphicFrameLocks noGrp="1"/>
          </p:cNvGraphicFramePr>
          <p:nvPr>
            <p:extLst/>
          </p:nvPr>
        </p:nvGraphicFramePr>
        <p:xfrm>
          <a:off x="2550829" y="4416695"/>
          <a:ext cx="2736303" cy="640080"/>
        </p:xfrm>
        <a:graphic>
          <a:graphicData uri="http://schemas.openxmlformats.org/drawingml/2006/table">
            <a:tbl>
              <a:tblPr firstRow="1" bandRow="1">
                <a:tableStyleId>{5940675A-B579-460E-94D1-54222C63F5DA}</a:tableStyleId>
              </a:tblPr>
              <a:tblGrid>
                <a:gridCol w="912101">
                  <a:extLst>
                    <a:ext uri="{9D8B030D-6E8A-4147-A177-3AD203B41FA5}">
                      <a16:colId xmlns:a16="http://schemas.microsoft.com/office/drawing/2014/main" xmlns="" val="20000"/>
                    </a:ext>
                  </a:extLst>
                </a:gridCol>
                <a:gridCol w="912101">
                  <a:extLst>
                    <a:ext uri="{9D8B030D-6E8A-4147-A177-3AD203B41FA5}">
                      <a16:colId xmlns:a16="http://schemas.microsoft.com/office/drawing/2014/main" xmlns="" val="20001"/>
                    </a:ext>
                  </a:extLst>
                </a:gridCol>
                <a:gridCol w="912101">
                  <a:extLst>
                    <a:ext uri="{9D8B030D-6E8A-4147-A177-3AD203B41FA5}">
                      <a16:colId xmlns:a16="http://schemas.microsoft.com/office/drawing/2014/main" xmlns="" val="20002"/>
                    </a:ext>
                  </a:extLst>
                </a:gridCol>
              </a:tblGrid>
              <a:tr h="138499">
                <a:tc>
                  <a:txBody>
                    <a:bodyPr/>
                    <a:lstStyle/>
                    <a:p>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区分１</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区分２</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0"/>
                  </a:ext>
                </a:extLst>
              </a:tr>
              <a:tr h="138499">
                <a:tc>
                  <a:txBody>
                    <a:bodyPr/>
                    <a:lstStyle/>
                    <a:p>
                      <a:pPr algn="ct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通常時間</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656</a:t>
                      </a: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609</a:t>
                      </a: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1"/>
                  </a:ext>
                </a:extLst>
              </a:tr>
              <a:tr h="138499">
                <a:tc>
                  <a:txBody>
                    <a:bodyPr/>
                    <a:lstStyle/>
                    <a:p>
                      <a:pPr algn="ct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短 時 間</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645</a:t>
                      </a: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596</a:t>
                      </a: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2"/>
                  </a:ext>
                </a:extLst>
              </a:tr>
            </a:tbl>
          </a:graphicData>
        </a:graphic>
      </p:graphicFrame>
      <p:graphicFrame>
        <p:nvGraphicFramePr>
          <p:cNvPr id="18" name="表 17"/>
          <p:cNvGraphicFramePr>
            <a:graphicFrameLocks noGrp="1"/>
          </p:cNvGraphicFramePr>
          <p:nvPr>
            <p:extLst/>
          </p:nvPr>
        </p:nvGraphicFramePr>
        <p:xfrm>
          <a:off x="2550829" y="5192784"/>
          <a:ext cx="2736303" cy="426720"/>
        </p:xfrm>
        <a:graphic>
          <a:graphicData uri="http://schemas.openxmlformats.org/drawingml/2006/table">
            <a:tbl>
              <a:tblPr firstRow="1" bandRow="1">
                <a:tableStyleId>{5940675A-B579-460E-94D1-54222C63F5DA}</a:tableStyleId>
              </a:tblPr>
              <a:tblGrid>
                <a:gridCol w="912101">
                  <a:extLst>
                    <a:ext uri="{9D8B030D-6E8A-4147-A177-3AD203B41FA5}">
                      <a16:colId xmlns:a16="http://schemas.microsoft.com/office/drawing/2014/main" xmlns="" val="20000"/>
                    </a:ext>
                  </a:extLst>
                </a:gridCol>
                <a:gridCol w="912101">
                  <a:extLst>
                    <a:ext uri="{9D8B030D-6E8A-4147-A177-3AD203B41FA5}">
                      <a16:colId xmlns:a16="http://schemas.microsoft.com/office/drawing/2014/main" xmlns="" val="20001"/>
                    </a:ext>
                  </a:extLst>
                </a:gridCol>
                <a:gridCol w="912101">
                  <a:extLst>
                    <a:ext uri="{9D8B030D-6E8A-4147-A177-3AD203B41FA5}">
                      <a16:colId xmlns:a16="http://schemas.microsoft.com/office/drawing/2014/main" xmlns="" val="20002"/>
                    </a:ext>
                  </a:extLst>
                </a:gridCol>
              </a:tblGrid>
              <a:tr h="138499">
                <a:tc>
                  <a:txBody>
                    <a:bodyPr/>
                    <a:lstStyle/>
                    <a:p>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区分１</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区分２</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0"/>
                  </a:ext>
                </a:extLst>
              </a:tr>
              <a:tr h="138499">
                <a:tc>
                  <a:txBody>
                    <a:bodyPr/>
                    <a:lstStyle/>
                    <a:p>
                      <a:pPr algn="ct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時間区分なし</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787</a:t>
                      </a: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726</a:t>
                      </a:r>
                      <a:r>
                        <a:rPr kumimoji="1" lang="ja-JP" altLang="en-US" sz="8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1"/>
                  </a:ext>
                </a:extLst>
              </a:tr>
            </a:tbl>
          </a:graphicData>
        </a:graphic>
      </p:graphicFrame>
      <p:sp>
        <p:nvSpPr>
          <p:cNvPr id="5" name="正方形/長方形 4"/>
          <p:cNvSpPr/>
          <p:nvPr/>
        </p:nvSpPr>
        <p:spPr>
          <a:xfrm>
            <a:off x="28229" y="5696597"/>
            <a:ext cx="4953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児童発達支援管理</a:t>
            </a:r>
            <a:r>
              <a:rPr kumimoji="1" lang="zh-TW"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責任者</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専任</a:t>
            </a:r>
            <a:r>
              <a:rPr kumimoji="1" lang="zh-TW"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加算</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は</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報酬改定に伴い改定後の基本報酬に</a:t>
            </a:r>
            <a:r>
              <a:rPr kumimoji="1" lang="ja-JP" altLang="en-US" sz="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組込み</a:t>
            </a:r>
            <a:endPar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下矢印 5"/>
          <p:cNvSpPr/>
          <p:nvPr/>
        </p:nvSpPr>
        <p:spPr>
          <a:xfrm>
            <a:off x="2372302" y="4144388"/>
            <a:ext cx="792088" cy="153911"/>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F0302020204030204"/>
              <a:ea typeface="メイリオ" panose="020B0604030504040204" pitchFamily="50" charset="-128"/>
              <a:cs typeface="+mn-cs"/>
            </a:endParaRPr>
          </a:p>
        </p:txBody>
      </p:sp>
      <p:pic>
        <p:nvPicPr>
          <p:cNvPr id="21" name="Picture 14" descr="幼稚園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3292" y="4290717"/>
            <a:ext cx="2194256" cy="12551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女の子の乗った車椅子を押す人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4254" y="4431637"/>
            <a:ext cx="1081749" cy="12120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子供たちを見守る保育士のイラスト"/>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3400" y="4352819"/>
            <a:ext cx="1130910" cy="113091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42933" y="1243712"/>
            <a:ext cx="5265299" cy="1600438"/>
          </a:xfrm>
          <a:prstGeom prst="rect">
            <a:avLst/>
          </a:prstGeom>
          <a:solidFill>
            <a:schemeClr val="bg1"/>
          </a:solidFill>
          <a:ln w="38100">
            <a:solidFill>
              <a:srgbClr val="00FF00"/>
            </a:solidFill>
          </a:ln>
        </p:spPr>
        <p:txBody>
          <a:bodyPr wrap="square" rtlCol="0">
            <a:spAutoFit/>
          </a:bodyPr>
          <a:lstStyle/>
          <a:p>
            <a:pPr marL="0" marR="0" lvl="0" indent="-54000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srgbClr val="00FF00"/>
                </a:solidFill>
                <a:effectLst/>
                <a:uLnTx/>
                <a:uFillTx/>
                <a:latin typeface="Century Gothic" panose="020F0302020204030204"/>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新</a:t>
            </a:r>
            <a:r>
              <a:rPr kumimoji="1" lang="ja-JP" altLang="en-US"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たに設けた指標</a:t>
            </a:r>
            <a:r>
              <a:rPr kumimoji="1" lang="ja-JP" altLang="en-US" sz="1200" b="1" i="0" u="none" strike="noStrike" kern="1200" cap="none" spc="0" normalizeH="0" baseline="0" noProof="0" dirty="0" smtClean="0">
                <a:ln>
                  <a:noFill/>
                </a:ln>
                <a:solidFill>
                  <a:srgbClr val="FF0000"/>
                </a:solidFill>
                <a:effectLst/>
                <a:uLnTx/>
                <a:uFillTx/>
                <a:latin typeface="Century Gothic" panose="020F0302020204030204"/>
                <a:ea typeface="メイリオ" panose="020B0604030504040204" pitchFamily="50" charset="-128"/>
                <a:cs typeface="+mn-cs"/>
              </a:rPr>
              <a:t>（新指標）</a:t>
            </a:r>
            <a:r>
              <a:rPr kumimoji="1" lang="ja-JP" altLang="en-US"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により各児童を判定し、特に支援を</a:t>
            </a:r>
          </a:p>
          <a:p>
            <a:pPr marL="0" marR="0" lvl="0" indent="-5400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必要とする「指標該当児」を全児童の</a:t>
            </a:r>
            <a:r>
              <a:rPr kumimoji="1" lang="en-US" altLang="ja-JP"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50</a:t>
            </a:r>
            <a:r>
              <a:rPr kumimoji="1" lang="ja-JP" altLang="en-US"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％以上受け入れている事業所</a:t>
            </a:r>
          </a:p>
          <a:p>
            <a:pPr marL="0" marR="0" lvl="0" indent="-5400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を</a:t>
            </a:r>
            <a:r>
              <a:rPr kumimoji="1" lang="ja-JP" altLang="en-US" sz="1200" b="1" i="0" u="none" strike="noStrike" kern="1200" cap="none" spc="0" normalizeH="0" baseline="0" noProof="0" dirty="0" smtClean="0">
                <a:ln>
                  <a:noFill/>
                </a:ln>
                <a:solidFill>
                  <a:srgbClr val="FF0000"/>
                </a:solidFill>
                <a:effectLst/>
                <a:uLnTx/>
                <a:uFillTx/>
                <a:latin typeface="Century Gothic" panose="020F0302020204030204"/>
                <a:ea typeface="メイリオ" panose="020B0604030504040204" pitchFamily="50" charset="-128"/>
                <a:cs typeface="+mn-cs"/>
              </a:rPr>
              <a:t>「区分１」</a:t>
            </a:r>
            <a:r>
              <a:rPr kumimoji="1" lang="ja-JP" altLang="en-US"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、それ以外の事業所を</a:t>
            </a:r>
            <a:r>
              <a:rPr kumimoji="1" lang="ja-JP" altLang="en-US" sz="1200" b="1" i="0" u="none" strike="noStrike" kern="1200" cap="none" spc="0" normalizeH="0" baseline="0" noProof="0" dirty="0" smtClean="0">
                <a:ln>
                  <a:noFill/>
                </a:ln>
                <a:solidFill>
                  <a:srgbClr val="FF0000"/>
                </a:solidFill>
                <a:effectLst/>
                <a:uLnTx/>
                <a:uFillTx/>
                <a:latin typeface="Century Gothic" panose="020F0302020204030204"/>
                <a:ea typeface="メイリオ" panose="020B0604030504040204" pitchFamily="50" charset="-128"/>
                <a:cs typeface="+mn-cs"/>
              </a:rPr>
              <a:t>「区分２」</a:t>
            </a:r>
            <a:r>
              <a:rPr kumimoji="1" lang="ja-JP" altLang="en-US"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として報酬を区分する。</a:t>
            </a:r>
            <a:endParaRPr kumimoji="1" lang="ja-JP" altLang="en-US" sz="10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　</a:t>
            </a:r>
            <a:r>
              <a:rPr kumimoji="1" lang="ja-JP" altLang="en-US" sz="1200" b="0" i="0" u="sng"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平成</a:t>
            </a:r>
            <a:r>
              <a:rPr kumimoji="1" lang="en-US" altLang="ja-JP" sz="1200" b="0" i="0" u="sng" strike="noStrike" kern="1200" cap="none" spc="0" normalizeH="0" baseline="0" noProof="0" smtClean="0">
                <a:ln>
                  <a:noFill/>
                </a:ln>
                <a:solidFill>
                  <a:prstClr val="black"/>
                </a:solidFill>
                <a:effectLst/>
                <a:uLnTx/>
                <a:uFillTx/>
                <a:latin typeface="Century Gothic" panose="020F0302020204030204"/>
                <a:ea typeface="メイリオ" panose="020B0604030504040204" pitchFamily="50" charset="-128"/>
                <a:cs typeface="+mn-cs"/>
              </a:rPr>
              <a:t>30</a:t>
            </a:r>
            <a:r>
              <a:rPr kumimoji="1" lang="ja-JP" altLang="en-US" sz="1200" b="0" i="0" u="sng" strike="noStrike" kern="1200" cap="none" spc="0" normalizeH="0" baseline="0" noProof="0" smtClean="0">
                <a:ln>
                  <a:noFill/>
                </a:ln>
                <a:solidFill>
                  <a:prstClr val="black"/>
                </a:solidFill>
                <a:effectLst/>
                <a:uLnTx/>
                <a:uFillTx/>
                <a:latin typeface="Century Gothic" panose="020F0302020204030204"/>
                <a:ea typeface="メイリオ" panose="020B0604030504040204" pitchFamily="50" charset="-128"/>
                <a:cs typeface="+mn-cs"/>
              </a:rPr>
              <a:t>年度中</a:t>
            </a:r>
            <a:r>
              <a:rPr kumimoji="1" lang="ja-JP" altLang="en-US" sz="1200" b="0" i="0" u="sng"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に限り、新指標ではなく「新指標に準ずる方法として</a:t>
            </a:r>
            <a:endParaRPr kumimoji="1" lang="en-US" altLang="ja-JP" sz="1200" b="0" i="0" u="sng"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　</a:t>
            </a:r>
            <a:r>
              <a:rPr kumimoji="1" lang="ja-JP" altLang="en-US" sz="1200" b="0" i="0" u="sng"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市町村が認めた方法」による判定を可とする。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（事務連絡で示している「準ずる方法」の例）</a:t>
            </a:r>
            <a:endPar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・行動援護の利用者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・障害児の通所給付決定時のアセスメント調査（</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領域</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項目）で一定の状態に該当する</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児</a:t>
            </a:r>
            <a:endPar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99081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7311" y="638740"/>
            <a:ext cx="9649072" cy="6174636"/>
          </a:xfrm>
        </p:spPr>
        <p:txBody>
          <a:bodyPr>
            <a:normAutofit lnSpcReduction="10000"/>
          </a:bodyPr>
          <a:lstStyle/>
          <a:p>
            <a:pPr marL="0" indent="0">
              <a:buNone/>
            </a:pPr>
            <a:r>
              <a:rPr lang="ja-JP" altLang="en-US" sz="1800" b="1" dirty="0" smtClean="0"/>
              <a:t>１．新指標に基づく再判定の実施</a:t>
            </a:r>
            <a:endParaRPr lang="en-US" altLang="ja-JP" sz="1800" b="1" dirty="0" smtClean="0"/>
          </a:p>
          <a:p>
            <a:pPr marL="0" indent="0">
              <a:buNone/>
            </a:pPr>
            <a:endParaRPr lang="ja-JP" altLang="en-US" sz="1300" dirty="0" smtClean="0"/>
          </a:p>
          <a:p>
            <a:pPr>
              <a:buFont typeface="Wingdings" panose="05000000000000000000" pitchFamily="2" charset="2"/>
              <a:buChar char="l"/>
            </a:pPr>
            <a:r>
              <a:rPr lang="ja-JP" altLang="en-US" sz="1400" dirty="0" smtClean="0"/>
              <a:t>判定結果における自治体間</a:t>
            </a:r>
            <a:r>
              <a:rPr lang="ja-JP" altLang="en-US" sz="1400" dirty="0"/>
              <a:t>のばらつきを</a:t>
            </a:r>
            <a:r>
              <a:rPr lang="ja-JP" altLang="en-US" sz="1400" dirty="0" smtClean="0"/>
              <a:t>是正するため、以下の児童について</a:t>
            </a:r>
            <a:r>
              <a:rPr lang="ja-JP" altLang="en-US" sz="1400" b="1" u="sng" dirty="0" smtClean="0">
                <a:solidFill>
                  <a:srgbClr val="FF0000"/>
                </a:solidFill>
              </a:rPr>
              <a:t>新指標に基づく再判定等を実施する</a:t>
            </a:r>
            <a:r>
              <a:rPr lang="ja-JP" altLang="en-US" sz="1400" dirty="0" smtClean="0"/>
              <a:t>よう促す</a:t>
            </a:r>
            <a:r>
              <a:rPr lang="ja-JP" altLang="en-US" sz="1400" dirty="0"/>
              <a:t>。</a:t>
            </a:r>
            <a:endParaRPr lang="ja-JP" altLang="en-US" sz="1300" dirty="0" smtClean="0"/>
          </a:p>
          <a:p>
            <a:pPr marL="0" indent="0">
              <a:buNone/>
            </a:pPr>
            <a:endParaRPr lang="ja-JP" altLang="en-US" sz="1300" dirty="0" smtClean="0"/>
          </a:p>
          <a:p>
            <a:pPr marL="0" indent="0">
              <a:buNone/>
            </a:pPr>
            <a:endParaRPr lang="ja-JP" altLang="en-US" sz="1300" dirty="0" smtClean="0"/>
          </a:p>
          <a:p>
            <a:pPr marL="0" indent="0">
              <a:buNone/>
            </a:pPr>
            <a:endParaRPr lang="en-US" altLang="ja-JP" sz="1300" dirty="0" smtClean="0"/>
          </a:p>
          <a:p>
            <a:pPr marL="0" indent="0">
              <a:buNone/>
            </a:pPr>
            <a:endParaRPr lang="en-US" altLang="ja-JP" sz="1300" dirty="0" smtClean="0"/>
          </a:p>
          <a:p>
            <a:pPr marL="0" indent="0">
              <a:buNone/>
            </a:pPr>
            <a:endParaRPr lang="ja-JP" altLang="en-US" sz="1300" dirty="0" smtClean="0"/>
          </a:p>
          <a:p>
            <a:pPr>
              <a:buFont typeface="Wingdings" panose="05000000000000000000" pitchFamily="2" charset="2"/>
              <a:buChar char="l"/>
            </a:pPr>
            <a:endParaRPr lang="en-US" altLang="ja-JP" sz="1400" dirty="0" smtClean="0"/>
          </a:p>
          <a:p>
            <a:pPr>
              <a:buFont typeface="Wingdings" panose="05000000000000000000" pitchFamily="2" charset="2"/>
              <a:buChar char="l"/>
            </a:pPr>
            <a:r>
              <a:rPr lang="ja-JP" altLang="en-US" sz="1400" dirty="0" smtClean="0"/>
              <a:t>再判定等の実施に当たり、以下の点に特に留意するものとする。</a:t>
            </a:r>
            <a:endParaRPr lang="ja-JP" altLang="en-US" sz="1400" dirty="0"/>
          </a:p>
          <a:p>
            <a:pPr marL="0" indent="0">
              <a:buNone/>
            </a:pPr>
            <a:endParaRPr lang="ja-JP" altLang="en-US" sz="1300" dirty="0" smtClean="0"/>
          </a:p>
          <a:p>
            <a:pPr marL="0" indent="0">
              <a:buNone/>
            </a:pPr>
            <a:endParaRPr lang="ja-JP" altLang="en-US" sz="1300" dirty="0"/>
          </a:p>
          <a:p>
            <a:pPr marL="0" indent="0">
              <a:buNone/>
            </a:pPr>
            <a:endParaRPr lang="ja-JP" altLang="en-US" sz="1300" dirty="0" smtClean="0"/>
          </a:p>
          <a:p>
            <a:pPr marL="0" indent="0">
              <a:buNone/>
            </a:pPr>
            <a:endParaRPr lang="ja-JP" altLang="en-US" sz="1300" dirty="0"/>
          </a:p>
          <a:p>
            <a:pPr marL="0" indent="0">
              <a:buNone/>
            </a:pPr>
            <a:endParaRPr lang="ja-JP" altLang="en-US" sz="1300" dirty="0" smtClean="0"/>
          </a:p>
          <a:p>
            <a:pPr marL="0" indent="0">
              <a:buNone/>
            </a:pPr>
            <a:endParaRPr lang="ja-JP" altLang="en-US" sz="1300" dirty="0"/>
          </a:p>
          <a:p>
            <a:pPr marL="0" indent="0">
              <a:buNone/>
            </a:pPr>
            <a:endParaRPr lang="ja-JP" altLang="en-US" sz="1300" dirty="0" smtClean="0"/>
          </a:p>
          <a:p>
            <a:pPr marL="0" indent="0">
              <a:buNone/>
            </a:pPr>
            <a:endParaRPr lang="en-US" altLang="ja-JP" sz="1800" b="1" dirty="0" smtClean="0"/>
          </a:p>
          <a:p>
            <a:pPr marL="0" indent="0">
              <a:buNone/>
            </a:pPr>
            <a:r>
              <a:rPr lang="ja-JP" altLang="en-US" sz="1800" b="1" dirty="0" smtClean="0"/>
              <a:t>２．スケジュール</a:t>
            </a:r>
            <a:endParaRPr lang="en-US" altLang="ja-JP" sz="1800" b="1" dirty="0" smtClean="0"/>
          </a:p>
          <a:p>
            <a:pPr>
              <a:buFont typeface="Wingdings" panose="05000000000000000000" pitchFamily="2" charset="2"/>
              <a:buChar char="l"/>
            </a:pPr>
            <a:r>
              <a:rPr lang="ja-JP" altLang="en-US" sz="1400" dirty="0" smtClean="0"/>
              <a:t>都道府県は、上記の市町村の再判定等の結果を踏まえて各事業所</a:t>
            </a:r>
            <a:r>
              <a:rPr lang="ja-JP" altLang="en-US" sz="1400" dirty="0"/>
              <a:t>の報酬区分を改めて</a:t>
            </a:r>
            <a:r>
              <a:rPr lang="ja-JP" altLang="en-US" sz="1400" dirty="0" smtClean="0"/>
              <a:t>決定。</a:t>
            </a:r>
            <a:endParaRPr lang="en-US" altLang="ja-JP" sz="1400" dirty="0" smtClean="0"/>
          </a:p>
          <a:p>
            <a:pPr marL="0" indent="0">
              <a:buNone/>
            </a:pPr>
            <a:r>
              <a:rPr lang="ja-JP" altLang="en-US" sz="1400" dirty="0" smtClean="0"/>
              <a:t>　　それを基に、</a:t>
            </a:r>
            <a:r>
              <a:rPr lang="en-US" altLang="ja-JP" sz="1400" b="1" u="sng" dirty="0" smtClean="0">
                <a:solidFill>
                  <a:srgbClr val="FF0000"/>
                </a:solidFill>
              </a:rPr>
              <a:t>10</a:t>
            </a:r>
            <a:r>
              <a:rPr lang="ja-JP" altLang="en-US" sz="1400" b="1" u="sng" dirty="0" smtClean="0">
                <a:solidFill>
                  <a:srgbClr val="FF0000"/>
                </a:solidFill>
              </a:rPr>
              <a:t>月のサービス提供分から報酬に反映させる</a:t>
            </a:r>
            <a:r>
              <a:rPr lang="ja-JP" altLang="en-US" sz="1400" dirty="0" smtClean="0"/>
              <a:t>ことができる追加措置を講ずる。</a:t>
            </a:r>
            <a:endParaRPr lang="en-US" altLang="ja-JP" sz="1400" dirty="0" smtClean="0"/>
          </a:p>
          <a:p>
            <a:pPr marL="0" indent="0">
              <a:buNone/>
            </a:pPr>
            <a:endParaRPr lang="en-US" altLang="ja-JP" sz="1300" dirty="0"/>
          </a:p>
          <a:p>
            <a:pPr marL="0" indent="0">
              <a:buNone/>
            </a:pPr>
            <a:r>
              <a:rPr lang="ja-JP" altLang="en-US" sz="1800" b="1" dirty="0" smtClean="0"/>
              <a:t>３．その他</a:t>
            </a:r>
            <a:endParaRPr lang="ja-JP" altLang="en-US" sz="1800" b="1" dirty="0"/>
          </a:p>
          <a:p>
            <a:pPr>
              <a:buFont typeface="Wingdings" panose="05000000000000000000" pitchFamily="2" charset="2"/>
              <a:buChar char="l"/>
            </a:pPr>
            <a:r>
              <a:rPr lang="ja-JP" altLang="en-US" sz="1400" dirty="0" smtClean="0"/>
              <a:t>次期</a:t>
            </a:r>
            <a:r>
              <a:rPr lang="ja-JP" altLang="en-US" sz="1400" dirty="0"/>
              <a:t>改定に</a:t>
            </a:r>
            <a:r>
              <a:rPr lang="ja-JP" altLang="en-US" sz="1400" dirty="0" smtClean="0"/>
              <a:t>向け</a:t>
            </a:r>
            <a:r>
              <a:rPr lang="ja-JP" altLang="en-US" sz="1400" dirty="0"/>
              <a:t>、放課後等デイサービスの評価のあり方に</a:t>
            </a:r>
            <a:r>
              <a:rPr lang="ja-JP" altLang="en-US" sz="1400" dirty="0" smtClean="0"/>
              <a:t>ついて、</a:t>
            </a:r>
            <a:r>
              <a:rPr lang="ja-JP" altLang="en-US" sz="1400" dirty="0"/>
              <a:t>国において調査研究を</a:t>
            </a:r>
            <a:r>
              <a:rPr lang="ja-JP" altLang="en-US" sz="1400" dirty="0" smtClean="0"/>
              <a:t>実施する。</a:t>
            </a:r>
            <a:endParaRPr lang="en-US" altLang="ja-JP" sz="1400" dirty="0" smtClean="0"/>
          </a:p>
        </p:txBody>
      </p:sp>
      <p:sp>
        <p:nvSpPr>
          <p:cNvPr id="4" name="スライド番号プレースホルダー 3"/>
          <p:cNvSpPr>
            <a:spLocks noGrp="1"/>
          </p:cNvSpPr>
          <p:nvPr>
            <p:ph type="sldNum" sz="quarter" idx="12"/>
          </p:nvPr>
        </p:nvSpPr>
        <p:spPr>
          <a:xfrm>
            <a:off x="7467111" y="6514598"/>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02887-9601-4155-8E74-404423C3C51D}" type="slidenum">
              <a:rPr kumimoji="1" lang="ja-JP" alt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prstClr val="black">
                  <a:tint val="75000"/>
                </a:prstClr>
              </a:solidFill>
              <a:effectLst/>
              <a:uLnTx/>
              <a:uFillTx/>
              <a:latin typeface="Century Gothic" panose="020F0302020204030204"/>
              <a:ea typeface="メイリオ" panose="020B0604030504040204" pitchFamily="50" charset="-128"/>
              <a:cs typeface="+mn-cs"/>
            </a:endParaRPr>
          </a:p>
        </p:txBody>
      </p:sp>
      <p:sp>
        <p:nvSpPr>
          <p:cNvPr id="2" name="テキスト ボックス 1"/>
          <p:cNvSpPr txBox="1"/>
          <p:nvPr/>
        </p:nvSpPr>
        <p:spPr>
          <a:xfrm>
            <a:off x="273547" y="3234645"/>
            <a:ext cx="9518735" cy="1492716"/>
          </a:xfrm>
          <a:prstGeom prst="rect">
            <a:avLst/>
          </a:prstGeom>
          <a:solidFill>
            <a:srgbClr val="FFFFCC"/>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（適切な判定のために留意すべき事項）</a:t>
            </a:r>
            <a:endParaRPr kumimoji="1" lang="en-US" altLang="ja-JP"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保護者</a:t>
            </a:r>
            <a:r>
              <a:rPr kumimoji="1" lang="ja-JP" altLang="en-US" sz="13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に加え、</a:t>
            </a:r>
            <a:r>
              <a:rPr kumimoji="1" lang="ja-JP" altLang="en-US" sz="1300" b="1" i="0" u="sng" strike="noStrike" kern="1200" cap="none" spc="0" normalizeH="0" baseline="0" noProof="0" dirty="0">
                <a:ln>
                  <a:noFill/>
                </a:ln>
                <a:solidFill>
                  <a:srgbClr val="FF0000"/>
                </a:solidFill>
                <a:effectLst/>
                <a:uLnTx/>
                <a:uFillTx/>
                <a:latin typeface="Century Gothic" panose="020F0302020204030204"/>
                <a:ea typeface="メイリオ" panose="020B0604030504040204" pitchFamily="50" charset="-128"/>
                <a:cs typeface="+mn-cs"/>
              </a:rPr>
              <a:t>相談支援専門員、放課後等デイサービス事業所等から収集した情報も活用</a:t>
            </a:r>
            <a:r>
              <a:rPr kumimoji="1" lang="ja-JP" altLang="en-US" sz="13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しつつ、障害児の状態の適切な把握に</a:t>
            </a:r>
            <a:r>
              <a:rPr kumimoji="1" lang="ja-JP" altLang="en-US"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努める。</a:t>
            </a:r>
            <a:endParaRPr kumimoji="1" lang="en-US" altLang="ja-JP"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各種</a:t>
            </a:r>
            <a:r>
              <a:rPr kumimoji="1" lang="ja-JP" altLang="en-US" sz="1300" b="1" i="0" u="sng" strike="noStrike" kern="1200" cap="none" spc="0" normalizeH="0" baseline="0" noProof="0" dirty="0" smtClean="0">
                <a:ln>
                  <a:noFill/>
                </a:ln>
                <a:solidFill>
                  <a:srgbClr val="FF0000"/>
                </a:solidFill>
                <a:effectLst/>
                <a:uLnTx/>
                <a:uFillTx/>
                <a:latin typeface="Century Gothic" panose="020F0302020204030204"/>
                <a:ea typeface="メイリオ" panose="020B0604030504040204" pitchFamily="50" charset="-128"/>
                <a:cs typeface="+mn-cs"/>
              </a:rPr>
              <a:t>手帳の所持状況等</a:t>
            </a:r>
            <a:r>
              <a:rPr kumimoji="1" lang="ja-JP" altLang="en-US"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の情報も活用して判定を実施する。</a:t>
            </a:r>
            <a:endParaRPr kumimoji="1" lang="en-US" altLang="ja-JP"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300" b="1" i="0" u="sng" strike="noStrike" kern="1200" cap="none" spc="0" normalizeH="0" baseline="0" noProof="0" dirty="0" smtClean="0">
                <a:ln>
                  <a:noFill/>
                </a:ln>
                <a:solidFill>
                  <a:srgbClr val="FF0000"/>
                </a:solidFill>
                <a:effectLst/>
                <a:uLnTx/>
                <a:uFillTx/>
                <a:latin typeface="Century Gothic" panose="020F0302020204030204"/>
                <a:ea typeface="メイリオ" panose="020B0604030504040204" pitchFamily="50" charset="-128"/>
                <a:cs typeface="+mn-cs"/>
              </a:rPr>
              <a:t>「障害</a:t>
            </a:r>
            <a:r>
              <a:rPr kumimoji="1" lang="ja-JP" altLang="en-US" sz="1300" b="1" i="0" u="sng" strike="noStrike" kern="1200" cap="none" spc="0" normalizeH="0" baseline="0" noProof="0" dirty="0">
                <a:ln>
                  <a:noFill/>
                </a:ln>
                <a:solidFill>
                  <a:srgbClr val="FF0000"/>
                </a:solidFill>
                <a:effectLst/>
                <a:uLnTx/>
                <a:uFillTx/>
                <a:latin typeface="Century Gothic" panose="020F0302020204030204"/>
                <a:ea typeface="メイリオ" panose="020B0604030504040204" pitchFamily="50" charset="-128"/>
                <a:cs typeface="+mn-cs"/>
              </a:rPr>
              <a:t>支援区分の認定調査員</a:t>
            </a:r>
            <a:r>
              <a:rPr kumimoji="1" lang="ja-JP" altLang="en-US" sz="1300" b="1" i="0" u="sng" strike="noStrike" kern="1200" cap="none" spc="0" normalizeH="0" baseline="0" noProof="0" dirty="0" smtClean="0">
                <a:ln>
                  <a:noFill/>
                </a:ln>
                <a:solidFill>
                  <a:srgbClr val="FF0000"/>
                </a:solidFill>
                <a:effectLst/>
                <a:uLnTx/>
                <a:uFillTx/>
                <a:latin typeface="Century Gothic" panose="020F0302020204030204"/>
                <a:ea typeface="メイリオ" panose="020B0604030504040204" pitchFamily="50" charset="-128"/>
                <a:cs typeface="+mn-cs"/>
              </a:rPr>
              <a:t>マニュアル」</a:t>
            </a:r>
            <a:r>
              <a:rPr kumimoji="1" lang="ja-JP" altLang="en-US"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（厚生労働省）に示す調査項目の判断基準に準拠する。</a:t>
            </a:r>
            <a:endParaRPr kumimoji="1" lang="en-US" altLang="ja-JP" sz="1300" b="1"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endParaRPr>
          </a:p>
        </p:txBody>
      </p:sp>
      <p:sp>
        <p:nvSpPr>
          <p:cNvPr id="13" name="テキスト ボックス 12"/>
          <p:cNvSpPr txBox="1"/>
          <p:nvPr/>
        </p:nvSpPr>
        <p:spPr>
          <a:xfrm>
            <a:off x="259775" y="1673773"/>
            <a:ext cx="9518735" cy="992579"/>
          </a:xfrm>
          <a:prstGeom prst="rect">
            <a:avLst/>
          </a:prstGeom>
          <a:solidFill>
            <a:srgbClr val="FFFFCC"/>
          </a:solidFill>
          <a:ln>
            <a:solidFill>
              <a:srgbClr val="FFC00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（対象となる児童）</a:t>
            </a:r>
            <a:endParaRPr kumimoji="1" lang="en-US" altLang="ja-JP" sz="13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保護者等からの聴き取りを行うことなく書面のみで判定を行った児童</a:t>
            </a:r>
            <a:endParaRPr kumimoji="1" lang="en-US" altLang="ja-JP"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利用している放課後等デイサービス事業者から</a:t>
            </a:r>
            <a:r>
              <a:rPr kumimoji="1" lang="ja-JP" altLang="en-US"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、合理的な</a:t>
            </a:r>
            <a:r>
              <a:rPr kumimoji="1" lang="ja-JP" altLang="en-US" sz="13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理由に基づく再判定の求めがあった児童　　</a:t>
            </a:r>
            <a:r>
              <a:rPr kumimoji="1" lang="ja-JP" altLang="en-US" sz="1300" b="0" i="0" u="none" strike="noStrike" kern="1200" cap="none" spc="0" normalizeH="0" baseline="0" noProof="0" dirty="0" smtClean="0">
                <a:ln>
                  <a:noFill/>
                </a:ln>
                <a:solidFill>
                  <a:prstClr val="black"/>
                </a:solidFill>
                <a:effectLst/>
                <a:uLnTx/>
                <a:uFillTx/>
                <a:latin typeface="Century Gothic" panose="020F0302020204030204"/>
                <a:ea typeface="メイリオ" panose="020B0604030504040204" pitchFamily="50" charset="-128"/>
                <a:cs typeface="+mn-cs"/>
              </a:rPr>
              <a:t>　　等</a:t>
            </a:r>
            <a:endParaRPr kumimoji="1" lang="en-US" altLang="ja-JP" sz="13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endParaRPr>
          </a:p>
        </p:txBody>
      </p:sp>
      <p:sp>
        <p:nvSpPr>
          <p:cNvPr id="8" name="テキスト ボックス 7"/>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3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放課後等デイサービスの運用改善に向けた取組</a:t>
            </a:r>
            <a:endParaRPr kumimoji="1" lang="en-US" altLang="ja-JP" sz="23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77188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944043" y="1106489"/>
            <a:ext cx="3376439" cy="782960"/>
          </a:xfrm>
        </p:spPr>
        <p:txBody>
          <a:bodyPr/>
          <a:lstStyle/>
          <a:p>
            <a:pPr eaLnBrk="1" hangingPunct="1"/>
            <a:r>
              <a:rPr lang="ja-JP" altLang="en-US" sz="2400" b="1" dirty="0" smtClean="0">
                <a:solidFill>
                  <a:schemeClr val="tx1"/>
                </a:solidFill>
              </a:rPr>
              <a:t>（在宅・施設別）</a:t>
            </a:r>
          </a:p>
        </p:txBody>
      </p:sp>
      <p:sp>
        <p:nvSpPr>
          <p:cNvPr id="1028" name="Rectangle 3"/>
          <p:cNvSpPr>
            <a:spLocks noGrp="1" noChangeArrowheads="1"/>
          </p:cNvSpPr>
          <p:nvPr>
            <p:ph type="body" idx="1"/>
          </p:nvPr>
        </p:nvSpPr>
        <p:spPr>
          <a:xfrm>
            <a:off x="1584178" y="1652414"/>
            <a:ext cx="2891942" cy="552450"/>
          </a:xfrm>
        </p:spPr>
        <p:txBody>
          <a:bodyPr/>
          <a:lstStyle/>
          <a:p>
            <a:pPr algn="just" eaLnBrk="1" hangingPunct="1">
              <a:buFontTx/>
              <a:buNone/>
            </a:pPr>
            <a:r>
              <a:rPr lang="ja-JP" altLang="en-US" sz="900" dirty="0" smtClean="0">
                <a:latin typeface="Century" pitchFamily="18" charset="0"/>
                <a:ea typeface="HGPｺﾞｼｯｸM" pitchFamily="50" charset="-128"/>
              </a:rPr>
              <a:t>障害者総数　９３６．６万人（人口の約</a:t>
            </a:r>
            <a:r>
              <a:rPr lang="ja-JP" altLang="en-US" sz="900" dirty="0">
                <a:latin typeface="Century" pitchFamily="18" charset="0"/>
                <a:ea typeface="HGPｺﾞｼｯｸM" pitchFamily="50" charset="-128"/>
              </a:rPr>
              <a:t>７．４</a:t>
            </a:r>
            <a:r>
              <a:rPr lang="ja-JP" altLang="en-US" sz="900" dirty="0" smtClean="0">
                <a:latin typeface="Century" pitchFamily="18" charset="0"/>
                <a:ea typeface="HGPｺﾞｼｯｸM" pitchFamily="50" charset="-128"/>
              </a:rPr>
              <a:t>％）</a:t>
            </a:r>
            <a:endParaRPr lang="en-US" altLang="ja-JP" sz="900" dirty="0" smtClean="0">
              <a:latin typeface="Century" pitchFamily="18" charset="0"/>
              <a:ea typeface="HGPｺﾞｼｯｸM" pitchFamily="50" charset="-128"/>
            </a:endParaRPr>
          </a:p>
          <a:p>
            <a:pPr algn="just" eaLnBrk="1" hangingPunct="1">
              <a:buFontTx/>
              <a:buNone/>
            </a:pPr>
            <a:r>
              <a:rPr lang="ja-JP" altLang="en-US" sz="900" dirty="0" smtClean="0">
                <a:latin typeface="Century" pitchFamily="18" charset="0"/>
                <a:ea typeface="HGPｺﾞｼｯｸM" pitchFamily="50" charset="-128"/>
              </a:rPr>
              <a:t>　　　うち在宅　　　　　８８６．０万人（９４．６％）</a:t>
            </a:r>
          </a:p>
          <a:p>
            <a:pPr algn="just" eaLnBrk="1" hangingPunct="1">
              <a:buFontTx/>
              <a:buNone/>
            </a:pPr>
            <a:r>
              <a:rPr lang="ja-JP" altLang="en-US" sz="900" dirty="0" smtClean="0">
                <a:latin typeface="Century" pitchFamily="18" charset="0"/>
                <a:ea typeface="HGPｺﾞｼｯｸM" pitchFamily="50" charset="-128"/>
              </a:rPr>
              <a:t>　　　うち施設入所　　　</a:t>
            </a:r>
            <a:r>
              <a:rPr lang="ja-JP" altLang="en-US" sz="900" dirty="0">
                <a:latin typeface="Century" pitchFamily="18" charset="0"/>
                <a:ea typeface="HGPｺﾞｼｯｸM" pitchFamily="50" charset="-128"/>
              </a:rPr>
              <a:t>５０．６</a:t>
            </a:r>
            <a:r>
              <a:rPr lang="ja-JP" altLang="en-US" sz="900" dirty="0" smtClean="0">
                <a:latin typeface="Century" pitchFamily="18" charset="0"/>
                <a:ea typeface="HGPｺﾞｼｯｸM" pitchFamily="50" charset="-128"/>
              </a:rPr>
              <a:t>万人（　５．４％）</a:t>
            </a:r>
            <a:endParaRPr lang="ja-JP" altLang="en-US" sz="900" dirty="0" smtClean="0"/>
          </a:p>
        </p:txBody>
      </p:sp>
      <p:graphicFrame>
        <p:nvGraphicFramePr>
          <p:cNvPr id="1026" name="Object 4"/>
          <p:cNvGraphicFramePr>
            <a:graphicFrameLocks noChangeAspect="1"/>
          </p:cNvGraphicFramePr>
          <p:nvPr>
            <p:extLst>
              <p:ext uri="{D42A27DB-BD31-4B8C-83A1-F6EECF244321}">
                <p14:modId xmlns:p14="http://schemas.microsoft.com/office/powerpoint/2010/main" val="1352234263"/>
              </p:ext>
            </p:extLst>
          </p:nvPr>
        </p:nvGraphicFramePr>
        <p:xfrm>
          <a:off x="225620" y="2166860"/>
          <a:ext cx="4538652" cy="3638404"/>
        </p:xfrm>
        <a:graphic>
          <a:graphicData uri="http://schemas.openxmlformats.org/presentationml/2006/ole">
            <mc:AlternateContent xmlns:mc="http://schemas.openxmlformats.org/markup-compatibility/2006">
              <mc:Choice xmlns:v="urn:schemas-microsoft-com:vml" Requires="v">
                <p:oleObj spid="_x0000_s13474" name="Document" r:id="rId4" imgW="8676434" imgH="6996027" progId="Word.Document.8">
                  <p:embed/>
                </p:oleObj>
              </mc:Choice>
              <mc:Fallback>
                <p:oleObj name="Document" r:id="rId4" imgW="8676434" imgH="6996027" progId="Word.Document.8">
                  <p:embed/>
                  <p:pic>
                    <p:nvPicPr>
                      <p:cNvPr id="0" name=""/>
                      <p:cNvPicPr>
                        <a:picLocks noChangeAspect="1" noChangeArrowheads="1"/>
                      </p:cNvPicPr>
                      <p:nvPr/>
                    </p:nvPicPr>
                    <p:blipFill>
                      <a:blip r:embed="rId5"/>
                      <a:srcRect/>
                      <a:stretch>
                        <a:fillRect/>
                      </a:stretch>
                    </p:blipFill>
                    <p:spPr bwMode="auto">
                      <a:xfrm>
                        <a:off x="225620" y="2166860"/>
                        <a:ext cx="4538652" cy="3638404"/>
                      </a:xfrm>
                      <a:prstGeom prst="rect">
                        <a:avLst/>
                      </a:prstGeom>
                      <a:noFill/>
                      <a:extLst/>
                    </p:spPr>
                  </p:pic>
                </p:oleObj>
              </mc:Fallback>
            </mc:AlternateContent>
          </a:graphicData>
        </a:graphic>
      </p:graphicFrame>
      <p:sp>
        <p:nvSpPr>
          <p:cNvPr id="6" name="Rectangle 2"/>
          <p:cNvSpPr txBox="1">
            <a:spLocks noChangeArrowheads="1"/>
          </p:cNvSpPr>
          <p:nvPr/>
        </p:nvSpPr>
        <p:spPr bwMode="auto">
          <a:xfrm>
            <a:off x="6325935" y="1206963"/>
            <a:ext cx="2171011" cy="602879"/>
          </a:xfrm>
          <a:prstGeom prst="rect">
            <a:avLst/>
          </a:prstGeom>
          <a:noFill/>
          <a:ln w="9525">
            <a:noFill/>
            <a:miter lim="800000"/>
            <a:headEnd/>
            <a:tailEnd/>
          </a:ln>
        </p:spPr>
        <p:txBody>
          <a:bodyPr vert="horz" wrap="square" lIns="91399" tIns="45701" rIns="91399" bIns="4570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smtClean="0">
                <a:ln>
                  <a:noFill/>
                </a:ln>
                <a:effectLst/>
                <a:uLnTx/>
                <a:uFillTx/>
                <a:latin typeface="+mj-lt"/>
                <a:ea typeface="+mj-ea"/>
                <a:cs typeface="+mj-cs"/>
              </a:rPr>
              <a:t>（年齢別）</a:t>
            </a:r>
          </a:p>
        </p:txBody>
      </p:sp>
      <p:sp>
        <p:nvSpPr>
          <p:cNvPr id="9" name="Rectangle 4"/>
          <p:cNvSpPr txBox="1">
            <a:spLocks noChangeArrowheads="1"/>
          </p:cNvSpPr>
          <p:nvPr/>
        </p:nvSpPr>
        <p:spPr bwMode="auto">
          <a:xfrm>
            <a:off x="6249361" y="1666394"/>
            <a:ext cx="2679633" cy="500466"/>
          </a:xfrm>
          <a:prstGeom prst="rect">
            <a:avLst/>
          </a:prstGeom>
          <a:noFill/>
          <a:ln w="9525">
            <a:noFill/>
            <a:miter lim="800000"/>
            <a:headEnd/>
            <a:tailEnd/>
          </a:ln>
        </p:spPr>
        <p:txBody>
          <a:bodyPr vert="horz" wrap="square" lIns="91399" tIns="45701" rIns="91399" bIns="45701"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障害者総数　</a:t>
            </a:r>
            <a:r>
              <a:rPr lang="ja-JP" altLang="en-US" sz="900" kern="0" noProof="0" dirty="0" smtClean="0">
                <a:latin typeface="Century" pitchFamily="18" charset="0"/>
                <a:ea typeface="HGPｺﾞｼｯｸM" pitchFamily="50" charset="-128"/>
              </a:rPr>
              <a:t>９３６．６</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万人（人口の約</a:t>
            </a:r>
            <a:r>
              <a:rPr lang="ja-JP" altLang="en-US" sz="900" kern="0" dirty="0">
                <a:latin typeface="Century" pitchFamily="18" charset="0"/>
                <a:ea typeface="HGPｺﾞｼｯｸM" pitchFamily="50" charset="-128"/>
              </a:rPr>
              <a:t>７．４</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a:t>
            </a:r>
            <a:endParaRPr kumimoji="1" lang="en-US" altLang="ja-JP"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endParaRP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　　　　　　うち６５歳未満　　　</a:t>
            </a:r>
            <a:r>
              <a:rPr lang="ja-JP" altLang="en-US" sz="900" kern="0" dirty="0" smtClean="0">
                <a:latin typeface="Century" pitchFamily="18" charset="0"/>
                <a:ea typeface="HGPｺﾞｼｯｸM" pitchFamily="50" charset="-128"/>
              </a:rPr>
              <a:t>４８</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a:t>
            </a:r>
            <a:endParaRPr kumimoji="1" lang="ja-JP" altLang="en-US" sz="900" b="0" i="0" u="none" strike="noStrike" kern="0" cap="none" spc="0" normalizeH="0" baseline="0" noProof="0" dirty="0" smtClean="0">
              <a:ln>
                <a:noFill/>
              </a:ln>
              <a:solidFill>
                <a:schemeClr val="tx1"/>
              </a:solidFill>
              <a:effectLst/>
              <a:uLnTx/>
              <a:uFillTx/>
              <a:latin typeface="Century" pitchFamily="18" charset="0"/>
              <a:ea typeface="ＭＳ ゴシック" pitchFamily="49" charset="-128"/>
              <a:cs typeface="+mn-cs"/>
            </a:endParaRP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lang="ja-JP" altLang="en-US" sz="900" kern="0" dirty="0" smtClean="0">
                <a:latin typeface="Century" pitchFamily="18" charset="0"/>
                <a:ea typeface="HGPｺﾞｼｯｸM" pitchFamily="50" charset="-128"/>
              </a:rPr>
              <a:t> </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  　　  　　うち６５歳以上　　　</a:t>
            </a:r>
            <a:r>
              <a:rPr lang="ja-JP" altLang="en-US" sz="900" kern="0" noProof="0" dirty="0" smtClean="0">
                <a:latin typeface="Century" pitchFamily="18" charset="0"/>
                <a:ea typeface="HGPｺﾞｼｯｸM" pitchFamily="50" charset="-128"/>
              </a:rPr>
              <a:t>５２</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a:t>
            </a:r>
          </a:p>
        </p:txBody>
      </p:sp>
      <p:sp>
        <p:nvSpPr>
          <p:cNvPr id="10" name="テキスト ボックス 9"/>
          <p:cNvSpPr txBox="1"/>
          <p:nvPr/>
        </p:nvSpPr>
        <p:spPr>
          <a:xfrm>
            <a:off x="692784" y="486883"/>
            <a:ext cx="8496944" cy="830997"/>
          </a:xfrm>
          <a:prstGeom prst="rect">
            <a:avLst/>
          </a:prstGeom>
          <a:solidFill>
            <a:srgbClr val="F9F9F9"/>
          </a:solidFill>
          <a:ln w="38100">
            <a:solidFill>
              <a:schemeClr val="bg1">
                <a:lumMod val="65000"/>
              </a:schemeClr>
            </a:solidFill>
          </a:ln>
        </p:spPr>
        <p:txBody>
          <a:bodyPr wrap="square" rtlCol="0">
            <a:spAutoFit/>
          </a:bodyPr>
          <a:lstStyle/>
          <a:p>
            <a:r>
              <a:rPr lang="ja-JP" altLang="en-US" sz="1600" dirty="0" smtClean="0"/>
              <a:t>○ </a:t>
            </a:r>
            <a:r>
              <a:rPr kumimoji="1" lang="ja-JP" altLang="en-US" sz="1600" dirty="0" smtClean="0"/>
              <a:t>障害者の総数は</a:t>
            </a:r>
            <a:r>
              <a:rPr lang="ja-JP" altLang="en-US" sz="1600" dirty="0" smtClean="0"/>
              <a:t>９３６．６</a:t>
            </a:r>
            <a:r>
              <a:rPr kumimoji="1" lang="ja-JP" altLang="en-US" sz="1600" dirty="0" smtClean="0"/>
              <a:t>万人であり、人口の約</a:t>
            </a:r>
            <a:r>
              <a:rPr lang="ja-JP" altLang="en-US" sz="1600" dirty="0"/>
              <a:t>７．４</a:t>
            </a:r>
            <a:r>
              <a:rPr kumimoji="1" lang="ja-JP" altLang="en-US" sz="1600" dirty="0" smtClean="0"/>
              <a:t>％に相当。</a:t>
            </a:r>
            <a:endParaRPr kumimoji="1" lang="en-US" altLang="ja-JP" sz="1600" dirty="0" smtClean="0"/>
          </a:p>
          <a:p>
            <a:r>
              <a:rPr lang="ja-JP" altLang="en-US" sz="1600" dirty="0" smtClean="0"/>
              <a:t>○ そのうち身体障害者は４３６．０万人、知的障害者は１０８．２万人、精神障害者は３９２．４万人。</a:t>
            </a:r>
            <a:endParaRPr kumimoji="1" lang="en-US" altLang="ja-JP" sz="1600" dirty="0" smtClean="0"/>
          </a:p>
          <a:p>
            <a:r>
              <a:rPr lang="ja-JP" altLang="en-US" sz="1600" dirty="0" smtClean="0"/>
              <a:t>○ 障害者数全体は増加傾向にあり、また、在宅・通所の障害者は増加傾向となっている。</a:t>
            </a:r>
            <a:endParaRPr lang="en-US" altLang="ja-JP" sz="1600" dirty="0" smtClean="0"/>
          </a:p>
        </p:txBody>
      </p:sp>
      <p:sp>
        <p:nvSpPr>
          <p:cNvPr id="12" name="正方形/長方形 11"/>
          <p:cNvSpPr/>
          <p:nvPr/>
        </p:nvSpPr>
        <p:spPr>
          <a:xfrm>
            <a:off x="2448272" y="-61797"/>
            <a:ext cx="4824536" cy="476672"/>
          </a:xfrm>
          <a:prstGeom prst="rect">
            <a:avLst/>
          </a:prstGeom>
          <a:no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smtClean="0">
                <a:solidFill>
                  <a:schemeClr val="tx1"/>
                </a:solidFill>
              </a:rPr>
              <a:t>障害者の数</a:t>
            </a:r>
            <a:endParaRPr lang="ja-JP" altLang="en-US" sz="2800" dirty="0">
              <a:solidFill>
                <a:schemeClr val="tx1"/>
              </a:solidFill>
            </a:endParaRPr>
          </a:p>
        </p:txBody>
      </p:sp>
      <p:cxnSp>
        <p:nvCxnSpPr>
          <p:cNvPr id="14" name="直線コネクタ 13"/>
          <p:cNvCxnSpPr/>
          <p:nvPr/>
        </p:nvCxnSpPr>
        <p:spPr>
          <a:xfrm>
            <a:off x="15552" y="414875"/>
            <a:ext cx="9906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bwMode="auto">
          <a:xfrm>
            <a:off x="152214" y="5637362"/>
            <a:ext cx="9793088" cy="1220638"/>
          </a:xfrm>
          <a:prstGeom prst="rect">
            <a:avLst/>
          </a:prstGeom>
          <a:noFill/>
          <a:ln w="9525">
            <a:noFill/>
            <a:miter lim="800000"/>
            <a:headEnd/>
            <a:tailEnd/>
          </a:ln>
        </p:spPr>
        <p:txBody>
          <a:bodyPr vert="horz" wrap="square" lIns="91399" tIns="45701" rIns="91399" bIns="45701"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en-US" altLang="ja-JP" sz="800" dirty="0" smtClean="0">
                <a:latin typeface="HGPｺﾞｼｯｸM" pitchFamily="50" charset="-128"/>
                <a:ea typeface="HGPｺﾞｼｯｸM" pitchFamily="50" charset="-128"/>
              </a:rPr>
              <a:t>※</a:t>
            </a:r>
            <a:r>
              <a:rPr lang="ja-JP" altLang="ja-JP" sz="800" dirty="0">
                <a:latin typeface="HGPｺﾞｼｯｸM" pitchFamily="50" charset="-128"/>
                <a:ea typeface="HGPｺﾞｼｯｸM" pitchFamily="50" charset="-128"/>
              </a:rPr>
              <a:t>身体障害者（児） </a:t>
            </a:r>
            <a:r>
              <a:rPr lang="ja-JP" altLang="en-US" sz="800" dirty="0" smtClean="0">
                <a:latin typeface="HGPｺﾞｼｯｸM" pitchFamily="50" charset="-128"/>
                <a:ea typeface="HGPｺﾞｼｯｸM" pitchFamily="50" charset="-128"/>
              </a:rPr>
              <a:t>及び知的</a:t>
            </a:r>
            <a:r>
              <a:rPr lang="ja-JP" altLang="ja-JP" sz="800" dirty="0" smtClean="0">
                <a:latin typeface="HGPｺﾞｼｯｸM" pitchFamily="50" charset="-128"/>
                <a:ea typeface="HGPｺﾞｼｯｸM" pitchFamily="50" charset="-128"/>
              </a:rPr>
              <a:t>障害者</a:t>
            </a:r>
            <a:r>
              <a:rPr lang="ja-JP" altLang="ja-JP" sz="800" dirty="0">
                <a:latin typeface="HGPｺﾞｼｯｸM" pitchFamily="50" charset="-128"/>
                <a:ea typeface="HGPｺﾞｼｯｸM" pitchFamily="50" charset="-128"/>
              </a:rPr>
              <a:t>（児）数は</a:t>
            </a:r>
            <a:r>
              <a:rPr lang="ja-JP" altLang="ja-JP" sz="800" dirty="0" smtClean="0">
                <a:latin typeface="HGPｺﾞｼｯｸM" pitchFamily="50" charset="-128"/>
                <a:ea typeface="HGPｺﾞｼｯｸM" pitchFamily="50" charset="-128"/>
              </a:rPr>
              <a:t>平成</a:t>
            </a:r>
            <a:r>
              <a:rPr lang="en-US" altLang="ja-JP" sz="800" dirty="0">
                <a:latin typeface="HGPｺﾞｼｯｸM" pitchFamily="50" charset="-128"/>
                <a:ea typeface="HGPｺﾞｼｯｸM" pitchFamily="50" charset="-128"/>
              </a:rPr>
              <a:t>28</a:t>
            </a:r>
            <a:r>
              <a:rPr lang="ja-JP" altLang="ja-JP" sz="800" dirty="0" smtClean="0">
                <a:latin typeface="HGPｺﾞｼｯｸM" pitchFamily="50" charset="-128"/>
                <a:ea typeface="HGPｺﾞｼｯｸM" pitchFamily="50" charset="-128"/>
              </a:rPr>
              <a:t>年</a:t>
            </a:r>
            <a:r>
              <a:rPr lang="ja-JP" altLang="ja-JP" sz="800" dirty="0">
                <a:latin typeface="HGPｺﾞｼｯｸM" pitchFamily="50" charset="-128"/>
                <a:ea typeface="HGPｺﾞｼｯｸM" pitchFamily="50" charset="-128"/>
              </a:rPr>
              <a:t>（在宅）、</a:t>
            </a:r>
            <a:r>
              <a:rPr lang="ja-JP" altLang="ja-JP" sz="800" dirty="0" smtClean="0">
                <a:latin typeface="HGPｺﾞｼｯｸM" pitchFamily="50" charset="-128"/>
                <a:ea typeface="HGPｺﾞｼｯｸM" pitchFamily="50" charset="-128"/>
              </a:rPr>
              <a:t>平成</a:t>
            </a:r>
            <a:r>
              <a:rPr lang="en-US" altLang="ja-JP" sz="800" dirty="0">
                <a:latin typeface="HGPｺﾞｼｯｸM" pitchFamily="50" charset="-128"/>
                <a:ea typeface="HGPｺﾞｼｯｸM" pitchFamily="50" charset="-128"/>
              </a:rPr>
              <a:t>27</a:t>
            </a:r>
            <a:r>
              <a:rPr lang="ja-JP" altLang="ja-JP" sz="800" dirty="0" smtClean="0">
                <a:latin typeface="HGPｺﾞｼｯｸM" pitchFamily="50" charset="-128"/>
                <a:ea typeface="HGPｺﾞｼｯｸM" pitchFamily="50" charset="-128"/>
              </a:rPr>
              <a:t>年</a:t>
            </a:r>
            <a:r>
              <a:rPr lang="ja-JP" altLang="ja-JP" sz="800" dirty="0">
                <a:latin typeface="HGPｺﾞｼｯｸM" pitchFamily="50" charset="-128"/>
                <a:ea typeface="HGPｺﾞｼｯｸM" pitchFamily="50" charset="-128"/>
              </a:rPr>
              <a:t>（施設）の調査等</a:t>
            </a:r>
            <a:r>
              <a:rPr lang="ja-JP" altLang="ja-JP" sz="800" dirty="0" smtClean="0">
                <a:latin typeface="HGPｺﾞｼｯｸM" pitchFamily="50" charset="-128"/>
                <a:ea typeface="HGPｺﾞｼｯｸM" pitchFamily="50" charset="-128"/>
              </a:rPr>
              <a:t>、精神</a:t>
            </a:r>
            <a:r>
              <a:rPr lang="ja-JP" altLang="ja-JP" sz="800" dirty="0">
                <a:latin typeface="HGPｺﾞｼｯｸM" pitchFamily="50" charset="-128"/>
                <a:ea typeface="HGPｺﾞｼｯｸM" pitchFamily="50" charset="-128"/>
              </a:rPr>
              <a:t>障害者数は</a:t>
            </a:r>
            <a:r>
              <a:rPr lang="ja-JP" altLang="ja-JP" sz="800" dirty="0" smtClean="0">
                <a:latin typeface="HGPｺﾞｼｯｸM" pitchFamily="50" charset="-128"/>
                <a:ea typeface="HGPｺﾞｼｯｸM" pitchFamily="50" charset="-128"/>
              </a:rPr>
              <a:t>平成</a:t>
            </a:r>
            <a:r>
              <a:rPr lang="en-US" altLang="ja-JP" sz="800" dirty="0">
                <a:latin typeface="HGPｺﾞｼｯｸM" pitchFamily="50" charset="-128"/>
                <a:ea typeface="HGPｺﾞｼｯｸM" pitchFamily="50" charset="-128"/>
              </a:rPr>
              <a:t>26</a:t>
            </a:r>
            <a:r>
              <a:rPr lang="ja-JP" altLang="ja-JP" sz="800" dirty="0" smtClean="0">
                <a:latin typeface="HGPｺﾞｼｯｸM" pitchFamily="50" charset="-128"/>
                <a:ea typeface="HGPｺﾞｼｯｸM" pitchFamily="50" charset="-128"/>
              </a:rPr>
              <a:t>年</a:t>
            </a:r>
            <a:r>
              <a:rPr lang="ja-JP" altLang="ja-JP" sz="800" dirty="0">
                <a:latin typeface="HGPｺﾞｼｯｸM" pitchFamily="50" charset="-128"/>
                <a:ea typeface="HGPｺﾞｼｯｸM" pitchFamily="50" charset="-128"/>
              </a:rPr>
              <a:t>の</a:t>
            </a:r>
            <a:r>
              <a:rPr lang="ja-JP" altLang="ja-JP" sz="800" dirty="0" smtClean="0">
                <a:latin typeface="HGPｺﾞｼｯｸM" pitchFamily="50" charset="-128"/>
                <a:ea typeface="HGPｺﾞｼｯｸM" pitchFamily="50" charset="-128"/>
              </a:rPr>
              <a:t>調査に</a:t>
            </a:r>
            <a:r>
              <a:rPr lang="ja-JP" altLang="ja-JP" sz="800" dirty="0">
                <a:latin typeface="HGPｺﾞｼｯｸM" pitchFamily="50" charset="-128"/>
                <a:ea typeface="HGPｺﾞｼｯｸM" pitchFamily="50" charset="-128"/>
              </a:rPr>
              <a:t>よる推計</a:t>
            </a:r>
            <a:r>
              <a:rPr lang="ja-JP" altLang="ja-JP" sz="800" dirty="0" smtClean="0">
                <a:latin typeface="HGPｺﾞｼｯｸM" pitchFamily="50" charset="-128"/>
                <a:ea typeface="HGPｺﾞｼｯｸM" pitchFamily="50" charset="-128"/>
              </a:rPr>
              <a:t>。なお</a:t>
            </a:r>
            <a:r>
              <a:rPr lang="ja-JP" altLang="ja-JP" sz="800" dirty="0">
                <a:latin typeface="HGPｺﾞｼｯｸM" pitchFamily="50" charset="-128"/>
                <a:ea typeface="HGPｺﾞｼｯｸM" pitchFamily="50" charset="-128"/>
              </a:rPr>
              <a:t>、身体障害者（児</a:t>
            </a:r>
            <a:r>
              <a:rPr lang="ja-JP" altLang="ja-JP" sz="800" dirty="0" smtClean="0">
                <a:latin typeface="HGPｺﾞｼｯｸM" pitchFamily="50" charset="-128"/>
                <a:ea typeface="HGPｺﾞｼｯｸM" pitchFamily="50" charset="-128"/>
              </a:rPr>
              <a:t>）には</a:t>
            </a:r>
            <a:r>
              <a:rPr lang="ja-JP" altLang="ja-JP" sz="800" dirty="0">
                <a:latin typeface="HGPｺﾞｼｯｸM" pitchFamily="50" charset="-128"/>
                <a:ea typeface="HGPｺﾞｼｯｸM" pitchFamily="50" charset="-128"/>
              </a:rPr>
              <a:t>高齢者施設に入所している身体</a:t>
            </a:r>
            <a:r>
              <a:rPr lang="ja-JP" altLang="ja-JP" sz="800" dirty="0" smtClean="0">
                <a:latin typeface="HGPｺﾞｼｯｸM" pitchFamily="50" charset="-128"/>
                <a:ea typeface="HGPｺﾞｼｯｸM" pitchFamily="50" charset="-128"/>
              </a:rPr>
              <a:t>障害者は含まれて</a:t>
            </a:r>
            <a:r>
              <a:rPr lang="ja-JP" altLang="ja-JP" sz="800" dirty="0">
                <a:latin typeface="HGPｺﾞｼｯｸM" pitchFamily="50" charset="-128"/>
                <a:ea typeface="HGPｺﾞｼｯｸM" pitchFamily="50" charset="-128"/>
              </a:rPr>
              <a:t>いない</a:t>
            </a:r>
            <a:r>
              <a:rPr lang="ja-JP" altLang="ja-JP" sz="800" dirty="0" smtClean="0">
                <a:latin typeface="HGPｺﾞｼｯｸM" pitchFamily="50" charset="-128"/>
                <a:ea typeface="HGPｺﾞｼｯｸM" pitchFamily="50" charset="-128"/>
              </a:rPr>
              <a:t>。</a:t>
            </a:r>
            <a:endParaRPr lang="ja-JP" altLang="ja-JP" sz="800" dirty="0">
              <a:latin typeface="HGPｺﾞｼｯｸM" pitchFamily="50" charset="-128"/>
              <a:ea typeface="HGPｺﾞｼｯｸM" pitchFamily="50" charset="-128"/>
            </a:endParaRPr>
          </a:p>
          <a:p>
            <a:pPr marL="0" indent="0">
              <a:buNone/>
            </a:pPr>
            <a:r>
              <a:rPr lang="ja-JP" altLang="ja-JP" sz="800" dirty="0">
                <a:latin typeface="HGPｺﾞｼｯｸM" pitchFamily="50" charset="-128"/>
                <a:ea typeface="HGPｺﾞｼｯｸM" pitchFamily="50" charset="-128"/>
              </a:rPr>
              <a:t>※平成</a:t>
            </a:r>
            <a:r>
              <a:rPr lang="en-US" altLang="ja-JP" sz="800" smtClean="0">
                <a:latin typeface="HGPｺﾞｼｯｸM" pitchFamily="50" charset="-128"/>
                <a:ea typeface="HGPｺﾞｼｯｸM" pitchFamily="50" charset="-128"/>
              </a:rPr>
              <a:t>2</a:t>
            </a:r>
            <a:r>
              <a:rPr lang="en-US" altLang="ja-JP" sz="800" dirty="0">
                <a:latin typeface="HGPｺﾞｼｯｸM" pitchFamily="50" charset="-128"/>
                <a:ea typeface="HGPｺﾞｼｯｸM" pitchFamily="50" charset="-128"/>
              </a:rPr>
              <a:t>8</a:t>
            </a:r>
            <a:r>
              <a:rPr lang="ja-JP" altLang="ja-JP" sz="800" smtClean="0">
                <a:latin typeface="HGPｺﾞｼｯｸM" pitchFamily="50" charset="-128"/>
                <a:ea typeface="HGPｺﾞｼｯｸM" pitchFamily="50" charset="-128"/>
              </a:rPr>
              <a:t>年</a:t>
            </a:r>
            <a:r>
              <a:rPr lang="ja-JP" altLang="ja-JP" sz="800" dirty="0">
                <a:latin typeface="HGPｺﾞｼｯｸM" pitchFamily="50" charset="-128"/>
                <a:ea typeface="HGPｺﾞｼｯｸM" pitchFamily="50" charset="-128"/>
              </a:rPr>
              <a:t>の調査における在宅身体障害者（児）</a:t>
            </a:r>
            <a:r>
              <a:rPr lang="ja-JP" altLang="en-US" sz="800" dirty="0">
                <a:latin typeface="HGPｺﾞｼｯｸM" pitchFamily="50" charset="-128"/>
                <a:ea typeface="HGPｺﾞｼｯｸM" pitchFamily="50" charset="-128"/>
              </a:rPr>
              <a:t>及び</a:t>
            </a:r>
            <a:r>
              <a:rPr lang="ja-JP" altLang="ja-JP" sz="800" dirty="0">
                <a:latin typeface="HGPｺﾞｼｯｸM" pitchFamily="50" charset="-128"/>
                <a:ea typeface="HGPｺﾞｼｯｸM" pitchFamily="50" charset="-128"/>
              </a:rPr>
              <a:t>在宅知的障害者（児</a:t>
            </a:r>
            <a:r>
              <a:rPr lang="ja-JP" altLang="ja-JP" sz="800" dirty="0" smtClean="0">
                <a:latin typeface="HGPｺﾞｼｯｸM" pitchFamily="50" charset="-128"/>
                <a:ea typeface="HGPｺﾞｼｯｸM" pitchFamily="50" charset="-128"/>
              </a:rPr>
              <a:t>）は</a:t>
            </a:r>
            <a:r>
              <a:rPr lang="ja-JP" altLang="en-US" sz="800" dirty="0">
                <a:latin typeface="HGPｺﾞｼｯｸM" pitchFamily="50" charset="-128"/>
                <a:ea typeface="HGPｺﾞｼｯｸM" pitchFamily="50" charset="-128"/>
              </a:rPr>
              <a:t>鳥取県倉吉市</a:t>
            </a:r>
            <a:r>
              <a:rPr lang="ja-JP" altLang="ja-JP" sz="800" dirty="0">
                <a:latin typeface="HGPｺﾞｼｯｸM" pitchFamily="50" charset="-128"/>
                <a:ea typeface="HGPｺﾞｼｯｸM" pitchFamily="50" charset="-128"/>
              </a:rPr>
              <a:t>を除いた数値である。</a:t>
            </a:r>
            <a:endParaRPr lang="en-US" altLang="ja-JP" sz="800" dirty="0" smtClean="0">
              <a:latin typeface="HGPｺﾞｼｯｸM" pitchFamily="50" charset="-128"/>
              <a:ea typeface="HGPｺﾞｼｯｸM" pitchFamily="50" charset="-128"/>
            </a:endParaRPr>
          </a:p>
          <a:p>
            <a:pPr marL="0" indent="0">
              <a:buNone/>
            </a:pPr>
            <a:r>
              <a:rPr lang="ja-JP" altLang="ja-JP" sz="800" dirty="0" smtClean="0">
                <a:latin typeface="HGPｺﾞｼｯｸM" pitchFamily="50" charset="-128"/>
                <a:ea typeface="HGPｺﾞｼｯｸM" pitchFamily="50" charset="-128"/>
              </a:rPr>
              <a:t>※</a:t>
            </a:r>
            <a:r>
              <a:rPr lang="ja-JP" altLang="ja-JP" sz="800" dirty="0">
                <a:latin typeface="HGPｺﾞｼｯｸM" pitchFamily="50" charset="-128"/>
                <a:ea typeface="HGPｺﾞｼｯｸM" pitchFamily="50" charset="-128"/>
              </a:rPr>
              <a:t>在宅身体障害者（児</a:t>
            </a:r>
            <a:r>
              <a:rPr lang="ja-JP" altLang="ja-JP" sz="800" dirty="0" smtClean="0">
                <a:latin typeface="HGPｺﾞｼｯｸM" pitchFamily="50" charset="-128"/>
                <a:ea typeface="HGPｺﾞｼｯｸM" pitchFamily="50" charset="-128"/>
              </a:rPr>
              <a:t>）</a:t>
            </a:r>
            <a:r>
              <a:rPr lang="ja-JP" altLang="en-US" sz="800" dirty="0" smtClean="0">
                <a:latin typeface="HGPｺﾞｼｯｸM" pitchFamily="50" charset="-128"/>
                <a:ea typeface="HGPｺﾞｼｯｸM" pitchFamily="50" charset="-128"/>
              </a:rPr>
              <a:t>及び</a:t>
            </a:r>
            <a:r>
              <a:rPr lang="ja-JP" altLang="ja-JP" sz="800" dirty="0" smtClean="0">
                <a:latin typeface="HGPｺﾞｼｯｸM" pitchFamily="50" charset="-128"/>
                <a:ea typeface="HGPｺﾞｼｯｸM" pitchFamily="50" charset="-128"/>
              </a:rPr>
              <a:t>在宅</a:t>
            </a:r>
            <a:r>
              <a:rPr lang="ja-JP" altLang="ja-JP" sz="800" dirty="0">
                <a:latin typeface="HGPｺﾞｼｯｸM" pitchFamily="50" charset="-128"/>
                <a:ea typeface="HGPｺﾞｼｯｸM" pitchFamily="50" charset="-128"/>
              </a:rPr>
              <a:t>知的障害者（児）は、障害者手帳</a:t>
            </a:r>
            <a:r>
              <a:rPr lang="ja-JP" altLang="ja-JP" sz="800" dirty="0" smtClean="0">
                <a:latin typeface="HGPｺﾞｼｯｸM" pitchFamily="50" charset="-128"/>
                <a:ea typeface="HGPｺﾞｼｯｸM" pitchFamily="50" charset="-128"/>
              </a:rPr>
              <a:t>所持者数</a:t>
            </a:r>
            <a:r>
              <a:rPr lang="ja-JP" altLang="en-US" sz="800" dirty="0" smtClean="0">
                <a:latin typeface="HGPｺﾞｼｯｸM" pitchFamily="50" charset="-128"/>
                <a:ea typeface="HGPｺﾞｼｯｸM" pitchFamily="50" charset="-128"/>
              </a:rPr>
              <a:t>の推計</a:t>
            </a:r>
            <a:r>
              <a:rPr lang="ja-JP" altLang="ja-JP" sz="800" dirty="0" smtClean="0">
                <a:latin typeface="HGPｺﾞｼｯｸM" pitchFamily="50" charset="-128"/>
                <a:ea typeface="HGPｺﾞｼｯｸM" pitchFamily="50" charset="-128"/>
              </a:rPr>
              <a:t>。</a:t>
            </a:r>
            <a:r>
              <a:rPr lang="ja-JP" altLang="ja-JP" sz="800" dirty="0">
                <a:latin typeface="HGPｺﾞｼｯｸM" pitchFamily="50" charset="-128"/>
                <a:ea typeface="HGPｺﾞｼｯｸM" pitchFamily="50" charset="-128"/>
              </a:rPr>
              <a:t>障害者手帳非所持で、自立支援給付等（精神通院医療を除く。）を受けている者</a:t>
            </a:r>
            <a:r>
              <a:rPr lang="ja-JP" altLang="ja-JP" sz="800" dirty="0" smtClean="0">
                <a:latin typeface="HGPｺﾞｼｯｸM" pitchFamily="50" charset="-128"/>
                <a:ea typeface="HGPｺﾞｼｯｸM" pitchFamily="50" charset="-128"/>
              </a:rPr>
              <a:t>は</a:t>
            </a:r>
            <a:r>
              <a:rPr lang="en-US" altLang="ja-JP" sz="800" dirty="0">
                <a:latin typeface="HGPｺﾞｼｯｸM" pitchFamily="50" charset="-128"/>
                <a:ea typeface="HGPｺﾞｼｯｸM" pitchFamily="50" charset="-128"/>
              </a:rPr>
              <a:t>19.4</a:t>
            </a:r>
            <a:r>
              <a:rPr lang="ja-JP" altLang="ja-JP" sz="800" dirty="0" smtClean="0">
                <a:latin typeface="HGPｺﾞｼｯｸM" pitchFamily="50" charset="-128"/>
                <a:ea typeface="HGPｺﾞｼｯｸM" pitchFamily="50" charset="-128"/>
              </a:rPr>
              <a:t>万人</a:t>
            </a:r>
            <a:r>
              <a:rPr lang="ja-JP" altLang="en-US" sz="800" dirty="0" smtClean="0">
                <a:latin typeface="HGPｺﾞｼｯｸM" pitchFamily="50" charset="-128"/>
                <a:ea typeface="HGPｺﾞｼｯｸM" pitchFamily="50" charset="-128"/>
              </a:rPr>
              <a:t>と推計される</a:t>
            </a:r>
            <a:r>
              <a:rPr lang="ja-JP" altLang="ja-JP" sz="800" dirty="0" smtClean="0">
                <a:latin typeface="HGPｺﾞｼｯｸM" pitchFamily="50" charset="-128"/>
                <a:ea typeface="HGPｺﾞｼｯｸM" pitchFamily="50" charset="-128"/>
              </a:rPr>
              <a:t>が</a:t>
            </a:r>
            <a:r>
              <a:rPr lang="ja-JP" altLang="ja-JP" sz="800" dirty="0">
                <a:latin typeface="HGPｺﾞｼｯｸM" pitchFamily="50" charset="-128"/>
                <a:ea typeface="HGPｺﾞｼｯｸM" pitchFamily="50" charset="-128"/>
              </a:rPr>
              <a:t>、障害種別が不明のため、上記</a:t>
            </a:r>
            <a:r>
              <a:rPr lang="ja-JP" altLang="ja-JP" sz="800" dirty="0" smtClean="0">
                <a:latin typeface="HGPｺﾞｼｯｸM" pitchFamily="50" charset="-128"/>
                <a:ea typeface="HGPｺﾞｼｯｸM" pitchFamily="50" charset="-128"/>
              </a:rPr>
              <a:t>には</a:t>
            </a:r>
            <a:endParaRPr lang="en-US" altLang="ja-JP" sz="800" dirty="0" smtClean="0">
              <a:latin typeface="HGPｺﾞｼｯｸM" pitchFamily="50" charset="-128"/>
              <a:ea typeface="HGPｺﾞｼｯｸM" pitchFamily="50" charset="-128"/>
            </a:endParaRPr>
          </a:p>
          <a:p>
            <a:pPr marL="0" indent="0">
              <a:buNone/>
            </a:pPr>
            <a:r>
              <a:rPr lang="ja-JP" altLang="en-US" sz="800" dirty="0">
                <a:latin typeface="HGPｺﾞｼｯｸM" pitchFamily="50" charset="-128"/>
                <a:ea typeface="HGPｺﾞｼｯｸM" pitchFamily="50" charset="-128"/>
              </a:rPr>
              <a:t>　</a:t>
            </a:r>
            <a:r>
              <a:rPr lang="ja-JP" altLang="ja-JP" sz="800" dirty="0" smtClean="0">
                <a:latin typeface="HGPｺﾞｼｯｸM" pitchFamily="50" charset="-128"/>
                <a:ea typeface="HGPｺﾞｼｯｸM" pitchFamily="50" charset="-128"/>
              </a:rPr>
              <a:t>含まれて</a:t>
            </a:r>
            <a:r>
              <a:rPr lang="ja-JP" altLang="ja-JP" sz="800" dirty="0">
                <a:latin typeface="HGPｺﾞｼｯｸM" pitchFamily="50" charset="-128"/>
                <a:ea typeface="HGPｺﾞｼｯｸM" pitchFamily="50" charset="-128"/>
              </a:rPr>
              <a:t>いない。</a:t>
            </a:r>
          </a:p>
          <a:p>
            <a:pPr marL="0" indent="0">
              <a:buNone/>
            </a:pPr>
            <a:r>
              <a:rPr lang="ja-JP" altLang="ja-JP" sz="800" dirty="0">
                <a:latin typeface="HGPｺﾞｼｯｸM" pitchFamily="50" charset="-128"/>
                <a:ea typeface="HGPｺﾞｼｯｸM" pitchFamily="50" charset="-128"/>
              </a:rPr>
              <a:t>※複数の障害種別に該当する</a:t>
            </a:r>
            <a:r>
              <a:rPr lang="ja-JP" altLang="ja-JP" sz="800" dirty="0" smtClean="0">
                <a:latin typeface="HGPｺﾞｼｯｸM" pitchFamily="50" charset="-128"/>
                <a:ea typeface="HGPｺﾞｼｯｸM" pitchFamily="50" charset="-128"/>
              </a:rPr>
              <a:t>者</a:t>
            </a:r>
            <a:r>
              <a:rPr lang="ja-JP" altLang="en-US" sz="800" dirty="0" smtClean="0">
                <a:latin typeface="HGPｺﾞｼｯｸM" pitchFamily="50" charset="-128"/>
                <a:ea typeface="HGPｺﾞｼｯｸM" pitchFamily="50" charset="-128"/>
              </a:rPr>
              <a:t>の</a:t>
            </a:r>
            <a:r>
              <a:rPr lang="ja-JP" altLang="ja-JP" sz="800" dirty="0" smtClean="0">
                <a:latin typeface="HGPｺﾞｼｯｸM" pitchFamily="50" charset="-128"/>
                <a:ea typeface="HGPｺﾞｼｯｸM" pitchFamily="50" charset="-128"/>
              </a:rPr>
              <a:t>重複が</a:t>
            </a:r>
            <a:r>
              <a:rPr lang="ja-JP" altLang="ja-JP" sz="800" dirty="0">
                <a:latin typeface="HGPｺﾞｼｯｸM" pitchFamily="50" charset="-128"/>
                <a:ea typeface="HGPｺﾞｼｯｸM" pitchFamily="50" charset="-128"/>
              </a:rPr>
              <a:t>あることから、障害者の総数は粗い</a:t>
            </a:r>
            <a:r>
              <a:rPr lang="ja-JP" altLang="ja-JP" sz="800" dirty="0" smtClean="0">
                <a:latin typeface="HGPｺﾞｼｯｸM" pitchFamily="50" charset="-128"/>
                <a:ea typeface="HGPｺﾞｼｯｸM" pitchFamily="50" charset="-128"/>
              </a:rPr>
              <a:t>推計で</a:t>
            </a:r>
            <a:r>
              <a:rPr lang="ja-JP" altLang="ja-JP" sz="800" dirty="0">
                <a:latin typeface="HGPｺﾞｼｯｸM" pitchFamily="50" charset="-128"/>
                <a:ea typeface="HGPｺﾞｼｯｸM" pitchFamily="50" charset="-128"/>
              </a:rPr>
              <a:t>ある</a:t>
            </a:r>
            <a:r>
              <a:rPr lang="ja-JP" altLang="ja-JP" sz="800" dirty="0" smtClean="0">
                <a:latin typeface="HGPｺﾞｼｯｸM" pitchFamily="50" charset="-128"/>
                <a:ea typeface="HGPｺﾞｼｯｸM" pitchFamily="50" charset="-128"/>
              </a:rPr>
              <a:t>。</a:t>
            </a:r>
            <a:endParaRPr lang="ja-JP" altLang="ja-JP" sz="800" dirty="0">
              <a:latin typeface="HGPｺﾞｼｯｸM" pitchFamily="50" charset="-128"/>
              <a:ea typeface="HGPｺﾞｼｯｸM" pitchFamily="50" charset="-128"/>
            </a:endParaRPr>
          </a:p>
        </p:txBody>
      </p:sp>
      <p:graphicFrame>
        <p:nvGraphicFramePr>
          <p:cNvPr id="2" name="オブジェクト 1"/>
          <p:cNvGraphicFramePr>
            <a:graphicFrameLocks/>
          </p:cNvGraphicFramePr>
          <p:nvPr>
            <p:extLst>
              <p:ext uri="{D42A27DB-BD31-4B8C-83A1-F6EECF244321}">
                <p14:modId xmlns:p14="http://schemas.microsoft.com/office/powerpoint/2010/main" val="3139715093"/>
              </p:ext>
            </p:extLst>
          </p:nvPr>
        </p:nvGraphicFramePr>
        <p:xfrm>
          <a:off x="4968552" y="2183761"/>
          <a:ext cx="4680000" cy="3679863"/>
        </p:xfrm>
        <a:graphic>
          <a:graphicData uri="http://schemas.openxmlformats.org/presentationml/2006/ole">
            <mc:AlternateContent xmlns:mc="http://schemas.openxmlformats.org/markup-compatibility/2006">
              <mc:Choice xmlns:v="urn:schemas-microsoft-com:vml" Requires="v">
                <p:oleObj spid="_x0000_s13475" name="Document" r:id="rId6" imgW="8411308" imgH="6878749" progId="Word.Document.8">
                  <p:embed/>
                </p:oleObj>
              </mc:Choice>
              <mc:Fallback>
                <p:oleObj name="Document" r:id="rId6" imgW="8411308" imgH="6878749" progId="Word.Document.8">
                  <p:embed/>
                  <p:pic>
                    <p:nvPicPr>
                      <p:cNvPr id="0" name=""/>
                      <p:cNvPicPr>
                        <a:picLocks noChangeArrowheads="1"/>
                      </p:cNvPicPr>
                      <p:nvPr/>
                    </p:nvPicPr>
                    <p:blipFill>
                      <a:blip r:embed="rId7"/>
                      <a:srcRect/>
                      <a:stretch>
                        <a:fillRect/>
                      </a:stretch>
                    </p:blipFill>
                    <p:spPr bwMode="auto">
                      <a:xfrm>
                        <a:off x="4968552" y="2183761"/>
                        <a:ext cx="4680000" cy="367986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883781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2"/>
          <p:cNvSpPr txBox="1">
            <a:spLocks noChangeArrowheads="1"/>
          </p:cNvSpPr>
          <p:nvPr/>
        </p:nvSpPr>
        <p:spPr bwMode="auto">
          <a:xfrm>
            <a:off x="57546" y="451619"/>
            <a:ext cx="1547813" cy="338138"/>
          </a:xfrm>
          <a:prstGeom prst="rect">
            <a:avLst/>
          </a:prstGeom>
          <a:noFill/>
          <a:ln w="9525">
            <a:noFill/>
            <a:miter lim="800000"/>
            <a:headEnd/>
            <a:tailEnd/>
          </a:ln>
        </p:spPr>
        <p:txBody>
          <a:bodyPr lIns="91430" tIns="45714" rIns="91430" bIns="45714">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Arial"/>
                <a:ea typeface="ＤＨＰ特太ゴシック体" pitchFamily="2" charset="-128"/>
                <a:cs typeface="+mn-cs"/>
              </a:rPr>
              <a:t>○ 対象児童</a:t>
            </a:r>
            <a:endParaRPr kumimoji="1" lang="en-US" altLang="ja-JP" sz="1600" b="1" i="0" u="none" strike="noStrike" kern="1200" cap="none" spc="0" normalizeH="0" baseline="0" noProof="0" dirty="0">
              <a:ln>
                <a:noFill/>
              </a:ln>
              <a:solidFill>
                <a:srgbClr val="000000"/>
              </a:solidFill>
              <a:effectLst/>
              <a:uLnTx/>
              <a:uFillTx/>
              <a:latin typeface="Arial"/>
              <a:ea typeface="ＤＨＰ特太ゴシック体" pitchFamily="2" charset="-128"/>
              <a:cs typeface="+mn-cs"/>
            </a:endParaRPr>
          </a:p>
        </p:txBody>
      </p:sp>
      <p:sp>
        <p:nvSpPr>
          <p:cNvPr id="15" name="ドーナツ 14"/>
          <p:cNvSpPr/>
          <p:nvPr/>
        </p:nvSpPr>
        <p:spPr>
          <a:xfrm>
            <a:off x="773160" y="1661704"/>
            <a:ext cx="5614988" cy="2016125"/>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6" name="角丸四角形 15"/>
          <p:cNvSpPr/>
          <p:nvPr/>
        </p:nvSpPr>
        <p:spPr>
          <a:xfrm>
            <a:off x="115039" y="1746425"/>
            <a:ext cx="1482725" cy="577850"/>
          </a:xfrm>
          <a:prstGeom prst="roundRect">
            <a:avLst>
              <a:gd name="adj" fmla="val 50000"/>
            </a:avLst>
          </a:prstGeom>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Ａ保育所</a:t>
            </a:r>
          </a:p>
        </p:txBody>
      </p:sp>
      <p:sp>
        <p:nvSpPr>
          <p:cNvPr id="17" name="角丸四角形 16"/>
          <p:cNvSpPr/>
          <p:nvPr/>
        </p:nvSpPr>
        <p:spPr>
          <a:xfrm>
            <a:off x="5199079" y="1510534"/>
            <a:ext cx="1482725" cy="576263"/>
          </a:xfrm>
          <a:prstGeom prst="roundRect">
            <a:avLst>
              <a:gd name="adj" fmla="val 12242"/>
            </a:avLst>
          </a:prstGeom>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Ａ幼稚園</a:t>
            </a:r>
          </a:p>
        </p:txBody>
      </p:sp>
      <p:sp>
        <p:nvSpPr>
          <p:cNvPr id="19" name="角丸四角形 18"/>
          <p:cNvSpPr/>
          <p:nvPr/>
        </p:nvSpPr>
        <p:spPr>
          <a:xfrm>
            <a:off x="252580" y="3039100"/>
            <a:ext cx="1481137" cy="574675"/>
          </a:xfrm>
          <a:prstGeom prst="roundRect">
            <a:avLst>
              <a:gd name="adj" fmla="val 12242"/>
            </a:avLst>
          </a:prstGeom>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Ｂ幼稚園</a:t>
            </a:r>
          </a:p>
        </p:txBody>
      </p:sp>
      <p:sp>
        <p:nvSpPr>
          <p:cNvPr id="20" name="角丸四角形 19"/>
          <p:cNvSpPr/>
          <p:nvPr/>
        </p:nvSpPr>
        <p:spPr>
          <a:xfrm>
            <a:off x="5321053" y="3076585"/>
            <a:ext cx="1482725" cy="574675"/>
          </a:xfrm>
          <a:prstGeom prst="roundRect">
            <a:avLst>
              <a:gd name="adj" fmla="val 50000"/>
            </a:avLst>
          </a:prstGeom>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Ｂ保育所</a:t>
            </a:r>
          </a:p>
        </p:txBody>
      </p:sp>
      <p:sp>
        <p:nvSpPr>
          <p:cNvPr id="21" name="1 つの角を丸めた四角形 20"/>
          <p:cNvSpPr/>
          <p:nvPr/>
        </p:nvSpPr>
        <p:spPr>
          <a:xfrm>
            <a:off x="2518333" y="1925722"/>
            <a:ext cx="2652712" cy="1223963"/>
          </a:xfrm>
          <a:prstGeom prst="snipRoundRect">
            <a:avLst>
              <a:gd name="adj1" fmla="val 16667"/>
              <a:gd name="adj2" fmla="val 32448"/>
            </a:avLst>
          </a:prstGeom>
          <a:solidFill>
            <a:srgbClr val="8CADD4"/>
          </a:solidFill>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児童</a:t>
            </a:r>
            <a:r>
              <a:rPr kumimoji="1" lang="ja-JP" altLang="en-US" sz="1600" b="1" i="0" u="none" strike="noStrike" kern="1200" cap="none" spc="0" normalizeH="0" baseline="0" noProof="0" dirty="0">
                <a:ln>
                  <a:noFill/>
                </a:ln>
                <a:solidFill>
                  <a:srgbClr val="000000"/>
                </a:solidFill>
                <a:effectLst/>
                <a:uLnTx/>
                <a:uFillTx/>
                <a:latin typeface="Arial"/>
                <a:ea typeface="ＭＳ Ｐゴシック"/>
                <a:cs typeface="+mn-cs"/>
              </a:rPr>
              <a:t>発達支援センター</a:t>
            </a:r>
            <a:endParaRPr kumimoji="1" lang="en-US" altLang="ja-JP" sz="1600" b="1"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　　事業</a:t>
            </a:r>
            <a:endParaRPr kumimoji="1" lang="en-US" altLang="ja-JP" sz="1600" b="1"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cxnSp>
        <p:nvCxnSpPr>
          <p:cNvPr id="23" name="直線矢印コネクタ 22"/>
          <p:cNvCxnSpPr/>
          <p:nvPr/>
        </p:nvCxnSpPr>
        <p:spPr>
          <a:xfrm flipV="1">
            <a:off x="4304928" y="2104866"/>
            <a:ext cx="893395" cy="85546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586039" y="3160589"/>
            <a:ext cx="735014" cy="13811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1733718" y="3101580"/>
            <a:ext cx="790318" cy="118017"/>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flipV="1">
            <a:off x="1597765" y="2324275"/>
            <a:ext cx="1046010" cy="636056"/>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643775" y="3003697"/>
            <a:ext cx="2025650" cy="431800"/>
          </a:xfrm>
          <a:prstGeom prst="rect">
            <a:avLst/>
          </a:prstGeom>
          <a:solidFill>
            <a:schemeClr val="bg1"/>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a:ea typeface="ＭＳ Ｐゴシック"/>
                <a:cs typeface="+mn-cs"/>
              </a:rPr>
              <a:t>保育所等訪問支援</a:t>
            </a:r>
          </a:p>
        </p:txBody>
      </p:sp>
      <p:sp>
        <p:nvSpPr>
          <p:cNvPr id="37" name="正方形/長方形 36"/>
          <p:cNvSpPr/>
          <p:nvPr/>
        </p:nvSpPr>
        <p:spPr>
          <a:xfrm>
            <a:off x="1733717" y="3447039"/>
            <a:ext cx="1482725" cy="7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ＤＦ平成明朝体W7" pitchFamily="1" charset="-128"/>
                <a:cs typeface="+mn-cs"/>
              </a:rPr>
              <a:t>集団生活への</a:t>
            </a:r>
            <a:endParaRPr kumimoji="1" lang="en-US" altLang="ja-JP" sz="1000" b="0" i="0" u="none" strike="noStrike" kern="1200" cap="none" spc="0" normalizeH="0" baseline="0" noProof="0" dirty="0">
              <a:ln>
                <a:noFill/>
              </a:ln>
              <a:solidFill>
                <a:prstClr val="black"/>
              </a:solidFill>
              <a:effectLst/>
              <a:uLnTx/>
              <a:uFillTx/>
              <a:latin typeface="Arial"/>
              <a:ea typeface="ＤＦ平成明朝体W7" pitchFamily="1"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ＤＦ平成明朝体W7" pitchFamily="1" charset="-128"/>
                <a:cs typeface="+mn-cs"/>
              </a:rPr>
              <a:t>適応支援</a:t>
            </a:r>
          </a:p>
        </p:txBody>
      </p:sp>
      <p:sp>
        <p:nvSpPr>
          <p:cNvPr id="38" name="正方形/長方形 37"/>
          <p:cNvSpPr/>
          <p:nvPr/>
        </p:nvSpPr>
        <p:spPr>
          <a:xfrm>
            <a:off x="4089453" y="1624749"/>
            <a:ext cx="1482725" cy="144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ＤＦ平成明朝体W7" pitchFamily="1" charset="-128"/>
                <a:cs typeface="+mn-cs"/>
              </a:rPr>
              <a:t>集団生活への</a:t>
            </a:r>
            <a:endParaRPr kumimoji="1" lang="en-US" altLang="ja-JP" sz="1000" b="0" i="0" u="none" strike="noStrike" kern="1200" cap="none" spc="0" normalizeH="0" baseline="0" noProof="0" dirty="0">
              <a:ln>
                <a:noFill/>
              </a:ln>
              <a:solidFill>
                <a:prstClr val="black"/>
              </a:solidFill>
              <a:effectLst/>
              <a:uLnTx/>
              <a:uFillTx/>
              <a:latin typeface="Arial"/>
              <a:ea typeface="ＤＦ平成明朝体W7" pitchFamily="1"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ＤＦ平成明朝体W7" pitchFamily="1" charset="-128"/>
                <a:cs typeface="+mn-cs"/>
              </a:rPr>
              <a:t>適応支援</a:t>
            </a:r>
          </a:p>
        </p:txBody>
      </p:sp>
      <p:sp>
        <p:nvSpPr>
          <p:cNvPr id="39" name="正方形/長方形 38"/>
          <p:cNvSpPr/>
          <p:nvPr/>
        </p:nvSpPr>
        <p:spPr>
          <a:xfrm>
            <a:off x="5421024" y="2817456"/>
            <a:ext cx="1482725" cy="142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ＤＦ平成明朝体W7" pitchFamily="1" charset="-128"/>
                <a:cs typeface="+mn-cs"/>
              </a:rPr>
              <a:t>集団生活への</a:t>
            </a:r>
            <a:endParaRPr kumimoji="1" lang="en-US" altLang="ja-JP" sz="1000" b="0" i="0" u="none" strike="noStrike" kern="1200" cap="none" spc="0" normalizeH="0" baseline="0" noProof="0" dirty="0">
              <a:ln>
                <a:noFill/>
              </a:ln>
              <a:solidFill>
                <a:prstClr val="black"/>
              </a:solidFill>
              <a:effectLst/>
              <a:uLnTx/>
              <a:uFillTx/>
              <a:latin typeface="Arial"/>
              <a:ea typeface="ＤＦ平成明朝体W7" pitchFamily="1"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ＤＦ平成明朝体W7" pitchFamily="1" charset="-128"/>
                <a:cs typeface="+mn-cs"/>
              </a:rPr>
              <a:t>適応支援</a:t>
            </a:r>
          </a:p>
        </p:txBody>
      </p:sp>
      <p:sp>
        <p:nvSpPr>
          <p:cNvPr id="40" name="正方形/長方形 39"/>
          <p:cNvSpPr/>
          <p:nvPr/>
        </p:nvSpPr>
        <p:spPr>
          <a:xfrm>
            <a:off x="1420865" y="1638862"/>
            <a:ext cx="1482725" cy="71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ＤＦ平成明朝体W7" pitchFamily="1" charset="-128"/>
                <a:cs typeface="+mn-cs"/>
              </a:rPr>
              <a:t>集団生活への</a:t>
            </a:r>
            <a:endParaRPr kumimoji="1" lang="en-US" altLang="ja-JP" sz="1000" b="0" i="0" u="none" strike="noStrike" kern="1200" cap="none" spc="0" normalizeH="0" baseline="0" noProof="0" dirty="0">
              <a:ln>
                <a:noFill/>
              </a:ln>
              <a:solidFill>
                <a:prstClr val="black"/>
              </a:solidFill>
              <a:effectLst/>
              <a:uLnTx/>
              <a:uFillTx/>
              <a:latin typeface="Arial"/>
              <a:ea typeface="ＤＦ平成明朝体W7" pitchFamily="1"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ＤＦ平成明朝体W7" pitchFamily="1" charset="-128"/>
                <a:cs typeface="+mn-cs"/>
              </a:rPr>
              <a:t>適応支援</a:t>
            </a:r>
          </a:p>
        </p:txBody>
      </p:sp>
      <p:sp>
        <p:nvSpPr>
          <p:cNvPr id="26646" name="Text Box 2"/>
          <p:cNvSpPr txBox="1">
            <a:spLocks noChangeArrowheads="1"/>
          </p:cNvSpPr>
          <p:nvPr/>
        </p:nvSpPr>
        <p:spPr bwMode="auto">
          <a:xfrm>
            <a:off x="6681804" y="1458941"/>
            <a:ext cx="2105025" cy="339725"/>
          </a:xfrm>
          <a:prstGeom prst="rect">
            <a:avLst/>
          </a:prstGeom>
          <a:noFill/>
          <a:ln w="9525">
            <a:noFill/>
            <a:miter lim="800000"/>
            <a:headEnd/>
            <a:tailEnd/>
          </a:ln>
        </p:spPr>
        <p:txBody>
          <a:bodyPr lIns="91430" tIns="45714" rIns="91430" bIns="45714">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Arial"/>
                <a:ea typeface="ＤＨＰ特太ゴシック体" pitchFamily="2" charset="-128"/>
                <a:cs typeface="+mn-cs"/>
              </a:rPr>
              <a:t>○ 訪問先の範囲</a:t>
            </a:r>
            <a:endParaRPr kumimoji="1" lang="en-US" altLang="ja-JP" sz="1600" b="1" i="0" u="none" strike="noStrike" kern="1200" cap="none" spc="0" normalizeH="0" baseline="0" noProof="0" dirty="0">
              <a:ln>
                <a:noFill/>
              </a:ln>
              <a:solidFill>
                <a:srgbClr val="000000"/>
              </a:solidFill>
              <a:effectLst/>
              <a:uLnTx/>
              <a:uFillTx/>
              <a:latin typeface="Arial"/>
              <a:ea typeface="ＤＨＰ特太ゴシック体" pitchFamily="2" charset="-128"/>
              <a:cs typeface="+mn-cs"/>
            </a:endParaRPr>
          </a:p>
        </p:txBody>
      </p:sp>
      <p:sp>
        <p:nvSpPr>
          <p:cNvPr id="2" name="スライド番号プレースホルダー 1"/>
          <p:cNvSpPr>
            <a:spLocks noGrp="1"/>
          </p:cNvSpPr>
          <p:nvPr>
            <p:ph type="sldNum" sz="quarter" idx="12"/>
          </p:nvPr>
        </p:nvSpPr>
        <p:spPr>
          <a:xfrm>
            <a:off x="7617296" y="6553150"/>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383E8-C7BB-4AD7-9E52-D64A9EDED09B}" type="slidenum">
              <a:rPr kumimoji="1" lang="en-US" altLang="ja-JP" sz="1600" b="0" i="0" u="none" strike="noStrike" kern="1200" cap="none" spc="0" normalizeH="0" baseline="0" noProof="0" smtClean="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en-US" altLang="ja-JP" sz="1600"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p:txBody>
      </p:sp>
      <p:sp>
        <p:nvSpPr>
          <p:cNvPr id="32" name="正方形/長方形 31"/>
          <p:cNvSpPr/>
          <p:nvPr/>
        </p:nvSpPr>
        <p:spPr>
          <a:xfrm>
            <a:off x="102173" y="789757"/>
            <a:ext cx="9529720" cy="648000"/>
          </a:xfrm>
          <a:prstGeom prst="rect">
            <a:avLst/>
          </a:prstGeom>
          <a:solidFill>
            <a:srgbClr val="FFFFCC"/>
          </a:solidFill>
          <a:ln w="3175">
            <a:solidFill>
              <a:schemeClr val="accent4"/>
            </a:solidFill>
            <a:prstDash val="solid"/>
          </a:ln>
        </p:spPr>
        <p:style>
          <a:lnRef idx="2">
            <a:schemeClr val="accent1"/>
          </a:lnRef>
          <a:fillRef idx="1">
            <a:schemeClr val="lt1"/>
          </a:fillRef>
          <a:effectRef idx="0">
            <a:schemeClr val="accent1"/>
          </a:effectRef>
          <a:fontRef idx="minor">
            <a:schemeClr val="dk1"/>
          </a:fontRef>
        </p:style>
        <p:txBody>
          <a:bodyPr anchor="ctr"/>
          <a:lstStyle/>
          <a:p>
            <a:pPr marL="82550" marR="0" lvl="0" indent="-8255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rPr>
              <a:t>■　保育所、幼稚園、小学校、特別支援学校、認定こども園その他児童が集団生活を営む施設に通う障害児であって、当該施設を訪問し、専門的な支援が必要と認められた</a:t>
            </a:r>
            <a:r>
              <a:rPr kumimoji="1" lang="ja-JP" altLang="en-US" sz="1800" b="0" i="0" u="none" strike="noStrike" kern="1200" cap="none" spc="0" normalizeH="0" baseline="0" noProof="0" dirty="0" smtClean="0">
                <a:ln>
                  <a:noFill/>
                </a:ln>
                <a:solidFill>
                  <a:srgbClr val="000000"/>
                </a:solidFill>
                <a:effectLst/>
                <a:uLnTx/>
                <a:uFillTx/>
                <a:latin typeface="HGPｺﾞｼｯｸM" pitchFamily="50" charset="-128"/>
                <a:ea typeface="HGPｺﾞｼｯｸM" pitchFamily="50" charset="-128"/>
                <a:cs typeface="+mn-cs"/>
              </a:rPr>
              <a:t>障害児</a:t>
            </a:r>
            <a:endParaRPr kumimoji="1" lang="ja-JP" altLang="en-US" sz="18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endParaRPr>
          </a:p>
        </p:txBody>
      </p:sp>
      <p:sp>
        <p:nvSpPr>
          <p:cNvPr id="33" name="角丸四角形 32"/>
          <p:cNvSpPr/>
          <p:nvPr/>
        </p:nvSpPr>
        <p:spPr>
          <a:xfrm>
            <a:off x="7099161" y="1818656"/>
            <a:ext cx="2689395" cy="3597363"/>
          </a:xfrm>
          <a:prstGeom prst="roundRect">
            <a:avLst>
              <a:gd name="adj" fmla="val 8204"/>
            </a:avLst>
          </a:prstGeom>
          <a:noFill/>
          <a:ln w="25400" cap="flat" cmpd="sng" algn="ctr">
            <a:solidFill>
              <a:srgbClr val="4F81BD">
                <a:shade val="50000"/>
              </a:srgbClr>
            </a:solidFill>
            <a:prstDash val="sysDash"/>
          </a:ln>
          <a:effectLst/>
        </p:spPr>
        <p:txBody>
          <a:bodyPr lIns="91341" tIns="45673" rIns="91341" bIns="4567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Calibri"/>
              <a:ea typeface="ＭＳ Ｐゴシック"/>
              <a:cs typeface="+mn-cs"/>
            </a:endParaRPr>
          </a:p>
        </p:txBody>
      </p:sp>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094" y="1953294"/>
            <a:ext cx="920012" cy="62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正方形/長方形 34"/>
          <p:cNvSpPr/>
          <p:nvPr/>
        </p:nvSpPr>
        <p:spPr>
          <a:xfrm>
            <a:off x="7059377" y="2462336"/>
            <a:ext cx="1440096" cy="246126"/>
          </a:xfrm>
          <a:prstGeom prst="rect">
            <a:avLst/>
          </a:prstGeom>
        </p:spPr>
        <p:txBody>
          <a:bodyPr wrap="square" lIns="91341" tIns="45673" rIns="91341" bIns="4567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保育所・幼稚園</a:t>
            </a:r>
          </a:p>
        </p:txBody>
      </p:sp>
      <p:pic>
        <p:nvPicPr>
          <p:cNvPr id="36" name="Picture 4" descr="C:\Users\KKKPH\AppData\Local\Microsoft\Windows\Temporary Internet Files\Content.IE5\QG3CZTPE\lgi01a2013121115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7914" y="1925519"/>
            <a:ext cx="1074141" cy="636722"/>
          </a:xfrm>
          <a:prstGeom prst="rect">
            <a:avLst/>
          </a:prstGeom>
          <a:noFill/>
          <a:extLst>
            <a:ext uri="{909E8E84-426E-40DD-AFC4-6F175D3DCCD1}">
              <a14:hiddenFill xmlns:a14="http://schemas.microsoft.com/office/drawing/2010/main">
                <a:solidFill>
                  <a:srgbClr val="FFFFFF"/>
                </a:solidFill>
              </a14:hiddenFill>
            </a:ext>
          </a:extLst>
        </p:spPr>
      </p:pic>
      <p:sp>
        <p:nvSpPr>
          <p:cNvPr id="43" name="正方形/長方形 42"/>
          <p:cNvSpPr/>
          <p:nvPr/>
        </p:nvSpPr>
        <p:spPr>
          <a:xfrm>
            <a:off x="8498083" y="2508107"/>
            <a:ext cx="1416157" cy="246126"/>
          </a:xfrm>
          <a:prstGeom prst="rect">
            <a:avLst/>
          </a:prstGeom>
        </p:spPr>
        <p:txBody>
          <a:bodyPr wrap="square" lIns="91341" tIns="45673" rIns="91341" bIns="4567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放課後児童クラブ</a:t>
            </a:r>
          </a:p>
        </p:txBody>
      </p:sp>
      <p:pic>
        <p:nvPicPr>
          <p:cNvPr id="44" name="Picture 3" descr="C:\Users\TMJVT\Documents\●その他資料\イラスト\NB42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1796" y="2691152"/>
            <a:ext cx="689921" cy="820857"/>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7551151" y="3483552"/>
            <a:ext cx="792088" cy="246126"/>
          </a:xfrm>
          <a:prstGeom prst="rect">
            <a:avLst/>
          </a:prstGeom>
        </p:spPr>
        <p:txBody>
          <a:bodyPr wrap="square" lIns="91341" tIns="45673" rIns="91341" bIns="4567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小学校</a:t>
            </a:r>
          </a:p>
        </p:txBody>
      </p:sp>
      <p:sp>
        <p:nvSpPr>
          <p:cNvPr id="47" name="右矢印 46"/>
          <p:cNvSpPr/>
          <p:nvPr/>
        </p:nvSpPr>
        <p:spPr>
          <a:xfrm rot="5400000">
            <a:off x="8095306" y="3341179"/>
            <a:ext cx="617588" cy="1404000"/>
          </a:xfrm>
          <a:prstGeom prst="rightArrow">
            <a:avLst/>
          </a:prstGeom>
          <a:solidFill>
            <a:srgbClr val="C1FFFF"/>
          </a:solidFill>
          <a:ln w="25400" cap="flat" cmpd="sng" algn="ctr">
            <a:solidFill>
              <a:srgbClr val="4F81BD">
                <a:shade val="50000"/>
              </a:srgbClr>
            </a:solidFill>
            <a:prstDash val="solid"/>
          </a:ln>
          <a:effectLst/>
        </p:spPr>
        <p:txBody>
          <a:bodyPr lIns="91341" tIns="45673" rIns="91341" bIns="4567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Calibri"/>
              <a:ea typeface="ＭＳ Ｐゴシック"/>
              <a:cs typeface="+mn-cs"/>
            </a:endParaRPr>
          </a:p>
        </p:txBody>
      </p:sp>
      <p:sp>
        <p:nvSpPr>
          <p:cNvPr id="46" name="テキスト ボックス 45"/>
          <p:cNvSpPr txBox="1"/>
          <p:nvPr/>
        </p:nvSpPr>
        <p:spPr>
          <a:xfrm>
            <a:off x="7940549" y="3734385"/>
            <a:ext cx="936104" cy="461665"/>
          </a:xfrm>
          <a:prstGeom prst="rect">
            <a:avLst/>
          </a:prstGeom>
          <a:noFill/>
        </p:spPr>
        <p:txBody>
          <a:bodyPr wrap="square" lIns="91341" tIns="45673" rIns="91341" bIns="4567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訪問対象の拡大</a:t>
            </a:r>
          </a:p>
        </p:txBody>
      </p:sp>
      <p:sp>
        <p:nvSpPr>
          <p:cNvPr id="48" name="角丸四角形 47"/>
          <p:cNvSpPr/>
          <p:nvPr/>
        </p:nvSpPr>
        <p:spPr>
          <a:xfrm>
            <a:off x="7245208" y="4357879"/>
            <a:ext cx="2376000" cy="958316"/>
          </a:xfrm>
          <a:prstGeom prst="roundRect">
            <a:avLst/>
          </a:prstGeom>
          <a:solidFill>
            <a:srgbClr val="C1FFFF"/>
          </a:solidFill>
          <a:ln w="25400" cap="flat" cmpd="sng" algn="ctr">
            <a:solidFill>
              <a:srgbClr val="4F81BD">
                <a:shade val="50000"/>
              </a:srgbClr>
            </a:solidFill>
            <a:prstDash val="solid"/>
          </a:ln>
          <a:effectLst/>
        </p:spPr>
        <p:txBody>
          <a:bodyPr lIns="91341" tIns="45673" rIns="91341" bIns="4567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Calibri"/>
              <a:ea typeface="ＭＳ Ｐゴシック"/>
              <a:cs typeface="+mn-cs"/>
            </a:endParaRPr>
          </a:p>
        </p:txBody>
      </p:sp>
      <p:pic>
        <p:nvPicPr>
          <p:cNvPr id="49" name="Picture 7" descr="C:\Users\KKKPH\AppData\Local\Microsoft\Windows\Temporary Internet Files\Content.IE5\WHB5SLS6\lgi01c201402250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5648" y="4459446"/>
            <a:ext cx="993326" cy="58396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C:\Users\KKKPH\AppData\Local\Microsoft\Windows\Temporary Internet Files\Content.IE5\WHB5SLS6\lgi01c201402250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4266" y="4459445"/>
            <a:ext cx="993326" cy="583967"/>
          </a:xfrm>
          <a:prstGeom prst="rect">
            <a:avLst/>
          </a:prstGeom>
          <a:noFill/>
          <a:extLst>
            <a:ext uri="{909E8E84-426E-40DD-AFC4-6F175D3DCCD1}">
              <a14:hiddenFill xmlns:a14="http://schemas.microsoft.com/office/drawing/2010/main">
                <a:solidFill>
                  <a:srgbClr val="FFFFFF"/>
                </a:solidFill>
              </a14:hiddenFill>
            </a:ext>
          </a:extLst>
        </p:spPr>
      </p:pic>
      <p:sp>
        <p:nvSpPr>
          <p:cNvPr id="51" name="正方形/長方形 50"/>
          <p:cNvSpPr/>
          <p:nvPr/>
        </p:nvSpPr>
        <p:spPr>
          <a:xfrm>
            <a:off x="7480569" y="5048528"/>
            <a:ext cx="763484" cy="246126"/>
          </a:xfrm>
          <a:prstGeom prst="rect">
            <a:avLst/>
          </a:prstGeom>
        </p:spPr>
        <p:txBody>
          <a:bodyPr wrap="square" lIns="91341" tIns="45673" rIns="91341" bIns="4567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乳児院</a:t>
            </a:r>
          </a:p>
        </p:txBody>
      </p:sp>
      <p:sp>
        <p:nvSpPr>
          <p:cNvPr id="52" name="正方形/長方形 51"/>
          <p:cNvSpPr/>
          <p:nvPr/>
        </p:nvSpPr>
        <p:spPr>
          <a:xfrm>
            <a:off x="8498083" y="5074768"/>
            <a:ext cx="1296144" cy="246126"/>
          </a:xfrm>
          <a:prstGeom prst="rect">
            <a:avLst/>
          </a:prstGeom>
        </p:spPr>
        <p:txBody>
          <a:bodyPr wrap="square" lIns="91341" tIns="45673" rIns="91341" bIns="4567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児童養護施設</a:t>
            </a:r>
          </a:p>
        </p:txBody>
      </p:sp>
      <p:sp>
        <p:nvSpPr>
          <p:cNvPr id="54" name="正方形/長方形 53"/>
          <p:cNvSpPr/>
          <p:nvPr/>
        </p:nvSpPr>
        <p:spPr>
          <a:xfrm>
            <a:off x="115039" y="5595423"/>
            <a:ext cx="9607396" cy="1080120"/>
          </a:xfrm>
          <a:prstGeom prst="rect">
            <a:avLst/>
          </a:prstGeom>
          <a:noFill/>
          <a:ln w="6350" cap="flat" cmpd="sng" algn="ctr">
            <a:solidFill>
              <a:sysClr val="windowText" lastClr="000000"/>
            </a:solidFill>
            <a:prstDash val="solid"/>
          </a:ln>
          <a:effectLst/>
        </p:spPr>
        <p:txBody>
          <a:bodyPr lIns="35962" tIns="45664" rIns="35962" bIns="45664" anchor="t"/>
          <a:lstStyle/>
          <a:p>
            <a:pPr marL="179201" marR="0" lvl="0" indent="-179201" algn="l" defTabSz="9144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　児童が集団生活を営む施設を訪問し、他の児童との集団生活への適応のための専門的な支援等を行う。</a:t>
            </a:r>
            <a:endParaRPr kumimoji="0" lang="en-US" altLang="ja-JP"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endParaRPr kumimoji="0" lang="ja-JP" altLang="en-US" sz="3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3175"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①障害児本人に対する支援（集団生活適応のための訓練等）</a:t>
            </a:r>
            <a:endParaRPr kumimoji="0" lang="en-US" altLang="ja-JP"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3175" algn="l" defTabSz="914400" rtl="0" eaLnBrk="1" fontAlgn="auto" latinLnBrk="0" hangingPunct="1">
              <a:lnSpc>
                <a:spcPct val="100000"/>
              </a:lnSpc>
              <a:spcBef>
                <a:spcPts val="0"/>
              </a:spcBef>
              <a:spcAft>
                <a:spcPts val="0"/>
              </a:spcAft>
              <a:buClrTx/>
              <a:buSzTx/>
              <a:buFontTx/>
              <a:buNone/>
              <a:tabLst/>
              <a:defRPr/>
            </a:pPr>
            <a:endParaRPr kumimoji="0" lang="ja-JP" altLang="en-US" sz="3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3175"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②訪問先施設のスタッフに対する支援（支援方法</a:t>
            </a:r>
            <a:r>
              <a:rPr kumimoji="0" lang="ja-JP" altLang="en-US" sz="1400"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等の指導等</a:t>
            </a:r>
            <a:r>
              <a:rPr kumimoji="0" lang="ja-JP" altLang="en-US" sz="1400" b="0" i="0" u="none" strike="noStrike" kern="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a:t>
            </a:r>
            <a:endParaRPr kumimoji="0" lang="ja-JP" altLang="en-US" sz="800"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55" name="正方形/長方形 54"/>
          <p:cNvSpPr/>
          <p:nvPr/>
        </p:nvSpPr>
        <p:spPr>
          <a:xfrm>
            <a:off x="103477" y="5449501"/>
            <a:ext cx="1779341" cy="29184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HGS創英角ｺﾞｼｯｸUB" pitchFamily="50" charset="-128"/>
                <a:ea typeface="HGS創英角ｺﾞｼｯｸUB" pitchFamily="50" charset="-128"/>
                <a:cs typeface="+mn-cs"/>
              </a:rPr>
              <a:t>支援内容</a:t>
            </a:r>
          </a:p>
        </p:txBody>
      </p:sp>
      <p:sp>
        <p:nvSpPr>
          <p:cNvPr id="56" name="正方形/長方形 55"/>
          <p:cNvSpPr/>
          <p:nvPr/>
        </p:nvSpPr>
        <p:spPr>
          <a:xfrm>
            <a:off x="75391" y="3858163"/>
            <a:ext cx="5309657" cy="1443045"/>
          </a:xfrm>
          <a:prstGeom prst="rect">
            <a:avLst/>
          </a:prstGeom>
          <a:noFill/>
          <a:ln w="6350" cap="flat" cmpd="sng" algn="ctr">
            <a:solidFill>
              <a:sysClr val="windowText" lastClr="000000"/>
            </a:solidFill>
            <a:prstDash val="solid"/>
          </a:ln>
          <a:effectLst/>
        </p:spPr>
        <p:txBody>
          <a:bodyPr lIns="35962" tIns="45664" rIns="35962" bIns="45664" anchor="t" anchorCtr="0"/>
          <a:lstStyle/>
          <a:p>
            <a:pPr marL="179201" marR="0" lvl="0" indent="-179201" algn="l" defTabSz="9144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smtClean="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　乳児院、児童養護施設に入所している障害児を対象者として追加</a:t>
            </a:r>
            <a:endParaRPr kumimoji="0" lang="en-US" altLang="ja-JP"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　　</a:t>
            </a:r>
            <a:r>
              <a:rPr kumimoji="0" lang="en-US" altLang="ja-JP"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現在の対象者は、以下の施設に通う障害児</a:t>
            </a:r>
            <a:endParaRPr kumimoji="0" lang="en-US" altLang="ja-JP"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　　　・保育所、幼稚園、小学校　等</a:t>
            </a:r>
            <a:endParaRPr kumimoji="0" lang="en-US" altLang="ja-JP"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endParaRPr kumimoji="0" lang="ja-JP" altLang="en-US" sz="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364734" marR="0" lvl="0" indent="-364734"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　　　・その他児童が集団生活を営む施設として、地方自治体が認めるもの</a:t>
            </a:r>
            <a:endParaRPr kumimoji="0" lang="en-US" altLang="ja-JP"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364734" marR="0" lvl="0" indent="-364734"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　　　　（例：放課後児童クラブ）</a:t>
            </a:r>
            <a:endParaRPr kumimoji="0" lang="en-US" altLang="ja-JP" sz="1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marR="0" lvl="0" indent="-179201" algn="l" defTabSz="914400" rtl="0" eaLnBrk="1" fontAlgn="auto" latinLnBrk="0" hangingPunct="1">
              <a:lnSpc>
                <a:spcPct val="100000"/>
              </a:lnSpc>
              <a:spcBef>
                <a:spcPts val="0"/>
              </a:spcBef>
              <a:spcAft>
                <a:spcPts val="0"/>
              </a:spcAft>
              <a:buClrTx/>
              <a:buSzTx/>
              <a:buFontTx/>
              <a:buNone/>
              <a:tabLst/>
              <a:defRPr/>
            </a:pPr>
            <a:endParaRPr kumimoji="0" lang="en-US" altLang="ja-JP" sz="400" b="0"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57" name="正方形/長方形 56"/>
          <p:cNvSpPr/>
          <p:nvPr/>
        </p:nvSpPr>
        <p:spPr>
          <a:xfrm>
            <a:off x="75391" y="3734385"/>
            <a:ext cx="1779340" cy="29184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HGS創英角ｺﾞｼｯｸUB" pitchFamily="50" charset="-128"/>
                <a:ea typeface="HGS創英角ｺﾞｼｯｸUB" pitchFamily="50" charset="-128"/>
                <a:cs typeface="+mn-cs"/>
              </a:rPr>
              <a:t> 対象</a:t>
            </a:r>
            <a:r>
              <a:rPr kumimoji="0" lang="ja-JP" altLang="en-US" sz="1400" b="0" i="0" u="none" strike="sngStrike" kern="0" cap="none" spc="0" normalizeH="0" baseline="0" noProof="0" dirty="0" smtClean="0">
                <a:ln>
                  <a:noFill/>
                </a:ln>
                <a:solidFill>
                  <a:srgbClr val="FFFFFF"/>
                </a:solidFill>
                <a:effectLst/>
                <a:uLnTx/>
                <a:uFillTx/>
                <a:latin typeface="HGS創英角ｺﾞｼｯｸUB" pitchFamily="50" charset="-128"/>
                <a:ea typeface="HGS創英角ｺﾞｼｯｸUB" pitchFamily="50" charset="-128"/>
                <a:cs typeface="+mn-cs"/>
              </a:rPr>
              <a:t>者</a:t>
            </a:r>
            <a:r>
              <a:rPr kumimoji="0" lang="ja-JP" altLang="en-US" sz="1400" b="0" i="0" u="none" strike="noStrike" kern="0" cap="none" spc="0" normalizeH="0" baseline="0" noProof="0" dirty="0" smtClean="0">
                <a:ln>
                  <a:noFill/>
                </a:ln>
                <a:solidFill>
                  <a:srgbClr val="FFFFFF"/>
                </a:solidFill>
                <a:effectLst/>
                <a:uLnTx/>
                <a:uFillTx/>
                <a:latin typeface="HGS創英角ｺﾞｼｯｸUB" pitchFamily="50" charset="-128"/>
                <a:ea typeface="HGS創英角ｺﾞｼｯｸUB" pitchFamily="50" charset="-128"/>
                <a:cs typeface="+mn-cs"/>
              </a:rPr>
              <a:t>の拡大</a:t>
            </a:r>
          </a:p>
        </p:txBody>
      </p:sp>
      <p:sp>
        <p:nvSpPr>
          <p:cNvPr id="58" name="タイトル 7"/>
          <p:cNvSpPr txBox="1">
            <a:spLocks/>
          </p:cNvSpPr>
          <p:nvPr/>
        </p:nvSpPr>
        <p:spPr bwMode="auto">
          <a:xfrm>
            <a:off x="8240" y="843"/>
            <a:ext cx="9906000" cy="468000"/>
          </a:xfrm>
          <a:prstGeom prst="rect">
            <a:avLst/>
          </a:prstGeom>
          <a:solidFill>
            <a:srgbClr val="0000FF"/>
          </a:solidFill>
          <a:ln w="9525">
            <a:noFill/>
            <a:miter lim="800000"/>
            <a:headEnd/>
            <a:tailEnd/>
          </a:ln>
        </p:spPr>
        <p:txBody>
          <a:bodyPr vert="horz" wrap="square" lIns="91414" tIns="45706" rIns="91414" bIns="4570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保育所等訪問支援</a:t>
            </a:r>
            <a:endPar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 name="Picture 9" descr="MCj03950900000[1]"/>
          <p:cNvPicPr preferRelativeResize="0">
            <a:picLocks noChangeAspect="1" noChangeArrowheads="1"/>
          </p:cNvPicPr>
          <p:nvPr/>
        </p:nvPicPr>
        <p:blipFill>
          <a:blip r:embed="rId6" cstate="print">
            <a:lum bright="-6000"/>
          </a:blip>
          <a:srcRect/>
          <a:stretch>
            <a:fillRect/>
          </a:stretch>
        </p:blipFill>
        <p:spPr bwMode="auto">
          <a:xfrm>
            <a:off x="7855973" y="4786838"/>
            <a:ext cx="548127" cy="328192"/>
          </a:xfrm>
          <a:prstGeom prst="rect">
            <a:avLst/>
          </a:prstGeom>
          <a:noFill/>
          <a:ln w="9525">
            <a:noFill/>
            <a:miter lim="800000"/>
            <a:headEnd/>
            <a:tailEnd/>
          </a:ln>
        </p:spPr>
      </p:pic>
      <p:pic>
        <p:nvPicPr>
          <p:cNvPr id="42" name="Picture 3" descr="C:\Users\KKKPH\AppData\Local\Microsoft\Windows\Temporary Internet Files\Content.IE5\7WY9GE0X\gi01a20140713200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95961" y="4721243"/>
            <a:ext cx="769935" cy="4046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8559" y="2421530"/>
            <a:ext cx="1087711" cy="53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3293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9" name="テキスト ボックス 48"/>
          <p:cNvSpPr txBox="1"/>
          <p:nvPr/>
        </p:nvSpPr>
        <p:spPr>
          <a:xfrm>
            <a:off x="75628" y="531257"/>
            <a:ext cx="9701908" cy="646331"/>
          </a:xfrm>
          <a:prstGeom prst="rect">
            <a:avLst/>
          </a:prstGeom>
          <a:noFill/>
          <a:ln w="19050">
            <a:solidFill>
              <a:srgbClr val="99CCFF"/>
            </a:solidFill>
          </a:ln>
        </p:spPr>
        <p:txBody>
          <a:bodyPr wrap="square" rtlCol="0">
            <a:spAutoFit/>
          </a:bodyPr>
          <a:lstStyle/>
          <a:p>
            <a:pPr marL="266700" indent="-266700" fontAlgn="auto">
              <a:spcBef>
                <a:spcPts val="0"/>
              </a:spcBef>
              <a:spcAft>
                <a:spcPts val="0"/>
              </a:spcAft>
              <a:tabLst>
                <a:tab pos="266700" algn="l"/>
              </a:tabLs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長期に入院する精神障害者等の地域移行を進めていくため</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支援拠点等の整備を促進し、その機能の充実・強化を更に進めるとともに、生活の場であるグループホームを確保し、地域相談支援等の既存サービスや新たに創設された自立生活援助の活用により、関係機関・関係者による連携や、サービスを複合的に提供できる体制を強化する。</a:t>
            </a:r>
          </a:p>
        </p:txBody>
      </p:sp>
      <p:grpSp>
        <p:nvGrpSpPr>
          <p:cNvPr id="80" name="グループ化 79"/>
          <p:cNvGrpSpPr/>
          <p:nvPr/>
        </p:nvGrpSpPr>
        <p:grpSpPr>
          <a:xfrm>
            <a:off x="1424608" y="4885298"/>
            <a:ext cx="2520280" cy="1784062"/>
            <a:chOff x="2792760" y="1077191"/>
            <a:chExt cx="2520280" cy="1784062"/>
          </a:xfrm>
        </p:grpSpPr>
        <p:graphicFrame>
          <p:nvGraphicFramePr>
            <p:cNvPr id="82" name="図表 81"/>
            <p:cNvGraphicFramePr/>
            <p:nvPr>
              <p:extLst>
                <p:ext uri="{D42A27DB-BD31-4B8C-83A1-F6EECF244321}">
                  <p14:modId xmlns:p14="http://schemas.microsoft.com/office/powerpoint/2010/main" val="1100882453"/>
                </p:ext>
              </p:extLst>
            </p:nvPr>
          </p:nvGraphicFramePr>
          <p:xfrm>
            <a:off x="2792760" y="1170410"/>
            <a:ext cx="2520280" cy="1682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3" name="Picture 18" descr="アパートのイラスト（建物）">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1103" y="1124744"/>
              <a:ext cx="969769" cy="88356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0" descr="マンションのイラスト（建物）"/>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5156" y="1077191"/>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雨戸が空いた家のイラスト">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67708" y="2252025"/>
              <a:ext cx="609228" cy="6092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怒る女性のイラスト（段階3）">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69974" y="1413420"/>
              <a:ext cx="371870" cy="49982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http://1.bp.blogspot.com/-J_kKMN0kKY4/WKFi_e4DKoI/AAAAAAABBro/Rzl-_v5dtqgiwVhP918MkEIR65pXoEZDQCLcB/s800/face_smile_man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55967" y="2420888"/>
              <a:ext cx="313993" cy="42309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8" descr="http://3.bp.blogspot.com/-X7fIR1St4Mg/VZ-Qixp_SbI/AAAAAAAAvNY/uCIXnzPDPow/s800/ojisan1_cry.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9305" y="1437162"/>
              <a:ext cx="432048" cy="49727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30" descr="通勤しているOL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72549" y="1413420"/>
              <a:ext cx="576064" cy="890821"/>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正方形/長方形 78"/>
          <p:cNvSpPr/>
          <p:nvPr/>
        </p:nvSpPr>
        <p:spPr>
          <a:xfrm>
            <a:off x="349913" y="4365104"/>
            <a:ext cx="3162927" cy="577081"/>
          </a:xfrm>
          <a:prstGeom prst="rect">
            <a:avLst/>
          </a:prstGeom>
        </p:spPr>
        <p:txBody>
          <a:bodyPr wrap="square" lIns="0" rIns="0">
            <a:spAutoFit/>
          </a:bodyPr>
          <a:lstStyle/>
          <a:p>
            <a:pP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一定の期間にわたり、定期的な巡回訪問や随時の対応により、障害者の理解力、生活力等を補う観点から、適時のタイミングで適切な支援を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行う。</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2" name="グループ化 111"/>
          <p:cNvGrpSpPr/>
          <p:nvPr/>
        </p:nvGrpSpPr>
        <p:grpSpPr>
          <a:xfrm>
            <a:off x="1420671" y="2262029"/>
            <a:ext cx="940041" cy="878939"/>
            <a:chOff x="2056284" y="4108159"/>
            <a:chExt cx="952500" cy="890588"/>
          </a:xfrm>
        </p:grpSpPr>
        <p:pic>
          <p:nvPicPr>
            <p:cNvPr id="113" name="Picture 8" descr="家のイラスト3">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6284" y="4108159"/>
              <a:ext cx="952500" cy="89058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30" descr="社会福祉士のイラスト（男性）">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244437" y="4327973"/>
              <a:ext cx="605698" cy="64132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正方形/長方形 6"/>
          <p:cNvSpPr/>
          <p:nvPr/>
        </p:nvSpPr>
        <p:spPr>
          <a:xfrm>
            <a:off x="344488" y="1700808"/>
            <a:ext cx="3302490" cy="769441"/>
          </a:xfrm>
          <a:prstGeom prst="rect">
            <a:avLst/>
          </a:prstGeom>
        </p:spPr>
        <p:txBody>
          <a:bodyPr wrap="square" lIns="0" rIns="0">
            <a:spAutoFit/>
          </a:bodyPr>
          <a:lstStyle/>
          <a:p>
            <a:pPr fontAlgn="auto">
              <a:spcBef>
                <a:spcPts val="0"/>
              </a:spcBef>
              <a:spcAft>
                <a:spcPts val="0"/>
              </a:spcAft>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精神科病院等に１年以上入院していた精神障害者に対して、地域で生活するために必要な</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相談援助等</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を社会福祉士、精神保健福祉士又は</a:t>
            </a:r>
            <a:r>
              <a:rPr lang="ja-JP" altLang="en-US" sz="1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公認</a:t>
            </a:r>
            <a:r>
              <a:rPr lang="ja-JP" altLang="en-US" sz="110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心理師等が</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実施することを評価。</a:t>
            </a:r>
          </a:p>
        </p:txBody>
      </p:sp>
      <p:pic>
        <p:nvPicPr>
          <p:cNvPr id="2050" name="Picture 2" descr="家の見学をしている家族のイラスト">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60638" y="2370002"/>
            <a:ext cx="1512168" cy="1203014"/>
          </a:xfrm>
          <a:prstGeom prst="rect">
            <a:avLst/>
          </a:prstGeom>
          <a:noFill/>
          <a:extLst>
            <a:ext uri="{909E8E84-426E-40DD-AFC4-6F175D3DCCD1}">
              <a14:hiddenFill xmlns:a14="http://schemas.microsoft.com/office/drawing/2010/main">
                <a:solidFill>
                  <a:srgbClr val="FFFFFF"/>
                </a:solidFill>
              </a14:hiddenFill>
            </a:ext>
          </a:extLst>
        </p:spPr>
      </p:pic>
      <p:sp>
        <p:nvSpPr>
          <p:cNvPr id="122" name="正方形/長方形 121"/>
          <p:cNvSpPr/>
          <p:nvPr/>
        </p:nvSpPr>
        <p:spPr>
          <a:xfrm>
            <a:off x="6321153" y="1748716"/>
            <a:ext cx="3240360" cy="600164"/>
          </a:xfrm>
          <a:prstGeom prst="rect">
            <a:avLst/>
          </a:prstGeom>
        </p:spPr>
        <p:txBody>
          <a:bodyPr wrap="square" lIns="0" rIns="0">
            <a:spAutoFit/>
          </a:bodyPr>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精神科</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病院等からの地域移行を促進するため、地域移行実績や専門職の配置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、病院</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等との緊密な連携を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評価した新た</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な基本報酬を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p:cNvSpPr/>
          <p:nvPr/>
        </p:nvSpPr>
        <p:spPr>
          <a:xfrm>
            <a:off x="6465168" y="4400967"/>
            <a:ext cx="3163294" cy="769441"/>
          </a:xfrm>
          <a:prstGeom prst="rect">
            <a:avLst/>
          </a:prstGeom>
        </p:spPr>
        <p:txBody>
          <a:bodyPr wrap="square" lIns="0" rIns="0">
            <a:spAutoFit/>
          </a:bodyPr>
          <a:lstStyle/>
          <a:p>
            <a:pPr fontAlgn="auto">
              <a:spcBef>
                <a:spcPts val="0"/>
              </a:spcBef>
              <a:spcAft>
                <a:spcPts val="0"/>
              </a:spcAft>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医療観察法対象者や刑務所出所者等の社会復帰を促す</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ため</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系、就労系サービス事業所において</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、精神保健福祉士等の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配置や、訪問により支援を実施している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を評価。</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p:cNvSpPr txBox="1"/>
          <p:nvPr/>
        </p:nvSpPr>
        <p:spPr>
          <a:xfrm>
            <a:off x="0" y="-27384"/>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精神障害者の地域移行の推進</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4953000" y="1333215"/>
            <a:ext cx="4696841" cy="266981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2" name="正方形/長方形 71"/>
          <p:cNvSpPr/>
          <p:nvPr/>
        </p:nvSpPr>
        <p:spPr>
          <a:xfrm>
            <a:off x="272480" y="1333215"/>
            <a:ext cx="4696841" cy="268665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4" name="正方形/長方形 73"/>
          <p:cNvSpPr/>
          <p:nvPr/>
        </p:nvSpPr>
        <p:spPr>
          <a:xfrm>
            <a:off x="272480" y="4005064"/>
            <a:ext cx="4696841" cy="268665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5" name="正方形/長方形 74"/>
          <p:cNvSpPr/>
          <p:nvPr/>
        </p:nvSpPr>
        <p:spPr>
          <a:xfrm>
            <a:off x="4953000" y="4007094"/>
            <a:ext cx="4696841" cy="268462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 name="円/楕円 3"/>
          <p:cNvSpPr/>
          <p:nvPr/>
        </p:nvSpPr>
        <p:spPr>
          <a:xfrm>
            <a:off x="3486157" y="1800853"/>
            <a:ext cx="2933685" cy="4440276"/>
          </a:xfrm>
          <a:prstGeom prst="ellipse">
            <a:avLst/>
          </a:prstGeom>
          <a:solidFill>
            <a:schemeClr val="bg1"/>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6" name="正方形/長方形 55"/>
          <p:cNvSpPr/>
          <p:nvPr/>
        </p:nvSpPr>
        <p:spPr>
          <a:xfrm>
            <a:off x="3930393" y="4990376"/>
            <a:ext cx="2135630" cy="784830"/>
          </a:xfrm>
          <a:prstGeom prst="rect">
            <a:avLst/>
          </a:prstGeom>
          <a:noFill/>
        </p:spPr>
        <p:txBody>
          <a:bodyPr wrap="square" lIns="0" rIns="0">
            <a:spAutoFit/>
          </a:bodyPr>
          <a:lstStyle/>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相談の機能、緊急時の受け入れ・対応の機能、体験の機会・場の機能、専門的人材の確保・養成の機能、地域の体制づくりの機能について、新たに加算等により</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a:t>
            </a: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テキスト ボックス 85"/>
          <p:cNvSpPr txBox="1"/>
          <p:nvPr/>
        </p:nvSpPr>
        <p:spPr>
          <a:xfrm>
            <a:off x="284957" y="4009678"/>
            <a:ext cx="3201200"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による訪問支援</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272479" y="1343030"/>
            <a:ext cx="3985964"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おける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精神障害者の支援の評価</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927446" y="1361761"/>
            <a:ext cx="3722395"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地域移行支援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における地域移行実績等の評価</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p:cNvGrpSpPr/>
          <p:nvPr/>
        </p:nvGrpSpPr>
        <p:grpSpPr>
          <a:xfrm>
            <a:off x="7292083" y="5123854"/>
            <a:ext cx="1117301" cy="1185466"/>
            <a:chOff x="7292083" y="4626899"/>
            <a:chExt cx="1117301" cy="1185466"/>
          </a:xfrm>
        </p:grpSpPr>
        <p:pic>
          <p:nvPicPr>
            <p:cNvPr id="92" name="Picture 6" descr="会社のキャラクター（元気）">
              <a:hlinkClick r:id="rId2"/>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92083" y="4626899"/>
              <a:ext cx="1117301" cy="118546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就活生のイラスト（男性）">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67243" y="5054657"/>
              <a:ext cx="394069" cy="75060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descr="スーツを着たおばさんのイラスト">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905329" y="4943632"/>
              <a:ext cx="504055" cy="86163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正方形/長方形 94"/>
          <p:cNvSpPr/>
          <p:nvPr/>
        </p:nvSpPr>
        <p:spPr>
          <a:xfrm>
            <a:off x="6537176" y="4020991"/>
            <a:ext cx="3112665"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医療観察法対象者の受入れ促進</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テキスト ボックス 97"/>
          <p:cNvSpPr txBox="1"/>
          <p:nvPr/>
        </p:nvSpPr>
        <p:spPr>
          <a:xfrm>
            <a:off x="3646978" y="1988840"/>
            <a:ext cx="2640508" cy="646331"/>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による地域全体で支える</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提供体制の構築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272480" y="3085510"/>
            <a:ext cx="3494727" cy="415498"/>
          </a:xfrm>
          <a:prstGeom prst="rect">
            <a:avLst/>
          </a:prstGeom>
        </p:spPr>
        <p:txBody>
          <a:bodyPr wrap="square" rIns="0">
            <a:spAutoFit/>
          </a:bodyPr>
          <a:lstStyle/>
          <a:p>
            <a:pP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精神障害者地域</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移行特別加算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（退院から１年以内）</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6321154" y="3661574"/>
            <a:ext cx="3328688" cy="253916"/>
          </a:xfrm>
          <a:prstGeom prst="rect">
            <a:avLst/>
          </a:prstGeom>
        </p:spPr>
        <p:txBody>
          <a:bodyPr wrap="square" rIns="0">
            <a:spAutoFit/>
          </a:bodyPr>
          <a:lstStyle/>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（新）地域移行支援サービス費（</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3,044</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p:cNvSpPr/>
          <p:nvPr/>
        </p:nvSpPr>
        <p:spPr>
          <a:xfrm>
            <a:off x="6430146" y="6407750"/>
            <a:ext cx="3219696" cy="261610"/>
          </a:xfrm>
          <a:prstGeom prst="rect">
            <a:avLst/>
          </a:prstGeom>
        </p:spPr>
        <p:txBody>
          <a:bodyPr wrap="square">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社会生活支援特別加算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480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40713" y="5805264"/>
            <a:ext cx="1731967" cy="846386"/>
          </a:xfrm>
          <a:prstGeom prst="rect">
            <a:avLst/>
          </a:prstGeom>
        </p:spPr>
        <p:txBody>
          <a:bodyPr wrap="square">
            <a:spAutoFit/>
          </a:bodyPr>
          <a:lstStyle/>
          <a:p>
            <a:pPr fontAlgn="auto">
              <a:spcBef>
                <a:spcPts val="0"/>
              </a:spcBef>
              <a:spcAft>
                <a:spcPts val="0"/>
              </a:spcAft>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サービス費</a:t>
            </a:r>
            <a:r>
              <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利用者数を地域生活支援員</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人数</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で除した数</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1,547</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1,083</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p>
        </p:txBody>
      </p:sp>
      <p:sp>
        <p:nvSpPr>
          <p:cNvPr id="76" name="スライド番号プレースホルダー 2"/>
          <p:cNvSpPr>
            <a:spLocks noGrp="1"/>
          </p:cNvSpPr>
          <p:nvPr>
            <p:ph type="sldNum" sz="quarter" idx="12"/>
          </p:nvPr>
        </p:nvSpPr>
        <p:spPr>
          <a:xfrm>
            <a:off x="7656760" y="6525344"/>
            <a:ext cx="2311400" cy="365125"/>
          </a:xfrm>
        </p:spPr>
        <p:txBody>
          <a:bodyPr/>
          <a:lstStyle/>
          <a:p>
            <a:fld id="{8AF2211C-1947-412D-9ECE-D1A2B2B3C5F8}" type="slidenum">
              <a:rPr lang="ja-JP" altLang="en-US" sz="1600" smtClean="0">
                <a:solidFill>
                  <a:prstClr val="black"/>
                </a:solidFill>
              </a:rPr>
              <a:pPr/>
              <a:t>51</a:t>
            </a:fld>
            <a:endParaRPr lang="ja-JP" altLang="en-US" sz="1600" dirty="0">
              <a:solidFill>
                <a:prstClr val="black"/>
              </a:solidFill>
            </a:endParaRPr>
          </a:p>
        </p:txBody>
      </p:sp>
      <p:sp>
        <p:nvSpPr>
          <p:cNvPr id="77" name="正方形/長方形 76"/>
          <p:cNvSpPr/>
          <p:nvPr/>
        </p:nvSpPr>
        <p:spPr>
          <a:xfrm>
            <a:off x="344488" y="3427983"/>
            <a:ext cx="3213677" cy="577081"/>
          </a:xfrm>
          <a:prstGeom prst="rect">
            <a:avLst/>
          </a:prstGeom>
        </p:spPr>
        <p:txBody>
          <a:bodyPr wrap="square">
            <a:spAutoFit/>
          </a:bodyPr>
          <a:lstStyle/>
          <a:p>
            <a:pP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加えて、日中サービス支援型共同生活援助</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（再掲）において、重度・高齢の精神障害者に</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対する支援を実施。</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3971306" y="2952960"/>
            <a:ext cx="1845790" cy="1845790"/>
          </a:xfrm>
          <a:prstGeom prst="ellipse">
            <a:avLst/>
          </a:prstGeom>
          <a:solidFill>
            <a:srgbClr val="E7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9" name="グループ化 8"/>
          <p:cNvGrpSpPr/>
          <p:nvPr/>
        </p:nvGrpSpPr>
        <p:grpSpPr>
          <a:xfrm>
            <a:off x="3570353" y="2636912"/>
            <a:ext cx="2894815" cy="2414156"/>
            <a:chOff x="3570353" y="2636912"/>
            <a:chExt cx="2894815" cy="2414156"/>
          </a:xfrm>
        </p:grpSpPr>
        <p:pic>
          <p:nvPicPr>
            <p:cNvPr id="58" name="Picture 64" descr="介護施設のイラスト">
              <a:hlinkClick r:id="rId30"/>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33823" y="2805733"/>
              <a:ext cx="693623" cy="556440"/>
            </a:xfrm>
            <a:prstGeom prst="rect">
              <a:avLst/>
            </a:prstGeom>
            <a:noFill/>
            <a:extLst/>
          </p:spPr>
        </p:pic>
        <p:pic>
          <p:nvPicPr>
            <p:cNvPr id="59" name="Picture 8" descr="家のイラスト3">
              <a:hlinkClick r:id="rId19"/>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19383" y="4114964"/>
              <a:ext cx="717352" cy="670724"/>
            </a:xfrm>
            <a:prstGeom prst="rect">
              <a:avLst/>
            </a:prstGeom>
            <a:noFill/>
            <a:extLst/>
          </p:spPr>
        </p:pic>
        <p:pic>
          <p:nvPicPr>
            <p:cNvPr id="60" name="Picture 62" descr="相談窓口のイラスト"/>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034496" y="2820537"/>
              <a:ext cx="516303" cy="516303"/>
            </a:xfrm>
            <a:prstGeom prst="rect">
              <a:avLst/>
            </a:prstGeom>
            <a:noFill/>
            <a:extLst/>
          </p:spPr>
        </p:pic>
        <p:pic>
          <p:nvPicPr>
            <p:cNvPr id="61" name="Picture 66" descr="会議のイラスト（男女）"/>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01542" y="3481148"/>
              <a:ext cx="777832" cy="777832"/>
            </a:xfrm>
            <a:prstGeom prst="rect">
              <a:avLst/>
            </a:prstGeom>
            <a:noFill/>
            <a:extLst/>
          </p:spPr>
        </p:pic>
        <p:pic>
          <p:nvPicPr>
            <p:cNvPr id="62" name="Picture 70" descr="家のイラスト8">
              <a:hlinkClick r:id="rId35"/>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839215" y="3980234"/>
              <a:ext cx="662328" cy="697188"/>
            </a:xfrm>
            <a:prstGeom prst="rect">
              <a:avLst/>
            </a:prstGeom>
            <a:noFill/>
            <a:extLst/>
          </p:spPr>
        </p:pic>
        <p:sp>
          <p:nvSpPr>
            <p:cNvPr id="64" name="テキスト ボックス 63"/>
            <p:cNvSpPr txBox="1"/>
            <p:nvPr/>
          </p:nvSpPr>
          <p:spPr>
            <a:xfrm>
              <a:off x="3839214" y="2674804"/>
              <a:ext cx="838459" cy="246221"/>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4938505" y="2636912"/>
              <a:ext cx="1204965" cy="253916"/>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5214877" y="3331731"/>
              <a:ext cx="1204965" cy="338554"/>
            </a:xfrm>
            <a:prstGeom prst="rect">
              <a:avLst/>
            </a:prstGeom>
            <a:noFill/>
          </p:spPr>
          <p:txBody>
            <a:bodyPr wrap="square" rtlCol="0">
              <a:spAutoFit/>
            </a:bodyPr>
            <a:lstStyle/>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日中活動系</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a:t>
              </a:r>
              <a:endPar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3695198" y="3853354"/>
              <a:ext cx="969769" cy="253916"/>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3570353" y="4589403"/>
              <a:ext cx="1204965" cy="461665"/>
            </a:xfrm>
            <a:prstGeom prst="rect">
              <a:avLst/>
            </a:prstGeom>
            <a:noFill/>
          </p:spPr>
          <p:txBody>
            <a:bodyPr wrap="square" rtlCol="0">
              <a:spAutoFit/>
            </a:bodyPr>
            <a:lstStyle/>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障害者支援施設</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基幹相談</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支援センター</a:t>
              </a:r>
            </a:p>
          </p:txBody>
        </p:sp>
        <p:sp>
          <p:nvSpPr>
            <p:cNvPr id="69" name="テキスト ボックス 68"/>
            <p:cNvSpPr txBox="1"/>
            <p:nvPr/>
          </p:nvSpPr>
          <p:spPr>
            <a:xfrm>
              <a:off x="4991342" y="3970948"/>
              <a:ext cx="1473826" cy="253916"/>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緊急時受入れ</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テキスト ボックス 69"/>
            <p:cNvSpPr txBox="1"/>
            <p:nvPr/>
          </p:nvSpPr>
          <p:spPr>
            <a:xfrm>
              <a:off x="4938505" y="4691028"/>
              <a:ext cx="1204965" cy="215444"/>
            </a:xfrm>
            <a:prstGeom prst="rect">
              <a:avLst/>
            </a:prstGeom>
            <a:noFill/>
          </p:spPr>
          <p:txBody>
            <a:bodyPr wrap="square" rtlCol="0">
              <a:spAutoFit/>
            </a:bodyPr>
            <a:lstStyle/>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短期入所</a:t>
              </a:r>
              <a:endPar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p:cNvSpPr txBox="1"/>
            <p:nvPr/>
          </p:nvSpPr>
          <p:spPr>
            <a:xfrm>
              <a:off x="4151809" y="3322876"/>
              <a:ext cx="1487605" cy="246221"/>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2173754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就労系サービスにおける賃金・工賃・職場定着の向上</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75628" y="530096"/>
            <a:ext cx="9701908" cy="523220"/>
          </a:xfrm>
          <a:prstGeom prst="rect">
            <a:avLst/>
          </a:prstGeom>
          <a:noFill/>
          <a:ln>
            <a:solidFill>
              <a:schemeClr val="accent1"/>
            </a:solidFill>
          </a:ln>
        </p:spPr>
        <p:txBody>
          <a:bodyPr wrap="square" rtlCol="0">
            <a:spAutoFit/>
          </a:bodyPr>
          <a:lstStyle/>
          <a:p>
            <a:pPr marL="266700" indent="-266700"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障害者がその適性に応じて能力を十分に発揮し、地域で自立した生活を実現することができるよう、一般就労への定着実績や工賃実績等に応じた</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報酬体系とし、工賃</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・賃金向上や一般就労への移行を更に促進させる。</a:t>
            </a:r>
          </a:p>
        </p:txBody>
      </p:sp>
      <p:sp>
        <p:nvSpPr>
          <p:cNvPr id="8" name="正方形/長方形 7"/>
          <p:cNvSpPr/>
          <p:nvPr/>
        </p:nvSpPr>
        <p:spPr>
          <a:xfrm>
            <a:off x="126143" y="1463297"/>
            <a:ext cx="3530713" cy="5278071"/>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marL="177800" indent="-177800" fontAlgn="auto">
              <a:spcBef>
                <a:spcPts val="0"/>
              </a:spcBef>
              <a:spcAft>
                <a:spcPts val="0"/>
              </a:spcAft>
              <a:tabLst>
                <a:tab pos="628650"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ついては</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定員規模別の設定に加え、</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就職</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後６か月以上定着</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割合に応じた</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報酬設定</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定着率が高いほど、利用者の地域生活の継続に資することや、支援コストがかかると考えられるため高い報酬設定とし、メリハリをつける。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このほか、福祉専門職員に</a:t>
            </a:r>
            <a:endParaRPr lang="en-US" altLang="ja-JP"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作業療法士の追加等の改定を</a:t>
            </a:r>
            <a:endParaRPr lang="en-US" altLang="ja-JP"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実施。</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8775" indent="-358775" fontAlgn="auto">
              <a:spcBef>
                <a:spcPts val="0"/>
              </a:spcBef>
              <a:spcAft>
                <a:spcPts val="0"/>
              </a:spcAft>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049478323"/>
              </p:ext>
            </p:extLst>
          </p:nvPr>
        </p:nvGraphicFramePr>
        <p:xfrm>
          <a:off x="272480" y="4515859"/>
          <a:ext cx="3240360" cy="2081493"/>
        </p:xfrm>
        <a:graphic>
          <a:graphicData uri="http://schemas.openxmlformats.org/drawingml/2006/table">
            <a:tbl>
              <a:tblPr firstRow="1" bandRow="1">
                <a:tableStyleId>{5940675A-B579-460E-94D1-54222C63F5DA}</a:tableStyleId>
              </a:tblPr>
              <a:tblGrid>
                <a:gridCol w="792088">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864096">
                  <a:extLst>
                    <a:ext uri="{9D8B030D-6E8A-4147-A177-3AD203B41FA5}">
                      <a16:colId xmlns:a16="http://schemas.microsoft.com/office/drawing/2014/main" xmlns="" val="20002"/>
                    </a:ext>
                  </a:extLst>
                </a:gridCol>
              </a:tblGrid>
              <a:tr h="231277">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改定前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c gridSpan="2">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改定後</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c hMerge="1">
                  <a:txBody>
                    <a:bodyPr/>
                    <a:lstStyle/>
                    <a:p>
                      <a:pPr algn="ctr"/>
                      <a:endParaRPr kumimoji="1" lang="ja-JP" altLang="en-US" sz="1400" dirty="0"/>
                    </a:p>
                  </a:txBody>
                  <a:tcPr/>
                </a:tc>
                <a:extLst>
                  <a:ext uri="{0D108BD9-81ED-4DB2-BD59-A6C34878D82A}">
                    <a16:rowId xmlns:a16="http://schemas.microsoft.com/office/drawing/2014/main" xmlns="" val="10000"/>
                  </a:ext>
                </a:extLst>
              </a:tr>
              <a:tr h="231277">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就職後６月以上定着率</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extLst>
                  <a:ext uri="{0D108BD9-81ED-4DB2-BD59-A6C34878D82A}">
                    <a16:rowId xmlns:a16="http://schemas.microsoft.com/office/drawing/2014/main" xmlns="" val="10001"/>
                  </a:ext>
                </a:extLst>
              </a:tr>
              <a:tr h="231277">
                <a:tc rowSpan="7">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804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５割以上</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1,089</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extLst>
                  <a:ext uri="{0D108BD9-81ED-4DB2-BD59-A6C34878D82A}">
                    <a16:rowId xmlns:a16="http://schemas.microsoft.com/office/drawing/2014/main" xmlns="" val="10002"/>
                  </a:ext>
                </a:extLst>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４割以上５割未満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935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extLst>
                  <a:ext uri="{0D108BD9-81ED-4DB2-BD59-A6C34878D82A}">
                    <a16:rowId xmlns:a16="http://schemas.microsoft.com/office/drawing/2014/main" xmlns="" val="10003"/>
                  </a:ext>
                </a:extLst>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３割以上４割未満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807</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extLst>
                  <a:ext uri="{0D108BD9-81ED-4DB2-BD59-A6C34878D82A}">
                    <a16:rowId xmlns:a16="http://schemas.microsoft.com/office/drawing/2014/main" xmlns="" val="10004"/>
                  </a:ext>
                </a:extLst>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２割以上３割未満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686</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extLst>
                  <a:ext uri="{0D108BD9-81ED-4DB2-BD59-A6C34878D82A}">
                    <a16:rowId xmlns:a16="http://schemas.microsoft.com/office/drawing/2014/main" xmlns="" val="10005"/>
                  </a:ext>
                </a:extLst>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１割以上２割未満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564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extLst>
                  <a:ext uri="{0D108BD9-81ED-4DB2-BD59-A6C34878D82A}">
                    <a16:rowId xmlns:a16="http://schemas.microsoft.com/office/drawing/2014/main" xmlns="" val="10006"/>
                  </a:ext>
                </a:extLst>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０割超１割未満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524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extLst>
                  <a:ext uri="{0D108BD9-81ED-4DB2-BD59-A6C34878D82A}">
                    <a16:rowId xmlns:a16="http://schemas.microsoft.com/office/drawing/2014/main" xmlns="" val="10007"/>
                  </a:ext>
                </a:extLst>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０</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extLst>
                  <a:ext uri="{0D108BD9-81ED-4DB2-BD59-A6C34878D82A}">
                    <a16:rowId xmlns:a16="http://schemas.microsoft.com/office/drawing/2014/main" xmlns="" val="10008"/>
                  </a:ext>
                </a:extLst>
              </a:tr>
            </a:tbl>
          </a:graphicData>
        </a:graphic>
      </p:graphicFrame>
      <p:sp>
        <p:nvSpPr>
          <p:cNvPr id="12" name="テキスト ボックス 11"/>
          <p:cNvSpPr txBox="1"/>
          <p:nvPr/>
        </p:nvSpPr>
        <p:spPr>
          <a:xfrm>
            <a:off x="126144" y="1196752"/>
            <a:ext cx="1442480" cy="26654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2" name="グループ化 21"/>
          <p:cNvGrpSpPr/>
          <p:nvPr/>
        </p:nvGrpSpPr>
        <p:grpSpPr>
          <a:xfrm>
            <a:off x="2432720" y="3318496"/>
            <a:ext cx="1080121" cy="1046608"/>
            <a:chOff x="2360712" y="3263498"/>
            <a:chExt cx="913775" cy="885423"/>
          </a:xfrm>
        </p:grpSpPr>
        <p:pic>
          <p:nvPicPr>
            <p:cNvPr id="13" name="Picture 34" descr="小さい会社のビル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712" y="3263498"/>
              <a:ext cx="677349" cy="8854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作業療法士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8744" y="3486759"/>
              <a:ext cx="625743" cy="66216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正方形/長方形 15"/>
          <p:cNvSpPr/>
          <p:nvPr/>
        </p:nvSpPr>
        <p:spPr>
          <a:xfrm>
            <a:off x="3800872" y="1472589"/>
            <a:ext cx="6048672" cy="2388459"/>
          </a:xfrm>
          <a:prstGeom prst="rect">
            <a:avLst/>
          </a:prstGeom>
          <a:ln w="25400">
            <a:solidFill>
              <a:srgbClr val="99CCFF"/>
            </a:solidFill>
          </a:ln>
        </p:spPr>
        <p:style>
          <a:lnRef idx="2">
            <a:schemeClr val="accent1"/>
          </a:lnRef>
          <a:fillRef idx="1">
            <a:schemeClr val="lt1"/>
          </a:fillRef>
          <a:effectRef idx="0">
            <a:schemeClr val="accent1"/>
          </a:effectRef>
          <a:fontRef idx="minor">
            <a:schemeClr val="dk1"/>
          </a:fontRef>
        </p:style>
        <p:txBody>
          <a:bodyPr lIns="72000" tIns="144000" rIns="72000" rtlCol="0" anchor="t"/>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基本報酬については、定員規模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別の設定に加え、１日の平均労働</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時間に応じた報酬設定とする。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労働時間が長いほど、利用者の</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賃金増加につながることや、支援</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コストがかかると考えられるため</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高い報酬設定とし、メリハリを</a:t>
            </a:r>
            <a:r>
              <a:rPr lang="ja-JP" altLang="en-US" sz="12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ける。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3800872" y="1196752"/>
            <a:ext cx="1800200" cy="26654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28465" y="4247510"/>
            <a:ext cx="1368152"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973807284"/>
              </p:ext>
            </p:extLst>
          </p:nvPr>
        </p:nvGraphicFramePr>
        <p:xfrm>
          <a:off x="6537176" y="1700806"/>
          <a:ext cx="3240360" cy="2088234"/>
        </p:xfrm>
        <a:graphic>
          <a:graphicData uri="http://schemas.openxmlformats.org/drawingml/2006/table">
            <a:tbl>
              <a:tblPr firstRow="1" bandRow="1">
                <a:tableStyleId>{5940675A-B579-460E-94D1-54222C63F5DA}</a:tableStyleId>
              </a:tblPr>
              <a:tblGrid>
                <a:gridCol w="792088">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864096">
                  <a:extLst>
                    <a:ext uri="{9D8B030D-6E8A-4147-A177-3AD203B41FA5}">
                      <a16:colId xmlns:a16="http://schemas.microsoft.com/office/drawing/2014/main" xmlns="" val="20002"/>
                    </a:ext>
                  </a:extLst>
                </a:gridCol>
              </a:tblGrid>
              <a:tr h="232026">
                <a:tc>
                  <a:txBody>
                    <a:bodyPr/>
                    <a:lstStyle/>
                    <a:p>
                      <a:pPr algn="ct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改定前</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solidFill>
                      <a:srgbClr val="FFFF99"/>
                    </a:solidFill>
                  </a:tcPr>
                </a:tc>
                <a:tc gridSpan="2">
                  <a:txBody>
                    <a:bodyPr/>
                    <a:lstStyle/>
                    <a:p>
                      <a:pPr algn="ct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改定後</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solidFill>
                      <a:srgbClr val="FFFF99"/>
                    </a:solidFill>
                  </a:tcPr>
                </a:tc>
                <a:tc h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xmlns="" val="10000"/>
                  </a:ext>
                </a:extLst>
              </a:tr>
              <a:tr h="232026">
                <a:tc>
                  <a:txBody>
                    <a:bodyPr/>
                    <a:lstStyle/>
                    <a:p>
                      <a:pPr algn="ct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solidFill>
                      <a:srgbClr val="FFFF99"/>
                    </a:solid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１日の</a:t>
                      </a: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平均</a:t>
                      </a:r>
                      <a:r>
                        <a:rPr kumimoji="1" lang="ja-JP" altLang="en-US" sz="1050"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a:t>
                      </a: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solidFill>
                      <a:srgbClr val="FFFF99"/>
                    </a:solid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solidFill>
                      <a:srgbClr val="FFFF99"/>
                    </a:solidFill>
                  </a:tcPr>
                </a:tc>
                <a:extLst>
                  <a:ext uri="{0D108BD9-81ED-4DB2-BD59-A6C34878D82A}">
                    <a16:rowId xmlns:a16="http://schemas.microsoft.com/office/drawing/2014/main" xmlns="" val="10001"/>
                  </a:ext>
                </a:extLst>
              </a:tr>
              <a:tr h="232026">
                <a:tc rowSpan="7">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584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chor="ctr">
                    <a:lnB w="12700" cap="flat" cmpd="sng" algn="ctr">
                      <a:solidFill>
                        <a:schemeClr val="tx1"/>
                      </a:solidFill>
                      <a:prstDash val="solid"/>
                      <a:round/>
                      <a:headEnd type="none" w="med" len="med"/>
                      <a:tailEnd type="none" w="med" len="med"/>
                    </a:lnB>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７時間以上</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615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６時間以上７時間未満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603</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32026">
                <a:tc vMerge="1">
                  <a:txBody>
                    <a:bodyPr/>
                    <a:lstStyle/>
                    <a:p>
                      <a:pPr algn="ct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５時間以上６時間未満</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594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4"/>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４時間以上５時間未満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586</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extLst>
                  <a:ext uri="{0D108BD9-81ED-4DB2-BD59-A6C34878D82A}">
                    <a16:rowId xmlns:a16="http://schemas.microsoft.com/office/drawing/2014/main" xmlns="" val="10005"/>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３時間以上４時間未満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498</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extLst>
                  <a:ext uri="{0D108BD9-81ED-4DB2-BD59-A6C34878D82A}">
                    <a16:rowId xmlns:a16="http://schemas.microsoft.com/office/drawing/2014/main" xmlns="" val="10006"/>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２時間以上３時間未満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en-US" altLang="ja-JP" sz="1050" baseline="0" dirty="0" smtClean="0">
                          <a:latin typeface="メイリオ" panose="020B0604030504040204" pitchFamily="50" charset="-128"/>
                          <a:ea typeface="メイリオ" panose="020B0604030504040204" pitchFamily="50" charset="-128"/>
                          <a:cs typeface="メイリオ" panose="020B0604030504040204" pitchFamily="50" charset="-128"/>
                        </a:rPr>
                        <a:t>410</a:t>
                      </a:r>
                      <a:r>
                        <a:rPr kumimoji="1" lang="ja-JP" altLang="en-US" sz="1050" baseline="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baseline="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extLst>
                  <a:ext uri="{0D108BD9-81ED-4DB2-BD59-A6C34878D82A}">
                    <a16:rowId xmlns:a16="http://schemas.microsoft.com/office/drawing/2014/main" xmlns="" val="10007"/>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２時間未満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322</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bl>
          </a:graphicData>
        </a:graphic>
      </p:graphicFrame>
      <p:sp>
        <p:nvSpPr>
          <p:cNvPr id="20" name="正方形/長方形 19"/>
          <p:cNvSpPr/>
          <p:nvPr/>
        </p:nvSpPr>
        <p:spPr>
          <a:xfrm>
            <a:off x="3800872" y="4221088"/>
            <a:ext cx="6048672" cy="2520280"/>
          </a:xfrm>
          <a:prstGeom prst="rect">
            <a:avLst/>
          </a:prstGeom>
          <a:ln w="25400">
            <a:solidFill>
              <a:srgbClr val="99CCFF"/>
            </a:solidFill>
          </a:ln>
        </p:spPr>
        <p:style>
          <a:lnRef idx="2">
            <a:schemeClr val="accent1"/>
          </a:lnRef>
          <a:fillRef idx="1">
            <a:schemeClr val="lt1"/>
          </a:fillRef>
          <a:effectRef idx="0">
            <a:schemeClr val="accent1"/>
          </a:effectRef>
          <a:fontRef idx="minor">
            <a:schemeClr val="dk1"/>
          </a:fontRef>
        </p:style>
        <p:txBody>
          <a:bodyPr lIns="72000" tIns="144000" rIns="0" rtlCol="0" anchor="t"/>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基本報酬については、定員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別</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の設定に加え、平均工賃月額</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応じた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報酬設定とする。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工賃</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が高いほど、自立した</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につながることや、生産</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活動</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支援に労力を要すると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考えられ</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ことから、高い報酬設定とし</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メリハリ</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をつける。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3800872" y="3933056"/>
            <a:ext cx="1800200" cy="266545"/>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499965186"/>
              </p:ext>
            </p:extLst>
          </p:nvPr>
        </p:nvGraphicFramePr>
        <p:xfrm>
          <a:off x="6537176" y="4456994"/>
          <a:ext cx="3240360" cy="2088234"/>
        </p:xfrm>
        <a:graphic>
          <a:graphicData uri="http://schemas.openxmlformats.org/drawingml/2006/table">
            <a:tbl>
              <a:tblPr firstRow="1" bandRow="1">
                <a:tableStyleId>{5940675A-B579-460E-94D1-54222C63F5DA}</a:tableStyleId>
              </a:tblPr>
              <a:tblGrid>
                <a:gridCol w="792088">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864096">
                  <a:extLst>
                    <a:ext uri="{9D8B030D-6E8A-4147-A177-3AD203B41FA5}">
                      <a16:colId xmlns:a16="http://schemas.microsoft.com/office/drawing/2014/main" xmlns="" val="20002"/>
                    </a:ext>
                  </a:extLst>
                </a:gridCol>
              </a:tblGrid>
              <a:tr h="232026">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改定前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solidFill>
                      <a:srgbClr val="FFFF99"/>
                    </a:solidFill>
                  </a:tcPr>
                </a:tc>
                <a:tc gridSpan="2">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改定後</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solidFill>
                      <a:srgbClr val="FFFF99"/>
                    </a:solidFill>
                  </a:tcPr>
                </a:tc>
                <a:tc h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xmlns="" val="10000"/>
                  </a:ext>
                </a:extLst>
              </a:tr>
              <a:tr h="232026">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solidFill>
                      <a:srgbClr val="FFFF99"/>
                    </a:solid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平均工賃月額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solidFill>
                      <a:srgbClr val="FFFF99"/>
                    </a:solid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solidFill>
                      <a:srgbClr val="FFFF99"/>
                    </a:solidFill>
                  </a:tcPr>
                </a:tc>
                <a:extLst>
                  <a:ext uri="{0D108BD9-81ED-4DB2-BD59-A6C34878D82A}">
                    <a16:rowId xmlns:a16="http://schemas.microsoft.com/office/drawing/2014/main" xmlns="" val="10001"/>
                  </a:ext>
                </a:extLst>
              </a:tr>
              <a:tr h="232026">
                <a:tc rowSpan="7">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584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万円以上</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645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xmlns="" val="10002"/>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621</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xmlns="" val="10003"/>
                  </a:ext>
                </a:extLst>
              </a:tr>
              <a:tr h="232026">
                <a:tc vMerge="1">
                  <a:txBody>
                    <a:bodyPr/>
                    <a:lstStyle/>
                    <a:p>
                      <a:pPr algn="ct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609</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xmlns="" val="10004"/>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597</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extLst>
                  <a:ext uri="{0D108BD9-81ED-4DB2-BD59-A6C34878D82A}">
                    <a16:rowId xmlns:a16="http://schemas.microsoft.com/office/drawing/2014/main" xmlns="" val="10005"/>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１万円以上</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586</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extLst>
                  <a:ext uri="{0D108BD9-81ED-4DB2-BD59-A6C34878D82A}">
                    <a16:rowId xmlns:a16="http://schemas.microsoft.com/office/drawing/2014/main" xmlns="" val="10006"/>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５千円以上１万円未満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c>
                  <a:txBody>
                    <a:bodyPr/>
                    <a:lstStyle/>
                    <a:p>
                      <a:pPr algn="ctr"/>
                      <a:r>
                        <a:rPr kumimoji="1" lang="en-US" altLang="ja-JP" sz="1050" baseline="0" dirty="0" smtClean="0">
                          <a:latin typeface="メイリオ" panose="020B0604030504040204" pitchFamily="50" charset="-128"/>
                          <a:ea typeface="メイリオ" panose="020B0604030504040204" pitchFamily="50" charset="-128"/>
                          <a:cs typeface="メイリオ" panose="020B0604030504040204" pitchFamily="50" charset="-128"/>
                        </a:rPr>
                        <a:t>571</a:t>
                      </a:r>
                      <a:r>
                        <a:rPr kumimoji="1" lang="ja-JP" altLang="en-US" sz="1050" baseline="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baseline="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extLst>
                  <a:ext uri="{0D108BD9-81ED-4DB2-BD59-A6C34878D82A}">
                    <a16:rowId xmlns:a16="http://schemas.microsoft.com/office/drawing/2014/main" xmlns="" val="10007"/>
                  </a:ext>
                </a:extLst>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５千円未満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562</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bl>
          </a:graphicData>
        </a:graphic>
      </p:graphicFrame>
      <p:sp>
        <p:nvSpPr>
          <p:cNvPr id="24" name="テキスト ボックス 23"/>
          <p:cNvSpPr txBox="1"/>
          <p:nvPr/>
        </p:nvSpPr>
        <p:spPr>
          <a:xfrm>
            <a:off x="6393160" y="1484784"/>
            <a:ext cx="3096344"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人以下、人員配置</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6393160" y="4247510"/>
            <a:ext cx="3096344"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人以下、人員配置</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7" name="Picture 10" descr="男性作業員のイラスト（帽子）">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7136" y="3079964"/>
            <a:ext cx="475459" cy="8558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倉庫で働くライン工の男性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5048" y="3016473"/>
            <a:ext cx="1057948" cy="10605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5457056" y="5977917"/>
            <a:ext cx="1184068" cy="763451"/>
            <a:chOff x="5457056" y="5829972"/>
            <a:chExt cx="1184068" cy="763451"/>
          </a:xfrm>
        </p:grpSpPr>
        <p:pic>
          <p:nvPicPr>
            <p:cNvPr id="28" name="Picture 6" descr="割烹着を着た女性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9144" y="5869857"/>
              <a:ext cx="391980" cy="6758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大きな鍋で料理をする人のイラスト"/>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717" y="5829972"/>
              <a:ext cx="763451" cy="7634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白衣を着て手を洗う人のイラスト"/>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57056" y="5949280"/>
              <a:ext cx="633670" cy="63367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テキスト ボックス 30"/>
          <p:cNvSpPr txBox="1"/>
          <p:nvPr/>
        </p:nvSpPr>
        <p:spPr>
          <a:xfrm>
            <a:off x="3872880" y="3368091"/>
            <a:ext cx="1432677" cy="420949"/>
          </a:xfrm>
          <a:prstGeom prst="rect">
            <a:avLst/>
          </a:prstGeom>
          <a:noFill/>
          <a:ln w="12700">
            <a:solidFill>
              <a:schemeClr val="bg1">
                <a:lumMod val="50000"/>
              </a:schemeClr>
            </a:solidFill>
            <a:prstDash val="sysDash"/>
          </a:ln>
        </p:spPr>
        <p:txBody>
          <a:bodyPr wrap="square" rIns="0" rtlCol="0" anchor="ctr">
            <a:noAutofit/>
          </a:bodyPr>
          <a:lstStyle/>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平均収支差率＋</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14.2</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１日の労働</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時間は、</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４時</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間</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以上５時間未満が</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最多</a:t>
            </a:r>
            <a:endPar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3872880" y="6165304"/>
            <a:ext cx="1512168" cy="461665"/>
          </a:xfrm>
          <a:prstGeom prst="rect">
            <a:avLst/>
          </a:prstGeom>
          <a:ln w="12700">
            <a:solidFill>
              <a:schemeClr val="bg1">
                <a:lumMod val="50000"/>
              </a:schemeClr>
            </a:solidFill>
            <a:prstDash val="sysDash"/>
          </a:ln>
        </p:spPr>
        <p:txBody>
          <a:bodyPr wrap="square">
            <a:spAutoFit/>
          </a:bodyPr>
          <a:lstStyle/>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平均収支差率＋</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12.8</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平均工賃</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15,033</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円／月</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中央値</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12,238</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円／月</a:t>
            </a:r>
            <a:endParaRPr lang="en-US" altLang="ja-JP" sz="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スライド番号プレースホルダー 1"/>
          <p:cNvSpPr>
            <a:spLocks noGrp="1"/>
          </p:cNvSpPr>
          <p:nvPr>
            <p:ph type="sldNum" sz="quarter" idx="12"/>
          </p:nvPr>
        </p:nvSpPr>
        <p:spPr>
          <a:xfrm>
            <a:off x="7617296" y="6520259"/>
            <a:ext cx="2311400" cy="365125"/>
          </a:xfrm>
        </p:spPr>
        <p:txBody>
          <a:bodyPr/>
          <a:lstStyle/>
          <a:p>
            <a:fld id="{8AF2211C-1947-412D-9ECE-D1A2B2B3C5F8}" type="slidenum">
              <a:rPr lang="ja-JP" altLang="en-US" sz="1600" smtClean="0">
                <a:solidFill>
                  <a:prstClr val="black"/>
                </a:solidFill>
              </a:rPr>
              <a:pPr/>
              <a:t>52</a:t>
            </a:fld>
            <a:endParaRPr lang="ja-JP" altLang="en-US" sz="1600" dirty="0">
              <a:solidFill>
                <a:prstClr val="black"/>
              </a:solidFill>
            </a:endParaRPr>
          </a:p>
        </p:txBody>
      </p:sp>
    </p:spTree>
    <p:extLst>
      <p:ext uri="{BB962C8B-B14F-4D97-AF65-F5344CB8AC3E}">
        <p14:creationId xmlns:p14="http://schemas.microsoft.com/office/powerpoint/2010/main" val="58944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44624"/>
            <a:ext cx="9945555" cy="517394"/>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anchor="t"/>
          <a:lstStyle/>
          <a:p>
            <a:pPr algn="ctr" fontAlgn="auto">
              <a:spcBef>
                <a:spcPts val="0"/>
              </a:spcBef>
              <a:spcAft>
                <a:spcPts val="0"/>
              </a:spcAft>
            </a:pPr>
            <a:r>
              <a:rPr lang="ja-JP" altLang="en-US" sz="2800" b="1" spc="-100" dirty="0" smtClean="0">
                <a:solidFill>
                  <a:prstClr val="black"/>
                </a:solidFill>
                <a:latin typeface="ＭＳ Ｐゴシック"/>
              </a:rPr>
              <a:t>就労移行支援の平成</a:t>
            </a:r>
            <a:r>
              <a:rPr lang="en-US" altLang="ja-JP" sz="2800" b="1" spc="-100" dirty="0" smtClean="0">
                <a:solidFill>
                  <a:prstClr val="black"/>
                </a:solidFill>
                <a:latin typeface="ＭＳ Ｐゴシック"/>
              </a:rPr>
              <a:t>30</a:t>
            </a:r>
            <a:r>
              <a:rPr lang="ja-JP" altLang="en-US" sz="2800" b="1" spc="-100" dirty="0" smtClean="0">
                <a:solidFill>
                  <a:prstClr val="black"/>
                </a:solidFill>
                <a:latin typeface="ＭＳ Ｐゴシック"/>
              </a:rPr>
              <a:t>年度報酬改定概要</a:t>
            </a:r>
            <a:endParaRPr lang="en-US" altLang="ja-JP" sz="2800" b="1" spc="-100" dirty="0">
              <a:solidFill>
                <a:prstClr val="black"/>
              </a:solidFill>
              <a:latin typeface="ＭＳ Ｐゴシック"/>
            </a:endParaRPr>
          </a:p>
        </p:txBody>
      </p:sp>
      <p:grpSp>
        <p:nvGrpSpPr>
          <p:cNvPr id="8" name="グループ化 18"/>
          <p:cNvGrpSpPr/>
          <p:nvPr/>
        </p:nvGrpSpPr>
        <p:grpSpPr>
          <a:xfrm>
            <a:off x="0" y="548680"/>
            <a:ext cx="9906000" cy="72008"/>
            <a:chOff x="0" y="188640"/>
            <a:chExt cx="9144000" cy="72008"/>
          </a:xfrm>
        </p:grpSpPr>
        <p:cxnSp>
          <p:nvCxnSpPr>
            <p:cNvPr id="9" name="直線コネクタ 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2" name="正方形/長方形 1"/>
          <p:cNvSpPr/>
          <p:nvPr/>
        </p:nvSpPr>
        <p:spPr>
          <a:xfrm>
            <a:off x="200472" y="1772816"/>
            <a:ext cx="2952328" cy="4320480"/>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fontAlgn="auto">
              <a:spcBef>
                <a:spcPts val="0"/>
              </a:spcBef>
              <a:spcAft>
                <a:spcPts val="0"/>
              </a:spcAft>
            </a:pPr>
            <a:endParaRPr lang="ja-JP" altLang="en-US" dirty="0">
              <a:solidFill>
                <a:prstClr val="black"/>
              </a:solidFill>
            </a:endParaRPr>
          </a:p>
        </p:txBody>
      </p:sp>
      <p:sp>
        <p:nvSpPr>
          <p:cNvPr id="3" name="正方形/長方形 2"/>
          <p:cNvSpPr/>
          <p:nvPr/>
        </p:nvSpPr>
        <p:spPr>
          <a:xfrm>
            <a:off x="588936" y="1556792"/>
            <a:ext cx="217540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b="1" dirty="0" smtClean="0">
                <a:solidFill>
                  <a:prstClr val="white"/>
                </a:solidFill>
              </a:rPr>
              <a:t>就労移行支援</a:t>
            </a:r>
            <a:endParaRPr lang="ja-JP" altLang="en-US" b="1" dirty="0">
              <a:solidFill>
                <a:prstClr val="white"/>
              </a:solidFill>
            </a:endParaRPr>
          </a:p>
        </p:txBody>
      </p:sp>
      <p:sp>
        <p:nvSpPr>
          <p:cNvPr id="4" name="正方形/長方形 3"/>
          <p:cNvSpPr/>
          <p:nvPr/>
        </p:nvSpPr>
        <p:spPr>
          <a:xfrm>
            <a:off x="433551" y="2204864"/>
            <a:ext cx="2486171" cy="10801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dirty="0" smtClean="0">
                <a:solidFill>
                  <a:prstClr val="black"/>
                </a:solidFill>
              </a:rPr>
              <a:t>基本報酬</a:t>
            </a:r>
            <a:endParaRPr lang="ja-JP" altLang="en-US" dirty="0">
              <a:solidFill>
                <a:prstClr val="black"/>
              </a:solidFill>
            </a:endParaRPr>
          </a:p>
        </p:txBody>
      </p:sp>
      <p:sp>
        <p:nvSpPr>
          <p:cNvPr id="16" name="正方形/長方形 15"/>
          <p:cNvSpPr/>
          <p:nvPr/>
        </p:nvSpPr>
        <p:spPr>
          <a:xfrm>
            <a:off x="433551" y="4653136"/>
            <a:ext cx="2486171" cy="1080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r>
              <a:rPr lang="ja-JP" altLang="en-US" dirty="0" smtClean="0">
                <a:solidFill>
                  <a:prstClr val="black"/>
                </a:solidFill>
              </a:rPr>
              <a:t>就労定着支援体制加算</a:t>
            </a:r>
            <a:endParaRPr lang="ja-JP" altLang="en-US" dirty="0">
              <a:solidFill>
                <a:prstClr val="black"/>
              </a:solidFill>
            </a:endParaRPr>
          </a:p>
        </p:txBody>
      </p:sp>
      <p:sp>
        <p:nvSpPr>
          <p:cNvPr id="18" name="正方形/長方形 17"/>
          <p:cNvSpPr/>
          <p:nvPr/>
        </p:nvSpPr>
        <p:spPr>
          <a:xfrm>
            <a:off x="433551" y="3429000"/>
            <a:ext cx="2486171" cy="10801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dirty="0" smtClean="0">
                <a:solidFill>
                  <a:prstClr val="black"/>
                </a:solidFill>
              </a:rPr>
              <a:t>その他加算</a:t>
            </a:r>
            <a:endParaRPr lang="ja-JP" altLang="en-US" dirty="0">
              <a:solidFill>
                <a:prstClr val="black"/>
              </a:solidFill>
            </a:endParaRPr>
          </a:p>
        </p:txBody>
      </p:sp>
      <p:sp>
        <p:nvSpPr>
          <p:cNvPr id="19" name="正方形/長方形 18"/>
          <p:cNvSpPr/>
          <p:nvPr/>
        </p:nvSpPr>
        <p:spPr>
          <a:xfrm>
            <a:off x="236476" y="1052736"/>
            <a:ext cx="28803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2400" b="1" dirty="0" smtClean="0">
                <a:solidFill>
                  <a:srgbClr val="FF0000"/>
                </a:solidFill>
                <a:latin typeface="ＭＳ Ｐゴシック"/>
              </a:rPr>
              <a:t>収支差率＋</a:t>
            </a:r>
            <a:r>
              <a:rPr lang="en-US" altLang="ja-JP" sz="2400" b="1" dirty="0" smtClean="0">
                <a:solidFill>
                  <a:srgbClr val="FF0000"/>
                </a:solidFill>
                <a:latin typeface="ＭＳ Ｐゴシック"/>
              </a:rPr>
              <a:t>9.5</a:t>
            </a:r>
            <a:r>
              <a:rPr lang="ja-JP" altLang="en-US" sz="2400" b="1" dirty="0" smtClean="0">
                <a:solidFill>
                  <a:srgbClr val="FF0000"/>
                </a:solidFill>
                <a:latin typeface="ＭＳ Ｐゴシック"/>
              </a:rPr>
              <a:t>％</a:t>
            </a:r>
            <a:endParaRPr lang="ja-JP" altLang="en-US" sz="2400" b="1" dirty="0">
              <a:solidFill>
                <a:srgbClr val="FF0000"/>
              </a:solidFill>
              <a:latin typeface="ＭＳ Ｐゴシック"/>
            </a:endParaRPr>
          </a:p>
        </p:txBody>
      </p:sp>
      <p:sp>
        <p:nvSpPr>
          <p:cNvPr id="5" name="右矢印 4"/>
          <p:cNvSpPr/>
          <p:nvPr/>
        </p:nvSpPr>
        <p:spPr>
          <a:xfrm>
            <a:off x="3584848" y="3501008"/>
            <a:ext cx="1152128"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0" name="正方形/長方形 19"/>
          <p:cNvSpPr/>
          <p:nvPr/>
        </p:nvSpPr>
        <p:spPr>
          <a:xfrm>
            <a:off x="5169024" y="1628800"/>
            <a:ext cx="2952328" cy="1800200"/>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fontAlgn="auto">
              <a:spcBef>
                <a:spcPts val="0"/>
              </a:spcBef>
              <a:spcAft>
                <a:spcPts val="0"/>
              </a:spcAft>
            </a:pPr>
            <a:endParaRPr lang="ja-JP" altLang="en-US" dirty="0">
              <a:solidFill>
                <a:prstClr val="black"/>
              </a:solidFill>
            </a:endParaRPr>
          </a:p>
        </p:txBody>
      </p:sp>
      <p:sp>
        <p:nvSpPr>
          <p:cNvPr id="21" name="正方形/長方形 20"/>
          <p:cNvSpPr/>
          <p:nvPr/>
        </p:nvSpPr>
        <p:spPr>
          <a:xfrm>
            <a:off x="5557488" y="1412776"/>
            <a:ext cx="217540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b="1" dirty="0" smtClean="0">
                <a:solidFill>
                  <a:prstClr val="white"/>
                </a:solidFill>
              </a:rPr>
              <a:t>就労移行支援</a:t>
            </a:r>
            <a:endParaRPr lang="ja-JP" altLang="en-US" b="1" dirty="0">
              <a:solidFill>
                <a:prstClr val="white"/>
              </a:solidFill>
            </a:endParaRPr>
          </a:p>
        </p:txBody>
      </p:sp>
      <p:sp>
        <p:nvSpPr>
          <p:cNvPr id="22" name="正方形/長方形 21"/>
          <p:cNvSpPr/>
          <p:nvPr/>
        </p:nvSpPr>
        <p:spPr>
          <a:xfrm>
            <a:off x="5402103" y="2060848"/>
            <a:ext cx="2486171"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dirty="0" smtClean="0">
                <a:solidFill>
                  <a:prstClr val="black"/>
                </a:solidFill>
              </a:rPr>
              <a:t>基本報酬</a:t>
            </a:r>
            <a:endParaRPr lang="ja-JP" altLang="en-US" dirty="0">
              <a:solidFill>
                <a:prstClr val="black"/>
              </a:solidFill>
            </a:endParaRPr>
          </a:p>
        </p:txBody>
      </p:sp>
      <p:sp>
        <p:nvSpPr>
          <p:cNvPr id="23" name="正方形/長方形 22"/>
          <p:cNvSpPr/>
          <p:nvPr/>
        </p:nvSpPr>
        <p:spPr>
          <a:xfrm>
            <a:off x="5402103" y="2708920"/>
            <a:ext cx="2486171" cy="50405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dirty="0">
                <a:solidFill>
                  <a:prstClr val="black"/>
                </a:solidFill>
              </a:rPr>
              <a:t>加算</a:t>
            </a:r>
          </a:p>
        </p:txBody>
      </p:sp>
      <p:sp>
        <p:nvSpPr>
          <p:cNvPr id="24" name="正方形/長方形 23"/>
          <p:cNvSpPr/>
          <p:nvPr/>
        </p:nvSpPr>
        <p:spPr>
          <a:xfrm>
            <a:off x="5205028" y="980728"/>
            <a:ext cx="28803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dirty="0" smtClean="0">
                <a:solidFill>
                  <a:prstClr val="black"/>
                </a:solidFill>
                <a:latin typeface="ＭＳ Ｐゴシック"/>
              </a:rPr>
              <a:t>適正化▲</a:t>
            </a:r>
            <a:r>
              <a:rPr lang="en-US" altLang="ja-JP" dirty="0" smtClean="0">
                <a:solidFill>
                  <a:prstClr val="black"/>
                </a:solidFill>
                <a:latin typeface="ＭＳ Ｐゴシック"/>
              </a:rPr>
              <a:t>19.4</a:t>
            </a:r>
            <a:r>
              <a:rPr lang="ja-JP" altLang="en-US" dirty="0" smtClean="0">
                <a:solidFill>
                  <a:prstClr val="black"/>
                </a:solidFill>
                <a:latin typeface="ＭＳ Ｐゴシック"/>
              </a:rPr>
              <a:t>％</a:t>
            </a:r>
            <a:endParaRPr lang="ja-JP" altLang="en-US" dirty="0">
              <a:solidFill>
                <a:prstClr val="black"/>
              </a:solidFill>
              <a:latin typeface="ＭＳ Ｐゴシック"/>
            </a:endParaRPr>
          </a:p>
        </p:txBody>
      </p:sp>
      <p:sp>
        <p:nvSpPr>
          <p:cNvPr id="28" name="正方形/長方形 27"/>
          <p:cNvSpPr/>
          <p:nvPr/>
        </p:nvSpPr>
        <p:spPr>
          <a:xfrm>
            <a:off x="5169024" y="4509120"/>
            <a:ext cx="2952328" cy="1944216"/>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fontAlgn="auto">
              <a:spcBef>
                <a:spcPts val="0"/>
              </a:spcBef>
              <a:spcAft>
                <a:spcPts val="0"/>
              </a:spcAft>
            </a:pPr>
            <a:endParaRPr lang="ja-JP" altLang="en-US" dirty="0">
              <a:solidFill>
                <a:prstClr val="black"/>
              </a:solidFill>
            </a:endParaRPr>
          </a:p>
        </p:txBody>
      </p:sp>
      <p:sp>
        <p:nvSpPr>
          <p:cNvPr id="29" name="正方形/長方形 28"/>
          <p:cNvSpPr/>
          <p:nvPr/>
        </p:nvSpPr>
        <p:spPr>
          <a:xfrm>
            <a:off x="5557488" y="4293096"/>
            <a:ext cx="217540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b="1" dirty="0" smtClean="0">
                <a:solidFill>
                  <a:prstClr val="white"/>
                </a:solidFill>
              </a:rPr>
              <a:t>就労定着支援</a:t>
            </a:r>
            <a:endParaRPr lang="ja-JP" altLang="en-US" b="1" dirty="0">
              <a:solidFill>
                <a:prstClr val="white"/>
              </a:solidFill>
            </a:endParaRPr>
          </a:p>
        </p:txBody>
      </p:sp>
      <p:sp>
        <p:nvSpPr>
          <p:cNvPr id="30" name="正方形/長方形 29"/>
          <p:cNvSpPr/>
          <p:nvPr/>
        </p:nvSpPr>
        <p:spPr>
          <a:xfrm>
            <a:off x="5402103" y="5157192"/>
            <a:ext cx="2486171" cy="50405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r>
              <a:rPr lang="ja-JP" altLang="en-US" dirty="0" smtClean="0">
                <a:solidFill>
                  <a:prstClr val="black"/>
                </a:solidFill>
              </a:rPr>
              <a:t>基本報酬</a:t>
            </a:r>
            <a:endParaRPr lang="ja-JP" altLang="en-US" dirty="0">
              <a:solidFill>
                <a:prstClr val="black"/>
              </a:solidFill>
            </a:endParaRPr>
          </a:p>
        </p:txBody>
      </p:sp>
      <p:sp>
        <p:nvSpPr>
          <p:cNvPr id="31" name="正方形/長方形 30"/>
          <p:cNvSpPr/>
          <p:nvPr/>
        </p:nvSpPr>
        <p:spPr>
          <a:xfrm>
            <a:off x="5402103" y="5805264"/>
            <a:ext cx="2486171" cy="50405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dirty="0">
                <a:solidFill>
                  <a:prstClr val="black"/>
                </a:solidFill>
              </a:rPr>
              <a:t>加算</a:t>
            </a:r>
          </a:p>
        </p:txBody>
      </p:sp>
      <p:sp>
        <p:nvSpPr>
          <p:cNvPr id="32" name="正方形/長方形 31"/>
          <p:cNvSpPr/>
          <p:nvPr/>
        </p:nvSpPr>
        <p:spPr>
          <a:xfrm>
            <a:off x="5205028" y="3861048"/>
            <a:ext cx="28803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dirty="0" smtClean="0">
                <a:solidFill>
                  <a:prstClr val="black"/>
                </a:solidFill>
                <a:latin typeface="ＭＳ Ｐゴシック"/>
              </a:rPr>
              <a:t>充実</a:t>
            </a:r>
            <a:r>
              <a:rPr lang="ja-JP" altLang="en-US" dirty="0">
                <a:solidFill>
                  <a:prstClr val="black"/>
                </a:solidFill>
                <a:latin typeface="ＭＳ Ｐゴシック"/>
              </a:rPr>
              <a:t>＋</a:t>
            </a:r>
            <a:r>
              <a:rPr lang="en-US" altLang="ja-JP" dirty="0" smtClean="0">
                <a:solidFill>
                  <a:prstClr val="black"/>
                </a:solidFill>
                <a:latin typeface="ＭＳ Ｐゴシック"/>
              </a:rPr>
              <a:t>15.5</a:t>
            </a:r>
            <a:r>
              <a:rPr lang="ja-JP" altLang="en-US" dirty="0" smtClean="0">
                <a:solidFill>
                  <a:prstClr val="black"/>
                </a:solidFill>
                <a:latin typeface="ＭＳ Ｐゴシック"/>
              </a:rPr>
              <a:t>％</a:t>
            </a:r>
            <a:endParaRPr lang="ja-JP" altLang="en-US" dirty="0">
              <a:solidFill>
                <a:prstClr val="black"/>
              </a:solidFill>
              <a:latin typeface="ＭＳ Ｐゴシック"/>
            </a:endParaRPr>
          </a:p>
        </p:txBody>
      </p:sp>
      <p:sp>
        <p:nvSpPr>
          <p:cNvPr id="6" name="右中かっこ 5"/>
          <p:cNvSpPr/>
          <p:nvPr/>
        </p:nvSpPr>
        <p:spPr>
          <a:xfrm>
            <a:off x="8121352" y="1052736"/>
            <a:ext cx="576064" cy="547260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sp>
        <p:nvSpPr>
          <p:cNvPr id="33" name="正方形/長方形 32"/>
          <p:cNvSpPr/>
          <p:nvPr/>
        </p:nvSpPr>
        <p:spPr>
          <a:xfrm>
            <a:off x="8496944" y="3573016"/>
            <a:ext cx="156862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2400" b="1" dirty="0" smtClean="0">
                <a:solidFill>
                  <a:srgbClr val="FF0000"/>
                </a:solidFill>
                <a:latin typeface="ＭＳ Ｐゴシック"/>
              </a:rPr>
              <a:t>▲</a:t>
            </a:r>
            <a:r>
              <a:rPr lang="en-US" altLang="ja-JP" sz="2400" b="1" dirty="0" smtClean="0">
                <a:solidFill>
                  <a:srgbClr val="FF0000"/>
                </a:solidFill>
                <a:latin typeface="ＭＳ Ｐゴシック"/>
              </a:rPr>
              <a:t>3.9</a:t>
            </a:r>
            <a:r>
              <a:rPr lang="ja-JP" altLang="en-US" sz="2400" b="1" dirty="0" smtClean="0">
                <a:solidFill>
                  <a:srgbClr val="FF0000"/>
                </a:solidFill>
                <a:latin typeface="ＭＳ Ｐゴシック"/>
              </a:rPr>
              <a:t>％</a:t>
            </a:r>
            <a:endParaRPr lang="ja-JP" altLang="en-US" sz="2400" b="1" dirty="0">
              <a:solidFill>
                <a:srgbClr val="FF0000"/>
              </a:solidFill>
              <a:latin typeface="ＭＳ Ｐゴシック"/>
            </a:endParaRPr>
          </a:p>
        </p:txBody>
      </p:sp>
      <p:sp>
        <p:nvSpPr>
          <p:cNvPr id="35" name="テキスト ボックス 34"/>
          <p:cNvSpPr txBox="1"/>
          <p:nvPr/>
        </p:nvSpPr>
        <p:spPr>
          <a:xfrm>
            <a:off x="5169024" y="4725145"/>
            <a:ext cx="2952328" cy="307777"/>
          </a:xfrm>
          <a:prstGeom prst="rect">
            <a:avLst/>
          </a:prstGeom>
          <a:noFill/>
        </p:spPr>
        <p:txBody>
          <a:bodyPr wrap="square" rtlCol="0">
            <a:spAutoFit/>
          </a:bodyPr>
          <a:lstStyle/>
          <a:p>
            <a:pPr algn="ctr" fontAlgn="auto">
              <a:spcBef>
                <a:spcPts val="0"/>
              </a:spcBef>
              <a:spcAft>
                <a:spcPts val="0"/>
              </a:spcAft>
            </a:pPr>
            <a:r>
              <a:rPr lang="en-US" altLang="ja-JP" sz="1400" dirty="0" smtClean="0">
                <a:solidFill>
                  <a:prstClr val="black"/>
                </a:solidFill>
                <a:latin typeface="ＭＳ Ｐゴシック"/>
                <a:ea typeface="ＭＳ Ｐゴシック"/>
              </a:rPr>
              <a:t>※</a:t>
            </a:r>
            <a:r>
              <a:rPr lang="ja-JP" altLang="en-US" sz="1400" dirty="0" smtClean="0">
                <a:solidFill>
                  <a:prstClr val="black"/>
                </a:solidFill>
                <a:latin typeface="ＭＳ Ｐゴシック"/>
                <a:ea typeface="ＭＳ Ｐゴシック"/>
              </a:rPr>
              <a:t>平成</a:t>
            </a:r>
            <a:r>
              <a:rPr lang="en-US" altLang="ja-JP" sz="1400" dirty="0" smtClean="0">
                <a:solidFill>
                  <a:prstClr val="black"/>
                </a:solidFill>
                <a:latin typeface="ＭＳ Ｐゴシック"/>
                <a:ea typeface="ＭＳ Ｐゴシック"/>
              </a:rPr>
              <a:t>30</a:t>
            </a:r>
            <a:r>
              <a:rPr lang="ja-JP" altLang="en-US" sz="1400" dirty="0" smtClean="0">
                <a:solidFill>
                  <a:prstClr val="black"/>
                </a:solidFill>
                <a:latin typeface="ＭＳ Ｐゴシック"/>
                <a:ea typeface="ＭＳ Ｐゴシック"/>
              </a:rPr>
              <a:t>年４月からの新サービス</a:t>
            </a:r>
            <a:endParaRPr lang="ja-JP" altLang="en-US" sz="1400" dirty="0">
              <a:solidFill>
                <a:prstClr val="black"/>
              </a:solidFill>
              <a:latin typeface="ＭＳ Ｐゴシック"/>
              <a:ea typeface="ＭＳ Ｐゴシック"/>
            </a:endParaRPr>
          </a:p>
        </p:txBody>
      </p:sp>
      <p:cxnSp>
        <p:nvCxnSpPr>
          <p:cNvPr id="37" name="直線矢印コネクタ 36"/>
          <p:cNvCxnSpPr/>
          <p:nvPr/>
        </p:nvCxnSpPr>
        <p:spPr>
          <a:xfrm>
            <a:off x="3008784" y="5229200"/>
            <a:ext cx="2088232" cy="0"/>
          </a:xfrm>
          <a:prstGeom prst="straightConnector1">
            <a:avLst/>
          </a:prstGeom>
          <a:ln w="28575">
            <a:prstDash val="dash"/>
            <a:tailEnd type="arrow"/>
          </a:ln>
        </p:spPr>
        <p:style>
          <a:lnRef idx="1">
            <a:schemeClr val="dk1"/>
          </a:lnRef>
          <a:fillRef idx="0">
            <a:schemeClr val="dk1"/>
          </a:fillRef>
          <a:effectRef idx="0">
            <a:schemeClr val="dk1"/>
          </a:effectRef>
          <a:fontRef idx="minor">
            <a:schemeClr val="tx1"/>
          </a:fontRef>
        </p:style>
      </p:cxnSp>
      <p:sp>
        <p:nvSpPr>
          <p:cNvPr id="27" name="スライド番号プレースホルダー 2"/>
          <p:cNvSpPr>
            <a:spLocks noGrp="1"/>
          </p:cNvSpPr>
          <p:nvPr>
            <p:ph type="sldNum" sz="quarter" idx="12"/>
          </p:nvPr>
        </p:nvSpPr>
        <p:spPr>
          <a:xfrm>
            <a:off x="9489504" y="6500952"/>
            <a:ext cx="416496" cy="365125"/>
          </a:xfrm>
        </p:spPr>
        <p:txBody>
          <a:bodyPr/>
          <a:lstStyle/>
          <a:p>
            <a:pPr algn="ctr"/>
            <a:fld id="{54B09F09-2CE8-491B-901A-3DF69E149F9C}" type="slidenum">
              <a:rPr lang="ja-JP" altLang="en-US" sz="1400" smtClean="0">
                <a:solidFill>
                  <a:prstClr val="black"/>
                </a:solidFill>
                <a:latin typeface="ＤＦ特太ゴシック体" panose="020B0509000000000000" pitchFamily="49" charset="-128"/>
                <a:ea typeface="ＤＦ特太ゴシック体" panose="020B0509000000000000" pitchFamily="49" charset="-128"/>
              </a:rPr>
              <a:pPr algn="ctr"/>
              <a:t>53</a:t>
            </a:fld>
            <a:endParaRPr lang="ja-JP" altLang="en-US" sz="1400" dirty="0">
              <a:solidFill>
                <a:prstClr val="black"/>
              </a:solidFill>
              <a:latin typeface="ＤＦ特太ゴシック体" panose="020B0509000000000000" pitchFamily="49" charset="-128"/>
              <a:ea typeface="ＤＦ特太ゴシック体" panose="020B0509000000000000" pitchFamily="49" charset="-128"/>
            </a:endParaRPr>
          </a:p>
        </p:txBody>
      </p:sp>
    </p:spTree>
    <p:extLst>
      <p:ext uri="{BB962C8B-B14F-4D97-AF65-F5344CB8AC3E}">
        <p14:creationId xmlns:p14="http://schemas.microsoft.com/office/powerpoint/2010/main" val="4305644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a:spLocks noGrp="1"/>
          </p:cNvSpPr>
          <p:nvPr>
            <p:ph idx="1"/>
          </p:nvPr>
        </p:nvSpPr>
        <p:spPr>
          <a:xfrm>
            <a:off x="35" y="44624"/>
            <a:ext cx="9906000" cy="468000"/>
          </a:xfrm>
          <a:noFill/>
          <a:ln>
            <a:noFill/>
          </a:ln>
        </p:spPr>
        <p:txBody>
          <a:bodyPr anchor="ctr">
            <a:noAutofit/>
          </a:bodyPr>
          <a:lstStyle/>
          <a:p>
            <a:pPr marL="0" indent="0" algn="ctr">
              <a:buNone/>
            </a:pPr>
            <a:r>
              <a:rPr lang="ja-JP" altLang="en-US" sz="2400" dirty="0" smtClean="0">
                <a:latin typeface="HGP創英角ｺﾞｼｯｸUB" panose="020B0900000000000000" pitchFamily="50" charset="-128"/>
                <a:ea typeface="HGP創英角ｺﾞｼｯｸUB" panose="020B0900000000000000" pitchFamily="50" charset="-128"/>
              </a:rPr>
              <a:t>平成</a:t>
            </a:r>
            <a:r>
              <a:rPr lang="ja-JP" altLang="en-US" sz="2400" dirty="0">
                <a:latin typeface="HGP創英角ｺﾞｼｯｸUB" panose="020B0900000000000000" pitchFamily="50" charset="-128"/>
                <a:ea typeface="HGP創英角ｺﾞｼｯｸUB" panose="020B0900000000000000" pitchFamily="50" charset="-128"/>
              </a:rPr>
              <a:t>３０</a:t>
            </a:r>
            <a:r>
              <a:rPr lang="ja-JP" altLang="en-US" sz="2400" dirty="0" smtClean="0">
                <a:latin typeface="HGP創英角ｺﾞｼｯｸUB" panose="020B0900000000000000" pitchFamily="50" charset="-128"/>
                <a:ea typeface="HGP創英角ｺﾞｼｯｸUB" panose="020B0900000000000000" pitchFamily="50" charset="-128"/>
              </a:rPr>
              <a:t>年度報酬改定にかかる基本的</a:t>
            </a:r>
            <a:r>
              <a:rPr lang="ja-JP" altLang="en-US" sz="2400" dirty="0">
                <a:latin typeface="HGP創英角ｺﾞｼｯｸUB" panose="020B0900000000000000" pitchFamily="50" charset="-128"/>
                <a:ea typeface="HGP創英角ｺﾞｼｯｸUB" panose="020B0900000000000000" pitchFamily="50" charset="-128"/>
              </a:rPr>
              <a:t>な</a:t>
            </a:r>
            <a:r>
              <a:rPr lang="ja-JP" altLang="en-US" sz="2400" dirty="0" smtClean="0">
                <a:latin typeface="HGP創英角ｺﾞｼｯｸUB" panose="020B0900000000000000" pitchFamily="50" charset="-128"/>
                <a:ea typeface="HGP創英角ｺﾞｼｯｸUB" panose="020B0900000000000000" pitchFamily="50" charset="-128"/>
              </a:rPr>
              <a:t>考え方（就労</a:t>
            </a:r>
            <a:r>
              <a:rPr lang="ja-JP" altLang="en-US" sz="2400" dirty="0">
                <a:latin typeface="HGP創英角ｺﾞｼｯｸUB" panose="020B0900000000000000" pitchFamily="50" charset="-128"/>
                <a:ea typeface="HGP創英角ｺﾞｼｯｸUB" panose="020B0900000000000000" pitchFamily="50" charset="-128"/>
              </a:rPr>
              <a:t>継続支援</a:t>
            </a:r>
            <a:r>
              <a:rPr lang="en-US" altLang="ja-JP" sz="2400" dirty="0">
                <a:latin typeface="HGP創英角ｺﾞｼｯｸUB" panose="020B0900000000000000" pitchFamily="50" charset="-128"/>
                <a:ea typeface="HGP創英角ｺﾞｼｯｸUB" panose="020B0900000000000000" pitchFamily="50" charset="-128"/>
              </a:rPr>
              <a:t>B</a:t>
            </a:r>
            <a:r>
              <a:rPr lang="ja-JP" altLang="en-US" sz="2400" dirty="0" smtClean="0">
                <a:latin typeface="HGP創英角ｺﾞｼｯｸUB" panose="020B0900000000000000" pitchFamily="50" charset="-128"/>
                <a:ea typeface="HGP創英角ｺﾞｼｯｸUB" panose="020B0900000000000000" pitchFamily="50" charset="-128"/>
              </a:rPr>
              <a:t>型）</a:t>
            </a:r>
            <a:endParaRPr lang="en-US" altLang="ja-JP" sz="2400" dirty="0" smtClean="0">
              <a:latin typeface="HGP創英角ｺﾞｼｯｸUB" panose="020B0900000000000000" pitchFamily="50" charset="-128"/>
              <a:ea typeface="HGP創英角ｺﾞｼｯｸUB" panose="020B0900000000000000" pitchFamily="50" charset="-128"/>
            </a:endParaRPr>
          </a:p>
        </p:txBody>
      </p:sp>
      <p:sp>
        <p:nvSpPr>
          <p:cNvPr id="11" name="正方形/長方形 10"/>
          <p:cNvSpPr/>
          <p:nvPr/>
        </p:nvSpPr>
        <p:spPr>
          <a:xfrm>
            <a:off x="78537" y="692832"/>
            <a:ext cx="9750000" cy="14400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dirty="0" smtClean="0">
                <a:solidFill>
                  <a:prstClr val="black"/>
                </a:solidFill>
              </a:rPr>
              <a:t>○　障害者が地域で自立した日常生活・社会生活を送るために、工賃向上や障害者の知識や能力の向上のための訓練を行う事が重要であることから、</a:t>
            </a:r>
            <a:endParaRPr lang="en-US" altLang="ja-JP" dirty="0" smtClean="0">
              <a:solidFill>
                <a:prstClr val="black"/>
              </a:solidFill>
            </a:endParaRPr>
          </a:p>
          <a:p>
            <a:pPr fontAlgn="auto">
              <a:spcBef>
                <a:spcPts val="0"/>
              </a:spcBef>
              <a:spcAft>
                <a:spcPts val="0"/>
              </a:spcAft>
            </a:pPr>
            <a:r>
              <a:rPr lang="ja-JP" altLang="en-US" dirty="0" smtClean="0">
                <a:solidFill>
                  <a:prstClr val="black"/>
                </a:solidFill>
              </a:rPr>
              <a:t>・</a:t>
            </a:r>
            <a:r>
              <a:rPr lang="ja-JP" altLang="en-US" dirty="0" smtClean="0">
                <a:solidFill>
                  <a:srgbClr val="FF0000"/>
                </a:solidFill>
              </a:rPr>
              <a:t>平均工賃月額に応じたメリハリのある基本報酬</a:t>
            </a:r>
            <a:r>
              <a:rPr lang="ja-JP" altLang="en-US" dirty="0" smtClean="0">
                <a:solidFill>
                  <a:prstClr val="black"/>
                </a:solidFill>
              </a:rPr>
              <a:t>とし、従来あった</a:t>
            </a:r>
            <a:r>
              <a:rPr lang="ja-JP" altLang="en-US" dirty="0" smtClean="0">
                <a:solidFill>
                  <a:srgbClr val="FF0000"/>
                </a:solidFill>
              </a:rPr>
              <a:t>目標工賃達成加算を廃止</a:t>
            </a:r>
            <a:endParaRPr lang="en-US" altLang="ja-JP" dirty="0" smtClean="0">
              <a:solidFill>
                <a:srgbClr val="FF0000"/>
              </a:solidFill>
            </a:endParaRPr>
          </a:p>
          <a:p>
            <a:pPr fontAlgn="auto">
              <a:spcBef>
                <a:spcPts val="0"/>
              </a:spcBef>
              <a:spcAft>
                <a:spcPts val="0"/>
              </a:spcAft>
            </a:pPr>
            <a:r>
              <a:rPr lang="ja-JP" altLang="en-US" dirty="0" smtClean="0">
                <a:solidFill>
                  <a:prstClr val="black"/>
                </a:solidFill>
              </a:rPr>
              <a:t>・一般企業への移行者を出した場合の加算の強化　等</a:t>
            </a:r>
            <a:endParaRPr lang="ja-JP" altLang="en-US" dirty="0">
              <a:solidFill>
                <a:prstClr val="black"/>
              </a:solidFill>
            </a:endParaRPr>
          </a:p>
        </p:txBody>
      </p:sp>
      <p:sp>
        <p:nvSpPr>
          <p:cNvPr id="12" name="二等辺三角形 11"/>
          <p:cNvSpPr/>
          <p:nvPr/>
        </p:nvSpPr>
        <p:spPr>
          <a:xfrm rot="5400000">
            <a:off x="3567032" y="4419296"/>
            <a:ext cx="3240000" cy="108000"/>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13" name="グループ化 10"/>
          <p:cNvGrpSpPr>
            <a:grpSpLocks/>
          </p:cNvGrpSpPr>
          <p:nvPr/>
        </p:nvGrpSpPr>
        <p:grpSpPr bwMode="auto">
          <a:xfrm>
            <a:off x="80" y="549250"/>
            <a:ext cx="9906000" cy="71438"/>
            <a:chOff x="0" y="188640"/>
            <a:chExt cx="9144000" cy="72008"/>
          </a:xfrm>
        </p:grpSpPr>
        <p:cxnSp>
          <p:nvCxnSpPr>
            <p:cNvPr id="14" name="直線コネクタ 13"/>
            <p:cNvCxnSpPr/>
            <p:nvPr/>
          </p:nvCxnSpPr>
          <p:spPr>
            <a:xfrm>
              <a:off x="0" y="188640"/>
              <a:ext cx="9144000" cy="0"/>
            </a:xfrm>
            <a:prstGeom prst="line">
              <a:avLst/>
            </a:prstGeom>
            <a:noFill/>
            <a:ln w="9525" cap="flat" cmpd="sng" algn="ctr">
              <a:solidFill>
                <a:srgbClr val="99CCFF"/>
              </a:solidFill>
              <a:prstDash val="solid"/>
            </a:ln>
            <a:effectLst/>
          </p:spPr>
        </p:cxnSp>
        <p:cxnSp>
          <p:nvCxnSpPr>
            <p:cNvPr id="15" name="直線コネクタ 14"/>
            <p:cNvCxnSpPr/>
            <p:nvPr/>
          </p:nvCxnSpPr>
          <p:spPr>
            <a:xfrm>
              <a:off x="0" y="260648"/>
              <a:ext cx="9144000" cy="0"/>
            </a:xfrm>
            <a:prstGeom prst="line">
              <a:avLst/>
            </a:prstGeom>
            <a:noFill/>
            <a:ln w="57150" cap="flat" cmpd="sng" algn="ctr">
              <a:solidFill>
                <a:srgbClr val="99CCFF"/>
              </a:solidFill>
              <a:prstDash val="solid"/>
            </a:ln>
            <a:effectLst/>
          </p:spPr>
        </p:cxnSp>
      </p:grpSp>
      <p:sp>
        <p:nvSpPr>
          <p:cNvPr id="17" name="正方形/長方形 16"/>
          <p:cNvSpPr/>
          <p:nvPr/>
        </p:nvSpPr>
        <p:spPr>
          <a:xfrm>
            <a:off x="2537267" y="3015436"/>
            <a:ext cx="1789742" cy="38671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fontAlgn="auto">
              <a:spcBef>
                <a:spcPts val="0"/>
              </a:spcBef>
              <a:spcAft>
                <a:spcPts val="0"/>
              </a:spcAft>
            </a:pPr>
            <a:r>
              <a:rPr lang="ja-JP" altLang="en-US" dirty="0" smtClean="0">
                <a:solidFill>
                  <a:prstClr val="black"/>
                </a:solidFill>
              </a:rPr>
              <a:t>　５８４単位</a:t>
            </a:r>
            <a:endParaRPr lang="ja-JP" altLang="en-US" dirty="0">
              <a:solidFill>
                <a:prstClr val="black"/>
              </a:solidFill>
            </a:endParaRPr>
          </a:p>
        </p:txBody>
      </p:sp>
      <p:sp>
        <p:nvSpPr>
          <p:cNvPr id="18" name="角丸四角形 17"/>
          <p:cNvSpPr/>
          <p:nvPr/>
        </p:nvSpPr>
        <p:spPr>
          <a:xfrm>
            <a:off x="734036" y="2996952"/>
            <a:ext cx="1872990" cy="404971"/>
          </a:xfrm>
          <a:prstGeom prst="roundRect">
            <a:avLst/>
          </a:prstGeom>
          <a:solidFill>
            <a:srgbClr val="FFFF99"/>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ja-JP" altLang="en-US" sz="1600" b="1" dirty="0" smtClean="0">
                <a:solidFill>
                  <a:prstClr val="black"/>
                </a:solidFill>
              </a:rPr>
              <a:t>基本報酬</a:t>
            </a:r>
            <a:endParaRPr lang="ja-JP" altLang="en-US" sz="1600" b="1" dirty="0">
              <a:solidFill>
                <a:prstClr val="black"/>
              </a:solidFill>
            </a:endParaRPr>
          </a:p>
        </p:txBody>
      </p:sp>
      <p:sp>
        <p:nvSpPr>
          <p:cNvPr id="3" name="テキスト ボックス 2"/>
          <p:cNvSpPr txBox="1"/>
          <p:nvPr/>
        </p:nvSpPr>
        <p:spPr>
          <a:xfrm>
            <a:off x="150545" y="2708920"/>
            <a:ext cx="4154383" cy="307777"/>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ＭＳ Ｐゴシック"/>
                <a:ea typeface="ＭＳ Ｐゴシック"/>
              </a:rPr>
              <a:t>〈</a:t>
            </a:r>
            <a:r>
              <a:rPr lang="ja-JP" altLang="en-US" sz="1400" dirty="0" smtClean="0">
                <a:solidFill>
                  <a:prstClr val="black"/>
                </a:solidFill>
                <a:latin typeface="ＭＳ Ｐゴシック"/>
                <a:ea typeface="ＭＳ Ｐゴシック"/>
              </a:rPr>
              <a:t>定員</a:t>
            </a:r>
            <a:r>
              <a:rPr lang="ja-JP" altLang="en-US" sz="1400" dirty="0">
                <a:solidFill>
                  <a:prstClr val="black"/>
                </a:solidFill>
                <a:latin typeface="ＭＳ Ｐゴシック"/>
                <a:ea typeface="ＭＳ Ｐゴシック"/>
              </a:rPr>
              <a:t>２０</a:t>
            </a:r>
            <a:r>
              <a:rPr lang="ja-JP" altLang="en-US" sz="1400" dirty="0" smtClean="0">
                <a:solidFill>
                  <a:prstClr val="black"/>
                </a:solidFill>
                <a:latin typeface="ＭＳ Ｐゴシック"/>
                <a:ea typeface="ＭＳ Ｐゴシック"/>
              </a:rPr>
              <a:t>人以下、人員配置７．５：１</a:t>
            </a:r>
            <a:r>
              <a:rPr lang="en-US" altLang="ja-JP" sz="1400" dirty="0" smtClean="0">
                <a:solidFill>
                  <a:prstClr val="black"/>
                </a:solidFill>
                <a:latin typeface="ＭＳ Ｐゴシック"/>
                <a:ea typeface="ＭＳ Ｐゴシック"/>
              </a:rPr>
              <a:t>〉</a:t>
            </a:r>
            <a:endParaRPr lang="ja-JP" altLang="en-US" sz="1400" dirty="0">
              <a:solidFill>
                <a:prstClr val="black"/>
              </a:solidFill>
              <a:latin typeface="ＭＳ Ｐゴシック"/>
              <a:ea typeface="ＭＳ Ｐゴシック"/>
            </a:endParaRPr>
          </a:p>
        </p:txBody>
      </p:sp>
      <p:sp>
        <p:nvSpPr>
          <p:cNvPr id="4" name="テキスト ボックス 3"/>
          <p:cNvSpPr txBox="1"/>
          <p:nvPr/>
        </p:nvSpPr>
        <p:spPr>
          <a:xfrm>
            <a:off x="1269552" y="2276872"/>
            <a:ext cx="2243288" cy="369332"/>
          </a:xfrm>
          <a:prstGeom prst="rect">
            <a:avLst/>
          </a:prstGeom>
          <a:noFill/>
          <a:ln>
            <a:solidFill>
              <a:schemeClr val="tx1"/>
            </a:solidFill>
          </a:ln>
        </p:spPr>
        <p:txBody>
          <a:bodyPr wrap="square" rtlCol="0">
            <a:spAutoFit/>
          </a:bodyPr>
          <a:lstStyle/>
          <a:p>
            <a:pPr algn="ctr" fontAlgn="auto">
              <a:spcBef>
                <a:spcPts val="0"/>
              </a:spcBef>
              <a:spcAft>
                <a:spcPts val="0"/>
              </a:spcAft>
            </a:pPr>
            <a:r>
              <a:rPr lang="ja-JP" altLang="en-US" b="1" dirty="0" smtClean="0">
                <a:solidFill>
                  <a:prstClr val="black"/>
                </a:solidFill>
                <a:latin typeface="Calibri"/>
                <a:ea typeface="ＭＳ Ｐゴシック"/>
              </a:rPr>
              <a:t>改定前</a:t>
            </a:r>
            <a:endParaRPr lang="ja-JP" altLang="en-US" b="1" dirty="0">
              <a:solidFill>
                <a:prstClr val="black"/>
              </a:solidFill>
              <a:latin typeface="Calibri"/>
              <a:ea typeface="ＭＳ Ｐゴシック"/>
            </a:endParaRPr>
          </a:p>
        </p:txBody>
      </p:sp>
      <p:sp>
        <p:nvSpPr>
          <p:cNvPr id="19" name="テキスト ボックス 18"/>
          <p:cNvSpPr txBox="1"/>
          <p:nvPr/>
        </p:nvSpPr>
        <p:spPr>
          <a:xfrm>
            <a:off x="6238104" y="2420888"/>
            <a:ext cx="2243288" cy="369332"/>
          </a:xfrm>
          <a:prstGeom prst="rect">
            <a:avLst/>
          </a:prstGeom>
          <a:noFill/>
          <a:ln>
            <a:solidFill>
              <a:schemeClr val="tx1"/>
            </a:solidFill>
          </a:ln>
        </p:spPr>
        <p:txBody>
          <a:bodyPr wrap="square" rtlCol="0">
            <a:spAutoFit/>
          </a:bodyPr>
          <a:lstStyle/>
          <a:p>
            <a:pPr algn="ctr" fontAlgn="auto">
              <a:spcBef>
                <a:spcPts val="0"/>
              </a:spcBef>
              <a:spcAft>
                <a:spcPts val="0"/>
              </a:spcAft>
            </a:pPr>
            <a:r>
              <a:rPr lang="ja-JP" altLang="en-US" b="1" dirty="0" smtClean="0">
                <a:solidFill>
                  <a:prstClr val="black"/>
                </a:solidFill>
                <a:latin typeface="Calibri"/>
                <a:ea typeface="ＭＳ Ｐゴシック"/>
              </a:rPr>
              <a:t>改定後</a:t>
            </a:r>
            <a:endParaRPr lang="ja-JP" altLang="en-US" b="1" dirty="0">
              <a:solidFill>
                <a:prstClr val="black"/>
              </a:solidFill>
              <a:latin typeface="Calibri"/>
              <a:ea typeface="ＭＳ Ｐゴシック"/>
            </a:endParaRPr>
          </a:p>
        </p:txBody>
      </p:sp>
      <p:sp>
        <p:nvSpPr>
          <p:cNvPr id="21" name="テキスト ボックス 20"/>
          <p:cNvSpPr txBox="1"/>
          <p:nvPr/>
        </p:nvSpPr>
        <p:spPr>
          <a:xfrm>
            <a:off x="5263113" y="3049215"/>
            <a:ext cx="4154383" cy="307777"/>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ＭＳ Ｐゴシック"/>
                <a:ea typeface="ＭＳ Ｐゴシック"/>
              </a:rPr>
              <a:t>〈</a:t>
            </a:r>
            <a:r>
              <a:rPr lang="ja-JP" altLang="en-US" sz="1400" dirty="0" smtClean="0">
                <a:solidFill>
                  <a:prstClr val="black"/>
                </a:solidFill>
                <a:latin typeface="ＭＳ Ｐゴシック"/>
                <a:ea typeface="ＭＳ Ｐゴシック"/>
              </a:rPr>
              <a:t>定員</a:t>
            </a:r>
            <a:r>
              <a:rPr lang="ja-JP" altLang="en-US" sz="1400" dirty="0">
                <a:solidFill>
                  <a:prstClr val="black"/>
                </a:solidFill>
                <a:latin typeface="ＭＳ Ｐゴシック"/>
                <a:ea typeface="ＭＳ Ｐゴシック"/>
              </a:rPr>
              <a:t>２０</a:t>
            </a:r>
            <a:r>
              <a:rPr lang="ja-JP" altLang="en-US" sz="1400" dirty="0" smtClean="0">
                <a:solidFill>
                  <a:prstClr val="black"/>
                </a:solidFill>
                <a:latin typeface="ＭＳ Ｐゴシック"/>
                <a:ea typeface="ＭＳ Ｐゴシック"/>
              </a:rPr>
              <a:t>人以下、人員配置７．５：１</a:t>
            </a:r>
            <a:r>
              <a:rPr lang="en-US" altLang="ja-JP" sz="1400" dirty="0" smtClean="0">
                <a:solidFill>
                  <a:prstClr val="black"/>
                </a:solidFill>
                <a:latin typeface="ＭＳ Ｐゴシック"/>
                <a:ea typeface="ＭＳ Ｐゴシック"/>
              </a:rPr>
              <a:t>〉</a:t>
            </a:r>
            <a:endParaRPr lang="ja-JP" altLang="en-US" sz="1400" dirty="0">
              <a:solidFill>
                <a:prstClr val="black"/>
              </a:solidFill>
              <a:latin typeface="ＭＳ Ｐゴシック"/>
              <a:ea typeface="ＭＳ Ｐゴシック"/>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040" y="3573016"/>
            <a:ext cx="4536504" cy="286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角丸四角形 22"/>
          <p:cNvSpPr/>
          <p:nvPr/>
        </p:nvSpPr>
        <p:spPr>
          <a:xfrm>
            <a:off x="204724" y="3501008"/>
            <a:ext cx="4532252" cy="52380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ja-JP" altLang="en-US" sz="1600" b="1" dirty="0" smtClean="0">
                <a:solidFill>
                  <a:prstClr val="black"/>
                </a:solidFill>
              </a:rPr>
              <a:t>目標工賃達成加算</a:t>
            </a:r>
            <a:endParaRPr lang="en-US" altLang="ja-JP" sz="1600" b="1" dirty="0" smtClean="0">
              <a:solidFill>
                <a:prstClr val="black"/>
              </a:solidFill>
            </a:endParaRPr>
          </a:p>
          <a:p>
            <a:pPr algn="ctr" fontAlgn="auto">
              <a:spcBef>
                <a:spcPts val="0"/>
              </a:spcBef>
              <a:spcAft>
                <a:spcPts val="0"/>
              </a:spcAft>
            </a:pPr>
            <a:endParaRPr lang="ja-JP" altLang="en-US" sz="1600" b="1" dirty="0">
              <a:solidFill>
                <a:prstClr val="black"/>
              </a:solidFill>
            </a:endParaRPr>
          </a:p>
        </p:txBody>
      </p:sp>
      <p:sp>
        <p:nvSpPr>
          <p:cNvPr id="25" name="テキスト ボックス 24"/>
          <p:cNvSpPr txBox="1"/>
          <p:nvPr/>
        </p:nvSpPr>
        <p:spPr>
          <a:xfrm>
            <a:off x="5263113" y="6525344"/>
            <a:ext cx="4154383" cy="307777"/>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ＭＳ Ｐゴシック"/>
                <a:ea typeface="ＭＳ Ｐゴシック"/>
              </a:rPr>
              <a:t>※</a:t>
            </a:r>
            <a:r>
              <a:rPr lang="ja-JP" altLang="en-US" sz="1400" dirty="0" smtClean="0">
                <a:solidFill>
                  <a:prstClr val="black"/>
                </a:solidFill>
                <a:latin typeface="ＭＳ Ｐゴシック"/>
                <a:ea typeface="ＭＳ Ｐゴシック"/>
              </a:rPr>
              <a:t>高工賃の場合は安定した報酬が得られる仕組み</a:t>
            </a:r>
            <a:endParaRPr lang="ja-JP" altLang="en-US" sz="1400" dirty="0">
              <a:solidFill>
                <a:prstClr val="black"/>
              </a:solidFill>
              <a:latin typeface="ＭＳ Ｐゴシック"/>
              <a:ea typeface="ＭＳ Ｐゴシック"/>
            </a:endParaRPr>
          </a:p>
        </p:txBody>
      </p:sp>
      <p:sp>
        <p:nvSpPr>
          <p:cNvPr id="20" name="正方形/長方形 19"/>
          <p:cNvSpPr/>
          <p:nvPr/>
        </p:nvSpPr>
        <p:spPr>
          <a:xfrm>
            <a:off x="6774496" y="1790596"/>
            <a:ext cx="3054041" cy="307777"/>
          </a:xfrm>
          <a:prstGeom prst="rect">
            <a:avLst/>
          </a:prstGeom>
        </p:spPr>
        <p:txBody>
          <a:bodyPr wrap="none">
            <a:spAutoFit/>
          </a:bodyPr>
          <a:lstStyle/>
          <a:p>
            <a:pPr fontAlgn="auto">
              <a:spcBef>
                <a:spcPts val="0"/>
              </a:spcBef>
              <a:spcAft>
                <a:spcPts val="0"/>
              </a:spcAft>
            </a:pPr>
            <a:r>
              <a:rPr lang="ja-JP" altLang="en-US" sz="1400" dirty="0">
                <a:solidFill>
                  <a:prstClr val="black"/>
                </a:solidFill>
                <a:latin typeface="ＭＳ Ｐゴシック"/>
                <a:ea typeface="ＭＳ Ｐゴシック"/>
              </a:rPr>
              <a:t>　</a:t>
            </a:r>
            <a:r>
              <a:rPr lang="en-US" altLang="ja-JP" sz="1400" dirty="0">
                <a:solidFill>
                  <a:prstClr val="black"/>
                </a:solidFill>
                <a:latin typeface="ＭＳ Ｐゴシック"/>
                <a:ea typeface="ＭＳ Ｐゴシック"/>
              </a:rPr>
              <a:t>※</a:t>
            </a:r>
            <a:r>
              <a:rPr lang="ja-JP" altLang="en-US" sz="1400" dirty="0">
                <a:solidFill>
                  <a:prstClr val="black"/>
                </a:solidFill>
                <a:latin typeface="ＭＳ Ｐゴシック"/>
                <a:ea typeface="ＭＳ Ｐゴシック"/>
              </a:rPr>
              <a:t>定員規模により報酬単価は異なる</a:t>
            </a:r>
          </a:p>
        </p:txBody>
      </p:sp>
      <p:sp>
        <p:nvSpPr>
          <p:cNvPr id="22" name="テキスト ボックス 21"/>
          <p:cNvSpPr txBox="1"/>
          <p:nvPr/>
        </p:nvSpPr>
        <p:spPr>
          <a:xfrm>
            <a:off x="497271" y="3717032"/>
            <a:ext cx="4154383" cy="307777"/>
          </a:xfrm>
          <a:prstGeom prst="rect">
            <a:avLst/>
          </a:prstGeom>
          <a:noFill/>
        </p:spPr>
        <p:txBody>
          <a:bodyPr wrap="square" rtlCol="0">
            <a:spAutoFit/>
          </a:bodyPr>
          <a:lstStyle/>
          <a:p>
            <a:pPr fontAlgn="auto">
              <a:spcBef>
                <a:spcPts val="0"/>
              </a:spcBef>
              <a:spcAft>
                <a:spcPts val="0"/>
              </a:spcAft>
            </a:pPr>
            <a:r>
              <a:rPr lang="ja-JP" altLang="en-US" sz="1400" dirty="0">
                <a:solidFill>
                  <a:prstClr val="black"/>
                </a:solidFill>
                <a:latin typeface="ＭＳ Ｐゴシック"/>
                <a:ea typeface="ＭＳ Ｐゴシック"/>
              </a:rPr>
              <a:t>（</a:t>
            </a:r>
            <a:r>
              <a:rPr lang="ja-JP" altLang="en-US" sz="1400" dirty="0" smtClean="0">
                <a:solidFill>
                  <a:prstClr val="black"/>
                </a:solidFill>
                <a:latin typeface="ＭＳ Ｐゴシック"/>
                <a:ea typeface="ＭＳ Ｐゴシック"/>
              </a:rPr>
              <a:t>毎年工賃を上げないと加算が取れない仕組み）</a:t>
            </a:r>
            <a:endParaRPr lang="ja-JP" altLang="en-US" sz="1400" dirty="0">
              <a:solidFill>
                <a:prstClr val="black"/>
              </a:solidFill>
              <a:latin typeface="ＭＳ Ｐゴシック"/>
              <a:ea typeface="ＭＳ Ｐゴシック"/>
            </a:endParaRPr>
          </a:p>
        </p:txBody>
      </p:sp>
      <p:sp>
        <p:nvSpPr>
          <p:cNvPr id="26" name="テキスト ボックス 25"/>
          <p:cNvSpPr txBox="1"/>
          <p:nvPr/>
        </p:nvSpPr>
        <p:spPr>
          <a:xfrm>
            <a:off x="-1" y="6612850"/>
            <a:ext cx="4154383" cy="307777"/>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ＭＳ Ｐゴシック"/>
                <a:ea typeface="ＭＳ Ｐゴシック"/>
              </a:rPr>
              <a:t>※</a:t>
            </a:r>
            <a:r>
              <a:rPr lang="ja-JP" altLang="en-US" sz="1400" dirty="0" smtClean="0">
                <a:solidFill>
                  <a:prstClr val="black"/>
                </a:solidFill>
                <a:latin typeface="ＭＳ Ｐゴシック"/>
                <a:ea typeface="ＭＳ Ｐゴシック"/>
              </a:rPr>
              <a:t>平成</a:t>
            </a:r>
            <a:r>
              <a:rPr lang="en-US" altLang="ja-JP" sz="1400" dirty="0" smtClean="0">
                <a:solidFill>
                  <a:prstClr val="black"/>
                </a:solidFill>
                <a:latin typeface="ＭＳ Ｐゴシック"/>
                <a:ea typeface="ＭＳ Ｐゴシック"/>
              </a:rPr>
              <a:t>29</a:t>
            </a:r>
            <a:r>
              <a:rPr lang="ja-JP" altLang="en-US" sz="1400" dirty="0" smtClean="0">
                <a:solidFill>
                  <a:prstClr val="black"/>
                </a:solidFill>
                <a:latin typeface="ＭＳ Ｐゴシック"/>
                <a:ea typeface="ＭＳ Ｐゴシック"/>
              </a:rPr>
              <a:t>年</a:t>
            </a:r>
            <a:r>
              <a:rPr lang="en-US" altLang="ja-JP" sz="1400" dirty="0">
                <a:solidFill>
                  <a:prstClr val="black"/>
                </a:solidFill>
                <a:latin typeface="ＭＳ Ｐゴシック"/>
                <a:ea typeface="ＭＳ Ｐゴシック"/>
              </a:rPr>
              <a:t>11</a:t>
            </a:r>
            <a:r>
              <a:rPr lang="ja-JP" altLang="en-US" sz="1400" dirty="0" smtClean="0">
                <a:solidFill>
                  <a:prstClr val="black"/>
                </a:solidFill>
                <a:latin typeface="ＭＳ Ｐゴシック"/>
                <a:ea typeface="ＭＳ Ｐゴシック"/>
              </a:rPr>
              <a:t>月国保連データより</a:t>
            </a:r>
            <a:endParaRPr lang="ja-JP" altLang="en-US" sz="1400" dirty="0">
              <a:solidFill>
                <a:prstClr val="black"/>
              </a:solidFill>
              <a:latin typeface="ＭＳ Ｐゴシック"/>
              <a:ea typeface="ＭＳ Ｐゴシック"/>
            </a:endParaRPr>
          </a:p>
        </p:txBody>
      </p:sp>
      <p:graphicFrame>
        <p:nvGraphicFramePr>
          <p:cNvPr id="6" name="表 5"/>
          <p:cNvGraphicFramePr>
            <a:graphicFrameLocks noGrp="1"/>
          </p:cNvGraphicFramePr>
          <p:nvPr>
            <p:extLst/>
          </p:nvPr>
        </p:nvGraphicFramePr>
        <p:xfrm>
          <a:off x="64546" y="4135923"/>
          <a:ext cx="4913585" cy="2533437"/>
        </p:xfrm>
        <a:graphic>
          <a:graphicData uri="http://schemas.openxmlformats.org/drawingml/2006/table">
            <a:tbl>
              <a:tblPr/>
              <a:tblGrid>
                <a:gridCol w="580913">
                  <a:extLst>
                    <a:ext uri="{9D8B030D-6E8A-4147-A177-3AD203B41FA5}">
                      <a16:colId xmlns:a16="http://schemas.microsoft.com/office/drawing/2014/main" xmlns="" val="20000"/>
                    </a:ext>
                  </a:extLst>
                </a:gridCol>
                <a:gridCol w="945010">
                  <a:extLst>
                    <a:ext uri="{9D8B030D-6E8A-4147-A177-3AD203B41FA5}">
                      <a16:colId xmlns:a16="http://schemas.microsoft.com/office/drawing/2014/main" xmlns="" val="20001"/>
                    </a:ext>
                  </a:extLst>
                </a:gridCol>
                <a:gridCol w="1161257">
                  <a:extLst>
                    <a:ext uri="{9D8B030D-6E8A-4147-A177-3AD203B41FA5}">
                      <a16:colId xmlns:a16="http://schemas.microsoft.com/office/drawing/2014/main" xmlns="" val="20002"/>
                    </a:ext>
                  </a:extLst>
                </a:gridCol>
                <a:gridCol w="2226405">
                  <a:extLst>
                    <a:ext uri="{9D8B030D-6E8A-4147-A177-3AD203B41FA5}">
                      <a16:colId xmlns:a16="http://schemas.microsoft.com/office/drawing/2014/main" xmlns="" val="20003"/>
                    </a:ext>
                  </a:extLst>
                </a:gridCol>
              </a:tblGrid>
              <a:tr h="719169">
                <a:tc>
                  <a:txBody>
                    <a:bodyPr/>
                    <a:lstStyle/>
                    <a:p>
                      <a:pPr algn="l" fontAlgn="ctr"/>
                      <a:r>
                        <a:rPr lang="ja-JP" altLang="en-US" sz="1400" b="0" i="0" u="none" strike="noStrike" dirty="0">
                          <a:solidFill>
                            <a:srgbClr val="000000"/>
                          </a:solidFill>
                          <a:effectLst/>
                          <a:latin typeface="ＭＳ Ｐゴシック"/>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単位数</a:t>
                      </a:r>
                      <a:br>
                        <a:rPr lang="zh-CN"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zh-CN"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（取得率</a:t>
                      </a:r>
                      <a:r>
                        <a:rPr lang="en-US" altLang="zh-CN" sz="105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CN"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主な算定要件</a:t>
                      </a:r>
                      <a:b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（前年度の工賃実績が以下の要件を満たすこと）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extLst>
                  <a:ext uri="{0D108BD9-81ED-4DB2-BD59-A6C34878D82A}">
                    <a16:rowId xmlns:a16="http://schemas.microsoft.com/office/drawing/2014/main" xmlns="" val="10000"/>
                  </a:ext>
                </a:extLst>
              </a:tr>
              <a:tr h="604756">
                <a:tc>
                  <a:txBody>
                    <a:bodyPr/>
                    <a:lstStyle/>
                    <a:p>
                      <a:pPr algn="l" fontAlgn="ctr"/>
                      <a:r>
                        <a:rPr lang="ja-JP" altLang="en-US" sz="1400" b="0" i="0" u="none" strike="noStrike">
                          <a:solidFill>
                            <a:srgbClr val="000000"/>
                          </a:solidFill>
                          <a:effectLst/>
                          <a:latin typeface="ＭＳ Ｐゴシック"/>
                        </a:rPr>
                        <a:t>（</a:t>
                      </a:r>
                      <a:r>
                        <a:rPr lang="en-US" altLang="ja-JP" sz="1400" b="0" i="0" u="none" strike="noStrike">
                          <a:solidFill>
                            <a:srgbClr val="000000"/>
                          </a:solidFill>
                          <a:effectLst/>
                          <a:latin typeface="ＭＳ Ｐゴシック"/>
                        </a:rPr>
                        <a:t>Ⅰ</a:t>
                      </a:r>
                      <a:r>
                        <a:rPr lang="ja-JP" altLang="en-US" sz="1400" b="0" i="0" u="none" strike="noStrike">
                          <a:solidFill>
                            <a:srgbClr val="000000"/>
                          </a:solidFill>
                          <a:effectLst/>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69</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単位</a:t>
                      </a: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日</a:t>
                      </a:r>
                      <a:b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altLang="ja-JP"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3.9</a:t>
                      </a: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（共通事項）</a:t>
                      </a:r>
                      <a:b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前々年度の工賃実績以上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地域</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の最低賃金の</a:t>
                      </a: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604756">
                <a:tc>
                  <a:txBody>
                    <a:bodyPr/>
                    <a:lstStyle/>
                    <a:p>
                      <a:pPr algn="l" fontAlgn="ctr"/>
                      <a:r>
                        <a:rPr lang="ja-JP" altLang="en-US" sz="1400" b="0" i="0" u="none" strike="noStrike">
                          <a:solidFill>
                            <a:srgbClr val="000000"/>
                          </a:solidFill>
                          <a:effectLst/>
                          <a:latin typeface="ＭＳ Ｐゴシック"/>
                        </a:rPr>
                        <a:t>（</a:t>
                      </a:r>
                      <a:r>
                        <a:rPr lang="en-US" altLang="ja-JP" sz="1400" b="0" i="0" u="none" strike="noStrike">
                          <a:solidFill>
                            <a:srgbClr val="000000"/>
                          </a:solidFill>
                          <a:effectLst/>
                          <a:latin typeface="ＭＳ Ｐゴシック"/>
                        </a:rPr>
                        <a:t>Ⅱ</a:t>
                      </a:r>
                      <a:r>
                        <a:rPr lang="ja-JP" altLang="en-US" sz="1400" b="0" i="0" u="none" strike="noStrike">
                          <a:solidFill>
                            <a:srgbClr val="000000"/>
                          </a:solidFill>
                          <a:effectLst/>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59</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単位</a:t>
                      </a: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日</a:t>
                      </a:r>
                      <a:b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altLang="ja-JP"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9.5</a:t>
                      </a: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a:txBody>
                    <a:bodyPr/>
                    <a:lstStyle/>
                    <a:p>
                      <a:pPr algn="l" fontAlgn="ct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地域の最低賃金の</a:t>
                      </a: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1/3</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604756">
                <a:tc>
                  <a:txBody>
                    <a:bodyPr/>
                    <a:lstStyle/>
                    <a:p>
                      <a:pPr algn="l" fontAlgn="ctr"/>
                      <a:r>
                        <a:rPr lang="ja-JP" altLang="en-US" sz="1400" b="0" i="0" u="none" strike="noStrike">
                          <a:solidFill>
                            <a:srgbClr val="000000"/>
                          </a:solidFill>
                          <a:effectLst/>
                          <a:latin typeface="ＭＳ Ｐゴシック"/>
                        </a:rPr>
                        <a:t>（</a:t>
                      </a:r>
                      <a:r>
                        <a:rPr lang="en-US" altLang="ja-JP" sz="1400" b="0" i="0" u="none" strike="noStrike">
                          <a:solidFill>
                            <a:srgbClr val="000000"/>
                          </a:solidFill>
                          <a:effectLst/>
                          <a:latin typeface="ＭＳ Ｐゴシック"/>
                        </a:rPr>
                        <a:t>Ⅲ</a:t>
                      </a:r>
                      <a:r>
                        <a:rPr lang="ja-JP" altLang="en-US" sz="1400" b="0" i="0" u="none" strike="noStrike">
                          <a:solidFill>
                            <a:srgbClr val="000000"/>
                          </a:solidFill>
                          <a:effectLst/>
                          <a:latin typeface="ＭＳ Ｐゴシック"/>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32</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単位</a:t>
                      </a:r>
                      <a:r>
                        <a:rPr lang="en-US" altLang="ja-JP" sz="14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日</a:t>
                      </a:r>
                      <a:b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altLang="ja-JP"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15.2</a:t>
                      </a:r>
                      <a:r>
                        <a:rPr lang="ja-JP" altLang="en-US" sz="1400" b="0" i="0" u="none" strike="noStrike" dirty="0" smtClean="0">
                          <a:solidFill>
                            <a:srgbClr val="000000"/>
                          </a:solidFill>
                          <a:effectLst/>
                          <a:latin typeface="ＭＳ ゴシック" panose="020B0609070205080204" pitchFamily="49" charset="-128"/>
                          <a:ea typeface="ＭＳ ゴシック" panose="020B0609070205080204" pitchFamily="49" charset="-128"/>
                        </a:rPr>
                        <a:t>％</a:t>
                      </a: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a:txBody>
                    <a:bodyPr/>
                    <a:lstStyle/>
                    <a:p>
                      <a:pPr algn="l" fontAlgn="ct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各都道府県の施設種別平均以上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bl>
          </a:graphicData>
        </a:graphic>
      </p:graphicFrame>
      <p:sp>
        <p:nvSpPr>
          <p:cNvPr id="24" name="スライド番号プレースホルダー 2"/>
          <p:cNvSpPr>
            <a:spLocks noGrp="1"/>
          </p:cNvSpPr>
          <p:nvPr>
            <p:ph type="sldNum" sz="quarter" idx="12"/>
          </p:nvPr>
        </p:nvSpPr>
        <p:spPr>
          <a:xfrm>
            <a:off x="9489504" y="6492875"/>
            <a:ext cx="416496" cy="365125"/>
          </a:xfrm>
        </p:spPr>
        <p:txBody>
          <a:bodyPr/>
          <a:lstStyle/>
          <a:p>
            <a:pPr algn="ctr"/>
            <a:fld id="{54B09F09-2CE8-491B-901A-3DF69E149F9C}" type="slidenum">
              <a:rPr lang="ja-JP" altLang="en-US" sz="1400" smtClean="0">
                <a:solidFill>
                  <a:prstClr val="black"/>
                </a:solidFill>
                <a:latin typeface="ＤＦ特太ゴシック体" panose="020B0509000000000000" pitchFamily="49" charset="-128"/>
                <a:ea typeface="ＤＦ特太ゴシック体" panose="020B0509000000000000" pitchFamily="49" charset="-128"/>
              </a:rPr>
              <a:pPr algn="ctr"/>
              <a:t>54</a:t>
            </a:fld>
            <a:endParaRPr lang="ja-JP" altLang="en-US" sz="1400" dirty="0">
              <a:solidFill>
                <a:prstClr val="black"/>
              </a:solidFill>
              <a:latin typeface="ＤＦ特太ゴシック体" panose="020B0509000000000000" pitchFamily="49" charset="-128"/>
              <a:ea typeface="ＤＦ特太ゴシック体" panose="020B0509000000000000" pitchFamily="49" charset="-128"/>
            </a:endParaRPr>
          </a:p>
        </p:txBody>
      </p:sp>
    </p:spTree>
    <p:extLst>
      <p:ext uri="{BB962C8B-B14F-4D97-AF65-F5344CB8AC3E}">
        <p14:creationId xmlns:p14="http://schemas.microsoft.com/office/powerpoint/2010/main" val="446975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7419456" y="2708920"/>
            <a:ext cx="1638000" cy="540318"/>
          </a:xfrm>
          <a:prstGeom prst="rect">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rtlCol="0" anchor="ctr"/>
          <a:lstStyle/>
          <a:p>
            <a:pPr marL="72000" indent="-4572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・遅刻</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欠勤の増加</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72000" indent="-4572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・身だしなみの乱れ</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72000" indent="-4572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・薬の飲み忘れ</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7149442" y="3284984"/>
            <a:ext cx="2340000" cy="7199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a:t>
            </a:r>
            <a:endPar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272486" y="2852936"/>
            <a:ext cx="2880123" cy="2736304"/>
          </a:xfrm>
          <a:prstGeom prst="roundRect">
            <a:avLst>
              <a:gd name="adj" fmla="val 5919"/>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5" name="タイトル 7"/>
          <p:cNvSpPr txBox="1">
            <a:spLocks/>
          </p:cNvSpPr>
          <p:nvPr/>
        </p:nvSpPr>
        <p:spPr bwMode="auto">
          <a:xfrm>
            <a:off x="1" y="8672"/>
            <a:ext cx="9906000" cy="468000"/>
          </a:xfrm>
          <a:prstGeom prst="rect">
            <a:avLst/>
          </a:prstGeom>
          <a:solidFill>
            <a:srgbClr val="0000FF"/>
          </a:solidFill>
          <a:ln w="9525">
            <a:noFill/>
            <a:miter lim="800000"/>
            <a:headEnd/>
            <a:tailEnd/>
          </a:ln>
        </p:spPr>
        <p:txBody>
          <a:bodyPr vert="horz" wrap="square" lIns="91414" tIns="45706" rIns="91414" bIns="4570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b="1" spc="-100"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「就労定着支援」の報酬の設定</a:t>
            </a:r>
            <a:endPar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360219" y="3429104"/>
            <a:ext cx="2736000" cy="936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就労移行支援事業所</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支援事業所（Ａ、Ｂ）</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自立訓練</a:t>
            </a:r>
          </a:p>
        </p:txBody>
      </p:sp>
      <p:sp>
        <p:nvSpPr>
          <p:cNvPr id="76" name="正方形/長方形 75"/>
          <p:cNvSpPr/>
          <p:nvPr/>
        </p:nvSpPr>
        <p:spPr>
          <a:xfrm>
            <a:off x="7149344" y="3249238"/>
            <a:ext cx="900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働く障害者</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360219" y="4509120"/>
            <a:ext cx="2736000"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障害者就業・生活支援センター</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医療機関</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社会福祉協議会　　等</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左右矢印 11"/>
          <p:cNvSpPr/>
          <p:nvPr/>
        </p:nvSpPr>
        <p:spPr>
          <a:xfrm>
            <a:off x="3189006" y="5229200"/>
            <a:ext cx="3384377" cy="216024"/>
          </a:xfrm>
          <a:prstGeom prst="leftRightArrow">
            <a:avLst>
              <a:gd name="adj1" fmla="val 61401"/>
              <a:gd name="adj2" fmla="val 56843"/>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86" name="正方形/長方形 85"/>
          <p:cNvSpPr/>
          <p:nvPr/>
        </p:nvSpPr>
        <p:spPr>
          <a:xfrm>
            <a:off x="4197117" y="5373216"/>
            <a:ext cx="1440825"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②連絡調整</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p:cNvSpPr/>
          <p:nvPr/>
        </p:nvSpPr>
        <p:spPr>
          <a:xfrm>
            <a:off x="272486" y="2852936"/>
            <a:ext cx="2880123" cy="36004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関係機関</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左右矢印 92"/>
          <p:cNvSpPr/>
          <p:nvPr/>
        </p:nvSpPr>
        <p:spPr>
          <a:xfrm rot="5400000">
            <a:off x="8463658" y="4383064"/>
            <a:ext cx="1008000" cy="252000"/>
          </a:xfrm>
          <a:prstGeom prst="leftRightArrow">
            <a:avLst>
              <a:gd name="adj1" fmla="val 61401"/>
              <a:gd name="adj2" fmla="val 6454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テキスト ボックス 17"/>
          <p:cNvSpPr txBox="1"/>
          <p:nvPr/>
        </p:nvSpPr>
        <p:spPr>
          <a:xfrm>
            <a:off x="8998385" y="4005064"/>
            <a:ext cx="369332" cy="1296176"/>
          </a:xfrm>
          <a:prstGeom prst="rect">
            <a:avLst/>
          </a:prstGeom>
          <a:noFill/>
        </p:spPr>
        <p:txBody>
          <a:bodyPr vert="eaVert"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②連絡調整</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正方形/長方形 60"/>
          <p:cNvSpPr/>
          <p:nvPr/>
        </p:nvSpPr>
        <p:spPr>
          <a:xfrm>
            <a:off x="4125104" y="3717032"/>
            <a:ext cx="198022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一般就労へ移行</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雲形吹き出し 29"/>
          <p:cNvSpPr/>
          <p:nvPr/>
        </p:nvSpPr>
        <p:spPr>
          <a:xfrm>
            <a:off x="3907974" y="2586639"/>
            <a:ext cx="3182489" cy="878337"/>
          </a:xfrm>
          <a:prstGeom prst="cloudCallout">
            <a:avLst>
              <a:gd name="adj1" fmla="val 50019"/>
              <a:gd name="adj2" fmla="val 67262"/>
            </a:avLst>
          </a:prstGeom>
          <a:ln/>
        </p:spPr>
        <p:style>
          <a:lnRef idx="1">
            <a:schemeClr val="accent4"/>
          </a:lnRef>
          <a:fillRef idx="2">
            <a:schemeClr val="accent4"/>
          </a:fillRef>
          <a:effectRef idx="1">
            <a:schemeClr val="accent4"/>
          </a:effectRef>
          <a:fontRef idx="minor">
            <a:schemeClr val="dk1"/>
          </a:fontRef>
        </p:style>
        <p:txBody>
          <a:bodyPr lIns="0" rIns="0" rtlCol="0" anchor="ctr"/>
          <a:lstStyle/>
          <a:p>
            <a:pPr algn="ctr" fontAlgn="auto">
              <a:spcBef>
                <a:spcPts val="0"/>
              </a:spcBef>
              <a:spcAft>
                <a:spcPts val="0"/>
              </a:spcAft>
            </a:pPr>
            <a:r>
              <a:rPr kumimoji="0" lang="ja-JP" altLang="en-US" sz="10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a:t>
            </a:r>
            <a:r>
              <a:rPr kumimoji="0" lang="ja-JP" altLang="en-US" sz="1000"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に伴い生じている生活面の課題</a:t>
            </a:r>
            <a:r>
              <a:rPr kumimoji="0" lang="ja-JP" altLang="en-US" sz="8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⇒生活リズム、体調の管理、給料の浪費</a:t>
            </a:r>
            <a:r>
              <a:rPr kumimoji="0" lang="ja-JP" altLang="en-US" sz="8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a:t>
            </a:r>
            <a:endParaRPr kumimoji="0" lang="ja-JP" altLang="en-US" sz="10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3353226" y="3772362"/>
            <a:ext cx="3666000" cy="36004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左右矢印 31"/>
          <p:cNvSpPr/>
          <p:nvPr/>
        </p:nvSpPr>
        <p:spPr>
          <a:xfrm rot="5400000">
            <a:off x="7617367" y="4401064"/>
            <a:ext cx="1044000" cy="252000"/>
          </a:xfrm>
          <a:prstGeom prst="leftRightArrow">
            <a:avLst>
              <a:gd name="adj1" fmla="val 61401"/>
              <a:gd name="adj2" fmla="val 6454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35" name="テキスト ボックス 34"/>
          <p:cNvSpPr txBox="1"/>
          <p:nvPr/>
        </p:nvSpPr>
        <p:spPr>
          <a:xfrm>
            <a:off x="8121352" y="4005064"/>
            <a:ext cx="553998" cy="1296000"/>
          </a:xfrm>
          <a:prstGeom prst="rect">
            <a:avLst/>
          </a:prstGeom>
          <a:noFill/>
        </p:spPr>
        <p:txBody>
          <a:bodyPr vert="eaVert"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①相談による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課題把握</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上矢印 35"/>
          <p:cNvSpPr/>
          <p:nvPr/>
        </p:nvSpPr>
        <p:spPr>
          <a:xfrm>
            <a:off x="7077468" y="4005064"/>
            <a:ext cx="288000" cy="1008000"/>
          </a:xfrm>
          <a:prstGeom prst="upArrow">
            <a:avLst>
              <a:gd name="adj1" fmla="val 50000"/>
              <a:gd name="adj2" fmla="val 42303"/>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38" name="直線矢印コネクタ 37"/>
          <p:cNvCxnSpPr/>
          <p:nvPr/>
        </p:nvCxnSpPr>
        <p:spPr>
          <a:xfrm>
            <a:off x="3152800" y="3716952"/>
            <a:ext cx="3909208" cy="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6573385" y="5049184"/>
            <a:ext cx="3162349" cy="54005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pPr>
            <a:r>
              <a:rPr kumimoji="0" lang="ja-JP" altLang="en-US" sz="16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就労定着支援</a:t>
            </a:r>
            <a:endParaRPr kumimoji="0" lang="en-US" altLang="ja-JP" sz="16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kumimoji="0" lang="ja-JP" altLang="en-US" sz="16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事業所</a:t>
            </a:r>
          </a:p>
        </p:txBody>
      </p:sp>
      <p:sp>
        <p:nvSpPr>
          <p:cNvPr id="41" name="テキスト ボックス 40"/>
          <p:cNvSpPr txBox="1"/>
          <p:nvPr/>
        </p:nvSpPr>
        <p:spPr>
          <a:xfrm>
            <a:off x="6758045" y="4005064"/>
            <a:ext cx="369332" cy="1296176"/>
          </a:xfrm>
          <a:prstGeom prst="rect">
            <a:avLst/>
          </a:prstGeom>
          <a:noFill/>
        </p:spPr>
        <p:txBody>
          <a:bodyPr vert="eaVert"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③必要な支援</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右矢印 1"/>
          <p:cNvSpPr/>
          <p:nvPr/>
        </p:nvSpPr>
        <p:spPr>
          <a:xfrm>
            <a:off x="6897216" y="2745238"/>
            <a:ext cx="468000" cy="504000"/>
          </a:xfrm>
          <a:prstGeom prst="rightArrow">
            <a:avLst/>
          </a:prstGeom>
          <a:solidFill>
            <a:srgbClr val="FF9900"/>
          </a:solidFill>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52" name="正方形/長方形 51"/>
          <p:cNvSpPr/>
          <p:nvPr/>
        </p:nvSpPr>
        <p:spPr>
          <a:xfrm>
            <a:off x="98061" y="1412904"/>
            <a:ext cx="3138753" cy="1152000"/>
          </a:xfrm>
          <a:prstGeom prst="rect">
            <a:avLst/>
          </a:prstGeom>
          <a:noFill/>
          <a:ln w="19050" cap="flat" cmpd="sng" algn="ctr">
            <a:solidFill>
              <a:srgbClr val="99CCFF"/>
            </a:solidFill>
            <a:prstDash val="solid"/>
          </a:ln>
          <a:effectLst/>
        </p:spPr>
        <p:txBody>
          <a:bodyPr lIns="91430" tIns="45714" rIns="91430" bIns="45714" anchor="ctr" anchorCtr="0"/>
          <a:lstStyle/>
          <a:p>
            <a:pPr marL="179388" indent="-179388" fontAlgn="auto">
              <a:spcBef>
                <a:spcPts val="0"/>
              </a:spcBef>
              <a:spcAft>
                <a:spcPts val="0"/>
              </a:spcAft>
              <a:defRPr/>
            </a:pPr>
            <a:endParaRPr kumimoji="0" lang="en-US" altLang="ja-JP"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fontAlgn="auto">
              <a:spcBef>
                <a:spcPts val="0"/>
              </a:spcBef>
              <a:spcAft>
                <a:spcPts val="0"/>
              </a:spcAft>
              <a:defRPr/>
            </a:pPr>
            <a:r>
              <a:rPr kumimoji="0" lang="ja-JP" altLang="en-US"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a:t>
            </a:r>
            <a:r>
              <a:rPr kumimoji="0" lang="ja-JP" altLang="en-US"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移行</a:t>
            </a:r>
            <a:r>
              <a:rPr kumimoji="0" lang="ja-JP" altLang="en-US"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支援、就労継続支援、生活介護、自立訓練の利用</a:t>
            </a:r>
            <a:r>
              <a:rPr kumimoji="0" lang="ja-JP" altLang="en-US"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を経て一般就労へ移行した障害者で、就労に伴う環境変化により生活面の課題が生じている</a:t>
            </a:r>
            <a:r>
              <a:rPr kumimoji="0" lang="ja-JP" altLang="en-US"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a:t>
            </a:r>
            <a:endParaRPr kumimoji="0" lang="en-US" altLang="ja-JP"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56457" y="1268760"/>
            <a:ext cx="1794199" cy="252000"/>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 対象者</a:t>
            </a:r>
          </a:p>
        </p:txBody>
      </p:sp>
      <p:sp>
        <p:nvSpPr>
          <p:cNvPr id="55" name="正方形/長方形 54"/>
          <p:cNvSpPr/>
          <p:nvPr/>
        </p:nvSpPr>
        <p:spPr>
          <a:xfrm>
            <a:off x="3368824" y="1412904"/>
            <a:ext cx="6474592" cy="1224008"/>
          </a:xfrm>
          <a:prstGeom prst="rect">
            <a:avLst/>
          </a:prstGeom>
          <a:noFill/>
          <a:ln w="19050" cap="flat" cmpd="sng" algn="ctr">
            <a:solidFill>
              <a:srgbClr val="99CCFF"/>
            </a:solidFill>
            <a:prstDash val="solid"/>
          </a:ln>
          <a:effectLst/>
        </p:spPr>
        <p:txBody>
          <a:bodyPr lIns="91430" tIns="45714" rIns="91430" bIns="45714" anchor="t"/>
          <a:lstStyle/>
          <a:p>
            <a:pPr marL="179388" indent="-179388" fontAlgn="auto">
              <a:spcBef>
                <a:spcPts val="0"/>
              </a:spcBef>
              <a:spcAft>
                <a:spcPts val="0"/>
              </a:spcAft>
              <a:defRPr/>
            </a:pPr>
            <a:endParaRPr kumimoji="0" lang="en-US" altLang="ja-JP"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16000" indent="-457200" fontAlgn="auto">
              <a:spcBef>
                <a:spcPts val="0"/>
              </a:spcBef>
              <a:spcAft>
                <a:spcPts val="0"/>
              </a:spcAft>
            </a:pPr>
            <a:r>
              <a:rPr kumimoji="0" lang="ja-JP" altLang="en-US"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障害者との相談を通じて生活面の課題を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把握するとともに、</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企業や関係機関等との連絡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調整やそれに伴う課題</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解決に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向けて必要となる支援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を実施</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68000" indent="-468000"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利用者の自宅・企業等を訪問することにより、月１回以上は障害者との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対面</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支援を行う。加えて、月１回以上は企業訪問を行うよう努めることとする。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68000" indent="-468000"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期間</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は３年を上限とし、経過後は障害者就業・生活支援センター等へ引き継ぐ。</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68000" indent="-468000"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3333019" y="1268760"/>
            <a:ext cx="2106234" cy="252000"/>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支援内容</a:t>
            </a:r>
          </a:p>
        </p:txBody>
      </p:sp>
      <p:sp>
        <p:nvSpPr>
          <p:cNvPr id="58" name="角丸四角形 57"/>
          <p:cNvSpPr/>
          <p:nvPr/>
        </p:nvSpPr>
        <p:spPr>
          <a:xfrm>
            <a:off x="129158" y="620688"/>
            <a:ext cx="9720386" cy="576064"/>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2000" tIns="36000" bIns="36000" anchor="ctr" anchorCtr="0"/>
          <a:lstStyle/>
          <a:p>
            <a:pPr marL="176213" indent="-176213" fontAlgn="auto">
              <a:lnSpc>
                <a:spcPct val="110000"/>
              </a:lnSpc>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就労移行支援等を利用し、一般就労に移行</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障害者の就労に伴う生活上の支援ニーズに対応できるよう、</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事業所・家族との連絡調整等の支援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を一定の期間にわたり行う</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新たに創設</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する（「就労定着支援」）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28464" y="5877272"/>
            <a:ext cx="9680345" cy="830634"/>
          </a:xfrm>
          <a:prstGeom prst="rect">
            <a:avLst/>
          </a:prstGeom>
          <a:noFill/>
          <a:ln w="19050" cap="flat" cmpd="sng" algn="ctr">
            <a:solidFill>
              <a:srgbClr val="99CCFF"/>
            </a:solidFill>
            <a:prstDash val="solid"/>
          </a:ln>
          <a:effectLst/>
        </p:spPr>
        <p:txBody>
          <a:bodyPr lIns="91430" tIns="45714" rIns="91430" bIns="45714" anchor="t"/>
          <a:lstStyle/>
          <a:p>
            <a:pPr marL="449263" indent="-449263" fontAlgn="auto">
              <a:spcBef>
                <a:spcPts val="0"/>
              </a:spcBef>
              <a:spcAft>
                <a:spcPts val="0"/>
              </a:spcAft>
            </a:pPr>
            <a:endParaRPr kumimoji="0" lang="en-US" altLang="ja-JP"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定着率（過去３年間の就労定着支援の総利用者数のうち就労定着者数の割合）に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応じた基本</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報酬を設定</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就労定着支援サービス費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単位／月（就労定着率</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割以上）</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80000" indent="-449263"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利用開始後１年目は更に</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単位を加算</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449263"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28464" y="5661248"/>
            <a:ext cx="2106234" cy="29184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latin typeface="HGS創英角ｺﾞｼｯｸUB" pitchFamily="50" charset="-128"/>
                <a:ea typeface="HGS創英角ｺﾞｼｯｸUB" pitchFamily="50" charset="-128"/>
              </a:rPr>
              <a:t>基本報酬</a:t>
            </a:r>
            <a:endParaRPr lang="ja-JP" altLang="en-US" sz="1400" dirty="0">
              <a:solidFill>
                <a:prstClr val="black"/>
              </a:solidFill>
              <a:latin typeface="HGS創英角ｺﾞｼｯｸUB" pitchFamily="50" charset="-128"/>
              <a:ea typeface="HGS創英角ｺﾞｼｯｸUB" pitchFamily="50" charset="-128"/>
            </a:endParaRPr>
          </a:p>
        </p:txBody>
      </p:sp>
      <p:sp>
        <p:nvSpPr>
          <p:cNvPr id="48"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F10B0CA9-DB87-4A58-99CB-7CA2BBD4F153}" type="slidenum">
              <a:rPr lang="ja-JP" altLang="en-US" sz="1600" smtClean="0">
                <a:solidFill>
                  <a:prstClr val="black"/>
                </a:solidFill>
              </a:rPr>
              <a:pPr fontAlgn="auto">
                <a:spcBef>
                  <a:spcPts val="0"/>
                </a:spcBef>
                <a:spcAft>
                  <a:spcPts val="0"/>
                </a:spcAft>
              </a:pPr>
              <a:t>55</a:t>
            </a:fld>
            <a:endParaRPr lang="ja-JP" altLang="en-US" sz="1600" dirty="0">
              <a:solidFill>
                <a:prstClr val="black"/>
              </a:solidFill>
            </a:endParaRPr>
          </a:p>
        </p:txBody>
      </p:sp>
      <p:pic>
        <p:nvPicPr>
          <p:cNvPr id="37" name="Picture 22" descr="http://3.bp.blogspot.com/-X7fIR1St4Mg/VZ-Qixp_SbI/AAAAAAAAvNY/uCIXnzPDPow/s800/ojisan1_cr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2991" y="3421695"/>
            <a:ext cx="658241" cy="7576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7297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nvPr>
        </p:nvGraphicFramePr>
        <p:xfrm>
          <a:off x="128465" y="669336"/>
          <a:ext cx="9649072" cy="6014652"/>
        </p:xfrm>
        <a:graphic>
          <a:graphicData uri="http://schemas.openxmlformats.org/drawingml/2006/table">
            <a:tbl>
              <a:tblPr firstRow="1" bandRow="1">
                <a:tableStyleId>{5940675A-B579-460E-94D1-54222C63F5DA}</a:tableStyleId>
              </a:tblPr>
              <a:tblGrid>
                <a:gridCol w="4824536">
                  <a:extLst>
                    <a:ext uri="{9D8B030D-6E8A-4147-A177-3AD203B41FA5}">
                      <a16:colId xmlns:a16="http://schemas.microsoft.com/office/drawing/2014/main" xmlns="" val="20000"/>
                    </a:ext>
                  </a:extLst>
                </a:gridCol>
                <a:gridCol w="4824536">
                  <a:extLst>
                    <a:ext uri="{9D8B030D-6E8A-4147-A177-3AD203B41FA5}">
                      <a16:colId xmlns:a16="http://schemas.microsoft.com/office/drawing/2014/main" xmlns="" val="20001"/>
                    </a:ext>
                  </a:extLst>
                </a:gridCol>
              </a:tblGrid>
              <a:tr h="3007326">
                <a:tc>
                  <a:txBody>
                    <a:bodyPr/>
                    <a:lstStyle/>
                    <a:p>
                      <a:endParaRPr kumimoji="1" lang="ja-JP" altLang="en-US" sz="1800" dirty="0"/>
                    </a:p>
                  </a:txBody>
                  <a:tcPr marT="44928" marB="44928"/>
                </a:tc>
                <a:tc>
                  <a:txBody>
                    <a:bodyPr/>
                    <a:lstStyle/>
                    <a:p>
                      <a:endParaRPr kumimoji="1" lang="en-US" altLang="ja-JP" sz="1800" dirty="0" smtClean="0"/>
                    </a:p>
                    <a:p>
                      <a:endParaRPr kumimoji="1" lang="en-US" altLang="ja-JP" sz="1800" dirty="0" smtClean="0"/>
                    </a:p>
                    <a:p>
                      <a:endParaRPr kumimoji="1" lang="ja-JP" altLang="en-US" sz="1600" dirty="0"/>
                    </a:p>
                  </a:txBody>
                  <a:tcPr marT="44928" marB="44928"/>
                </a:tc>
                <a:extLst>
                  <a:ext uri="{0D108BD9-81ED-4DB2-BD59-A6C34878D82A}">
                    <a16:rowId xmlns:a16="http://schemas.microsoft.com/office/drawing/2014/main" xmlns="" val="10000"/>
                  </a:ext>
                </a:extLst>
              </a:tr>
              <a:tr h="3007326">
                <a:tc>
                  <a:txBody>
                    <a:bodyPr/>
                    <a:lstStyle/>
                    <a:p>
                      <a:endParaRPr kumimoji="1" lang="ja-JP" altLang="en-US" sz="1800" dirty="0"/>
                    </a:p>
                  </a:txBody>
                  <a:tcPr marT="44928" marB="44928"/>
                </a:tc>
                <a:tc>
                  <a:txBody>
                    <a:bodyPr/>
                    <a:lstStyle/>
                    <a:p>
                      <a:pPr algn="r"/>
                      <a:endParaRPr kumimoji="1" lang="ja-JP" altLang="en-US" sz="1800" dirty="0"/>
                    </a:p>
                  </a:txBody>
                  <a:tcPr marT="44928" marB="44928"/>
                </a:tc>
                <a:extLst>
                  <a:ext uri="{0D108BD9-81ED-4DB2-BD59-A6C34878D82A}">
                    <a16:rowId xmlns:a16="http://schemas.microsoft.com/office/drawing/2014/main" xmlns="" val="10001"/>
                  </a:ext>
                </a:extLst>
              </a:tr>
            </a:tbl>
          </a:graphicData>
        </a:graphic>
      </p:graphicFrame>
      <p:sp>
        <p:nvSpPr>
          <p:cNvPr id="11" name="円/楕円 10"/>
          <p:cNvSpPr/>
          <p:nvPr/>
        </p:nvSpPr>
        <p:spPr>
          <a:xfrm>
            <a:off x="3008785" y="2084548"/>
            <a:ext cx="3960440" cy="2912282"/>
          </a:xfrm>
          <a:prstGeom prst="ellipse">
            <a:avLst/>
          </a:prstGeom>
        </p:spPr>
        <p:style>
          <a:lnRef idx="2">
            <a:schemeClr val="accent1"/>
          </a:lnRef>
          <a:fillRef idx="1">
            <a:schemeClr val="lt1"/>
          </a:fillRef>
          <a:effectRef idx="0">
            <a:schemeClr val="accent1"/>
          </a:effectRef>
          <a:fontRef idx="minor">
            <a:schemeClr val="dk1"/>
          </a:fontRef>
        </p:style>
        <p:txBody>
          <a:bodyPr rtlCol="0" anchor="t"/>
          <a:lstStyle/>
          <a:p>
            <a:pPr algn="ctr"/>
            <a:endParaRPr kumimoji="1" lang="ja-JP" altLang="en-US" dirty="0"/>
          </a:p>
        </p:txBody>
      </p:sp>
      <p:sp>
        <p:nvSpPr>
          <p:cNvPr id="22" name="テキスト ボックス 21"/>
          <p:cNvSpPr txBox="1"/>
          <p:nvPr/>
        </p:nvSpPr>
        <p:spPr>
          <a:xfrm>
            <a:off x="3008784" y="2792156"/>
            <a:ext cx="3672408" cy="816602"/>
          </a:xfrm>
          <a:prstGeom prst="rect">
            <a:avLst/>
          </a:prstGeom>
          <a:noFill/>
        </p:spPr>
        <p:txBody>
          <a:bodyPr wrap="square" rtlCol="0">
            <a:spAutoFit/>
          </a:bodyPr>
          <a:lstStyle/>
          <a:p>
            <a:pPr marL="355688" indent="-180964">
              <a:buFont typeface="Wingdings" panose="05000000000000000000" pitchFamily="2" charset="2"/>
              <a:buChar char="l"/>
            </a:pPr>
            <a:r>
              <a:rPr lang="ja-JP" altLang="en-US" sz="1278" dirty="0"/>
              <a:t>業務負担に応じた加算を設けること等に伴い、一定程度引き下げ</a:t>
            </a:r>
            <a:endParaRPr lang="en-US" altLang="ja-JP" sz="1278" dirty="0"/>
          </a:p>
          <a:p>
            <a:pPr marL="262086"/>
            <a:r>
              <a:rPr lang="en-US" altLang="ja-JP" sz="1081" dirty="0"/>
              <a:t>※</a:t>
            </a:r>
            <a:r>
              <a:rPr lang="ja-JP" altLang="en-US" sz="1081" dirty="0"/>
              <a:t>障害児相談支援は見直しを行わない</a:t>
            </a:r>
            <a:endParaRPr lang="en-US" altLang="ja-JP" sz="1081" dirty="0"/>
          </a:p>
          <a:p>
            <a:pPr marL="262086"/>
            <a:r>
              <a:rPr lang="en-US" altLang="ja-JP" sz="1081" dirty="0"/>
              <a:t>※</a:t>
            </a:r>
            <a:r>
              <a:rPr lang="ja-JP" altLang="en-US" sz="1081" dirty="0"/>
              <a:t>新単価の適用には経過措置を実施</a:t>
            </a:r>
            <a:endParaRPr lang="en-US" altLang="ja-JP" sz="1081" dirty="0"/>
          </a:p>
        </p:txBody>
      </p:sp>
      <p:sp>
        <p:nvSpPr>
          <p:cNvPr id="23" name="テキスト ボックス 22"/>
          <p:cNvSpPr txBox="1"/>
          <p:nvPr/>
        </p:nvSpPr>
        <p:spPr>
          <a:xfrm>
            <a:off x="4953001" y="881618"/>
            <a:ext cx="4752528" cy="877090"/>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サービスの質の標準化を図る観点から、</a:t>
            </a:r>
            <a:r>
              <a:rPr lang="en-US" altLang="ja-JP" sz="1278" dirty="0"/>
              <a:t>1</a:t>
            </a:r>
            <a:r>
              <a:rPr lang="ja-JP" altLang="en-US" sz="1278" dirty="0"/>
              <a:t>人の相談支援専門員が担当する一月の標準担当件数（</a:t>
            </a:r>
            <a:r>
              <a:rPr lang="en-US" altLang="ja-JP" sz="1278" dirty="0"/>
              <a:t>35</a:t>
            </a:r>
            <a:r>
              <a:rPr lang="ja-JP" altLang="en-US" sz="1278" dirty="0"/>
              <a:t>件）を設定</a:t>
            </a:r>
            <a:endParaRPr lang="en-US" altLang="ja-JP" sz="1278" dirty="0"/>
          </a:p>
          <a:p>
            <a:pPr marL="177844" indent="-177844">
              <a:buFont typeface="Wingdings" panose="05000000000000000000" pitchFamily="2" charset="2"/>
              <a:buChar char="l"/>
              <a:defRPr/>
            </a:pPr>
            <a:r>
              <a:rPr lang="ja-JP" altLang="en-US" sz="1278" dirty="0"/>
              <a:t>標準件数を一定程度超過（</a:t>
            </a:r>
            <a:r>
              <a:rPr lang="en-US" altLang="ja-JP" sz="1278" dirty="0"/>
              <a:t>40</a:t>
            </a:r>
            <a:r>
              <a:rPr lang="ja-JP" altLang="en-US" sz="1278" dirty="0"/>
              <a:t>件以上）する場合の基本報酬の逓減制を導入</a:t>
            </a:r>
            <a:endParaRPr lang="en-US" altLang="ja-JP" sz="1278" dirty="0"/>
          </a:p>
        </p:txBody>
      </p:sp>
      <p:sp>
        <p:nvSpPr>
          <p:cNvPr id="35" name="左カーブ矢印 34"/>
          <p:cNvSpPr/>
          <p:nvPr/>
        </p:nvSpPr>
        <p:spPr>
          <a:xfrm rot="1498969">
            <a:off x="6084927" y="2235046"/>
            <a:ext cx="360041" cy="654536"/>
          </a:xfrm>
          <a:prstGeom prst="curved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p:cNvSpPr txBox="1"/>
          <p:nvPr/>
        </p:nvSpPr>
        <p:spPr>
          <a:xfrm>
            <a:off x="6105129" y="2155311"/>
            <a:ext cx="576064" cy="3024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376" dirty="0"/>
              <a:t>連動</a:t>
            </a:r>
          </a:p>
        </p:txBody>
      </p:sp>
      <p:sp>
        <p:nvSpPr>
          <p:cNvPr id="36" name="左カーブ矢印 35"/>
          <p:cNvSpPr/>
          <p:nvPr/>
        </p:nvSpPr>
        <p:spPr>
          <a:xfrm rot="19480504" flipH="1">
            <a:off x="3469300" y="2231971"/>
            <a:ext cx="349752" cy="654536"/>
          </a:xfrm>
          <a:prstGeom prst="curved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sp>
        <p:nvSpPr>
          <p:cNvPr id="37" name="テキスト ボックス 36"/>
          <p:cNvSpPr txBox="1"/>
          <p:nvPr/>
        </p:nvSpPr>
        <p:spPr>
          <a:xfrm>
            <a:off x="3224809" y="2155311"/>
            <a:ext cx="576064" cy="3024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376" dirty="0"/>
              <a:t>連動</a:t>
            </a:r>
          </a:p>
        </p:txBody>
      </p:sp>
      <p:sp>
        <p:nvSpPr>
          <p:cNvPr id="38" name="テキスト ボックス 37"/>
          <p:cNvSpPr txBox="1"/>
          <p:nvPr/>
        </p:nvSpPr>
        <p:spPr>
          <a:xfrm>
            <a:off x="141638" y="881618"/>
            <a:ext cx="4667347" cy="1058558"/>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支援の必要性の観点から標準期間の一部を見直し、モニタリングの頻度を高める</a:t>
            </a:r>
            <a:endParaRPr lang="en-US" altLang="ja-JP" sz="1278" dirty="0"/>
          </a:p>
          <a:p>
            <a:pPr>
              <a:defRPr/>
            </a:pPr>
            <a:r>
              <a:rPr lang="ja-JP" altLang="en-US" sz="1179" dirty="0"/>
              <a:t>　</a:t>
            </a:r>
            <a:r>
              <a:rPr lang="en-US" altLang="ja-JP" sz="1081" dirty="0"/>
              <a:t>※</a:t>
            </a:r>
            <a:r>
              <a:rPr lang="ja-JP" altLang="en-US" sz="1081" dirty="0"/>
              <a:t>見直し後の期間適用には経過措置を実施</a:t>
            </a:r>
            <a:endParaRPr lang="en-US" altLang="ja-JP" sz="1179" dirty="0"/>
          </a:p>
          <a:p>
            <a:pPr marL="177844" indent="-177844">
              <a:buFont typeface="Wingdings" panose="05000000000000000000" pitchFamily="2" charset="2"/>
              <a:buChar char="l"/>
              <a:defRPr/>
            </a:pPr>
            <a:r>
              <a:rPr lang="ja-JP" altLang="en-US" sz="1278" dirty="0"/>
              <a:t>サービス提供事業者から利用状況について情報提供</a:t>
            </a:r>
            <a:endParaRPr lang="en-US" altLang="ja-JP" sz="1278" dirty="0"/>
          </a:p>
          <a:p>
            <a:pPr marL="177844" indent="-177844">
              <a:buFont typeface="Wingdings" panose="05000000000000000000" pitchFamily="2" charset="2"/>
              <a:buChar char="l"/>
              <a:defRPr/>
            </a:pPr>
            <a:r>
              <a:rPr lang="ja-JP" altLang="en-US" sz="1278" dirty="0"/>
              <a:t>市町村によるモニタリング結果の抽出と内容検証</a:t>
            </a:r>
            <a:endParaRPr lang="en-US" altLang="ja-JP" sz="1278" dirty="0"/>
          </a:p>
        </p:txBody>
      </p:sp>
      <p:sp>
        <p:nvSpPr>
          <p:cNvPr id="39" name="テキスト ボックス 38"/>
          <p:cNvSpPr txBox="1"/>
          <p:nvPr/>
        </p:nvSpPr>
        <p:spPr>
          <a:xfrm>
            <a:off x="128465" y="5756112"/>
            <a:ext cx="4788532" cy="786357"/>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支援の質の向上と効率化を図るために特定事業所加算を拡充</a:t>
            </a:r>
            <a:endParaRPr lang="en-US" altLang="ja-JP" sz="1278" dirty="0"/>
          </a:p>
          <a:p>
            <a:pPr marL="280807" indent="-104523">
              <a:buFont typeface="Arial" panose="020B0604020202020204" pitchFamily="34" charset="0"/>
              <a:buChar char="•"/>
              <a:defRPr/>
            </a:pPr>
            <a:r>
              <a:rPr lang="ja-JP" altLang="en-US" sz="1081" dirty="0"/>
              <a:t>より充実した支援体制を要件とした区分を創設</a:t>
            </a:r>
            <a:endParaRPr lang="en-US" altLang="ja-JP" sz="1081" dirty="0"/>
          </a:p>
          <a:p>
            <a:pPr marL="280807" indent="-104523">
              <a:buFont typeface="Arial" panose="020B0604020202020204" pitchFamily="34" charset="0"/>
              <a:buChar char="•"/>
              <a:defRPr/>
            </a:pPr>
            <a:r>
              <a:rPr lang="ja-JP" altLang="en-US" sz="1081" dirty="0"/>
              <a:t>事業者が段階的な体制整備を図れるよう、現行の要件を緩和した区分を一定期間に限り設ける</a:t>
            </a:r>
            <a:endParaRPr lang="en-US" altLang="ja-JP" sz="1081" dirty="0"/>
          </a:p>
        </p:txBody>
      </p:sp>
      <p:sp>
        <p:nvSpPr>
          <p:cNvPr id="41" name="左カーブ矢印 40"/>
          <p:cNvSpPr/>
          <p:nvPr/>
        </p:nvSpPr>
        <p:spPr>
          <a:xfrm rot="14143853">
            <a:off x="3764710" y="4429182"/>
            <a:ext cx="336929" cy="666074"/>
          </a:xfrm>
          <a:prstGeom prst="curved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sp>
        <p:nvSpPr>
          <p:cNvPr id="40" name="テキスト ボックス 39"/>
          <p:cNvSpPr txBox="1"/>
          <p:nvPr/>
        </p:nvSpPr>
        <p:spPr>
          <a:xfrm>
            <a:off x="3440833" y="4824811"/>
            <a:ext cx="813735" cy="3024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376" dirty="0"/>
              <a:t>上乗せ</a:t>
            </a:r>
          </a:p>
        </p:txBody>
      </p:sp>
      <p:sp>
        <p:nvSpPr>
          <p:cNvPr id="42" name="左カーブ矢印 41"/>
          <p:cNvSpPr/>
          <p:nvPr/>
        </p:nvSpPr>
        <p:spPr>
          <a:xfrm rot="7764983" flipH="1">
            <a:off x="5796707" y="4433145"/>
            <a:ext cx="348471" cy="666074"/>
          </a:xfrm>
          <a:prstGeom prst="curved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sp>
        <p:nvSpPr>
          <p:cNvPr id="43" name="テキスト ボックス 42"/>
          <p:cNvSpPr txBox="1"/>
          <p:nvPr/>
        </p:nvSpPr>
        <p:spPr>
          <a:xfrm>
            <a:off x="5637583" y="4805739"/>
            <a:ext cx="813735" cy="3024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376" dirty="0"/>
              <a:t>上乗せ</a:t>
            </a:r>
          </a:p>
        </p:txBody>
      </p:sp>
      <p:sp>
        <p:nvSpPr>
          <p:cNvPr id="55" name="テキスト ボックス 54"/>
          <p:cNvSpPr txBox="1"/>
          <p:nvPr/>
        </p:nvSpPr>
        <p:spPr>
          <a:xfrm>
            <a:off x="4895493" y="5199299"/>
            <a:ext cx="4680520" cy="1376124"/>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必要に応じた質の高い支援を実施した場合に、支援の専門性と業務負担を評価</a:t>
            </a:r>
            <a:endParaRPr lang="en-US" altLang="ja-JP" sz="1278" dirty="0"/>
          </a:p>
          <a:p>
            <a:pPr marL="268326">
              <a:defRPr/>
            </a:pPr>
            <a:r>
              <a:rPr lang="ja-JP" altLang="en-US" sz="1081" dirty="0"/>
              <a:t>（初回加算、入院時情報連携加算、退院・退所加算、サービス提供時</a:t>
            </a:r>
            <a:endParaRPr lang="en-US" altLang="ja-JP" sz="1081" dirty="0"/>
          </a:p>
          <a:p>
            <a:pPr marL="268326">
              <a:defRPr/>
            </a:pPr>
            <a:r>
              <a:rPr lang="ja-JP" altLang="en-US" sz="1081" dirty="0"/>
              <a:t>モニタリング加算、サービス担当者会議実施加算等７項目）</a:t>
            </a:r>
            <a:endParaRPr lang="en-US" altLang="ja-JP" sz="1081" dirty="0"/>
          </a:p>
          <a:p>
            <a:pPr marL="177844" indent="-177844">
              <a:buFont typeface="Wingdings" panose="05000000000000000000" pitchFamily="2" charset="2"/>
              <a:buChar char="l"/>
              <a:defRPr/>
            </a:pPr>
            <a:r>
              <a:rPr lang="ja-JP" altLang="en-US" sz="1278" dirty="0"/>
              <a:t>専門性の高い支援を実施できる体制を整えていることを適切に評価</a:t>
            </a:r>
            <a:endParaRPr lang="en-US" altLang="ja-JP" sz="1278" dirty="0"/>
          </a:p>
          <a:p>
            <a:pPr indent="268326">
              <a:defRPr/>
            </a:pPr>
            <a:r>
              <a:rPr lang="ja-JP" altLang="en-US" sz="1081" dirty="0"/>
              <a:t>（行動障害支援、要医療児者支援、精神障害者支援の各体制加算）</a:t>
            </a:r>
            <a:endParaRPr lang="en-US" altLang="ja-JP" sz="1376" dirty="0"/>
          </a:p>
        </p:txBody>
      </p:sp>
      <p:pic>
        <p:nvPicPr>
          <p:cNvPr id="1026" name="Picture 2" descr="バンザイをしている人たち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6697" y="4389894"/>
            <a:ext cx="1187147" cy="808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困っている女性会社員のイラスト（スーツ）"/>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76" y="5211952"/>
            <a:ext cx="489873" cy="4813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仲の良い会社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4609" y="4773452"/>
            <a:ext cx="909268" cy="5664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世間話をする男性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529" y="4933190"/>
            <a:ext cx="695619" cy="618630"/>
          </a:xfrm>
          <a:prstGeom prst="rect">
            <a:avLst/>
          </a:prstGeom>
          <a:noFill/>
          <a:extLst>
            <a:ext uri="{909E8E84-426E-40DD-AFC4-6F175D3DCCD1}">
              <a14:hiddenFill xmlns:a14="http://schemas.microsoft.com/office/drawing/2010/main">
                <a:solidFill>
                  <a:srgbClr val="FFFFFF"/>
                </a:solidFill>
              </a14:hiddenFill>
            </a:ext>
          </a:extLst>
        </p:spPr>
      </p:pic>
      <p:sp>
        <p:nvSpPr>
          <p:cNvPr id="57" name="曲折矢印 56"/>
          <p:cNvSpPr/>
          <p:nvPr/>
        </p:nvSpPr>
        <p:spPr>
          <a:xfrm rot="16200000" flipV="1">
            <a:off x="616116" y="5291734"/>
            <a:ext cx="211879" cy="732050"/>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sp>
        <p:nvSpPr>
          <p:cNvPr id="63" name="曲折矢印 62"/>
          <p:cNvSpPr/>
          <p:nvPr/>
        </p:nvSpPr>
        <p:spPr>
          <a:xfrm rot="16200000" flipV="1">
            <a:off x="1435137" y="5112987"/>
            <a:ext cx="231233" cy="684335"/>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sp>
        <p:nvSpPr>
          <p:cNvPr id="64" name="曲折矢印 63"/>
          <p:cNvSpPr/>
          <p:nvPr/>
        </p:nvSpPr>
        <p:spPr>
          <a:xfrm rot="16200000" flipV="1">
            <a:off x="2326782" y="4943916"/>
            <a:ext cx="211877" cy="720079"/>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pic>
        <p:nvPicPr>
          <p:cNvPr id="1036" name="Picture 12" descr="ビジネスのイラスト「会議」">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97417" y="4401930"/>
            <a:ext cx="967308" cy="7960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退院した男性のイラスト">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57257" y="4453571"/>
            <a:ext cx="862401" cy="7043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たんの吸引のイラスト">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57070" y="4106829"/>
            <a:ext cx="872195" cy="6666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遠隔医療のイラスト（女性医師）">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87289" y="3995085"/>
            <a:ext cx="782137" cy="6840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4683" y="2064384"/>
            <a:ext cx="556718" cy="525191"/>
          </a:xfrm>
          <a:prstGeom prst="rect">
            <a:avLst/>
          </a:prstGeom>
          <a:noFill/>
          <a:extLst>
            <a:ext uri="{909E8E84-426E-40DD-AFC4-6F175D3DCCD1}">
              <a14:hiddenFill xmlns:a14="http://schemas.microsoft.com/office/drawing/2010/main">
                <a:solidFill>
                  <a:srgbClr val="FFFFFF"/>
                </a:solidFill>
              </a14:hiddenFill>
            </a:ext>
          </a:extLst>
        </p:spPr>
      </p:pic>
      <p:sp>
        <p:nvSpPr>
          <p:cNvPr id="60" name="正方形/長方形 59"/>
          <p:cNvSpPr/>
          <p:nvPr/>
        </p:nvSpPr>
        <p:spPr>
          <a:xfrm>
            <a:off x="128464" y="600655"/>
            <a:ext cx="3515712" cy="30073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①モニタリング実施標準期間の見直し</a:t>
            </a:r>
          </a:p>
        </p:txBody>
      </p:sp>
      <p:sp>
        <p:nvSpPr>
          <p:cNvPr id="74" name="正方形/長方形 73"/>
          <p:cNvSpPr/>
          <p:nvPr/>
        </p:nvSpPr>
        <p:spPr>
          <a:xfrm>
            <a:off x="4936427" y="600654"/>
            <a:ext cx="4265046" cy="2809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②相談支援専門員１人あたりの標準担当件数の設定</a:t>
            </a:r>
          </a:p>
        </p:txBody>
      </p:sp>
      <p:sp>
        <p:nvSpPr>
          <p:cNvPr id="75" name="正方形/長方形 74"/>
          <p:cNvSpPr/>
          <p:nvPr/>
        </p:nvSpPr>
        <p:spPr>
          <a:xfrm>
            <a:off x="6977232" y="3570522"/>
            <a:ext cx="2802248" cy="44225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⑤高い質と専門性を評価する加算の創設</a:t>
            </a:r>
          </a:p>
        </p:txBody>
      </p:sp>
      <p:sp>
        <p:nvSpPr>
          <p:cNvPr id="77" name="正方形/長方形 76"/>
          <p:cNvSpPr/>
          <p:nvPr/>
        </p:nvSpPr>
        <p:spPr>
          <a:xfrm>
            <a:off x="3868889" y="2084548"/>
            <a:ext cx="2164233" cy="5050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376" b="1" dirty="0"/>
              <a:t>③計画相談支援の</a:t>
            </a:r>
            <a:endParaRPr lang="en-US" altLang="ja-JP" sz="1376" b="1" dirty="0"/>
          </a:p>
          <a:p>
            <a:pPr algn="ctr"/>
            <a:r>
              <a:rPr lang="ja-JP" altLang="en-US" sz="1376" b="1" dirty="0"/>
              <a:t>基本報酬の見直し</a:t>
            </a:r>
          </a:p>
        </p:txBody>
      </p:sp>
      <p:pic>
        <p:nvPicPr>
          <p:cNvPr id="78"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96082" y="2064383"/>
            <a:ext cx="556718" cy="525191"/>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直線矢印コネクタ 61"/>
          <p:cNvCxnSpPr>
            <a:stCxn id="1046" idx="3"/>
            <a:endCxn id="78" idx="1"/>
          </p:cNvCxnSpPr>
          <p:nvPr/>
        </p:nvCxnSpPr>
        <p:spPr>
          <a:xfrm flipV="1">
            <a:off x="741401" y="2326979"/>
            <a:ext cx="1854682" cy="1"/>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68" name="テキスト ボックス 67"/>
          <p:cNvSpPr txBox="1"/>
          <p:nvPr/>
        </p:nvSpPr>
        <p:spPr>
          <a:xfrm>
            <a:off x="1083915" y="2064384"/>
            <a:ext cx="1236367" cy="272201"/>
          </a:xfrm>
          <a:prstGeom prst="rect">
            <a:avLst/>
          </a:prstGeom>
          <a:noFill/>
        </p:spPr>
        <p:txBody>
          <a:bodyPr wrap="square" rtlCol="0">
            <a:spAutoFit/>
          </a:bodyPr>
          <a:lstStyle/>
          <a:p>
            <a:r>
              <a:rPr lang="ja-JP" altLang="en-US" sz="1179" b="1" dirty="0"/>
              <a:t>（６月間・１年間）</a:t>
            </a:r>
          </a:p>
        </p:txBody>
      </p:sp>
      <p:pic>
        <p:nvPicPr>
          <p:cNvPr id="85"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0473" y="2782455"/>
            <a:ext cx="556718" cy="52519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71947" y="2788920"/>
            <a:ext cx="556718" cy="525191"/>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直線矢印コネクタ 86"/>
          <p:cNvCxnSpPr/>
          <p:nvPr/>
        </p:nvCxnSpPr>
        <p:spPr>
          <a:xfrm flipV="1">
            <a:off x="776537" y="3045050"/>
            <a:ext cx="59541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88" name="テキスト ボックス 87"/>
          <p:cNvSpPr txBox="1"/>
          <p:nvPr/>
        </p:nvSpPr>
        <p:spPr>
          <a:xfrm>
            <a:off x="1143731" y="3268490"/>
            <a:ext cx="1236367" cy="272201"/>
          </a:xfrm>
          <a:prstGeom prst="rect">
            <a:avLst/>
          </a:prstGeom>
          <a:noFill/>
        </p:spPr>
        <p:txBody>
          <a:bodyPr wrap="square" rtlCol="0">
            <a:spAutoFit/>
          </a:bodyPr>
          <a:lstStyle/>
          <a:p>
            <a:r>
              <a:rPr lang="ja-JP" altLang="en-US" sz="1179" b="1" dirty="0"/>
              <a:t>（３月間・６月間）</a:t>
            </a:r>
          </a:p>
        </p:txBody>
      </p:sp>
      <p:sp>
        <p:nvSpPr>
          <p:cNvPr id="73" name="下矢印 72"/>
          <p:cNvSpPr/>
          <p:nvPr/>
        </p:nvSpPr>
        <p:spPr>
          <a:xfrm>
            <a:off x="943696" y="2509112"/>
            <a:ext cx="1492423" cy="20258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4" name="正方形/長方形 93"/>
          <p:cNvSpPr/>
          <p:nvPr/>
        </p:nvSpPr>
        <p:spPr>
          <a:xfrm>
            <a:off x="128465" y="3570523"/>
            <a:ext cx="2520280" cy="3062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④特定事業所加算の見直し</a:t>
            </a:r>
          </a:p>
        </p:txBody>
      </p:sp>
      <p:pic>
        <p:nvPicPr>
          <p:cNvPr id="97"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76736" y="2763430"/>
            <a:ext cx="556718" cy="525191"/>
          </a:xfrm>
          <a:prstGeom prst="rect">
            <a:avLst/>
          </a:prstGeom>
          <a:noFill/>
          <a:extLst>
            <a:ext uri="{909E8E84-426E-40DD-AFC4-6F175D3DCCD1}">
              <a14:hiddenFill xmlns:a14="http://schemas.microsoft.com/office/drawing/2010/main">
                <a:solidFill>
                  <a:srgbClr val="FFFFFF"/>
                </a:solidFill>
              </a14:hiddenFill>
            </a:ext>
          </a:extLst>
        </p:spPr>
      </p:pic>
      <p:cxnSp>
        <p:nvCxnSpPr>
          <p:cNvPr id="98" name="直線矢印コネクタ 97"/>
          <p:cNvCxnSpPr/>
          <p:nvPr/>
        </p:nvCxnSpPr>
        <p:spPr>
          <a:xfrm flipV="1">
            <a:off x="1981326" y="3051515"/>
            <a:ext cx="59541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82" name="テキスト ボックス 81"/>
          <p:cNvSpPr txBox="1"/>
          <p:nvPr/>
        </p:nvSpPr>
        <p:spPr>
          <a:xfrm>
            <a:off x="8034628" y="1577236"/>
            <a:ext cx="577759" cy="302445"/>
          </a:xfrm>
          <a:prstGeom prst="rect">
            <a:avLst/>
          </a:prstGeom>
          <a:noFill/>
        </p:spPr>
        <p:txBody>
          <a:bodyPr wrap="square" rtlCol="0">
            <a:spAutoFit/>
          </a:bodyPr>
          <a:lstStyle/>
          <a:p>
            <a:r>
              <a:rPr lang="en-US" altLang="ja-JP" sz="1376" b="1" dirty="0">
                <a:latin typeface="+mj-ea"/>
                <a:ea typeface="+mj-ea"/>
              </a:rPr>
              <a:t>60</a:t>
            </a:r>
            <a:r>
              <a:rPr lang="ja-JP" altLang="en-US" sz="1376" b="1" dirty="0">
                <a:latin typeface="+mj-ea"/>
                <a:ea typeface="+mj-ea"/>
              </a:rPr>
              <a:t>件</a:t>
            </a:r>
          </a:p>
        </p:txBody>
      </p:sp>
      <p:sp>
        <p:nvSpPr>
          <p:cNvPr id="105" name="下矢印 104"/>
          <p:cNvSpPr/>
          <p:nvPr/>
        </p:nvSpPr>
        <p:spPr>
          <a:xfrm>
            <a:off x="7697226" y="2497122"/>
            <a:ext cx="1130066" cy="20258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052" name="Picture 28" descr="紙に何かを書く会社員のイラスト（泣いた顔・女性）">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89668" y="1901150"/>
            <a:ext cx="359458" cy="547040"/>
          </a:xfrm>
          <a:prstGeom prst="rect">
            <a:avLst/>
          </a:prstGeom>
          <a:noFill/>
          <a:extLst>
            <a:ext uri="{909E8E84-426E-40DD-AFC4-6F175D3DCCD1}">
              <a14:hiddenFill xmlns:a14="http://schemas.microsoft.com/office/drawing/2010/main">
                <a:solidFill>
                  <a:srgbClr val="FFFFFF"/>
                </a:solidFill>
              </a14:hiddenFill>
            </a:ext>
          </a:extLst>
        </p:spPr>
      </p:pic>
      <p:sp>
        <p:nvSpPr>
          <p:cNvPr id="109" name="テキスト ボックス 108"/>
          <p:cNvSpPr txBox="1"/>
          <p:nvPr/>
        </p:nvSpPr>
        <p:spPr>
          <a:xfrm>
            <a:off x="8407690" y="2751441"/>
            <a:ext cx="577759" cy="302445"/>
          </a:xfrm>
          <a:prstGeom prst="rect">
            <a:avLst/>
          </a:prstGeom>
          <a:noFill/>
        </p:spPr>
        <p:txBody>
          <a:bodyPr wrap="square" rtlCol="0">
            <a:spAutoFit/>
          </a:bodyPr>
          <a:lstStyle/>
          <a:p>
            <a:r>
              <a:rPr lang="en-US" altLang="ja-JP" sz="1376" b="1" dirty="0">
                <a:latin typeface="+mj-ea"/>
                <a:ea typeface="+mj-ea"/>
              </a:rPr>
              <a:t>35</a:t>
            </a:r>
            <a:r>
              <a:rPr lang="ja-JP" altLang="en-US" sz="1376" b="1" dirty="0">
                <a:latin typeface="+mj-ea"/>
                <a:ea typeface="+mj-ea"/>
              </a:rPr>
              <a:t>件</a:t>
            </a:r>
          </a:p>
        </p:txBody>
      </p:sp>
      <p:pic>
        <p:nvPicPr>
          <p:cNvPr id="1054" name="Picture 30" descr="http://2.bp.blogspot.com/-gvnbug6EfxI/WD_cadIiC0I/AAAAAAABAFc/ub5pSBC_zUcX7V0g0NlcnwAhAxkxtw1CwCLcB/s800/writing_businesswoman1_smile.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28953" y="3033059"/>
            <a:ext cx="354448" cy="537462"/>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直線コネクタ 83"/>
          <p:cNvCxnSpPr/>
          <p:nvPr/>
        </p:nvCxnSpPr>
        <p:spPr>
          <a:xfrm flipV="1">
            <a:off x="8443904" y="3009664"/>
            <a:ext cx="469537" cy="2185"/>
          </a:xfrm>
          <a:prstGeom prst="line">
            <a:avLst/>
          </a:prstGeom>
        </p:spPr>
        <p:style>
          <a:lnRef idx="3">
            <a:schemeClr val="accent3"/>
          </a:lnRef>
          <a:fillRef idx="0">
            <a:schemeClr val="accent3"/>
          </a:fillRef>
          <a:effectRef idx="2">
            <a:schemeClr val="accent3"/>
          </a:effectRef>
          <a:fontRef idx="minor">
            <a:schemeClr val="tx1"/>
          </a:fontRef>
        </p:style>
      </p:cxnSp>
      <p:cxnSp>
        <p:nvCxnSpPr>
          <p:cNvPr id="129" name="直線コネクタ 128"/>
          <p:cNvCxnSpPr/>
          <p:nvPr/>
        </p:nvCxnSpPr>
        <p:spPr>
          <a:xfrm flipV="1">
            <a:off x="8034628" y="1890143"/>
            <a:ext cx="469537" cy="2185"/>
          </a:xfrm>
          <a:prstGeom prst="line">
            <a:avLst/>
          </a:prstGeom>
        </p:spPr>
        <p:style>
          <a:lnRef idx="3">
            <a:schemeClr val="accent1"/>
          </a:lnRef>
          <a:fillRef idx="0">
            <a:schemeClr val="accent1"/>
          </a:fillRef>
          <a:effectRef idx="2">
            <a:schemeClr val="accent1"/>
          </a:effectRef>
          <a:fontRef idx="minor">
            <a:schemeClr val="tx1"/>
          </a:fontRef>
        </p:style>
      </p:cxnSp>
      <p:pic>
        <p:nvPicPr>
          <p:cNvPr id="1056" name="Picture 32" descr="紙に何かを書く会社員のイラスト（笑顔・男性）">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530954" y="3056673"/>
            <a:ext cx="331230" cy="501860"/>
          </a:xfrm>
          <a:prstGeom prst="rect">
            <a:avLst/>
          </a:prstGeom>
          <a:noFill/>
          <a:extLst>
            <a:ext uri="{909E8E84-426E-40DD-AFC4-6F175D3DCCD1}">
              <a14:hiddenFill xmlns:a14="http://schemas.microsoft.com/office/drawing/2010/main">
                <a:solidFill>
                  <a:srgbClr val="FFFFFF"/>
                </a:solidFill>
              </a14:hiddenFill>
            </a:ext>
          </a:extLst>
        </p:spPr>
      </p:pic>
      <p:sp>
        <p:nvSpPr>
          <p:cNvPr id="132" name="テキスト ボックス 131"/>
          <p:cNvSpPr txBox="1"/>
          <p:nvPr/>
        </p:nvSpPr>
        <p:spPr>
          <a:xfrm>
            <a:off x="7617297" y="2754228"/>
            <a:ext cx="577759" cy="302445"/>
          </a:xfrm>
          <a:prstGeom prst="rect">
            <a:avLst/>
          </a:prstGeom>
          <a:noFill/>
        </p:spPr>
        <p:txBody>
          <a:bodyPr wrap="square" rtlCol="0">
            <a:spAutoFit/>
          </a:bodyPr>
          <a:lstStyle/>
          <a:p>
            <a:r>
              <a:rPr lang="en-US" altLang="ja-JP" sz="1376" b="1" dirty="0">
                <a:latin typeface="+mj-ea"/>
                <a:ea typeface="+mj-ea"/>
              </a:rPr>
              <a:t>35</a:t>
            </a:r>
            <a:r>
              <a:rPr lang="ja-JP" altLang="en-US" sz="1376" b="1" dirty="0">
                <a:latin typeface="+mj-ea"/>
                <a:ea typeface="+mj-ea"/>
              </a:rPr>
              <a:t>件</a:t>
            </a:r>
          </a:p>
        </p:txBody>
      </p:sp>
      <p:cxnSp>
        <p:nvCxnSpPr>
          <p:cNvPr id="133" name="直線コネクタ 132"/>
          <p:cNvCxnSpPr/>
          <p:nvPr/>
        </p:nvCxnSpPr>
        <p:spPr>
          <a:xfrm flipV="1">
            <a:off x="7671408" y="3031967"/>
            <a:ext cx="469537" cy="2185"/>
          </a:xfrm>
          <a:prstGeom prst="line">
            <a:avLst/>
          </a:prstGeom>
        </p:spPr>
        <p:style>
          <a:lnRef idx="3">
            <a:schemeClr val="accent3"/>
          </a:lnRef>
          <a:fillRef idx="0">
            <a:schemeClr val="accent3"/>
          </a:fillRef>
          <a:effectRef idx="2">
            <a:schemeClr val="accent3"/>
          </a:effectRef>
          <a:fontRef idx="minor">
            <a:schemeClr val="tx1"/>
          </a:fontRef>
        </p:style>
      </p:cxnSp>
      <p:sp>
        <p:nvSpPr>
          <p:cNvPr id="66" name="正方形/長方形 65"/>
          <p:cNvSpPr/>
          <p:nvPr/>
        </p:nvSpPr>
        <p:spPr>
          <a:xfrm>
            <a:off x="1" y="68007"/>
            <a:ext cx="9906000" cy="45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192" tIns="100345" rIns="81192" bIns="40596" rtlCol="0" anchor="ctr"/>
          <a:lstStyle/>
          <a:p>
            <a:pPr algn="ctr" defTabSz="896183"/>
            <a:r>
              <a:rPr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年度報酬改定「計画</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相談支援・障害児相談支援における質の高い事業者の適切な</a:t>
            </a:r>
            <a:r>
              <a:rPr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評価</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7" name="グループ化 10"/>
          <p:cNvGrpSpPr>
            <a:grpSpLocks/>
          </p:cNvGrpSpPr>
          <p:nvPr/>
        </p:nvGrpSpPr>
        <p:grpSpPr bwMode="auto">
          <a:xfrm>
            <a:off x="28994" y="459250"/>
            <a:ext cx="9877006" cy="68565"/>
            <a:chOff x="0" y="188640"/>
            <a:chExt cx="9144000" cy="72008"/>
          </a:xfrm>
        </p:grpSpPr>
        <p:cxnSp>
          <p:nvCxnSpPr>
            <p:cNvPr id="69" name="直線コネクタ 6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65" name="テキスト ボックス 64"/>
          <p:cNvSpPr txBox="1"/>
          <p:nvPr/>
        </p:nvSpPr>
        <p:spPr>
          <a:xfrm>
            <a:off x="128465" y="3903972"/>
            <a:ext cx="2365218" cy="423423"/>
          </a:xfrm>
          <a:prstGeom prst="rect">
            <a:avLst/>
          </a:prstGeom>
          <a:noFill/>
        </p:spPr>
        <p:txBody>
          <a:bodyPr wrap="square" rtlCol="0">
            <a:spAutoFit/>
          </a:bodyPr>
          <a:lstStyle/>
          <a:p>
            <a:pPr marL="70754" indent="-449290"/>
            <a:r>
              <a:rPr lang="en-US" altLang="ja-JP" sz="1081" dirty="0"/>
              <a:t>※</a:t>
            </a:r>
            <a:r>
              <a:rPr lang="ja-JP" altLang="en-US" sz="1081" dirty="0"/>
              <a:t>相談支援専門員等の手厚い配置等を評価する加算</a:t>
            </a:r>
            <a:endParaRPr lang="en-US" altLang="ja-JP" sz="1081" dirty="0"/>
          </a:p>
        </p:txBody>
      </p:sp>
      <p:sp>
        <p:nvSpPr>
          <p:cNvPr id="71" name="フローチャート : 磁気ディスク 70"/>
          <p:cNvSpPr/>
          <p:nvPr/>
        </p:nvSpPr>
        <p:spPr>
          <a:xfrm>
            <a:off x="5308237" y="3963087"/>
            <a:ext cx="1084924" cy="548394"/>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ja-JP" sz="1179" dirty="0"/>
          </a:p>
          <a:p>
            <a:pPr algn="ctr"/>
            <a:r>
              <a:rPr lang="ja-JP" altLang="en-US" sz="1179" dirty="0"/>
              <a:t>新基本報酬</a:t>
            </a:r>
          </a:p>
        </p:txBody>
      </p:sp>
      <p:sp>
        <p:nvSpPr>
          <p:cNvPr id="72" name="フローチャート : 磁気ディスク 71"/>
          <p:cNvSpPr/>
          <p:nvPr/>
        </p:nvSpPr>
        <p:spPr>
          <a:xfrm>
            <a:off x="5308237" y="3786185"/>
            <a:ext cx="1084924" cy="353803"/>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ja-JP" altLang="en-US" sz="1179" dirty="0"/>
              <a:t>④加算</a:t>
            </a:r>
          </a:p>
        </p:txBody>
      </p:sp>
      <p:sp>
        <p:nvSpPr>
          <p:cNvPr id="76" name="フローチャート : 磁気ディスク 75"/>
          <p:cNvSpPr/>
          <p:nvPr/>
        </p:nvSpPr>
        <p:spPr>
          <a:xfrm>
            <a:off x="5308237" y="3608757"/>
            <a:ext cx="1084924" cy="315567"/>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179" dirty="0"/>
              <a:t>⑤加算</a:t>
            </a:r>
          </a:p>
        </p:txBody>
      </p:sp>
      <p:grpSp>
        <p:nvGrpSpPr>
          <p:cNvPr id="5" name="グループ化 4"/>
          <p:cNvGrpSpPr/>
          <p:nvPr/>
        </p:nvGrpSpPr>
        <p:grpSpPr>
          <a:xfrm>
            <a:off x="3571439" y="3705394"/>
            <a:ext cx="1140014" cy="997298"/>
            <a:chOff x="3630767" y="3717032"/>
            <a:chExt cx="1140014" cy="1014879"/>
          </a:xfrm>
        </p:grpSpPr>
        <p:sp>
          <p:nvSpPr>
            <p:cNvPr id="2" name="フローチャート : 磁気ディスク 1"/>
            <p:cNvSpPr/>
            <p:nvPr/>
          </p:nvSpPr>
          <p:spPr>
            <a:xfrm>
              <a:off x="3644176" y="3717032"/>
              <a:ext cx="1084924" cy="1014879"/>
            </a:xfrm>
            <a:prstGeom prst="flowChartMagneticDisk">
              <a:avLst/>
            </a:prstGeom>
            <a:scene3d>
              <a:camera prst="orthographicFront">
                <a:rot lat="3000000" lon="0" rev="0"/>
              </a:camera>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179" dirty="0"/>
            </a:p>
          </p:txBody>
        </p:sp>
        <p:sp>
          <p:nvSpPr>
            <p:cNvPr id="3" name="テキスト ボックス 2"/>
            <p:cNvSpPr txBox="1"/>
            <p:nvPr/>
          </p:nvSpPr>
          <p:spPr>
            <a:xfrm>
              <a:off x="3630767" y="4195389"/>
              <a:ext cx="1140014" cy="276999"/>
            </a:xfrm>
            <a:prstGeom prst="rect">
              <a:avLst/>
            </a:prstGeom>
            <a:noFill/>
          </p:spPr>
          <p:txBody>
            <a:bodyPr wrap="square" rtlCol="0">
              <a:spAutoFit/>
            </a:bodyPr>
            <a:lstStyle/>
            <a:p>
              <a:pPr algn="ctr"/>
              <a:r>
                <a:rPr lang="ja-JP" altLang="en-US" sz="1179" dirty="0"/>
                <a:t>旧基本報酬</a:t>
              </a:r>
            </a:p>
          </p:txBody>
        </p:sp>
      </p:grpSp>
      <p:sp>
        <p:nvSpPr>
          <p:cNvPr id="17" name="右矢印 16"/>
          <p:cNvSpPr/>
          <p:nvPr/>
        </p:nvSpPr>
        <p:spPr>
          <a:xfrm>
            <a:off x="4808985" y="3995085"/>
            <a:ext cx="360040" cy="3871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89" name="直線コネクタ 88"/>
          <p:cNvCxnSpPr/>
          <p:nvPr/>
        </p:nvCxnSpPr>
        <p:spPr>
          <a:xfrm flipV="1">
            <a:off x="4669773" y="3641282"/>
            <a:ext cx="638464" cy="353803"/>
          </a:xfrm>
          <a:prstGeom prst="line">
            <a:avLst/>
          </a:prstGeom>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04530" y="4728655"/>
            <a:ext cx="824799" cy="257078"/>
          </a:xfrm>
          <a:prstGeom prst="rect">
            <a:avLst/>
          </a:prstGeom>
          <a:noFill/>
        </p:spPr>
        <p:txBody>
          <a:bodyPr wrap="square" rtlCol="0">
            <a:spAutoFit/>
          </a:bodyPr>
          <a:lstStyle/>
          <a:p>
            <a:r>
              <a:rPr lang="en-US" altLang="ja-JP" sz="1081" dirty="0"/>
              <a:t>【</a:t>
            </a:r>
            <a:r>
              <a:rPr lang="ja-JP" altLang="en-US" sz="1081" dirty="0"/>
              <a:t>加算</a:t>
            </a:r>
            <a:r>
              <a:rPr lang="en-US" altLang="ja-JP" sz="1081" dirty="0"/>
              <a:t>Ⅳ】</a:t>
            </a:r>
            <a:endParaRPr lang="ja-JP" altLang="en-US" sz="1081" dirty="0"/>
          </a:p>
        </p:txBody>
      </p:sp>
      <p:sp>
        <p:nvSpPr>
          <p:cNvPr id="79" name="テキスト ボックス 78"/>
          <p:cNvSpPr txBox="1"/>
          <p:nvPr/>
        </p:nvSpPr>
        <p:spPr>
          <a:xfrm>
            <a:off x="1496617" y="4561170"/>
            <a:ext cx="824799" cy="257078"/>
          </a:xfrm>
          <a:prstGeom prst="rect">
            <a:avLst/>
          </a:prstGeom>
          <a:noFill/>
        </p:spPr>
        <p:txBody>
          <a:bodyPr wrap="square" rtlCol="0">
            <a:spAutoFit/>
          </a:bodyPr>
          <a:lstStyle/>
          <a:p>
            <a:r>
              <a:rPr lang="en-US" altLang="ja-JP" sz="1081" dirty="0"/>
              <a:t>【</a:t>
            </a:r>
            <a:r>
              <a:rPr lang="ja-JP" altLang="en-US" sz="1081" dirty="0"/>
              <a:t>加算</a:t>
            </a:r>
            <a:r>
              <a:rPr lang="en-US" altLang="ja-JP" sz="1081" dirty="0"/>
              <a:t>Ⅲ】</a:t>
            </a:r>
            <a:endParaRPr lang="ja-JP" altLang="en-US" sz="1081" dirty="0"/>
          </a:p>
        </p:txBody>
      </p:sp>
      <p:sp>
        <p:nvSpPr>
          <p:cNvPr id="80" name="テキスト ボックス 79"/>
          <p:cNvSpPr txBox="1"/>
          <p:nvPr/>
        </p:nvSpPr>
        <p:spPr>
          <a:xfrm>
            <a:off x="2360713" y="4207367"/>
            <a:ext cx="1106956" cy="257078"/>
          </a:xfrm>
          <a:prstGeom prst="rect">
            <a:avLst/>
          </a:prstGeom>
          <a:noFill/>
        </p:spPr>
        <p:txBody>
          <a:bodyPr wrap="square" rtlCol="0">
            <a:spAutoFit/>
          </a:bodyPr>
          <a:lstStyle/>
          <a:p>
            <a:r>
              <a:rPr lang="en-US" altLang="ja-JP" sz="1081" dirty="0"/>
              <a:t>【</a:t>
            </a:r>
            <a:r>
              <a:rPr lang="ja-JP" altLang="en-US" sz="1081" dirty="0"/>
              <a:t>加算</a:t>
            </a:r>
            <a:r>
              <a:rPr lang="en-US" altLang="ja-JP" sz="1081" dirty="0"/>
              <a:t>Ⅰ</a:t>
            </a:r>
            <a:r>
              <a:rPr lang="ja-JP" altLang="en-US" sz="1081" dirty="0"/>
              <a:t>・</a:t>
            </a:r>
            <a:r>
              <a:rPr lang="en-US" altLang="ja-JP" sz="1081" dirty="0"/>
              <a:t>Ⅱ】</a:t>
            </a:r>
            <a:endParaRPr lang="ja-JP" altLang="en-US" sz="1081" dirty="0"/>
          </a:p>
        </p:txBody>
      </p:sp>
      <p:sp>
        <p:nvSpPr>
          <p:cNvPr id="83" name="スライド番号プレースホルダー 1"/>
          <p:cNvSpPr>
            <a:spLocks noGrp="1"/>
          </p:cNvSpPr>
          <p:nvPr>
            <p:ph type="sldNum" sz="quarter" idx="12"/>
          </p:nvPr>
        </p:nvSpPr>
        <p:spPr>
          <a:xfrm>
            <a:off x="7522972" y="6396023"/>
            <a:ext cx="2311400" cy="358800"/>
          </a:xfrm>
        </p:spPr>
        <p:txBody>
          <a:bodyPr/>
          <a:lstStyle/>
          <a:p>
            <a:fld id="{BF650902-BC30-4882-9DB1-CF188FB606CB}" type="slidenum">
              <a:rPr lang="ja-JP" altLang="en-US" sz="1376"/>
              <a:pPr/>
              <a:t>56</a:t>
            </a:fld>
            <a:endParaRPr lang="ja-JP" altLang="en-US" sz="1376" dirty="0"/>
          </a:p>
        </p:txBody>
      </p:sp>
    </p:spTree>
    <p:extLst>
      <p:ext uri="{BB962C8B-B14F-4D97-AF65-F5344CB8AC3E}">
        <p14:creationId xmlns:p14="http://schemas.microsoft.com/office/powerpoint/2010/main" val="1406794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26146" y="527814"/>
            <a:ext cx="9426295" cy="320646"/>
          </a:xfrm>
          <a:prstGeom prst="rect">
            <a:avLst/>
          </a:prstGeom>
          <a:solidFill>
            <a:schemeClr val="accent5">
              <a:lumMod val="60000"/>
              <a:lumOff val="40000"/>
            </a:schemeClr>
          </a:solidFill>
          <a:ln w="28575">
            <a:solidFill>
              <a:srgbClr val="99CCFF"/>
            </a:solidFill>
          </a:ln>
        </p:spPr>
        <p:txBody>
          <a:bodyPr wrap="square" lIns="84959" tIns="100345" rIns="84959" bIns="42479" rtlCol="0" anchor="ctr" anchorCtr="0">
            <a:spAutoFit/>
          </a:bodyPr>
          <a:lstStyle/>
          <a:p>
            <a:pPr marL="336968" indent="-336968">
              <a:lnSpc>
                <a:spcPts val="1393"/>
              </a:lnSpc>
              <a:buAutoNum type="circleNumDbPlain"/>
            </a:pPr>
            <a:r>
              <a:rPr lang="ja-JP" altLang="en-US" sz="1474" b="1" dirty="0">
                <a:latin typeface="メイリオ" panose="020B0604030504040204" pitchFamily="50" charset="-128"/>
                <a:ea typeface="メイリオ" panose="020B0604030504040204" pitchFamily="50" charset="-128"/>
                <a:cs typeface="メイリオ" panose="020B0604030504040204" pitchFamily="50" charset="-128"/>
              </a:rPr>
              <a:t>モニタリング実施標準期間の見直し（計画相談支援）　</a:t>
            </a:r>
          </a:p>
        </p:txBody>
      </p:sp>
      <p:sp>
        <p:nvSpPr>
          <p:cNvPr id="17" name="正方形/長方形 16"/>
          <p:cNvSpPr/>
          <p:nvPr/>
        </p:nvSpPr>
        <p:spPr>
          <a:xfrm>
            <a:off x="126144" y="854762"/>
            <a:ext cx="9426296" cy="534238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1506" rtlCol="0" anchor="t" anchorCtr="0"/>
          <a:lstStyle/>
          <a:p>
            <a:pPr marL="355688" indent="-355688">
              <a:lnSpc>
                <a:spcPts val="1572"/>
              </a:lnSpc>
            </a:pPr>
            <a:r>
              <a:rPr lang="ja-JP" altLang="en-US"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　サービス等利用計画等の定期的な検証（モニタリング）の標準期間について、支援の必要性の観点から標準期間の一部を見直し、モニタリングの頻度を高める。</a:t>
            </a: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lnSpc>
                <a:spcPts val="1572"/>
              </a:lnSpc>
            </a:pPr>
            <a:endParaRPr lang="en-US" altLang="ja-JP" sz="127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lnSpc>
                <a:spcPts val="1572"/>
              </a:lnSpc>
            </a:pPr>
            <a:endParaRPr lang="ja-JP" altLang="en-US"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lnSpc>
                <a:spcPts val="1572"/>
              </a:lnSpc>
            </a:pPr>
            <a:r>
              <a:rPr lang="ja-JP" altLang="en-US"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p:txBody>
      </p:sp>
      <p:graphicFrame>
        <p:nvGraphicFramePr>
          <p:cNvPr id="2" name="表 1"/>
          <p:cNvGraphicFramePr>
            <a:graphicFrameLocks noGrp="1"/>
          </p:cNvGraphicFramePr>
          <p:nvPr>
            <p:extLst/>
          </p:nvPr>
        </p:nvGraphicFramePr>
        <p:xfrm>
          <a:off x="200472" y="1425828"/>
          <a:ext cx="9281209" cy="4661856"/>
        </p:xfrm>
        <a:graphic>
          <a:graphicData uri="http://schemas.openxmlformats.org/drawingml/2006/table">
            <a:tbl>
              <a:tblPr firstRow="1" bandRow="1">
                <a:tableStyleId>{7DF18680-E054-41AD-8BC1-D1AEF772440D}</a:tableStyleId>
              </a:tblPr>
              <a:tblGrid>
                <a:gridCol w="571153">
                  <a:extLst>
                    <a:ext uri="{9D8B030D-6E8A-4147-A177-3AD203B41FA5}">
                      <a16:colId xmlns:a16="http://schemas.microsoft.com/office/drawing/2014/main" xmlns="" val="20000"/>
                    </a:ext>
                  </a:extLst>
                </a:gridCol>
                <a:gridCol w="3648688">
                  <a:extLst>
                    <a:ext uri="{9D8B030D-6E8A-4147-A177-3AD203B41FA5}">
                      <a16:colId xmlns:a16="http://schemas.microsoft.com/office/drawing/2014/main" xmlns="" val="20001"/>
                    </a:ext>
                  </a:extLst>
                </a:gridCol>
                <a:gridCol w="1687936">
                  <a:extLst>
                    <a:ext uri="{9D8B030D-6E8A-4147-A177-3AD203B41FA5}">
                      <a16:colId xmlns:a16="http://schemas.microsoft.com/office/drawing/2014/main" xmlns="" val="20002"/>
                    </a:ext>
                  </a:extLst>
                </a:gridCol>
                <a:gridCol w="1617606">
                  <a:extLst>
                    <a:ext uri="{9D8B030D-6E8A-4147-A177-3AD203B41FA5}">
                      <a16:colId xmlns:a16="http://schemas.microsoft.com/office/drawing/2014/main" xmlns="" val="20003"/>
                    </a:ext>
                  </a:extLst>
                </a:gridCol>
                <a:gridCol w="1755826">
                  <a:extLst>
                    <a:ext uri="{9D8B030D-6E8A-4147-A177-3AD203B41FA5}">
                      <a16:colId xmlns:a16="http://schemas.microsoft.com/office/drawing/2014/main" xmlns="" val="20004"/>
                    </a:ext>
                  </a:extLst>
                </a:gridCol>
              </a:tblGrid>
              <a:tr h="442378">
                <a:tc rowSpan="2" gridSpan="2">
                  <a:txBody>
                    <a:bodyPr/>
                    <a:lstStyle/>
                    <a:p>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対象者</a:t>
                      </a:r>
                      <a:endParaRPr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FFCC"/>
                    </a:solidFill>
                  </a:tcPr>
                </a:tc>
                <a:tc rowSpan="2" hMerge="1">
                  <a:txBody>
                    <a:bodyPr/>
                    <a:lstStyle/>
                    <a:p>
                      <a:endParaRPr kumimoji="1" lang="ja-JP" altLang="en-US" dirty="0">
                        <a:solidFill>
                          <a:schemeClr val="tx1"/>
                        </a:solidFill>
                      </a:endParaRPr>
                    </a:p>
                  </a:txBody>
                  <a:tcPr/>
                </a:tc>
                <a:tc rowSpan="2">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旧基準</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見直し後</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kumimoji="1" lang="ja-JP" altLang="en-US" sz="1500" dirty="0">
                        <a:solidFill>
                          <a:schemeClr val="tx1"/>
                        </a:solidFill>
                      </a:endParaRPr>
                    </a:p>
                  </a:txBody>
                  <a:tcPr/>
                </a:tc>
                <a:extLst>
                  <a:ext uri="{0D108BD9-81ED-4DB2-BD59-A6C34878D82A}">
                    <a16:rowId xmlns:a16="http://schemas.microsoft.com/office/drawing/2014/main" xmlns="" val="10000"/>
                  </a:ext>
                </a:extLst>
              </a:tr>
              <a:tr h="368648">
                <a:tc gridSpan="2" vMerge="1">
                  <a:txBody>
                    <a:bodyPr/>
                    <a:lstStyle/>
                    <a:p>
                      <a:endParaRPr kumimoji="1" lang="ja-JP" altLang="en-US" sz="1500" dirty="0">
                        <a:solidFill>
                          <a:schemeClr val="tx1"/>
                        </a:solidFill>
                      </a:endParaRPr>
                    </a:p>
                  </a:txBody>
                  <a:tcPr anchor="ctr"/>
                </a:tc>
                <a:tc hMerge="1" vMerge="1">
                  <a:txBody>
                    <a:bodyPr/>
                    <a:lstStyle/>
                    <a:p>
                      <a:endParaRPr kumimoji="1" lang="ja-JP" altLang="en-US" dirty="0">
                        <a:solidFill>
                          <a:schemeClr val="tx1"/>
                        </a:solidFill>
                      </a:endParaRPr>
                    </a:p>
                  </a:txBody>
                  <a:tcPr/>
                </a:tc>
                <a:tc vMerge="1">
                  <a:txBody>
                    <a:bodyPr/>
                    <a:lstStyle/>
                    <a:p>
                      <a:endParaRPr kumimoji="1" lang="ja-JP" altLang="en-US" sz="1500" dirty="0">
                        <a:solidFill>
                          <a:schemeClr val="tx1"/>
                        </a:solidFill>
                      </a:endParaRPr>
                    </a:p>
                  </a:txBody>
                  <a:tcPr/>
                </a:tc>
                <a:tc>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３０年度～</a:t>
                      </a: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３１年度～</a:t>
                      </a: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10001"/>
                  </a:ext>
                </a:extLst>
              </a:tr>
              <a:tr h="589837">
                <a:tc gridSpan="2">
                  <a:txBody>
                    <a:bodyPr/>
                    <a:lstStyle/>
                    <a:p>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新規サービス利用者</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利用開始から３月のみ</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利用開始から３月のみ</a:t>
                      </a: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68648">
                <a:tc rowSpan="4">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在宅の障害福祉サービス</a:t>
                      </a:r>
                      <a:endParaRPr kumimoji="1"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障害児通所支援　等</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集中的支援が必要な者</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718848">
                <a:tc vMerge="1">
                  <a:txBody>
                    <a:bodyPr/>
                    <a:lstStyle/>
                    <a:p>
                      <a:endParaRPr kumimoji="1" lang="ja-JP" altLang="en-US"/>
                    </a:p>
                  </a:txBody>
                  <a:tcPr/>
                </a:tc>
                <a:tc>
                  <a:txBody>
                    <a:bodyPr/>
                    <a:lstStyle/>
                    <a:p>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就労定着支援、自立生活援助、</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日中サービス支援型共同生活援助</a:t>
                      </a: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３月間</a:t>
                      </a: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algn="ct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4"/>
                  </a:ext>
                </a:extLst>
              </a:tr>
              <a:tr h="718848">
                <a:tc vMerge="1">
                  <a:txBody>
                    <a:bodyPr/>
                    <a:lstStyle/>
                    <a:p>
                      <a:endParaRPr kumimoji="1" lang="ja-JP" altLang="en-US" dirty="0">
                        <a:solidFill>
                          <a:schemeClr val="tx1"/>
                        </a:solidFill>
                      </a:endParaRPr>
                    </a:p>
                  </a:txBody>
                  <a:tcPr/>
                </a:tc>
                <a:tc>
                  <a:txBody>
                    <a:bodyPr/>
                    <a:lstStyle/>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居宅介護、行動援護、同行援護、</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重度訪問介護、短期入所、就労移行支援、自立訓練</a:t>
                      </a: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３月間</a:t>
                      </a: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5"/>
                  </a:ext>
                </a:extLst>
              </a:tr>
              <a:tr h="842636">
                <a:tc vMerge="1">
                  <a:txBody>
                    <a:bodyPr/>
                    <a:lstStyle/>
                    <a:p>
                      <a:endParaRPr kumimoji="1" lang="ja-JP" altLang="en-US" dirty="0">
                        <a:solidFill>
                          <a:schemeClr val="tx1"/>
                        </a:solidFill>
                      </a:endParaRPr>
                    </a:p>
                  </a:txBody>
                  <a:tcPr/>
                </a:tc>
                <a:tc>
                  <a:txBody>
                    <a:bodyPr/>
                    <a:lstStyle/>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生活介護、就労継続支援、共同生活援助（日中支援型を除く）、地域移行支援、</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地域定着支援、障害児通所支援</a:t>
                      </a: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en-US" altLang="ja-JP"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a:t>
                      </a:r>
                      <a:r>
                        <a:rPr kumimoji="1" lang="ja-JP" altLang="en-US" sz="10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歳以上で介護保険の</a:t>
                      </a:r>
                      <a:endParaRPr kumimoji="1" lang="en-US" altLang="ja-JP" sz="10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ケアマネジメントを</a:t>
                      </a:r>
                      <a:endParaRPr kumimoji="1" lang="en-US" altLang="ja-JP" sz="10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受けていない者は３月間</a:t>
                      </a:r>
                      <a:endParaRPr kumimoji="1" lang="ja-JP" altLang="en-US"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6"/>
                  </a:ext>
                </a:extLst>
              </a:tr>
              <a:tr h="58983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施設入所等</a:t>
                      </a: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障害者支援施設、のぞみの園、療養介護入所者、重度障害者等包括支援</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１年間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4928" marB="44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algn="ct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7"/>
                  </a:ext>
                </a:extLst>
              </a:tr>
            </a:tbl>
          </a:graphicData>
        </a:graphic>
      </p:graphicFrame>
      <p:sp>
        <p:nvSpPr>
          <p:cNvPr id="3" name="テキスト ボックス 2"/>
          <p:cNvSpPr txBox="1"/>
          <p:nvPr/>
        </p:nvSpPr>
        <p:spPr>
          <a:xfrm>
            <a:off x="200472" y="6197153"/>
            <a:ext cx="9589065" cy="302445"/>
          </a:xfrm>
          <a:prstGeom prst="rect">
            <a:avLst/>
          </a:prstGeom>
          <a:noFill/>
        </p:spPr>
        <p:txBody>
          <a:bodyPr wrap="square" rtlCol="0">
            <a:spAutoFit/>
          </a:bodyPr>
          <a:lstStyle/>
          <a:p>
            <a:r>
              <a:rPr lang="en-US" altLang="ja-JP" sz="1376"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78" dirty="0">
                <a:latin typeface="メイリオ" panose="020B0604030504040204" pitchFamily="50" charset="-128"/>
                <a:ea typeface="メイリオ" panose="020B0604030504040204" pitchFamily="50" charset="-128"/>
                <a:cs typeface="メイリオ" panose="020B0604030504040204" pitchFamily="50" charset="-128"/>
              </a:rPr>
              <a:t>　現に計画作成済みの対象者については、各見直し時期以降に計画再作成（又は変更）を行うまでは、なお従前の例による。</a:t>
            </a:r>
          </a:p>
        </p:txBody>
      </p:sp>
      <p:sp>
        <p:nvSpPr>
          <p:cNvPr id="8" name="スライド番号プレースホルダー 1"/>
          <p:cNvSpPr>
            <a:spLocks noGrp="1"/>
          </p:cNvSpPr>
          <p:nvPr>
            <p:ph type="sldNum" sz="quarter" idx="12"/>
          </p:nvPr>
        </p:nvSpPr>
        <p:spPr>
          <a:xfrm>
            <a:off x="7603858" y="6439801"/>
            <a:ext cx="2311400" cy="358800"/>
          </a:xfrm>
        </p:spPr>
        <p:txBody>
          <a:bodyPr/>
          <a:lstStyle/>
          <a:p>
            <a:fld id="{BF650902-BC30-4882-9DB1-CF188FB606CB}" type="slidenum">
              <a:rPr lang="ja-JP" altLang="en-US" sz="1376"/>
              <a:pPr/>
              <a:t>57</a:t>
            </a:fld>
            <a:endParaRPr lang="ja-JP" altLang="en-US" sz="1376" dirty="0"/>
          </a:p>
        </p:txBody>
      </p:sp>
    </p:spTree>
    <p:extLst>
      <p:ext uri="{BB962C8B-B14F-4D97-AF65-F5344CB8AC3E}">
        <p14:creationId xmlns:p14="http://schemas.microsoft.com/office/powerpoint/2010/main" val="12781666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5" y="535843"/>
            <a:ext cx="9663394" cy="614814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1506" rtlCol="0" anchor="t" anchorCtr="0"/>
          <a:lstStyle/>
          <a:p>
            <a:pPr marL="355688" indent="-355688">
              <a:lnSpc>
                <a:spcPts val="1474"/>
              </a:lnSpc>
            </a:pPr>
            <a:r>
              <a:rPr lang="ja-JP" altLang="en-US"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計画相談支援・障害児相談支援の質のサービスの標準化を図るため、</a:t>
            </a:r>
            <a:r>
              <a:rPr lang="ja-JP" altLang="ja-JP" sz="1376"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１ヶ月平均の利用者の数が</a:t>
            </a:r>
            <a:r>
              <a:rPr lang="en-US" altLang="ja-JP" sz="1376"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ja-JP" sz="1376"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件に対して１人を標準とする</a:t>
            </a:r>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474"/>
              </a:lnSpc>
            </a:pPr>
            <a:r>
              <a:rPr lang="ja-JP" altLang="en-US"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376"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「１ヶ月平均」とは当該月の前６月間の利用者の数を６で除して得た数を指す</a:t>
            </a:r>
            <a:r>
              <a:rPr lang="ja-JP" altLang="en-US"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474"/>
              </a:lnSpc>
            </a:pPr>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474"/>
              </a:lnSpc>
            </a:pPr>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474"/>
              </a:lnSpc>
            </a:pPr>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474"/>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474"/>
              </a:lnSpc>
            </a:pPr>
            <a:r>
              <a:rPr lang="ja-JP" altLang="en-US"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　業務負担に応じた加算を設けること等に伴い、計画相談支援の基本報酬を引下げ。</a:t>
            </a: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474"/>
              </a:lnSpc>
            </a:pPr>
            <a:r>
              <a:rPr lang="ja-JP" altLang="en-US"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　標準担当件数を一定以上超過する場合（４０件以上）の基本報酬の逓減制を導入。</a:t>
            </a:r>
          </a:p>
          <a:p>
            <a:pPr marL="355688" indent="-355688">
              <a:lnSpc>
                <a:spcPts val="1474"/>
              </a:lnSpc>
            </a:pPr>
            <a:r>
              <a:rPr lang="ja-JP" altLang="en-US"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79"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79"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障害児相談支援は、モニタリング標準期間の見直しを行わないことなどから、基本報酬は据え置き。</a:t>
            </a:r>
          </a:p>
          <a:p>
            <a:pPr marL="355688" indent="-355688">
              <a:lnSpc>
                <a:spcPts val="1572"/>
              </a:lnSpc>
            </a:pPr>
            <a:r>
              <a:rPr lang="ja-JP" altLang="en-US" sz="147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72"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491"/>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491"/>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491"/>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491"/>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491"/>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r>
              <a:rPr lang="ja-JP" altLang="en-US"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79"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lnSpc>
                <a:spcPts val="1572"/>
              </a:lnSpc>
            </a:pPr>
            <a:endParaRPr lang="en-US" altLang="ja-JP" sz="1474"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r>
              <a:rPr lang="ja-JP" altLang="en-US"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r>
              <a:rPr lang="ja-JP" altLang="en-US" sz="137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p:txBody>
      </p:sp>
      <p:graphicFrame>
        <p:nvGraphicFramePr>
          <p:cNvPr id="7" name="表 6"/>
          <p:cNvGraphicFramePr>
            <a:graphicFrameLocks noGrp="1"/>
          </p:cNvGraphicFramePr>
          <p:nvPr>
            <p:extLst/>
          </p:nvPr>
        </p:nvGraphicFramePr>
        <p:xfrm>
          <a:off x="272482" y="2841013"/>
          <a:ext cx="3450383" cy="787085"/>
        </p:xfrm>
        <a:graphic>
          <a:graphicData uri="http://schemas.openxmlformats.org/drawingml/2006/table">
            <a:tbl>
              <a:tblPr>
                <a:tableStyleId>{5C22544A-7EE6-4342-B048-85BDC9FD1C3A}</a:tableStyleId>
              </a:tblPr>
              <a:tblGrid>
                <a:gridCol w="3450383">
                  <a:extLst>
                    <a:ext uri="{9D8B030D-6E8A-4147-A177-3AD203B41FA5}">
                      <a16:colId xmlns:a16="http://schemas.microsoft.com/office/drawing/2014/main" xmlns="" val="20000"/>
                    </a:ext>
                  </a:extLst>
                </a:gridCol>
              </a:tblGrid>
              <a:tr h="787085">
                <a:tc>
                  <a:txBody>
                    <a:bodyPr/>
                    <a:lstStyle/>
                    <a:p>
                      <a:pPr indent="88900" algn="just">
                        <a:lnSpc>
                          <a:spcPct val="100000"/>
                        </a:lnSpc>
                        <a:spcAft>
                          <a:spcPts val="0"/>
                        </a:spcAft>
                      </a:pP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［旧単価］</a:t>
                      </a:r>
                    </a:p>
                    <a:p>
                      <a:pPr indent="88900" algn="just">
                        <a:lnSpc>
                          <a:spcPct val="100000"/>
                        </a:lnSpc>
                        <a:spcAft>
                          <a:spcPts val="0"/>
                        </a:spcAft>
                      </a:pP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イ　サービス利用支援費</a:t>
                      </a:r>
                      <a:r>
                        <a:rPr lang="ja-JP" altLang="en-US" sz="12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a:t>
                      </a:r>
                    </a:p>
                    <a:p>
                      <a:pPr indent="88900" algn="just">
                        <a:lnSpc>
                          <a:spcPct val="100000"/>
                        </a:lnSpc>
                        <a:spcAft>
                          <a:spcPts val="0"/>
                        </a:spcAft>
                      </a:pP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ロ　継続サービス利用支援費         </a:t>
                      </a:r>
                      <a:r>
                        <a:rPr lang="en-US" altLang="ja-JP"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9000" marR="68104" marT="70753"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graphicFrame>
        <p:nvGraphicFramePr>
          <p:cNvPr id="8" name="表 7"/>
          <p:cNvGraphicFramePr>
            <a:graphicFrameLocks noGrp="1"/>
          </p:cNvGraphicFramePr>
          <p:nvPr>
            <p:extLst/>
          </p:nvPr>
        </p:nvGraphicFramePr>
        <p:xfrm>
          <a:off x="4642830" y="2792154"/>
          <a:ext cx="4990691" cy="1350913"/>
        </p:xfrm>
        <a:graphic>
          <a:graphicData uri="http://schemas.openxmlformats.org/drawingml/2006/table">
            <a:tbl>
              <a:tblPr>
                <a:tableStyleId>{5C22544A-7EE6-4342-B048-85BDC9FD1C3A}</a:tableStyleId>
              </a:tblPr>
              <a:tblGrid>
                <a:gridCol w="4990691">
                  <a:extLst>
                    <a:ext uri="{9D8B030D-6E8A-4147-A177-3AD203B41FA5}">
                      <a16:colId xmlns:a16="http://schemas.microsoft.com/office/drawing/2014/main" xmlns="" val="20000"/>
                    </a:ext>
                  </a:extLst>
                </a:gridCol>
              </a:tblGrid>
              <a:tr h="1328737">
                <a:tc>
                  <a:txBody>
                    <a:bodyPr/>
                    <a:lstStyle/>
                    <a:p>
                      <a:pPr indent="88900" algn="just">
                        <a:lnSpc>
                          <a:spcPct val="100000"/>
                        </a:lnSpc>
                        <a:spcAft>
                          <a:spcPts val="0"/>
                        </a:spcAft>
                      </a:pP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［見直し後］</a:t>
                      </a:r>
                    </a:p>
                    <a:p>
                      <a:pPr eaLnBrk="0" fontAlgn="base" latinLnBrk="1" hangingPunct="0">
                        <a:lnSpc>
                          <a:spcPct val="100000"/>
                        </a:lnSpc>
                      </a:pP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イ　サービス利用支援費</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サービス利用支援費（Ⅰ）　</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1,458</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1,611</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latinLnBrk="1" hangingPunct="0">
                        <a:lnSpc>
                          <a:spcPct val="100000"/>
                        </a:lnSpc>
                      </a:pP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サービス利用支援費（Ⅱ）　　　</a:t>
                      </a:r>
                      <a:r>
                        <a:rPr kumimoji="1" lang="ja-JP" altLang="en-US" sz="12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729</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806</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p>
                    <a:p>
                      <a:pPr>
                        <a:lnSpc>
                          <a:spcPct val="100000"/>
                        </a:lnSpc>
                      </a:pP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ロ　継続サービス利用支援費　　　　　　 　　 　　</a:t>
                      </a:r>
                    </a:p>
                    <a:p>
                      <a:pPr eaLnBrk="0" fontAlgn="base" latinLnBrk="1" hangingPunct="0">
                        <a:lnSpc>
                          <a:spcPct val="100000"/>
                        </a:lnSpc>
                      </a:pP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継続サービス利用支援費（Ⅰ）</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1,207</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1,310</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継続サービス利用支援費（Ⅱ）　</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603</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655</a:t>
                      </a:r>
                      <a:r>
                        <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2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9000" marR="68104" marT="70753"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sp>
        <p:nvSpPr>
          <p:cNvPr id="9" name="右矢印 8"/>
          <p:cNvSpPr/>
          <p:nvPr/>
        </p:nvSpPr>
        <p:spPr>
          <a:xfrm>
            <a:off x="3997278" y="2848874"/>
            <a:ext cx="515490" cy="779224"/>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654660" y="4193197"/>
            <a:ext cx="9073008" cy="374461"/>
          </a:xfrm>
          <a:prstGeom prst="rect">
            <a:avLst/>
          </a:prstGeom>
          <a:noFill/>
        </p:spPr>
        <p:txBody>
          <a:bodyPr wrap="square" rtlCol="0">
            <a:spAutoFit/>
          </a:bodyPr>
          <a:lstStyle/>
          <a:p>
            <a:pPr marL="441491" indent="-441491">
              <a:lnSpc>
                <a:spcPts val="1081"/>
              </a:lnSpc>
            </a:pPr>
            <a:r>
              <a:rPr lang="ja-JP" altLang="en-US" sz="1032" dirty="0">
                <a:latin typeface="メイリオ" panose="020B0604030504040204" pitchFamily="50" charset="-128"/>
                <a:ea typeface="メイリオ" panose="020B0604030504040204" pitchFamily="50" charset="-128"/>
                <a:cs typeface="メイリオ" panose="020B0604030504040204" pitchFamily="50" charset="-128"/>
              </a:rPr>
              <a:t>注１）</a:t>
            </a:r>
            <a:r>
              <a:rPr lang="ja-JP" altLang="ja-JP" sz="1032"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32" dirty="0">
                <a:latin typeface="メイリオ" panose="020B0604030504040204" pitchFamily="50" charset="-128"/>
                <a:ea typeface="メイリオ" panose="020B0604030504040204" pitchFamily="50" charset="-128"/>
                <a:cs typeface="メイリオ" panose="020B0604030504040204" pitchFamily="50" charset="-128"/>
              </a:rPr>
              <a:t>については、利用者数が</a:t>
            </a:r>
            <a:r>
              <a:rPr lang="en-US" altLang="ja-JP" sz="1032" dirty="0">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32" dirty="0">
                <a:latin typeface="メイリオ" panose="020B0604030504040204" pitchFamily="50" charset="-128"/>
                <a:ea typeface="メイリオ" panose="020B0604030504040204" pitchFamily="50" charset="-128"/>
                <a:cs typeface="メイリオ" panose="020B0604030504040204" pitchFamily="50" charset="-128"/>
              </a:rPr>
              <a:t>未満の部分について算定。</a:t>
            </a:r>
            <a:r>
              <a:rPr lang="ja-JP" altLang="ja-JP" sz="1032"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32"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ja-JP" sz="1032"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32" dirty="0">
                <a:latin typeface="メイリオ" panose="020B0604030504040204" pitchFamily="50" charset="-128"/>
                <a:ea typeface="メイリオ" panose="020B0604030504040204" pitchFamily="50" charset="-128"/>
                <a:cs typeface="メイリオ" panose="020B0604030504040204" pitchFamily="50" charset="-128"/>
              </a:rPr>
              <a:t>については、</a:t>
            </a:r>
            <a:r>
              <a:rPr lang="en-US" altLang="ja-JP" sz="1032" dirty="0">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32" dirty="0">
                <a:latin typeface="メイリオ" panose="020B0604030504040204" pitchFamily="50" charset="-128"/>
                <a:ea typeface="メイリオ" panose="020B0604030504040204" pitchFamily="50" charset="-128"/>
                <a:cs typeface="メイリオ" panose="020B0604030504040204" pitchFamily="50" charset="-128"/>
              </a:rPr>
              <a:t>以上の部分について算定。</a:t>
            </a:r>
            <a:endParaRPr lang="en-US" altLang="ja-JP" sz="1032" dirty="0">
              <a:latin typeface="メイリオ" panose="020B0604030504040204" pitchFamily="50" charset="-128"/>
              <a:ea typeface="メイリオ" panose="020B0604030504040204" pitchFamily="50" charset="-128"/>
              <a:cs typeface="メイリオ" panose="020B0604030504040204" pitchFamily="50" charset="-128"/>
            </a:endParaRPr>
          </a:p>
          <a:p>
            <a:pPr marL="441491" indent="-441491">
              <a:lnSpc>
                <a:spcPts val="1081"/>
              </a:lnSpc>
            </a:pPr>
            <a:r>
              <a:rPr lang="ja-JP" altLang="en-US" sz="1032" dirty="0">
                <a:latin typeface="メイリオ" panose="020B0604030504040204" pitchFamily="50" charset="-128"/>
                <a:ea typeface="メイリオ" panose="020B0604030504040204" pitchFamily="50" charset="-128"/>
                <a:cs typeface="メイリオ" panose="020B0604030504040204" pitchFamily="50" charset="-128"/>
              </a:rPr>
              <a:t>注２） </a:t>
            </a:r>
            <a:r>
              <a:rPr lang="ja-JP" altLang="en-US" sz="1032" u="sng" dirty="0">
                <a:latin typeface="メイリオ" panose="020B0604030504040204" pitchFamily="50" charset="-128"/>
                <a:ea typeface="メイリオ" panose="020B0604030504040204" pitchFamily="50" charset="-128"/>
                <a:cs typeface="メイリオ" panose="020B0604030504040204" pitchFamily="50" charset="-128"/>
              </a:rPr>
              <a:t>新単価については、施設入所等及び新サービス以外の利用者については平成</a:t>
            </a:r>
            <a:r>
              <a:rPr lang="en-US" altLang="ja-JP" sz="1032" u="sng" dirty="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032" u="sng" dirty="0">
                <a:latin typeface="メイリオ" panose="020B0604030504040204" pitchFamily="50" charset="-128"/>
                <a:ea typeface="メイリオ" panose="020B0604030504040204" pitchFamily="50" charset="-128"/>
                <a:cs typeface="メイリオ" panose="020B0604030504040204" pitchFamily="50" charset="-128"/>
              </a:rPr>
              <a:t>年度から適用。平成</a:t>
            </a:r>
            <a:r>
              <a:rPr lang="en-US" altLang="ja-JP" sz="1032" u="sng"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32" u="sng" dirty="0">
                <a:latin typeface="メイリオ" panose="020B0604030504040204" pitchFamily="50" charset="-128"/>
                <a:ea typeface="メイリオ" panose="020B0604030504040204" pitchFamily="50" charset="-128"/>
                <a:cs typeface="メイリオ" panose="020B0604030504040204" pitchFamily="50" charset="-128"/>
              </a:rPr>
              <a:t>年度中は括弧内の単価を適用。</a:t>
            </a:r>
          </a:p>
        </p:txBody>
      </p:sp>
      <p:graphicFrame>
        <p:nvGraphicFramePr>
          <p:cNvPr id="10" name="表 9"/>
          <p:cNvGraphicFramePr>
            <a:graphicFrameLocks noGrp="1"/>
          </p:cNvGraphicFramePr>
          <p:nvPr>
            <p:extLst/>
          </p:nvPr>
        </p:nvGraphicFramePr>
        <p:xfrm>
          <a:off x="200473" y="4974292"/>
          <a:ext cx="3528392" cy="619393"/>
        </p:xfrm>
        <a:graphic>
          <a:graphicData uri="http://schemas.openxmlformats.org/drawingml/2006/table">
            <a:tbl>
              <a:tblPr>
                <a:tableStyleId>{5C22544A-7EE6-4342-B048-85BDC9FD1C3A}</a:tableStyleId>
              </a:tblPr>
              <a:tblGrid>
                <a:gridCol w="3528392">
                  <a:extLst>
                    <a:ext uri="{9D8B030D-6E8A-4147-A177-3AD203B41FA5}">
                      <a16:colId xmlns:a16="http://schemas.microsoft.com/office/drawing/2014/main" xmlns="" val="20000"/>
                    </a:ext>
                  </a:extLst>
                </a:gridCol>
              </a:tblGrid>
              <a:tr h="609889">
                <a:tc>
                  <a:txBody>
                    <a:bodyPr/>
                    <a:lstStyle/>
                    <a:p>
                      <a:pPr indent="88900" algn="just">
                        <a:lnSpc>
                          <a:spcPct val="100000"/>
                        </a:lnSpc>
                        <a:spcAft>
                          <a:spcPts val="0"/>
                        </a:spcAft>
                      </a:pP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［旧単価］</a:t>
                      </a:r>
                    </a:p>
                    <a:p>
                      <a:pPr indent="88900" algn="just">
                        <a:lnSpc>
                          <a:spcPct val="100000"/>
                        </a:lnSpc>
                        <a:spcAft>
                          <a:spcPts val="0"/>
                        </a:spcAft>
                      </a:pP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イ　障害児支援利用援助費</a:t>
                      </a:r>
                      <a:r>
                        <a:rPr lang="ja-JP" altLang="en-US" sz="12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ロ　継続障害児支援利用援助費</a:t>
                      </a:r>
                      <a:r>
                        <a:rPr lang="ja-JP" altLang="en-US" sz="12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2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a:t>
                      </a:r>
                    </a:p>
                  </a:txBody>
                  <a:tcPr marL="39000" marR="68104" marT="70753"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graphicFrame>
        <p:nvGraphicFramePr>
          <p:cNvPr id="11" name="表 10"/>
          <p:cNvGraphicFramePr>
            <a:graphicFrameLocks noGrp="1"/>
          </p:cNvGraphicFramePr>
          <p:nvPr>
            <p:extLst/>
          </p:nvPr>
        </p:nvGraphicFramePr>
        <p:xfrm>
          <a:off x="4642831" y="4974294"/>
          <a:ext cx="4990690" cy="1564273"/>
        </p:xfrm>
        <a:graphic>
          <a:graphicData uri="http://schemas.openxmlformats.org/drawingml/2006/table">
            <a:tbl>
              <a:tblPr>
                <a:tableStyleId>{5C22544A-7EE6-4342-B048-85BDC9FD1C3A}</a:tableStyleId>
              </a:tblPr>
              <a:tblGrid>
                <a:gridCol w="4990690">
                  <a:extLst>
                    <a:ext uri="{9D8B030D-6E8A-4147-A177-3AD203B41FA5}">
                      <a16:colId xmlns:a16="http://schemas.microsoft.com/office/drawing/2014/main" xmlns="" val="20000"/>
                    </a:ext>
                  </a:extLst>
                </a:gridCol>
              </a:tblGrid>
              <a:tr h="1538401">
                <a:tc>
                  <a:txBody>
                    <a:bodyPr/>
                    <a:lstStyle/>
                    <a:p>
                      <a:pPr indent="88900" algn="just">
                        <a:lnSpc>
                          <a:spcPct val="100000"/>
                        </a:lnSpc>
                        <a:spcAft>
                          <a:spcPts val="0"/>
                        </a:spcAft>
                      </a:pP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［見直し後］</a:t>
                      </a:r>
                    </a:p>
                    <a:p>
                      <a:pPr eaLnBrk="0" fontAlgn="base" latinLnBrk="1" hangingPunct="0">
                        <a:lnSpc>
                          <a:spcPct val="100000"/>
                        </a:lnSpc>
                      </a:pP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イ　</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endParaRPr lang="en-US" altLang="ja-JP"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latinLnBrk="1" hangingPunct="0">
                        <a:lnSpc>
                          <a:spcPct val="100000"/>
                        </a:lnSpc>
                      </a:pPr>
                      <a:r>
                        <a:rPr kumimoji="1" lang="en-US" altLang="ja-JP" sz="1400" b="0" kern="1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（Ⅰ）　</a:t>
                      </a:r>
                      <a:r>
                        <a:rPr kumimoji="1" lang="ja-JP" altLang="en-US"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1,620</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p>
                    <a:p>
                      <a:pPr eaLnBrk="0" fontAlgn="base" latinLnBrk="1" hangingPunct="0">
                        <a:lnSpc>
                          <a:spcPct val="100000"/>
                        </a:lnSpc>
                      </a:pP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（Ⅱ）　　　</a:t>
                      </a: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811</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ロ　継続</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（Ⅰ）</a:t>
                      </a:r>
                      <a:r>
                        <a:rPr kumimoji="1" lang="ja-JP" altLang="en-US"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1,318</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（Ⅱ）　</a:t>
                      </a: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659</a:t>
                      </a:r>
                      <a:r>
                        <a:rPr kumimoji="1" lang="ja-JP" altLang="ja-JP" sz="14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 </a:t>
                      </a:r>
                    </a:p>
                  </a:txBody>
                  <a:tcPr marL="39000" marR="68104" marT="70753"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sp>
        <p:nvSpPr>
          <p:cNvPr id="12" name="右矢印 11"/>
          <p:cNvSpPr/>
          <p:nvPr/>
        </p:nvSpPr>
        <p:spPr>
          <a:xfrm>
            <a:off x="3944889" y="4844212"/>
            <a:ext cx="515490" cy="779224"/>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18851" y="5694300"/>
            <a:ext cx="9073008" cy="251159"/>
          </a:xfrm>
          <a:prstGeom prst="rect">
            <a:avLst/>
          </a:prstGeom>
          <a:noFill/>
        </p:spPr>
        <p:txBody>
          <a:bodyPr wrap="square" rtlCol="0">
            <a:spAutoFit/>
          </a:bodyPr>
          <a:lstStyle/>
          <a:p>
            <a:pPr marL="441491" indent="-441491"/>
            <a:r>
              <a:rPr lang="ja-JP" altLang="en-US" sz="1032" dirty="0">
                <a:latin typeface="メイリオ" panose="020B0604030504040204" pitchFamily="50" charset="-128"/>
                <a:ea typeface="メイリオ" panose="020B0604030504040204" pitchFamily="50" charset="-128"/>
                <a:cs typeface="メイリオ" panose="020B0604030504040204" pitchFamily="50" charset="-128"/>
              </a:rPr>
              <a:t>注）　算定方法は、計画相談支援の注１と同様。　</a:t>
            </a:r>
            <a:endParaRPr lang="ja-JP" altLang="en-US" sz="1032"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109393" y="113158"/>
            <a:ext cx="9682465" cy="429431"/>
          </a:xfrm>
          <a:prstGeom prst="rect">
            <a:avLst/>
          </a:prstGeom>
          <a:solidFill>
            <a:schemeClr val="accent5">
              <a:lumMod val="60000"/>
              <a:lumOff val="40000"/>
            </a:schemeClr>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06129" rtlCol="0" anchor="ctr"/>
          <a:lstStyle/>
          <a:p>
            <a:r>
              <a:rPr lang="ja-JP" altLang="en-US" sz="147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相談支援専門員１人あたりの標準担当件数の設定（計画相談支援・障害児相談支援） 　</a:t>
            </a:r>
          </a:p>
        </p:txBody>
      </p:sp>
      <p:sp>
        <p:nvSpPr>
          <p:cNvPr id="19" name="正方形/長方形 18"/>
          <p:cNvSpPr/>
          <p:nvPr/>
        </p:nvSpPr>
        <p:spPr>
          <a:xfrm>
            <a:off x="128466" y="1442837"/>
            <a:ext cx="9663393" cy="429431"/>
          </a:xfrm>
          <a:prstGeom prst="rect">
            <a:avLst/>
          </a:prstGeom>
          <a:solidFill>
            <a:schemeClr val="accent5">
              <a:lumMod val="60000"/>
              <a:lumOff val="40000"/>
            </a:schemeClr>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06129" rtlCol="0" anchor="ctr"/>
          <a:lstStyle/>
          <a:p>
            <a:r>
              <a:rPr lang="ja-JP" altLang="en-US" sz="147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基本報酬の見直し（計画相談支援） 　</a:t>
            </a:r>
          </a:p>
        </p:txBody>
      </p:sp>
      <p:sp>
        <p:nvSpPr>
          <p:cNvPr id="4" name="テキスト ボックス 3"/>
          <p:cNvSpPr txBox="1"/>
          <p:nvPr/>
        </p:nvSpPr>
        <p:spPr>
          <a:xfrm>
            <a:off x="128466" y="2579873"/>
            <a:ext cx="2448272" cy="332689"/>
          </a:xfrm>
          <a:prstGeom prst="rect">
            <a:avLst/>
          </a:prstGeom>
          <a:noFill/>
        </p:spPr>
        <p:txBody>
          <a:bodyPr wrap="square" rtlCol="0">
            <a:spAutoFit/>
          </a:bodyPr>
          <a:lstStyle/>
          <a:p>
            <a:r>
              <a:rPr lang="ja-JP" altLang="en-US" sz="1572" b="1" dirty="0">
                <a:latin typeface="メイリオ" panose="020B0604030504040204" pitchFamily="50" charset="-128"/>
                <a:ea typeface="メイリオ" panose="020B0604030504040204" pitchFamily="50" charset="-128"/>
                <a:cs typeface="メイリオ" panose="020B0604030504040204" pitchFamily="50" charset="-128"/>
              </a:rPr>
              <a:t>（計画相談支援）</a:t>
            </a:r>
          </a:p>
        </p:txBody>
      </p:sp>
      <p:sp>
        <p:nvSpPr>
          <p:cNvPr id="20" name="テキスト ボックス 19"/>
          <p:cNvSpPr txBox="1"/>
          <p:nvPr/>
        </p:nvSpPr>
        <p:spPr>
          <a:xfrm>
            <a:off x="128465" y="4723805"/>
            <a:ext cx="2448272" cy="332689"/>
          </a:xfrm>
          <a:prstGeom prst="rect">
            <a:avLst/>
          </a:prstGeom>
          <a:noFill/>
        </p:spPr>
        <p:txBody>
          <a:bodyPr wrap="square" rtlCol="0">
            <a:spAutoFit/>
          </a:bodyPr>
          <a:lstStyle/>
          <a:p>
            <a:r>
              <a:rPr lang="ja-JP" altLang="en-US" sz="1572" b="1" dirty="0">
                <a:latin typeface="メイリオ" panose="020B0604030504040204" pitchFamily="50" charset="-128"/>
                <a:ea typeface="メイリオ" panose="020B0604030504040204" pitchFamily="50" charset="-128"/>
                <a:cs typeface="メイリオ" panose="020B0604030504040204" pitchFamily="50" charset="-128"/>
              </a:rPr>
              <a:t>（障害児相談支援）</a:t>
            </a:r>
          </a:p>
        </p:txBody>
      </p:sp>
      <p:sp>
        <p:nvSpPr>
          <p:cNvPr id="16" name="スライド番号プレースホルダー 1"/>
          <p:cNvSpPr>
            <a:spLocks noGrp="1"/>
          </p:cNvSpPr>
          <p:nvPr>
            <p:ph type="sldNum" sz="quarter" idx="12"/>
          </p:nvPr>
        </p:nvSpPr>
        <p:spPr>
          <a:xfrm>
            <a:off x="7603858" y="6439801"/>
            <a:ext cx="2311400" cy="358800"/>
          </a:xfrm>
        </p:spPr>
        <p:txBody>
          <a:bodyPr/>
          <a:lstStyle/>
          <a:p>
            <a:fld id="{BF650902-BC30-4882-9DB1-CF188FB606CB}" type="slidenum">
              <a:rPr lang="ja-JP" altLang="en-US" sz="1376"/>
              <a:pPr/>
              <a:t>58</a:t>
            </a:fld>
            <a:endParaRPr lang="ja-JP" altLang="en-US" sz="1376" dirty="0"/>
          </a:p>
        </p:txBody>
      </p:sp>
    </p:spTree>
    <p:extLst>
      <p:ext uri="{BB962C8B-B14F-4D97-AF65-F5344CB8AC3E}">
        <p14:creationId xmlns:p14="http://schemas.microsoft.com/office/powerpoint/2010/main" val="15378601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46396" y="155359"/>
            <a:ext cx="9335284" cy="320646"/>
          </a:xfrm>
          <a:prstGeom prst="rect">
            <a:avLst/>
          </a:prstGeom>
          <a:solidFill>
            <a:schemeClr val="accent5">
              <a:lumMod val="60000"/>
              <a:lumOff val="40000"/>
            </a:schemeClr>
          </a:solidFill>
          <a:ln w="28575">
            <a:solidFill>
              <a:srgbClr val="99CCFF"/>
            </a:solidFill>
          </a:ln>
        </p:spPr>
        <p:txBody>
          <a:bodyPr wrap="square" lIns="84959" tIns="100345" rIns="84959" bIns="42479" rtlCol="0" anchor="ctr" anchorCtr="0">
            <a:spAutoFit/>
          </a:bodyPr>
          <a:lstStyle/>
          <a:p>
            <a:pPr>
              <a:lnSpc>
                <a:spcPts val="1393"/>
              </a:lnSpc>
            </a:pPr>
            <a:r>
              <a:rPr lang="ja-JP" altLang="en-US" sz="1474"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　特定事業所加算の見直し（計画相談支援、障害児相談支援）　</a:t>
            </a:r>
          </a:p>
        </p:txBody>
      </p:sp>
      <p:sp>
        <p:nvSpPr>
          <p:cNvPr id="15" name="正方形/長方形 14"/>
          <p:cNvSpPr/>
          <p:nvPr/>
        </p:nvSpPr>
        <p:spPr>
          <a:xfrm>
            <a:off x="146396" y="482308"/>
            <a:ext cx="9335284" cy="1937391"/>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1506" rtlCol="0" anchor="t" anchorCtr="0"/>
          <a:lstStyle/>
          <a:p>
            <a:pPr marL="355688" indent="-355688">
              <a:lnSpc>
                <a:spcPts val="1376"/>
              </a:lnSpc>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特定事業所加算について、より充実した支援体制及び主任相談支援専門員の配置を要件とした加算の類型を追加し、加算取得率が低調なことを踏まえ、事業者が段階的な体制整備を図れるよう、現行の要件を緩和した加算の類型を一定期間に限り設ける。</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572"/>
              </a:lnSpc>
            </a:pPr>
            <a:endParaRPr lang="en-US" altLang="ja-JP" sz="108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081"/>
              </a:lnSpc>
            </a:pPr>
            <a:r>
              <a:rPr lang="ja-JP" altLang="en-US" sz="108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8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081"/>
              </a:lnSpc>
            </a:pPr>
            <a:endParaRPr lang="zh-TW" altLang="en-US" sz="88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88" indent="-355688">
              <a:lnSpc>
                <a:spcPts val="1081"/>
              </a:lnSpc>
            </a:pPr>
            <a:r>
              <a:rPr lang="zh-TW" altLang="en-US" sz="88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8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6" name="表 15"/>
          <p:cNvGraphicFramePr>
            <a:graphicFrameLocks noGrp="1"/>
          </p:cNvGraphicFramePr>
          <p:nvPr>
            <p:extLst/>
          </p:nvPr>
        </p:nvGraphicFramePr>
        <p:xfrm>
          <a:off x="416498" y="1216770"/>
          <a:ext cx="3478152" cy="530798"/>
        </p:xfrm>
        <a:graphic>
          <a:graphicData uri="http://schemas.openxmlformats.org/drawingml/2006/table">
            <a:tbl>
              <a:tblPr>
                <a:tableStyleId>{5C22544A-7EE6-4342-B048-85BDC9FD1C3A}</a:tableStyleId>
              </a:tblPr>
              <a:tblGrid>
                <a:gridCol w="3478152">
                  <a:extLst>
                    <a:ext uri="{9D8B030D-6E8A-4147-A177-3AD203B41FA5}">
                      <a16:colId xmlns:a16="http://schemas.microsoft.com/office/drawing/2014/main" xmlns="" val="20000"/>
                    </a:ext>
                  </a:extLst>
                </a:gridCol>
              </a:tblGrid>
              <a:tr h="530798">
                <a:tc>
                  <a:txBody>
                    <a:bodyPr/>
                    <a:lstStyle/>
                    <a:p>
                      <a:pPr indent="88900" algn="just">
                        <a:lnSpc>
                          <a:spcPts val="1500"/>
                        </a:lnSpc>
                        <a:spcAft>
                          <a:spcPts val="0"/>
                        </a:spcAft>
                      </a:pP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［現　　行］</a:t>
                      </a:r>
                    </a:p>
                    <a:p>
                      <a:pPr indent="88900" algn="just">
                        <a:lnSpc>
                          <a:spcPts val="1500"/>
                        </a:lnSpc>
                        <a:spcAft>
                          <a:spcPts val="0"/>
                        </a:spcAft>
                      </a:pP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特定事業所加算　　　</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300</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p>
                  </a:txBody>
                  <a:tcPr marL="39000" marR="68104" marT="70753"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graphicFrame>
        <p:nvGraphicFramePr>
          <p:cNvPr id="17" name="表 16"/>
          <p:cNvGraphicFramePr>
            <a:graphicFrameLocks noGrp="1"/>
          </p:cNvGraphicFramePr>
          <p:nvPr>
            <p:extLst/>
          </p:nvPr>
        </p:nvGraphicFramePr>
        <p:xfrm>
          <a:off x="4960894" y="1176611"/>
          <a:ext cx="4444410" cy="1137553"/>
        </p:xfrm>
        <a:graphic>
          <a:graphicData uri="http://schemas.openxmlformats.org/drawingml/2006/table">
            <a:tbl>
              <a:tblPr>
                <a:tableStyleId>{5C22544A-7EE6-4342-B048-85BDC9FD1C3A}</a:tableStyleId>
              </a:tblPr>
              <a:tblGrid>
                <a:gridCol w="4444410">
                  <a:extLst>
                    <a:ext uri="{9D8B030D-6E8A-4147-A177-3AD203B41FA5}">
                      <a16:colId xmlns:a16="http://schemas.microsoft.com/office/drawing/2014/main" xmlns="" val="20000"/>
                    </a:ext>
                  </a:extLst>
                </a:gridCol>
              </a:tblGrid>
              <a:tr h="1119073">
                <a:tc>
                  <a:txBody>
                    <a:bodyPr/>
                    <a:lstStyle/>
                    <a:p>
                      <a:pPr indent="88900" algn="just">
                        <a:lnSpc>
                          <a:spcPct val="100000"/>
                        </a:lnSpc>
                        <a:spcAft>
                          <a:spcPts val="0"/>
                        </a:spcAft>
                      </a:pP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見直し後</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a:lnSpc>
                          <a:spcPct val="100000"/>
                        </a:lnSpc>
                        <a:spcAft>
                          <a:spcPts val="0"/>
                        </a:spcAft>
                      </a:pP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（１）特定事業所加算（</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Ⅰ</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500</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（２）特定事業所加算（</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Ⅱ</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400</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（３）特定事業所加算（</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Ⅲ</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300</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（４）特定事業所加算（</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Ⅳ</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150</a:t>
                      </a:r>
                      <a:r>
                        <a:rPr lang="zh-TW" altLang="en-US" sz="14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p>
                  </a:txBody>
                  <a:tcPr marL="39000" marR="68104" marT="70753"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sp>
        <p:nvSpPr>
          <p:cNvPr id="18" name="右矢印 17"/>
          <p:cNvSpPr/>
          <p:nvPr/>
        </p:nvSpPr>
        <p:spPr>
          <a:xfrm>
            <a:off x="4304930" y="1188713"/>
            <a:ext cx="497987" cy="495324"/>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19" name="表 18"/>
          <p:cNvGraphicFramePr>
            <a:graphicFrameLocks noGrp="1"/>
          </p:cNvGraphicFramePr>
          <p:nvPr>
            <p:extLst/>
          </p:nvPr>
        </p:nvGraphicFramePr>
        <p:xfrm>
          <a:off x="146397" y="2509114"/>
          <a:ext cx="9335283" cy="4063555"/>
        </p:xfrm>
        <a:graphic>
          <a:graphicData uri="http://schemas.openxmlformats.org/drawingml/2006/table">
            <a:tbl>
              <a:tblPr firstRow="1" bandRow="1">
                <a:tableStyleId>{5940675A-B579-460E-94D1-54222C63F5DA}</a:tableStyleId>
              </a:tblPr>
              <a:tblGrid>
                <a:gridCol w="7939363">
                  <a:extLst>
                    <a:ext uri="{9D8B030D-6E8A-4147-A177-3AD203B41FA5}">
                      <a16:colId xmlns:a16="http://schemas.microsoft.com/office/drawing/2014/main" xmlns="" val="20000"/>
                    </a:ext>
                  </a:extLst>
                </a:gridCol>
                <a:gridCol w="348980">
                  <a:extLst>
                    <a:ext uri="{9D8B030D-6E8A-4147-A177-3AD203B41FA5}">
                      <a16:colId xmlns:a16="http://schemas.microsoft.com/office/drawing/2014/main" xmlns="" val="20002"/>
                    </a:ext>
                  </a:extLst>
                </a:gridCol>
                <a:gridCol w="348980">
                  <a:extLst>
                    <a:ext uri="{9D8B030D-6E8A-4147-A177-3AD203B41FA5}">
                      <a16:colId xmlns:a16="http://schemas.microsoft.com/office/drawing/2014/main" xmlns="" val="20003"/>
                    </a:ext>
                  </a:extLst>
                </a:gridCol>
                <a:gridCol w="348983">
                  <a:extLst>
                    <a:ext uri="{9D8B030D-6E8A-4147-A177-3AD203B41FA5}">
                      <a16:colId xmlns:a16="http://schemas.microsoft.com/office/drawing/2014/main" xmlns="" val="20004"/>
                    </a:ext>
                  </a:extLst>
                </a:gridCol>
                <a:gridCol w="348977">
                  <a:extLst>
                    <a:ext uri="{9D8B030D-6E8A-4147-A177-3AD203B41FA5}">
                      <a16:colId xmlns:a16="http://schemas.microsoft.com/office/drawing/2014/main" xmlns="" val="20005"/>
                    </a:ext>
                  </a:extLst>
                </a:gridCol>
              </a:tblGrid>
              <a:tr h="342006">
                <a:tc>
                  <a:txBody>
                    <a:bodyPr/>
                    <a:lstStyle/>
                    <a:p>
                      <a:pPr algn="ctr"/>
                      <a:r>
                        <a:rPr kumimoji="1" lang="ja-JP" altLang="en-US" sz="1100" dirty="0" smtClean="0">
                          <a:solidFill>
                            <a:schemeClr val="tx1"/>
                          </a:solidFill>
                        </a:rPr>
                        <a:t>算定要件</a:t>
                      </a:r>
                      <a:endParaRPr kumimoji="1" lang="ja-JP" altLang="en-US" sz="1100" dirty="0">
                        <a:solidFill>
                          <a:schemeClr val="tx1"/>
                        </a:solidFill>
                      </a:endParaRPr>
                    </a:p>
                  </a:txBody>
                  <a:tcPr marT="44928" marB="44928" anchor="ctr">
                    <a:solidFill>
                      <a:srgbClr val="99CCFF"/>
                    </a:solidFill>
                  </a:tcPr>
                </a:tc>
                <a:tc>
                  <a:txBody>
                    <a:bodyPr/>
                    <a:lstStyle/>
                    <a:p>
                      <a:pPr algn="ctr"/>
                      <a:r>
                        <a:rPr kumimoji="1" lang="en-US" altLang="ja-JP" sz="1100" dirty="0" smtClean="0">
                          <a:solidFill>
                            <a:schemeClr val="tx1"/>
                          </a:solidFill>
                        </a:rPr>
                        <a:t>Ⅰ</a:t>
                      </a:r>
                      <a:endParaRPr kumimoji="1" lang="ja-JP" altLang="en-US" sz="1100" dirty="0">
                        <a:solidFill>
                          <a:schemeClr val="tx1"/>
                        </a:solidFill>
                      </a:endParaRPr>
                    </a:p>
                  </a:txBody>
                  <a:tcPr marT="44928" marB="44928" anchor="ctr">
                    <a:solidFill>
                      <a:srgbClr val="99CCFF"/>
                    </a:solidFill>
                  </a:tcPr>
                </a:tc>
                <a:tc>
                  <a:txBody>
                    <a:bodyPr/>
                    <a:lstStyle/>
                    <a:p>
                      <a:pPr algn="ctr"/>
                      <a:r>
                        <a:rPr kumimoji="1" lang="en-US" altLang="ja-JP" sz="1100" dirty="0" smtClean="0">
                          <a:solidFill>
                            <a:schemeClr val="tx1"/>
                          </a:solidFill>
                        </a:rPr>
                        <a:t>Ⅱ</a:t>
                      </a:r>
                      <a:endParaRPr kumimoji="1" lang="ja-JP" altLang="en-US" sz="1100" dirty="0">
                        <a:solidFill>
                          <a:schemeClr val="tx1"/>
                        </a:solidFill>
                      </a:endParaRPr>
                    </a:p>
                  </a:txBody>
                  <a:tcPr marT="44928" marB="44928" anchor="ctr">
                    <a:solidFill>
                      <a:srgbClr val="99CCFF"/>
                    </a:solidFill>
                  </a:tcPr>
                </a:tc>
                <a:tc>
                  <a:txBody>
                    <a:bodyPr/>
                    <a:lstStyle/>
                    <a:p>
                      <a:pPr algn="ctr"/>
                      <a:r>
                        <a:rPr kumimoji="1" lang="en-US" altLang="ja-JP" sz="1100" dirty="0" smtClean="0">
                          <a:solidFill>
                            <a:schemeClr val="tx1"/>
                          </a:solidFill>
                        </a:rPr>
                        <a:t>Ⅲ</a:t>
                      </a:r>
                      <a:endParaRPr kumimoji="1" lang="ja-JP" altLang="en-US" sz="1100" dirty="0">
                        <a:solidFill>
                          <a:schemeClr val="tx1"/>
                        </a:solidFill>
                      </a:endParaRPr>
                    </a:p>
                  </a:txBody>
                  <a:tcPr marT="44928" marB="44928" anchor="ctr">
                    <a:solidFill>
                      <a:srgbClr val="99CCFF"/>
                    </a:solidFill>
                  </a:tcPr>
                </a:tc>
                <a:tc>
                  <a:txBody>
                    <a:bodyPr/>
                    <a:lstStyle/>
                    <a:p>
                      <a:pPr algn="ctr"/>
                      <a:r>
                        <a:rPr kumimoji="1" lang="en-US" altLang="ja-JP" sz="1100" dirty="0" smtClean="0">
                          <a:solidFill>
                            <a:schemeClr val="tx1"/>
                          </a:solidFill>
                        </a:rPr>
                        <a:t>Ⅳ</a:t>
                      </a:r>
                      <a:endParaRPr kumimoji="1" lang="ja-JP" altLang="en-US" sz="1100" dirty="0">
                        <a:solidFill>
                          <a:schemeClr val="tx1"/>
                        </a:solidFill>
                      </a:endParaRPr>
                    </a:p>
                  </a:txBody>
                  <a:tcPr marT="44928" marB="44928" anchor="ctr">
                    <a:solidFill>
                      <a:srgbClr val="99CCFF"/>
                    </a:solidFill>
                  </a:tcPr>
                </a:tc>
                <a:extLst>
                  <a:ext uri="{0D108BD9-81ED-4DB2-BD59-A6C34878D82A}">
                    <a16:rowId xmlns:a16="http://schemas.microsoft.com/office/drawing/2014/main" xmlns="" val="10000"/>
                  </a:ext>
                </a:extLst>
              </a:tr>
              <a:tr h="365599">
                <a:tc>
                  <a:txBody>
                    <a:bodyPr/>
                    <a:lstStyle/>
                    <a:p>
                      <a:r>
                        <a:rPr kumimoji="1" lang="en-US" altLang="ja-JP" sz="1100" u="none" dirty="0" smtClean="0">
                          <a:solidFill>
                            <a:schemeClr val="tx1"/>
                          </a:solidFill>
                        </a:rPr>
                        <a:t>(1)-</a:t>
                      </a:r>
                      <a:r>
                        <a:rPr kumimoji="1" lang="ja-JP" altLang="en-US" sz="1100" u="none" dirty="0" smtClean="0">
                          <a:solidFill>
                            <a:schemeClr val="tx1"/>
                          </a:solidFill>
                        </a:rPr>
                        <a:t>① 専ら指定計画相談支援の提供に当たる常勤の相談支援専門員を４名以上配置し、その内１名が主任相談支援専門員であること。</a:t>
                      </a:r>
                      <a:endParaRPr kumimoji="1" lang="ja-JP" altLang="en-US" sz="1100" u="none" dirty="0">
                        <a:solidFill>
                          <a:schemeClr val="tx1"/>
                        </a:solidFill>
                      </a:endParaRPr>
                    </a:p>
                  </a:txBody>
                  <a:tcPr marT="44928" marB="44928"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marT="44928" marB="44928" anchor="ctr"/>
                </a:tc>
                <a:extLst>
                  <a:ext uri="{0D108BD9-81ED-4DB2-BD59-A6C34878D82A}">
                    <a16:rowId xmlns:a16="http://schemas.microsoft.com/office/drawing/2014/main" xmlns="" val="10001"/>
                  </a:ext>
                </a:extLst>
              </a:tr>
              <a:tr h="353803">
                <a:tc>
                  <a:txBody>
                    <a:bodyPr/>
                    <a:lstStyle/>
                    <a:p>
                      <a:r>
                        <a:rPr kumimoji="1" lang="en-US" altLang="ja-JP" sz="1100" u="none" dirty="0" smtClean="0">
                          <a:solidFill>
                            <a:schemeClr val="tx1"/>
                          </a:solidFill>
                        </a:rPr>
                        <a:t>(1)-</a:t>
                      </a:r>
                      <a:r>
                        <a:rPr kumimoji="1" lang="ja-JP" altLang="en-US" sz="1100" u="none" dirty="0" smtClean="0">
                          <a:solidFill>
                            <a:schemeClr val="tx1"/>
                          </a:solidFill>
                        </a:rPr>
                        <a:t>② 専ら指定特定相談支援の提供に当たる常勤の相談支援専門員を４名以上配置し、その内１名が現任研修修了者であること。</a:t>
                      </a:r>
                      <a:endParaRPr kumimoji="1" lang="ja-JP" altLang="en-US" sz="1100" u="none" dirty="0">
                        <a:solidFill>
                          <a:schemeClr val="tx1"/>
                        </a:solidFill>
                      </a:endParaRPr>
                    </a:p>
                  </a:txBody>
                  <a:tcPr marT="44928" marB="44928"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en-US" altLang="ja-JP" sz="1200" b="0" dirty="0" smtClean="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extLst>
                  <a:ext uri="{0D108BD9-81ED-4DB2-BD59-A6C34878D82A}">
                    <a16:rowId xmlns:a16="http://schemas.microsoft.com/office/drawing/2014/main" xmlns="" val="10002"/>
                  </a:ext>
                </a:extLst>
              </a:tr>
              <a:tr h="353803">
                <a:tc>
                  <a:txBody>
                    <a:bodyPr/>
                    <a:lstStyle/>
                    <a:p>
                      <a:r>
                        <a:rPr kumimoji="1" lang="en-US" altLang="ja-JP" sz="1100" u="none" dirty="0" smtClean="0">
                          <a:solidFill>
                            <a:schemeClr val="tx1"/>
                          </a:solidFill>
                        </a:rPr>
                        <a:t>(1)-</a:t>
                      </a:r>
                      <a:r>
                        <a:rPr kumimoji="1" lang="ja-JP" altLang="en-US" sz="1100" u="none" dirty="0" smtClean="0">
                          <a:solidFill>
                            <a:schemeClr val="tx1"/>
                          </a:solidFill>
                        </a:rPr>
                        <a:t>③ 専ら指定特定相談支援の提供に当たる常勤の相談支援専門員を３名以上配置し、その内１名が現任研修修了者であること。</a:t>
                      </a:r>
                      <a:endParaRPr kumimoji="1" lang="ja-JP" altLang="en-US" sz="1100" u="none"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marT="44928" marB="44928" anchor="ctr"/>
                </a:tc>
                <a:extLst>
                  <a:ext uri="{0D108BD9-81ED-4DB2-BD59-A6C34878D82A}">
                    <a16:rowId xmlns:a16="http://schemas.microsoft.com/office/drawing/2014/main" xmlns="" val="10003"/>
                  </a:ext>
                </a:extLst>
              </a:tr>
              <a:tr h="353803">
                <a:tc>
                  <a:txBody>
                    <a:bodyPr/>
                    <a:lstStyle/>
                    <a:p>
                      <a:r>
                        <a:rPr kumimoji="1" lang="en-US" altLang="ja-JP" sz="1100" u="none" dirty="0" smtClean="0">
                          <a:solidFill>
                            <a:schemeClr val="tx1"/>
                          </a:solidFill>
                        </a:rPr>
                        <a:t>(1)-</a:t>
                      </a:r>
                      <a:r>
                        <a:rPr kumimoji="1" lang="ja-JP" altLang="en-US" sz="1100" u="none" dirty="0" smtClean="0">
                          <a:solidFill>
                            <a:schemeClr val="tx1"/>
                          </a:solidFill>
                        </a:rPr>
                        <a:t>④ 専ら指定特定相談支援の提供に当たる常勤の相談支援専門員を２名以上配置し、その内１名が現任研修修了者であること。</a:t>
                      </a:r>
                      <a:endParaRPr kumimoji="1" lang="ja-JP" altLang="en-US" sz="1100" u="none"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extLst>
                  <a:ext uri="{0D108BD9-81ED-4DB2-BD59-A6C34878D82A}">
                    <a16:rowId xmlns:a16="http://schemas.microsoft.com/office/drawing/2014/main" xmlns="" val="10004"/>
                  </a:ext>
                </a:extLst>
              </a:tr>
              <a:tr h="353803">
                <a:tc>
                  <a:txBody>
                    <a:bodyPr/>
                    <a:lstStyle/>
                    <a:p>
                      <a:r>
                        <a:rPr kumimoji="1" lang="en-US" altLang="ja-JP" sz="1100" u="none" dirty="0" smtClean="0">
                          <a:solidFill>
                            <a:schemeClr val="tx1"/>
                          </a:solidFill>
                        </a:rPr>
                        <a:t>(2) </a:t>
                      </a:r>
                      <a:r>
                        <a:rPr kumimoji="1" lang="ja-JP" altLang="en-US" sz="1100" u="none" dirty="0" smtClean="0">
                          <a:solidFill>
                            <a:schemeClr val="tx1"/>
                          </a:solidFill>
                        </a:rPr>
                        <a:t>利用者に関する情報又はサービス提供に当たっての留意事項に係る伝達等を目的とした会議を定期的に開催すること。</a:t>
                      </a:r>
                      <a:endParaRPr kumimoji="1" lang="ja-JP" altLang="en-US" sz="1100" u="none" dirty="0">
                        <a:solidFill>
                          <a:schemeClr val="tx1"/>
                        </a:solidFill>
                      </a:endParaRPr>
                    </a:p>
                  </a:txBody>
                  <a:tcPr marT="44928" marB="449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marT="44928" marB="44928" anchor="ctr"/>
                </a:tc>
                <a:extLst>
                  <a:ext uri="{0D108BD9-81ED-4DB2-BD59-A6C34878D82A}">
                    <a16:rowId xmlns:a16="http://schemas.microsoft.com/office/drawing/2014/main" xmlns="" val="10005"/>
                  </a:ext>
                </a:extLst>
              </a:tr>
              <a:tr h="353803">
                <a:tc>
                  <a:txBody>
                    <a:bodyPr/>
                    <a:lstStyle/>
                    <a:p>
                      <a:r>
                        <a:rPr kumimoji="1" lang="en-US" altLang="ja-JP" sz="1100" u="none" dirty="0" smtClean="0">
                          <a:solidFill>
                            <a:schemeClr val="tx1"/>
                          </a:solidFill>
                        </a:rPr>
                        <a:t>(3) 24 </a:t>
                      </a:r>
                      <a:r>
                        <a:rPr kumimoji="1" lang="ja-JP" altLang="en-US" sz="1100" u="none" dirty="0" smtClean="0">
                          <a:solidFill>
                            <a:schemeClr val="tx1"/>
                          </a:solidFill>
                        </a:rPr>
                        <a:t>時間連絡体制を確保し、かつ、必要に応じて利用者等の相談に対応する体制を確保していること。</a:t>
                      </a:r>
                      <a:endParaRPr kumimoji="1" lang="en-US" altLang="ja-JP" sz="1100" u="none" dirty="0">
                        <a:solidFill>
                          <a:schemeClr val="tx1"/>
                        </a:solidFill>
                      </a:endParaRPr>
                    </a:p>
                  </a:txBody>
                  <a:tcPr marT="44928" marB="449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extLst>
                  <a:ext uri="{0D108BD9-81ED-4DB2-BD59-A6C34878D82A}">
                    <a16:rowId xmlns:a16="http://schemas.microsoft.com/office/drawing/2014/main" xmlns="" val="10006"/>
                  </a:ext>
                </a:extLst>
              </a:tr>
              <a:tr h="3538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u="none" dirty="0" smtClean="0">
                          <a:solidFill>
                            <a:schemeClr val="tx1"/>
                          </a:solidFill>
                        </a:rPr>
                        <a:t>(4) </a:t>
                      </a:r>
                      <a:r>
                        <a:rPr lang="ja-JP" altLang="en-US" sz="1100" u="none" dirty="0" smtClean="0">
                          <a:solidFill>
                            <a:schemeClr val="tx1"/>
                          </a:solidFill>
                        </a:rPr>
                        <a:t>新規に採用した全ての相談支援専門員に対し、主任相談支援専門員（現任研修修了者）の同行による研修を実施していること</a:t>
                      </a:r>
                      <a:endParaRPr lang="ja-JP" altLang="en-US" sz="1100" u="none" dirty="0">
                        <a:solidFill>
                          <a:schemeClr val="tx1"/>
                        </a:solidFill>
                      </a:endParaRPr>
                    </a:p>
                  </a:txBody>
                  <a:tcPr marT="44928" marB="449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extLst>
                  <a:ext uri="{0D108BD9-81ED-4DB2-BD59-A6C34878D82A}">
                    <a16:rowId xmlns:a16="http://schemas.microsoft.com/office/drawing/2014/main" xmlns="" val="10007"/>
                  </a:ext>
                </a:extLst>
              </a:tr>
              <a:tr h="419328">
                <a:tc>
                  <a:txBody>
                    <a:bodyPr/>
                    <a:lstStyle/>
                    <a:p>
                      <a:r>
                        <a:rPr kumimoji="1" lang="en-US" altLang="ja-JP" sz="1100" u="none" dirty="0" smtClean="0">
                          <a:solidFill>
                            <a:schemeClr val="tx1"/>
                          </a:solidFill>
                        </a:rPr>
                        <a:t>(5) </a:t>
                      </a:r>
                      <a:r>
                        <a:rPr kumimoji="1" lang="ja-JP" altLang="en-US" sz="1100" u="none" dirty="0" smtClean="0">
                          <a:solidFill>
                            <a:schemeClr val="tx1"/>
                          </a:solidFill>
                        </a:rPr>
                        <a:t>基幹相談支援センター等から支援が困難な事例を紹介された場合においても、当該支援が困難な事例に係る者に指定計画相談</a:t>
                      </a:r>
                      <a:endParaRPr kumimoji="1" lang="en-US" altLang="ja-JP" sz="1100" u="none" dirty="0" smtClean="0">
                        <a:solidFill>
                          <a:schemeClr val="tx1"/>
                        </a:solidFill>
                      </a:endParaRPr>
                    </a:p>
                    <a:p>
                      <a:r>
                        <a:rPr kumimoji="1" lang="ja-JP" altLang="en-US" sz="1100" u="none" dirty="0" smtClean="0">
                          <a:solidFill>
                            <a:schemeClr val="tx1"/>
                          </a:solidFill>
                        </a:rPr>
                        <a:t>　   支援を提供していること</a:t>
                      </a:r>
                      <a:endParaRPr kumimoji="1" lang="ja-JP" altLang="en-US" sz="1100" u="none" dirty="0">
                        <a:solidFill>
                          <a:schemeClr val="tx1"/>
                        </a:solidFill>
                      </a:endParaRPr>
                    </a:p>
                  </a:txBody>
                  <a:tcPr marT="44928" marB="449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lnB w="12700" cap="flat" cmpd="sng" algn="ctr">
                      <a:solidFill>
                        <a:schemeClr val="tx1"/>
                      </a:solidFill>
                      <a:prstDash val="solid"/>
                      <a:round/>
                      <a:headEnd type="none" w="med" len="med"/>
                      <a:tailEnd type="none" w="med" len="med"/>
                    </a:lnB>
                  </a:tcP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extLst>
                  <a:ext uri="{0D108BD9-81ED-4DB2-BD59-A6C34878D82A}">
                    <a16:rowId xmlns:a16="http://schemas.microsoft.com/office/drawing/2014/main" xmlns="" val="10008"/>
                  </a:ext>
                </a:extLst>
              </a:tr>
              <a:tr h="353803">
                <a:tc>
                  <a:txBody>
                    <a:bodyPr/>
                    <a:lstStyle/>
                    <a:p>
                      <a:r>
                        <a:rPr kumimoji="1" lang="en-US" altLang="ja-JP" sz="1100" u="none" dirty="0" smtClean="0">
                          <a:solidFill>
                            <a:schemeClr val="tx1"/>
                          </a:solidFill>
                        </a:rPr>
                        <a:t>(6) </a:t>
                      </a:r>
                      <a:r>
                        <a:rPr kumimoji="1" lang="ja-JP" altLang="en-US" sz="1100" u="none" dirty="0" smtClean="0">
                          <a:solidFill>
                            <a:schemeClr val="tx1"/>
                          </a:solidFill>
                        </a:rPr>
                        <a:t>基幹相談支援センター等が実施する事例検討会等に参加していること</a:t>
                      </a:r>
                      <a:endParaRPr kumimoji="1" lang="ja-JP" altLang="en-US" sz="1100" u="none" dirty="0">
                        <a:solidFill>
                          <a:schemeClr val="tx1"/>
                        </a:solidFill>
                      </a:endParaRPr>
                    </a:p>
                  </a:txBody>
                  <a:tcPr marT="44928" marB="449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extLst>
                  <a:ext uri="{0D108BD9-81ED-4DB2-BD59-A6C34878D82A}">
                    <a16:rowId xmlns:a16="http://schemas.microsoft.com/office/drawing/2014/main" xmlns="" val="10010"/>
                  </a:ext>
                </a:extLst>
              </a:tr>
              <a:tr h="389376">
                <a:tc>
                  <a:txBody>
                    <a:bodyPr/>
                    <a:lstStyle/>
                    <a:p>
                      <a:r>
                        <a:rPr kumimoji="1" lang="en-US" altLang="ja-JP" sz="1100" u="none" dirty="0" smtClean="0">
                          <a:solidFill>
                            <a:schemeClr val="tx1"/>
                          </a:solidFill>
                        </a:rPr>
                        <a:t>(7) </a:t>
                      </a:r>
                      <a:r>
                        <a:rPr kumimoji="1" lang="ja-JP" altLang="en-US" sz="1100" u="none" dirty="0" smtClean="0">
                          <a:solidFill>
                            <a:schemeClr val="tx1"/>
                          </a:solidFill>
                        </a:rPr>
                        <a:t>計画相談支援と障害児相談支援の一月当たりの取扱件数が４０件未満であること</a:t>
                      </a:r>
                      <a:endParaRPr kumimoji="1" lang="en-US" altLang="ja-JP" sz="1100" u="none" dirty="0" smtClean="0">
                        <a:solidFill>
                          <a:schemeClr val="tx1"/>
                        </a:solidFill>
                      </a:endParaRPr>
                    </a:p>
                    <a:p>
                      <a:r>
                        <a:rPr kumimoji="1" lang="ja-JP" altLang="en-US" sz="900" u="none" dirty="0" smtClean="0">
                          <a:solidFill>
                            <a:schemeClr val="tx1"/>
                          </a:solidFill>
                        </a:rPr>
                        <a:t>　　　（</a:t>
                      </a:r>
                      <a:r>
                        <a:rPr kumimoji="1" lang="en-US" altLang="ja-JP" sz="900" u="none" dirty="0" smtClean="0">
                          <a:solidFill>
                            <a:schemeClr val="tx1"/>
                          </a:solidFill>
                        </a:rPr>
                        <a:t>※</a:t>
                      </a:r>
                      <a:r>
                        <a:rPr kumimoji="1" lang="ja-JP" altLang="en-US" sz="900" u="none" dirty="0" smtClean="0">
                          <a:solidFill>
                            <a:schemeClr val="tx1"/>
                          </a:solidFill>
                        </a:rPr>
                        <a:t>）現行の特定事業所加算を算定していた事業所が特定事業所加算</a:t>
                      </a:r>
                      <a:r>
                        <a:rPr kumimoji="1" lang="en-US" altLang="ja-JP" sz="900" u="none" dirty="0" smtClean="0">
                          <a:solidFill>
                            <a:schemeClr val="tx1"/>
                          </a:solidFill>
                        </a:rPr>
                        <a:t>(Ⅲ)</a:t>
                      </a:r>
                      <a:r>
                        <a:rPr kumimoji="1" lang="ja-JP" altLang="en-US" sz="900" u="none" dirty="0" smtClean="0">
                          <a:solidFill>
                            <a:schemeClr val="tx1"/>
                          </a:solidFill>
                        </a:rPr>
                        <a:t>を算定する場合は、平成</a:t>
                      </a:r>
                      <a:r>
                        <a:rPr kumimoji="1" lang="en-US" altLang="ja-JP" sz="900" u="none" dirty="0" smtClean="0">
                          <a:solidFill>
                            <a:schemeClr val="tx1"/>
                          </a:solidFill>
                        </a:rPr>
                        <a:t>31</a:t>
                      </a:r>
                      <a:r>
                        <a:rPr kumimoji="1" lang="ja-JP" altLang="en-US" sz="900" u="none" dirty="0" smtClean="0">
                          <a:solidFill>
                            <a:schemeClr val="tx1"/>
                          </a:solidFill>
                        </a:rPr>
                        <a:t>年</a:t>
                      </a:r>
                      <a:r>
                        <a:rPr kumimoji="1" lang="en-US" altLang="ja-JP" sz="900" u="none" dirty="0" smtClean="0">
                          <a:solidFill>
                            <a:schemeClr val="tx1"/>
                          </a:solidFill>
                        </a:rPr>
                        <a:t>3</a:t>
                      </a:r>
                      <a:r>
                        <a:rPr kumimoji="1" lang="ja-JP" altLang="en-US" sz="900" u="none" dirty="0" smtClean="0">
                          <a:solidFill>
                            <a:schemeClr val="tx1"/>
                          </a:solidFill>
                        </a:rPr>
                        <a:t>月までは要件を満たさなくても算定可</a:t>
                      </a:r>
                      <a:endParaRPr kumimoji="1" lang="ja-JP" altLang="en-US" sz="900" u="none" dirty="0">
                        <a:solidFill>
                          <a:schemeClr val="tx1"/>
                        </a:solidFill>
                      </a:endParaRPr>
                    </a:p>
                  </a:txBody>
                  <a:tcPr marT="44928" marB="449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lnT w="12700" cap="flat" cmpd="sng" algn="ctr">
                      <a:solidFill>
                        <a:schemeClr val="tx1"/>
                      </a:solidFill>
                      <a:prstDash val="solid"/>
                      <a:round/>
                      <a:headEnd type="none" w="med" len="med"/>
                      <a:tailEnd type="none" w="med" len="med"/>
                    </a:lnT>
                  </a:tcP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tc>
                  <a:txBody>
                    <a:bodyPr/>
                    <a:lstStyle/>
                    <a:p>
                      <a:pPr algn="ctr"/>
                      <a:r>
                        <a:rPr kumimoji="1" lang="ja-JP" altLang="en-US" sz="1200" b="0" dirty="0" smtClean="0">
                          <a:solidFill>
                            <a:schemeClr val="tx1"/>
                          </a:solidFill>
                        </a:rPr>
                        <a:t>○</a:t>
                      </a:r>
                      <a:r>
                        <a:rPr kumimoji="1" lang="en-US" altLang="ja-JP" sz="700" b="0" dirty="0" smtClean="0">
                          <a:solidFill>
                            <a:schemeClr val="tx1"/>
                          </a:solidFill>
                        </a:rPr>
                        <a:t>(※)</a:t>
                      </a:r>
                      <a:endParaRPr kumimoji="1" lang="en-US" altLang="ja-JP" sz="1400" b="0" dirty="0" smtClean="0">
                        <a:solidFill>
                          <a:schemeClr val="tx1"/>
                        </a:solidFill>
                      </a:endParaRPr>
                    </a:p>
                  </a:txBody>
                  <a:tcPr marT="44928" marB="44928"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marT="44928" marB="44928" anchor="ctr"/>
                </a:tc>
                <a:extLst>
                  <a:ext uri="{0D108BD9-81ED-4DB2-BD59-A6C34878D82A}">
                    <a16:rowId xmlns:a16="http://schemas.microsoft.com/office/drawing/2014/main" xmlns="" val="10011"/>
                  </a:ext>
                </a:extLst>
              </a:tr>
            </a:tbl>
          </a:graphicData>
        </a:graphic>
      </p:graphicFrame>
      <p:sp>
        <p:nvSpPr>
          <p:cNvPr id="10" name="スライド番号プレースホルダー 1"/>
          <p:cNvSpPr>
            <a:spLocks noGrp="1"/>
          </p:cNvSpPr>
          <p:nvPr>
            <p:ph type="sldNum" sz="quarter" idx="12"/>
          </p:nvPr>
        </p:nvSpPr>
        <p:spPr>
          <a:xfrm>
            <a:off x="7603858" y="6439801"/>
            <a:ext cx="2311400" cy="358800"/>
          </a:xfrm>
        </p:spPr>
        <p:txBody>
          <a:bodyPr/>
          <a:lstStyle/>
          <a:p>
            <a:fld id="{BF650902-BC30-4882-9DB1-CF188FB606CB}" type="slidenum">
              <a:rPr lang="ja-JP" altLang="en-US" sz="1376">
                <a:solidFill>
                  <a:prstClr val="black"/>
                </a:solidFill>
              </a:rPr>
              <a:pPr/>
              <a:t>59</a:t>
            </a:fld>
            <a:endParaRPr lang="ja-JP" altLang="en-US" sz="1376">
              <a:solidFill>
                <a:prstClr val="black"/>
              </a:solidFill>
            </a:endParaRPr>
          </a:p>
        </p:txBody>
      </p:sp>
    </p:spTree>
    <p:extLst>
      <p:ext uri="{BB962C8B-B14F-4D97-AF65-F5344CB8AC3E}">
        <p14:creationId xmlns:p14="http://schemas.microsoft.com/office/powerpoint/2010/main" val="3706045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コネクタ 80"/>
          <p:cNvCxnSpPr/>
          <p:nvPr/>
        </p:nvCxnSpPr>
        <p:spPr>
          <a:xfrm flipV="1">
            <a:off x="1676636" y="1997967"/>
            <a:ext cx="146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2000702" y="1988839"/>
            <a:ext cx="7828803"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3" name="右矢印 92"/>
          <p:cNvSpPr/>
          <p:nvPr/>
        </p:nvSpPr>
        <p:spPr>
          <a:xfrm>
            <a:off x="3621526" y="476672"/>
            <a:ext cx="4859909" cy="1085636"/>
          </a:xfrm>
          <a:prstGeom prst="rightArrow">
            <a:avLst>
              <a:gd name="adj1" fmla="val 50000"/>
              <a:gd name="adj2" fmla="val 48688"/>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b"/>
          <a:lstStyle/>
          <a:p>
            <a:pPr algn="ctr">
              <a:defRPr/>
            </a:pPr>
            <a:r>
              <a:rPr lang="ja-JP" altLang="en-US" sz="1600" b="1" dirty="0">
                <a:solidFill>
                  <a:srgbClr val="1F497D">
                    <a:lumMod val="75000"/>
                  </a:srgbClr>
                </a:solidFill>
                <a:latin typeface="ＭＳ Ｐゴシック"/>
              </a:rPr>
              <a:t>「ノーマライゼーション」理念の浸透</a:t>
            </a:r>
            <a:endParaRPr lang="en-US" altLang="ja-JP" sz="1100" dirty="0">
              <a:solidFill>
                <a:srgbClr val="1F497D">
                  <a:lumMod val="75000"/>
                </a:srgbClr>
              </a:solidFill>
            </a:endParaRPr>
          </a:p>
          <a:p>
            <a:pPr algn="ctr">
              <a:defRPr/>
            </a:pPr>
            <a:endParaRPr lang="en-US" altLang="ja-JP" sz="1000" b="1" dirty="0">
              <a:solidFill>
                <a:srgbClr val="1F497D">
                  <a:lumMod val="75000"/>
                </a:srgbClr>
              </a:solidFill>
              <a:latin typeface="ＭＳ Ｐゴシック"/>
            </a:endParaRPr>
          </a:p>
        </p:txBody>
      </p:sp>
      <p:cxnSp>
        <p:nvCxnSpPr>
          <p:cNvPr id="59" name="直線コネクタ 58"/>
          <p:cNvCxnSpPr/>
          <p:nvPr/>
        </p:nvCxnSpPr>
        <p:spPr>
          <a:xfrm flipV="1">
            <a:off x="77463" y="2420888"/>
            <a:ext cx="9752012" cy="513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5044213" y="2853339"/>
            <a:ext cx="773113"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【H15】</a:t>
            </a:r>
            <a:endParaRPr lang="ja-JP" altLang="en-US" sz="1200" dirty="0">
              <a:solidFill>
                <a:prstClr val="black"/>
              </a:solidFill>
              <a:latin typeface="ＭＳ Ｐゴシック"/>
              <a:ea typeface="ＭＳ Ｐゴシック"/>
            </a:endParaRPr>
          </a:p>
        </p:txBody>
      </p:sp>
      <p:sp>
        <p:nvSpPr>
          <p:cNvPr id="91" name="正方形/長方形 90"/>
          <p:cNvSpPr/>
          <p:nvPr/>
        </p:nvSpPr>
        <p:spPr>
          <a:xfrm>
            <a:off x="2613376" y="770735"/>
            <a:ext cx="233412" cy="53403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endParaRPr lang="ja-JP" altLang="en-US" sz="1200">
              <a:solidFill>
                <a:prstClr val="white"/>
              </a:solidFill>
            </a:endParaRPr>
          </a:p>
        </p:txBody>
      </p:sp>
      <p:sp>
        <p:nvSpPr>
          <p:cNvPr id="92" name="正方形/長方形 91"/>
          <p:cNvSpPr/>
          <p:nvPr/>
        </p:nvSpPr>
        <p:spPr>
          <a:xfrm>
            <a:off x="2924799" y="770735"/>
            <a:ext cx="579437" cy="53403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endParaRPr lang="ja-JP" altLang="en-US" sz="1200">
              <a:solidFill>
                <a:prstClr val="white"/>
              </a:solidFill>
            </a:endParaRPr>
          </a:p>
        </p:txBody>
      </p:sp>
      <p:sp>
        <p:nvSpPr>
          <p:cNvPr id="44" name="テキスト ボックス 43"/>
          <p:cNvSpPr txBox="1"/>
          <p:nvPr/>
        </p:nvSpPr>
        <p:spPr>
          <a:xfrm>
            <a:off x="1964750" y="1485089"/>
            <a:ext cx="585217" cy="276904"/>
          </a:xfrm>
          <a:prstGeom prst="rect">
            <a:avLst/>
          </a:prstGeom>
          <a:noFill/>
        </p:spPr>
        <p:txBody>
          <a:bodyPr wrap="none" lIns="91341" tIns="45673" rIns="91341" bIns="45673">
            <a:spAutoFit/>
          </a:bodyPr>
          <a:lstStyle/>
          <a:p>
            <a:pPr>
              <a:defRPr/>
            </a:pPr>
            <a:r>
              <a:rPr lang="en-US" altLang="ja-JP" sz="1200" dirty="0">
                <a:solidFill>
                  <a:prstClr val="black"/>
                </a:solidFill>
                <a:latin typeface="ＭＳ Ｐゴシック"/>
                <a:ea typeface="ＭＳ Ｐゴシック"/>
              </a:rPr>
              <a:t>【S56】</a:t>
            </a:r>
            <a:endParaRPr lang="ja-JP" altLang="en-US" sz="1200" dirty="0">
              <a:solidFill>
                <a:prstClr val="black"/>
              </a:solidFill>
              <a:latin typeface="ＭＳ Ｐゴシック"/>
              <a:ea typeface="ＭＳ Ｐゴシック"/>
            </a:endParaRPr>
          </a:p>
        </p:txBody>
      </p:sp>
      <p:sp>
        <p:nvSpPr>
          <p:cNvPr id="52" name="正方形/長方形 51"/>
          <p:cNvSpPr/>
          <p:nvPr/>
        </p:nvSpPr>
        <p:spPr>
          <a:xfrm>
            <a:off x="56487" y="1628803"/>
            <a:ext cx="1656183" cy="65491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latin typeface="ＭＳ Ｐゴシック"/>
              </a:rPr>
              <a:t>障害者基本法</a:t>
            </a:r>
            <a:endParaRPr lang="en-US" altLang="ja-JP" sz="1200" b="1" dirty="0">
              <a:solidFill>
                <a:prstClr val="black"/>
              </a:solidFill>
              <a:latin typeface="ＭＳ Ｐゴシック"/>
            </a:endParaRPr>
          </a:p>
          <a:p>
            <a:pPr algn="ctr">
              <a:defRPr/>
            </a:pPr>
            <a:r>
              <a:rPr lang="ja-JP" altLang="en-US" sz="1100" dirty="0">
                <a:solidFill>
                  <a:prstClr val="black"/>
                </a:solidFill>
                <a:latin typeface="ＭＳ Ｐゴシック"/>
              </a:rPr>
              <a:t>（心身障害者対策基本法</a:t>
            </a:r>
            <a:endParaRPr lang="en-US" altLang="ja-JP" sz="1100" dirty="0">
              <a:solidFill>
                <a:prstClr val="black"/>
              </a:solidFill>
              <a:latin typeface="ＭＳ Ｐゴシック"/>
            </a:endParaRPr>
          </a:p>
          <a:p>
            <a:pPr algn="ctr">
              <a:defRPr/>
            </a:pPr>
            <a:r>
              <a:rPr lang="ja-JP" altLang="en-US" sz="1100" dirty="0">
                <a:solidFill>
                  <a:prstClr val="black"/>
                </a:solidFill>
                <a:latin typeface="ＭＳ Ｐゴシック"/>
              </a:rPr>
              <a:t>として昭和</a:t>
            </a:r>
            <a:r>
              <a:rPr lang="en-US" altLang="ja-JP" sz="1100" dirty="0">
                <a:solidFill>
                  <a:prstClr val="black"/>
                </a:solidFill>
                <a:latin typeface="ＭＳ Ｐゴシック"/>
              </a:rPr>
              <a:t>45</a:t>
            </a:r>
            <a:r>
              <a:rPr lang="ja-JP" altLang="en-US" sz="1100" dirty="0">
                <a:solidFill>
                  <a:prstClr val="black"/>
                </a:solidFill>
                <a:latin typeface="ＭＳ Ｐゴシック"/>
              </a:rPr>
              <a:t>年制定）</a:t>
            </a:r>
          </a:p>
        </p:txBody>
      </p:sp>
      <p:sp>
        <p:nvSpPr>
          <p:cNvPr id="7181" name="Text Box 23" descr="セーム皮"/>
          <p:cNvSpPr txBox="1">
            <a:spLocks noChangeArrowheads="1"/>
          </p:cNvSpPr>
          <p:nvPr/>
        </p:nvSpPr>
        <p:spPr bwMode="auto">
          <a:xfrm rot="-5400000">
            <a:off x="1643956" y="1884170"/>
            <a:ext cx="482600" cy="230832"/>
          </a:xfrm>
          <a:prstGeom prst="rect">
            <a:avLst/>
          </a:prstGeom>
          <a:noFill/>
          <a:ln w="9525">
            <a:noFill/>
            <a:miter lim="800000"/>
            <a:headEnd/>
            <a:tailEnd/>
          </a:ln>
        </p:spPr>
        <p:txBody>
          <a:bodyPr lIns="96530" tIns="0" rIns="96530" bIns="0">
            <a:spAutoFit/>
          </a:bodyPr>
          <a:lstStyle/>
          <a:p>
            <a:pPr algn="ctr" defTabSz="965751">
              <a:spcBef>
                <a:spcPct val="50000"/>
              </a:spcBef>
            </a:pPr>
            <a:r>
              <a:rPr lang="en-US" altLang="ja-JP" sz="1500" b="1" dirty="0">
                <a:solidFill>
                  <a:prstClr val="black"/>
                </a:solidFill>
                <a:latin typeface="JustUnitMarkG" pitchFamily="2" charset="2"/>
              </a:rPr>
              <a:t></a:t>
            </a:r>
          </a:p>
        </p:txBody>
      </p:sp>
      <p:cxnSp>
        <p:nvCxnSpPr>
          <p:cNvPr id="51" name="直線コネクタ 50"/>
          <p:cNvCxnSpPr/>
          <p:nvPr/>
        </p:nvCxnSpPr>
        <p:spPr>
          <a:xfrm flipV="1">
            <a:off x="2010764" y="5782050"/>
            <a:ext cx="7828803"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10716" y="4541323"/>
            <a:ext cx="7828798"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20474" y="2951736"/>
            <a:ext cx="1692188" cy="661988"/>
          </a:xfrm>
          <a:prstGeom prst="rect">
            <a:avLst/>
          </a:prstGeom>
          <a:solidFill>
            <a:schemeClr val="accent1">
              <a:lumMod val="20000"/>
              <a:lumOff val="80000"/>
            </a:scheme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latin typeface="ＭＳ Ｐゴシック"/>
              </a:rPr>
              <a:t>身体障害者福祉法</a:t>
            </a:r>
            <a:endParaRPr lang="en-US" altLang="ja-JP" sz="1200" b="1" dirty="0">
              <a:solidFill>
                <a:prstClr val="black"/>
              </a:solidFill>
              <a:latin typeface="ＭＳ Ｐゴシック"/>
            </a:endParaRPr>
          </a:p>
          <a:p>
            <a:pPr algn="ctr">
              <a:defRPr/>
            </a:pPr>
            <a:r>
              <a:rPr lang="ja-JP" altLang="en-US" sz="1100" dirty="0">
                <a:solidFill>
                  <a:prstClr val="black"/>
                </a:solidFill>
                <a:latin typeface="ＭＳ Ｐゴシック"/>
              </a:rPr>
              <a:t>（昭和</a:t>
            </a:r>
            <a:r>
              <a:rPr lang="en-US" altLang="ja-JP" sz="1100" dirty="0">
                <a:solidFill>
                  <a:prstClr val="black"/>
                </a:solidFill>
                <a:latin typeface="ＭＳ Ｐゴシック"/>
              </a:rPr>
              <a:t>24</a:t>
            </a:r>
            <a:r>
              <a:rPr lang="ja-JP" altLang="en-US" sz="1100" dirty="0">
                <a:solidFill>
                  <a:prstClr val="black"/>
                </a:solidFill>
                <a:latin typeface="ＭＳ Ｐゴシック"/>
              </a:rPr>
              <a:t>年制定）</a:t>
            </a:r>
          </a:p>
        </p:txBody>
      </p:sp>
      <p:sp>
        <p:nvSpPr>
          <p:cNvPr id="17" name="正方形/長方形 16"/>
          <p:cNvSpPr/>
          <p:nvPr/>
        </p:nvSpPr>
        <p:spPr>
          <a:xfrm>
            <a:off x="20474" y="4143973"/>
            <a:ext cx="1692188" cy="6635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latin typeface="ＭＳ Ｐゴシック"/>
              </a:rPr>
              <a:t>知的障害者福祉法</a:t>
            </a:r>
            <a:endParaRPr lang="en-US" altLang="ja-JP" sz="1200" b="1" dirty="0">
              <a:solidFill>
                <a:prstClr val="black"/>
              </a:solidFill>
              <a:latin typeface="ＭＳ Ｐゴシック"/>
            </a:endParaRPr>
          </a:p>
          <a:p>
            <a:pPr algn="ctr">
              <a:defRPr/>
            </a:pPr>
            <a:r>
              <a:rPr lang="ja-JP" altLang="en-US" sz="1100" dirty="0">
                <a:solidFill>
                  <a:prstClr val="black"/>
                </a:solidFill>
                <a:latin typeface="ＭＳ Ｐゴシック"/>
              </a:rPr>
              <a:t>（精神薄弱者福祉法</a:t>
            </a:r>
            <a:endParaRPr lang="en-US" altLang="ja-JP" sz="1100" dirty="0">
              <a:solidFill>
                <a:prstClr val="black"/>
              </a:solidFill>
              <a:latin typeface="ＭＳ Ｐゴシック"/>
            </a:endParaRPr>
          </a:p>
          <a:p>
            <a:pPr algn="ctr">
              <a:defRPr/>
            </a:pPr>
            <a:r>
              <a:rPr lang="ja-JP" altLang="en-US" sz="1100" dirty="0">
                <a:solidFill>
                  <a:prstClr val="black"/>
                </a:solidFill>
                <a:latin typeface="ＭＳ Ｐゴシック"/>
              </a:rPr>
              <a:t>として昭和</a:t>
            </a:r>
            <a:r>
              <a:rPr lang="en-US" altLang="ja-JP" sz="1100" dirty="0">
                <a:solidFill>
                  <a:prstClr val="black"/>
                </a:solidFill>
                <a:latin typeface="ＭＳ Ｐゴシック"/>
              </a:rPr>
              <a:t>35</a:t>
            </a:r>
            <a:r>
              <a:rPr lang="ja-JP" altLang="en-US" sz="1100" dirty="0">
                <a:solidFill>
                  <a:prstClr val="black"/>
                </a:solidFill>
                <a:latin typeface="ＭＳ Ｐゴシック"/>
              </a:rPr>
              <a:t>年制定）</a:t>
            </a:r>
          </a:p>
        </p:txBody>
      </p:sp>
      <p:sp>
        <p:nvSpPr>
          <p:cNvPr id="18" name="正方形/長方形 17"/>
          <p:cNvSpPr/>
          <p:nvPr/>
        </p:nvSpPr>
        <p:spPr>
          <a:xfrm>
            <a:off x="20474" y="5409559"/>
            <a:ext cx="1692188" cy="6635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latin typeface="ＭＳ Ｐゴシック"/>
              </a:rPr>
              <a:t>精神保健福祉法</a:t>
            </a:r>
            <a:endParaRPr lang="en-US" altLang="ja-JP" sz="1200" b="1" dirty="0">
              <a:solidFill>
                <a:prstClr val="black"/>
              </a:solidFill>
              <a:latin typeface="ＭＳ Ｐゴシック"/>
            </a:endParaRPr>
          </a:p>
          <a:p>
            <a:pPr algn="ctr">
              <a:defRPr/>
            </a:pPr>
            <a:r>
              <a:rPr lang="ja-JP" altLang="en-US" sz="1100" dirty="0">
                <a:solidFill>
                  <a:prstClr val="black"/>
                </a:solidFill>
                <a:latin typeface="ＭＳ Ｐゴシック"/>
              </a:rPr>
              <a:t>（精神衛生法として</a:t>
            </a:r>
            <a:endParaRPr lang="en-US" altLang="ja-JP" sz="1100" dirty="0">
              <a:solidFill>
                <a:prstClr val="black"/>
              </a:solidFill>
              <a:latin typeface="ＭＳ Ｐゴシック"/>
            </a:endParaRPr>
          </a:p>
          <a:p>
            <a:pPr algn="ctr">
              <a:defRPr/>
            </a:pPr>
            <a:r>
              <a:rPr lang="ja-JP" altLang="en-US" sz="1100" dirty="0">
                <a:solidFill>
                  <a:prstClr val="black"/>
                </a:solidFill>
                <a:latin typeface="ＭＳ Ｐゴシック"/>
              </a:rPr>
              <a:t>昭和</a:t>
            </a:r>
            <a:r>
              <a:rPr lang="en-US" altLang="ja-JP" sz="1100" dirty="0">
                <a:solidFill>
                  <a:prstClr val="black"/>
                </a:solidFill>
                <a:latin typeface="ＭＳ Ｐゴシック"/>
              </a:rPr>
              <a:t>25</a:t>
            </a:r>
            <a:r>
              <a:rPr lang="ja-JP" altLang="en-US" sz="1100" dirty="0">
                <a:solidFill>
                  <a:prstClr val="black"/>
                </a:solidFill>
                <a:latin typeface="ＭＳ Ｐゴシック"/>
              </a:rPr>
              <a:t>年制定）</a:t>
            </a:r>
          </a:p>
        </p:txBody>
      </p:sp>
      <p:cxnSp>
        <p:nvCxnSpPr>
          <p:cNvPr id="22" name="直線コネクタ 21"/>
          <p:cNvCxnSpPr/>
          <p:nvPr/>
        </p:nvCxnSpPr>
        <p:spPr>
          <a:xfrm flipV="1">
            <a:off x="1700450" y="3248596"/>
            <a:ext cx="146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88" name="Text Box 23" descr="セーム皮"/>
          <p:cNvSpPr txBox="1">
            <a:spLocks noChangeArrowheads="1"/>
          </p:cNvSpPr>
          <p:nvPr/>
        </p:nvSpPr>
        <p:spPr bwMode="auto">
          <a:xfrm rot="-5400000">
            <a:off x="1487037" y="3131599"/>
            <a:ext cx="796925" cy="230832"/>
          </a:xfrm>
          <a:prstGeom prst="rect">
            <a:avLst/>
          </a:prstGeom>
          <a:noFill/>
          <a:ln w="9525">
            <a:noFill/>
            <a:miter lim="800000"/>
            <a:headEnd/>
            <a:tailEnd/>
          </a:ln>
        </p:spPr>
        <p:txBody>
          <a:bodyPr lIns="96530" tIns="0" rIns="96530" bIns="0">
            <a:spAutoFit/>
          </a:bodyPr>
          <a:lstStyle/>
          <a:p>
            <a:pPr algn="ctr" defTabSz="965751">
              <a:spcBef>
                <a:spcPct val="50000"/>
              </a:spcBef>
            </a:pPr>
            <a:r>
              <a:rPr lang="en-US" altLang="ja-JP" sz="1500" b="1" dirty="0">
                <a:solidFill>
                  <a:prstClr val="black"/>
                </a:solidFill>
                <a:latin typeface="JustUnitMarkG" pitchFamily="2" charset="2"/>
              </a:rPr>
              <a:t></a:t>
            </a:r>
          </a:p>
        </p:txBody>
      </p:sp>
      <p:sp>
        <p:nvSpPr>
          <p:cNvPr id="7189" name="Text Box 23" descr="セーム皮"/>
          <p:cNvSpPr txBox="1">
            <a:spLocks noChangeArrowheads="1"/>
          </p:cNvSpPr>
          <p:nvPr/>
        </p:nvSpPr>
        <p:spPr bwMode="auto">
          <a:xfrm rot="-5400000">
            <a:off x="1487598" y="4415097"/>
            <a:ext cx="795338" cy="230832"/>
          </a:xfrm>
          <a:prstGeom prst="rect">
            <a:avLst/>
          </a:prstGeom>
          <a:noFill/>
          <a:ln w="9525">
            <a:noFill/>
            <a:miter lim="800000"/>
            <a:headEnd/>
            <a:tailEnd/>
          </a:ln>
        </p:spPr>
        <p:txBody>
          <a:bodyPr lIns="96530" tIns="0" rIns="96530" bIns="0">
            <a:spAutoFit/>
          </a:bodyPr>
          <a:lstStyle/>
          <a:p>
            <a:pPr algn="ctr" defTabSz="965751">
              <a:spcBef>
                <a:spcPct val="50000"/>
              </a:spcBef>
            </a:pPr>
            <a:r>
              <a:rPr lang="en-US" altLang="ja-JP" sz="1500" b="1" dirty="0">
                <a:solidFill>
                  <a:prstClr val="black"/>
                </a:solidFill>
                <a:latin typeface="JustUnitMarkG" pitchFamily="2" charset="2"/>
              </a:rPr>
              <a:t></a:t>
            </a:r>
          </a:p>
        </p:txBody>
      </p:sp>
      <p:sp>
        <p:nvSpPr>
          <p:cNvPr id="7190" name="Text Box 23" descr="セーム皮"/>
          <p:cNvSpPr txBox="1">
            <a:spLocks noChangeArrowheads="1"/>
          </p:cNvSpPr>
          <p:nvPr/>
        </p:nvSpPr>
        <p:spPr bwMode="auto">
          <a:xfrm rot="-5400000">
            <a:off x="1563515" y="5670005"/>
            <a:ext cx="673100" cy="230832"/>
          </a:xfrm>
          <a:prstGeom prst="rect">
            <a:avLst/>
          </a:prstGeom>
          <a:noFill/>
          <a:ln w="9525">
            <a:noFill/>
            <a:miter lim="800000"/>
            <a:headEnd/>
            <a:tailEnd/>
          </a:ln>
        </p:spPr>
        <p:txBody>
          <a:bodyPr lIns="96530" tIns="0" rIns="96530" bIns="0">
            <a:spAutoFit/>
          </a:bodyPr>
          <a:lstStyle/>
          <a:p>
            <a:pPr algn="ctr" defTabSz="965751">
              <a:spcBef>
                <a:spcPct val="50000"/>
              </a:spcBef>
            </a:pPr>
            <a:r>
              <a:rPr lang="en-US" altLang="ja-JP" sz="1500" b="1" dirty="0">
                <a:solidFill>
                  <a:prstClr val="black"/>
                </a:solidFill>
                <a:latin typeface="JustUnitMarkG" pitchFamily="2" charset="2"/>
              </a:rPr>
              <a:t></a:t>
            </a:r>
          </a:p>
        </p:txBody>
      </p:sp>
      <p:cxnSp>
        <p:nvCxnSpPr>
          <p:cNvPr id="30" name="直線コネクタ 29"/>
          <p:cNvCxnSpPr/>
          <p:nvPr/>
        </p:nvCxnSpPr>
        <p:spPr>
          <a:xfrm flipV="1">
            <a:off x="1700450" y="4532883"/>
            <a:ext cx="146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700450" y="5769654"/>
            <a:ext cx="14605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2000776" y="3248596"/>
            <a:ext cx="7828720"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105130" y="3141028"/>
            <a:ext cx="360040" cy="2788915"/>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lgn="ctr">
              <a:defRPr/>
            </a:pPr>
            <a:r>
              <a:rPr lang="ja-JP" altLang="en-US" sz="1600" b="1" dirty="0">
                <a:solidFill>
                  <a:prstClr val="black"/>
                </a:solidFill>
              </a:rPr>
              <a:t>障害者自立支援法施行</a:t>
            </a:r>
          </a:p>
        </p:txBody>
      </p:sp>
      <p:sp>
        <p:nvSpPr>
          <p:cNvPr id="49" name="テキスト ボックス 48"/>
          <p:cNvSpPr txBox="1"/>
          <p:nvPr/>
        </p:nvSpPr>
        <p:spPr>
          <a:xfrm>
            <a:off x="5925108" y="2853339"/>
            <a:ext cx="774700"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【H18】</a:t>
            </a:r>
            <a:endParaRPr lang="ja-JP" altLang="en-US" sz="1200" dirty="0">
              <a:solidFill>
                <a:prstClr val="black"/>
              </a:solidFill>
              <a:latin typeface="ＭＳ Ｐゴシック"/>
              <a:ea typeface="ＭＳ Ｐゴシック"/>
            </a:endParaRPr>
          </a:p>
        </p:txBody>
      </p:sp>
      <p:sp>
        <p:nvSpPr>
          <p:cNvPr id="68" name="角丸四角形 67"/>
          <p:cNvSpPr/>
          <p:nvPr/>
        </p:nvSpPr>
        <p:spPr>
          <a:xfrm>
            <a:off x="7689304" y="3104968"/>
            <a:ext cx="504056" cy="2822066"/>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lgn="ctr">
              <a:defRPr/>
            </a:pPr>
            <a:r>
              <a:rPr lang="ja-JP" altLang="en-US" sz="1600" b="1" dirty="0">
                <a:solidFill>
                  <a:prstClr val="black"/>
                </a:solidFill>
              </a:rPr>
              <a:t>障害者総合支援法施行</a:t>
            </a:r>
          </a:p>
        </p:txBody>
      </p:sp>
      <p:sp>
        <p:nvSpPr>
          <p:cNvPr id="70" name="正方形/長方形 69"/>
          <p:cNvSpPr/>
          <p:nvPr/>
        </p:nvSpPr>
        <p:spPr>
          <a:xfrm>
            <a:off x="5241037" y="3141008"/>
            <a:ext cx="360040" cy="2231297"/>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lgn="ctr">
              <a:defRPr/>
            </a:pPr>
            <a:r>
              <a:rPr lang="ja-JP" altLang="en-US" sz="1600" b="1" dirty="0">
                <a:solidFill>
                  <a:prstClr val="black"/>
                </a:solidFill>
              </a:rPr>
              <a:t>支援費制度の施行</a:t>
            </a:r>
          </a:p>
        </p:txBody>
      </p:sp>
      <p:sp>
        <p:nvSpPr>
          <p:cNvPr id="74" name="円/楕円 73"/>
          <p:cNvSpPr/>
          <p:nvPr/>
        </p:nvSpPr>
        <p:spPr>
          <a:xfrm>
            <a:off x="2396746" y="5419652"/>
            <a:ext cx="1071289" cy="74565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rPr>
              <a:t>精神衛生法から精神保健法へ</a:t>
            </a:r>
          </a:p>
        </p:txBody>
      </p:sp>
      <p:sp>
        <p:nvSpPr>
          <p:cNvPr id="75" name="テキスト ボックス 74"/>
          <p:cNvSpPr txBox="1"/>
          <p:nvPr/>
        </p:nvSpPr>
        <p:spPr>
          <a:xfrm>
            <a:off x="2252767" y="5204636"/>
            <a:ext cx="773113"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【S62】</a:t>
            </a:r>
            <a:endParaRPr lang="ja-JP" altLang="en-US" sz="1200" dirty="0">
              <a:solidFill>
                <a:prstClr val="black"/>
              </a:solidFill>
              <a:latin typeface="ＭＳ Ｐゴシック"/>
              <a:ea typeface="ＭＳ Ｐゴシック"/>
            </a:endParaRPr>
          </a:p>
        </p:txBody>
      </p:sp>
      <p:sp>
        <p:nvSpPr>
          <p:cNvPr id="76" name="円/楕円 75"/>
          <p:cNvSpPr/>
          <p:nvPr/>
        </p:nvSpPr>
        <p:spPr>
          <a:xfrm>
            <a:off x="3573248" y="4144075"/>
            <a:ext cx="1595835" cy="72509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rPr>
              <a:t>精神薄弱者福祉法から知的障害者福祉法へ</a:t>
            </a:r>
          </a:p>
        </p:txBody>
      </p:sp>
      <p:sp>
        <p:nvSpPr>
          <p:cNvPr id="77" name="テキスト ボックス 76"/>
          <p:cNvSpPr txBox="1"/>
          <p:nvPr/>
        </p:nvSpPr>
        <p:spPr>
          <a:xfrm>
            <a:off x="3620859" y="3944117"/>
            <a:ext cx="677862"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【H10】</a:t>
            </a:r>
            <a:endParaRPr lang="ja-JP" altLang="en-US" sz="1200" dirty="0">
              <a:solidFill>
                <a:prstClr val="black"/>
              </a:solidFill>
              <a:latin typeface="ＭＳ Ｐゴシック"/>
              <a:ea typeface="ＭＳ Ｐゴシック"/>
            </a:endParaRPr>
          </a:p>
        </p:txBody>
      </p:sp>
      <p:sp>
        <p:nvSpPr>
          <p:cNvPr id="78" name="円/楕円 77"/>
          <p:cNvSpPr/>
          <p:nvPr/>
        </p:nvSpPr>
        <p:spPr>
          <a:xfrm>
            <a:off x="3548851" y="5409223"/>
            <a:ext cx="1439530" cy="74565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latin typeface="ＭＳ Ｐゴシック"/>
              </a:rPr>
              <a:t>精神保健法から精神保健福祉法へ</a:t>
            </a:r>
          </a:p>
        </p:txBody>
      </p:sp>
      <p:sp>
        <p:nvSpPr>
          <p:cNvPr id="89" name="テキスト ボックス 88"/>
          <p:cNvSpPr txBox="1"/>
          <p:nvPr/>
        </p:nvSpPr>
        <p:spPr>
          <a:xfrm>
            <a:off x="3404828" y="5204636"/>
            <a:ext cx="774700"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【H7】</a:t>
            </a:r>
            <a:endParaRPr lang="ja-JP" altLang="en-US" sz="1200" dirty="0">
              <a:solidFill>
                <a:prstClr val="black"/>
              </a:solidFill>
              <a:latin typeface="ＭＳ Ｐゴシック"/>
              <a:ea typeface="ＭＳ Ｐゴシック"/>
            </a:endParaRPr>
          </a:p>
        </p:txBody>
      </p:sp>
      <p:sp>
        <p:nvSpPr>
          <p:cNvPr id="60" name="円形吹き出し 59"/>
          <p:cNvSpPr/>
          <p:nvPr/>
        </p:nvSpPr>
        <p:spPr>
          <a:xfrm>
            <a:off x="3152851" y="2829921"/>
            <a:ext cx="1806025" cy="648072"/>
          </a:xfrm>
          <a:prstGeom prst="wedgeEllipseCallout">
            <a:avLst>
              <a:gd name="adj1" fmla="val 63541"/>
              <a:gd name="adj2" fmla="val 37002"/>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100" b="1" dirty="0">
                <a:solidFill>
                  <a:prstClr val="black"/>
                </a:solidFill>
                <a:latin typeface="ＭＳ Ｐゴシック"/>
              </a:rPr>
              <a:t>利用者が</a:t>
            </a:r>
            <a:endParaRPr lang="en-US" altLang="ja-JP" sz="1100" b="1" dirty="0">
              <a:solidFill>
                <a:prstClr val="black"/>
              </a:solidFill>
              <a:latin typeface="ＭＳ Ｐゴシック"/>
            </a:endParaRPr>
          </a:p>
          <a:p>
            <a:pPr algn="ctr">
              <a:defRPr/>
            </a:pPr>
            <a:r>
              <a:rPr lang="ja-JP" altLang="en-US" sz="1100" b="1" dirty="0">
                <a:solidFill>
                  <a:prstClr val="black"/>
                </a:solidFill>
                <a:latin typeface="ＭＳ Ｐゴシック"/>
              </a:rPr>
              <a:t>サービスを選択</a:t>
            </a:r>
            <a:endParaRPr lang="en-US" altLang="ja-JP" sz="1100" b="1" dirty="0">
              <a:solidFill>
                <a:prstClr val="black"/>
              </a:solidFill>
              <a:latin typeface="ＭＳ Ｐゴシック"/>
            </a:endParaRPr>
          </a:p>
          <a:p>
            <a:pPr algn="ctr">
              <a:defRPr/>
            </a:pPr>
            <a:r>
              <a:rPr lang="ja-JP" altLang="en-US" sz="1100" b="1" dirty="0">
                <a:solidFill>
                  <a:prstClr val="black"/>
                </a:solidFill>
                <a:latin typeface="ＭＳ Ｐゴシック"/>
              </a:rPr>
              <a:t>できる仕組み</a:t>
            </a:r>
            <a:endParaRPr lang="ja-JP" altLang="en-US" sz="1100" dirty="0">
              <a:solidFill>
                <a:prstClr val="black"/>
              </a:solidFill>
              <a:latin typeface="ＭＳ Ｐゴシック"/>
            </a:endParaRPr>
          </a:p>
        </p:txBody>
      </p:sp>
      <p:sp>
        <p:nvSpPr>
          <p:cNvPr id="61" name="円形吹き出し 60"/>
          <p:cNvSpPr/>
          <p:nvPr/>
        </p:nvSpPr>
        <p:spPr>
          <a:xfrm>
            <a:off x="5025012" y="2385282"/>
            <a:ext cx="1260140" cy="432047"/>
          </a:xfrm>
          <a:prstGeom prst="wedgeEllipseCallout">
            <a:avLst>
              <a:gd name="adj1" fmla="val 41610"/>
              <a:gd name="adj2" fmla="val 146611"/>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000" b="1" dirty="0">
                <a:solidFill>
                  <a:prstClr val="black"/>
                </a:solidFill>
              </a:rPr>
              <a:t>３障害</a:t>
            </a:r>
            <a:endParaRPr lang="en-US" altLang="ja-JP" sz="1000" b="1" dirty="0">
              <a:solidFill>
                <a:prstClr val="black"/>
              </a:solidFill>
            </a:endParaRPr>
          </a:p>
          <a:p>
            <a:pPr algn="ctr">
              <a:defRPr/>
            </a:pPr>
            <a:r>
              <a:rPr lang="ja-JP" altLang="en-US" sz="1000" b="1" dirty="0">
                <a:solidFill>
                  <a:prstClr val="black"/>
                </a:solidFill>
              </a:rPr>
              <a:t>共通の制度</a:t>
            </a:r>
          </a:p>
        </p:txBody>
      </p:sp>
      <p:sp>
        <p:nvSpPr>
          <p:cNvPr id="43" name="円/楕円 42"/>
          <p:cNvSpPr/>
          <p:nvPr/>
        </p:nvSpPr>
        <p:spPr>
          <a:xfrm>
            <a:off x="2036679" y="1808820"/>
            <a:ext cx="396044" cy="4284476"/>
          </a:xfrm>
          <a:prstGeom prst="ellipse">
            <a:avLst/>
          </a:prstGeom>
          <a:solidFill>
            <a:schemeClr val="accent4">
              <a:lumMod val="20000"/>
              <a:lumOff val="80000"/>
            </a:schemeClr>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t"/>
          <a:lstStyle/>
          <a:p>
            <a:pPr algn="ctr">
              <a:defRPr/>
            </a:pPr>
            <a:r>
              <a:rPr lang="ja-JP" altLang="en-US" sz="1200" b="1" dirty="0">
                <a:solidFill>
                  <a:prstClr val="black">
                    <a:lumMod val="95000"/>
                    <a:lumOff val="5000"/>
                  </a:prstClr>
                </a:solidFill>
              </a:rPr>
              <a:t>国際障害者年</a:t>
            </a:r>
            <a:endParaRPr lang="en-US" altLang="ja-JP" sz="1200" b="1" dirty="0">
              <a:solidFill>
                <a:prstClr val="black">
                  <a:lumMod val="95000"/>
                  <a:lumOff val="5000"/>
                </a:prstClr>
              </a:solidFill>
            </a:endParaRPr>
          </a:p>
          <a:p>
            <a:pPr algn="ctr">
              <a:defRPr/>
            </a:pPr>
            <a:endParaRPr lang="en-US" altLang="ja-JP" sz="1200" dirty="0">
              <a:solidFill>
                <a:prstClr val="black">
                  <a:lumMod val="95000"/>
                  <a:lumOff val="5000"/>
                </a:prstClr>
              </a:solidFill>
            </a:endParaRPr>
          </a:p>
          <a:p>
            <a:pPr algn="ctr">
              <a:defRPr/>
            </a:pPr>
            <a:r>
              <a:rPr lang="ja-JP" altLang="en-US" sz="1200" dirty="0">
                <a:solidFill>
                  <a:prstClr val="black">
                    <a:lumMod val="95000"/>
                    <a:lumOff val="5000"/>
                  </a:prstClr>
                </a:solidFill>
              </a:rPr>
              <a:t>完全参加と平等</a:t>
            </a:r>
          </a:p>
        </p:txBody>
      </p:sp>
      <p:sp>
        <p:nvSpPr>
          <p:cNvPr id="54" name="円形吹き出し 53"/>
          <p:cNvSpPr/>
          <p:nvPr/>
        </p:nvSpPr>
        <p:spPr>
          <a:xfrm>
            <a:off x="5133039" y="5427505"/>
            <a:ext cx="792088" cy="756020"/>
          </a:xfrm>
          <a:prstGeom prst="wedgeEllipseCallout">
            <a:avLst>
              <a:gd name="adj1" fmla="val 71674"/>
              <a:gd name="adj2" fmla="val -31615"/>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a:defRPr/>
            </a:pPr>
            <a:r>
              <a:rPr lang="ja-JP" altLang="en-US" sz="1000" b="1" dirty="0">
                <a:solidFill>
                  <a:prstClr val="black"/>
                </a:solidFill>
              </a:rPr>
              <a:t>地域生活を支援</a:t>
            </a:r>
          </a:p>
        </p:txBody>
      </p:sp>
      <p:sp>
        <p:nvSpPr>
          <p:cNvPr id="56" name="円/楕円 55"/>
          <p:cNvSpPr/>
          <p:nvPr/>
        </p:nvSpPr>
        <p:spPr>
          <a:xfrm>
            <a:off x="2972781" y="1624029"/>
            <a:ext cx="2189322" cy="724917"/>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rPr>
              <a:t>心身障害者対策基本法から障害者基本法へ</a:t>
            </a:r>
          </a:p>
        </p:txBody>
      </p:sp>
      <p:sp>
        <p:nvSpPr>
          <p:cNvPr id="58" name="テキスト ボックス 57"/>
          <p:cNvSpPr txBox="1"/>
          <p:nvPr/>
        </p:nvSpPr>
        <p:spPr>
          <a:xfrm>
            <a:off x="2834983" y="1485177"/>
            <a:ext cx="677862"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【H5】</a:t>
            </a:r>
            <a:endParaRPr lang="ja-JP" altLang="en-US" sz="1200" dirty="0">
              <a:solidFill>
                <a:prstClr val="black"/>
              </a:solidFill>
              <a:latin typeface="ＭＳ Ｐゴシック"/>
              <a:ea typeface="ＭＳ Ｐゴシック"/>
            </a:endParaRPr>
          </a:p>
        </p:txBody>
      </p:sp>
      <p:sp>
        <p:nvSpPr>
          <p:cNvPr id="48" name="テキスト ボックス 47"/>
          <p:cNvSpPr txBox="1"/>
          <p:nvPr/>
        </p:nvSpPr>
        <p:spPr>
          <a:xfrm>
            <a:off x="2033530" y="4977241"/>
            <a:ext cx="254998" cy="261515"/>
          </a:xfrm>
          <a:prstGeom prst="rect">
            <a:avLst/>
          </a:prstGeom>
          <a:noFill/>
        </p:spPr>
        <p:txBody>
          <a:bodyPr wrap="none" lIns="91341" tIns="45673" rIns="91341" bIns="45673" rtlCol="0">
            <a:spAutoFit/>
          </a:bodyPr>
          <a:lstStyle/>
          <a:p>
            <a:r>
              <a:rPr lang="ja-JP" altLang="en-US" sz="1100" dirty="0">
                <a:solidFill>
                  <a:prstClr val="black"/>
                </a:solidFill>
              </a:rPr>
              <a:t>“</a:t>
            </a:r>
          </a:p>
        </p:txBody>
      </p:sp>
      <p:sp>
        <p:nvSpPr>
          <p:cNvPr id="53" name="テキスト ボックス 52"/>
          <p:cNvSpPr txBox="1"/>
          <p:nvPr/>
        </p:nvSpPr>
        <p:spPr>
          <a:xfrm>
            <a:off x="2252702" y="3656077"/>
            <a:ext cx="117594" cy="276999"/>
          </a:xfrm>
          <a:prstGeom prst="rect">
            <a:avLst/>
          </a:prstGeom>
          <a:noFill/>
        </p:spPr>
        <p:txBody>
          <a:bodyPr wrap="square" lIns="91341" tIns="45673" rIns="91341" bIns="45673" rtlCol="0">
            <a:spAutoFit/>
          </a:bodyPr>
          <a:lstStyle/>
          <a:p>
            <a:r>
              <a:rPr lang="ja-JP" altLang="en-US" sz="1200" dirty="0">
                <a:solidFill>
                  <a:prstClr val="black"/>
                </a:solidFill>
              </a:rPr>
              <a:t>”</a:t>
            </a:r>
          </a:p>
        </p:txBody>
      </p:sp>
      <p:sp>
        <p:nvSpPr>
          <p:cNvPr id="85" name="円/楕円 84"/>
          <p:cNvSpPr/>
          <p:nvPr/>
        </p:nvSpPr>
        <p:spPr>
          <a:xfrm>
            <a:off x="6357156" y="1628841"/>
            <a:ext cx="1319858" cy="724917"/>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rPr>
              <a:t>障害者基本法の一部改正</a:t>
            </a:r>
          </a:p>
        </p:txBody>
      </p:sp>
      <p:sp>
        <p:nvSpPr>
          <p:cNvPr id="86" name="テキスト ボックス 85"/>
          <p:cNvSpPr txBox="1"/>
          <p:nvPr/>
        </p:nvSpPr>
        <p:spPr>
          <a:xfrm>
            <a:off x="6177138" y="1424219"/>
            <a:ext cx="677862"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【H23】</a:t>
            </a:r>
            <a:endParaRPr lang="ja-JP" altLang="en-US" sz="1200" dirty="0">
              <a:solidFill>
                <a:prstClr val="black"/>
              </a:solidFill>
              <a:latin typeface="ＭＳ Ｐゴシック"/>
              <a:ea typeface="ＭＳ Ｐゴシック"/>
            </a:endParaRPr>
          </a:p>
        </p:txBody>
      </p:sp>
      <p:sp>
        <p:nvSpPr>
          <p:cNvPr id="87" name="円形吹き出し 86"/>
          <p:cNvSpPr/>
          <p:nvPr/>
        </p:nvSpPr>
        <p:spPr>
          <a:xfrm>
            <a:off x="7920620" y="1412784"/>
            <a:ext cx="1532880" cy="540060"/>
          </a:xfrm>
          <a:prstGeom prst="wedgeEllipseCallout">
            <a:avLst>
              <a:gd name="adj1" fmla="val -60427"/>
              <a:gd name="adj2" fmla="val 50149"/>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rPr>
              <a:t>共生社会の実現</a:t>
            </a:r>
          </a:p>
        </p:txBody>
      </p:sp>
      <p:sp>
        <p:nvSpPr>
          <p:cNvPr id="73" name="テキスト ボックス 72"/>
          <p:cNvSpPr txBox="1"/>
          <p:nvPr/>
        </p:nvSpPr>
        <p:spPr>
          <a:xfrm>
            <a:off x="7509289" y="2853339"/>
            <a:ext cx="883344" cy="276999"/>
          </a:xfrm>
          <a:prstGeom prst="rect">
            <a:avLst/>
          </a:prstGeom>
          <a:noFill/>
        </p:spPr>
        <p:txBody>
          <a:bodyPr wrap="square" lIns="91341" tIns="45673" rIns="91341" bIns="45673">
            <a:spAutoFit/>
          </a:bodyPr>
          <a:lstStyle/>
          <a:p>
            <a:pPr algn="ctr">
              <a:defRPr/>
            </a:pPr>
            <a:r>
              <a:rPr lang="en-US" altLang="ja-JP" sz="1200" dirty="0">
                <a:solidFill>
                  <a:prstClr val="black"/>
                </a:solidFill>
                <a:latin typeface="ＭＳ Ｐゴシック"/>
                <a:ea typeface="ＭＳ Ｐゴシック"/>
              </a:rPr>
              <a:t>【H25.4】</a:t>
            </a:r>
            <a:endParaRPr lang="ja-JP" altLang="en-US" sz="1200" dirty="0">
              <a:solidFill>
                <a:prstClr val="black"/>
              </a:solidFill>
              <a:latin typeface="ＭＳ Ｐゴシック"/>
              <a:ea typeface="ＭＳ Ｐゴシック"/>
            </a:endParaRPr>
          </a:p>
        </p:txBody>
      </p:sp>
      <p:sp>
        <p:nvSpPr>
          <p:cNvPr id="62" name="正方形/長方形 61"/>
          <p:cNvSpPr/>
          <p:nvPr/>
        </p:nvSpPr>
        <p:spPr>
          <a:xfrm>
            <a:off x="6753253" y="3141028"/>
            <a:ext cx="585065" cy="2788915"/>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defRPr/>
            </a:pPr>
            <a:r>
              <a:rPr lang="ja-JP" altLang="en-US" sz="1600" b="1" dirty="0">
                <a:solidFill>
                  <a:prstClr val="black"/>
                </a:solidFill>
              </a:rPr>
              <a:t>障害者自立支援法・</a:t>
            </a:r>
            <a:endParaRPr lang="en-US" altLang="ja-JP" sz="1600" b="1" dirty="0">
              <a:solidFill>
                <a:prstClr val="black"/>
              </a:solidFill>
            </a:endParaRPr>
          </a:p>
          <a:p>
            <a:pPr>
              <a:defRPr/>
            </a:pPr>
            <a:r>
              <a:rPr lang="ja-JP" altLang="en-US" sz="1600" b="1" dirty="0">
                <a:solidFill>
                  <a:prstClr val="black"/>
                </a:solidFill>
              </a:rPr>
              <a:t>児童福祉法の一部改正法施行　</a:t>
            </a:r>
          </a:p>
        </p:txBody>
      </p:sp>
      <p:sp>
        <p:nvSpPr>
          <p:cNvPr id="66" name="テキスト ボックス 65"/>
          <p:cNvSpPr txBox="1"/>
          <p:nvPr/>
        </p:nvSpPr>
        <p:spPr>
          <a:xfrm>
            <a:off x="6662576" y="2853339"/>
            <a:ext cx="774700"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【H24.4】</a:t>
            </a:r>
            <a:endParaRPr lang="ja-JP" altLang="en-US" sz="1200" dirty="0">
              <a:solidFill>
                <a:prstClr val="black"/>
              </a:solidFill>
              <a:latin typeface="ＭＳ Ｐゴシック"/>
              <a:ea typeface="ＭＳ Ｐゴシック"/>
            </a:endParaRPr>
          </a:p>
        </p:txBody>
      </p:sp>
      <p:sp>
        <p:nvSpPr>
          <p:cNvPr id="67" name="上矢印吹き出し 66"/>
          <p:cNvSpPr/>
          <p:nvPr/>
        </p:nvSpPr>
        <p:spPr bwMode="auto">
          <a:xfrm>
            <a:off x="6051442" y="5959370"/>
            <a:ext cx="1803156" cy="807912"/>
          </a:xfrm>
          <a:prstGeom prst="upArrowCallout">
            <a:avLst>
              <a:gd name="adj1" fmla="val 25000"/>
              <a:gd name="adj2" fmla="val 21472"/>
              <a:gd name="adj3" fmla="val 25000"/>
              <a:gd name="adj4" fmla="val 50764"/>
            </a:avLst>
          </a:prstGeom>
          <a:solidFill>
            <a:schemeClr val="accent6">
              <a:lumMod val="20000"/>
              <a:lumOff val="80000"/>
            </a:schemeClr>
          </a:solidFill>
          <a:ln w="15875" cap="flat" cmpd="sng" algn="ctr">
            <a:solidFill>
              <a:schemeClr val="accent6">
                <a:lumMod val="50000"/>
              </a:schemeClr>
            </a:solidFill>
            <a:prstDash val="solid"/>
            <a:round/>
            <a:headEnd type="none" w="med" len="med"/>
            <a:tailEnd type="none" w="med" len="med"/>
          </a:ln>
          <a:effectLst/>
        </p:spPr>
        <p:txBody>
          <a:bodyPr vert="horz" wrap="square" lIns="36767" tIns="7357" rIns="36767" bIns="7357" numCol="1" rtlCol="0" anchor="ctr" anchorCtr="0" compatLnSpc="1">
            <a:prstTxWarp prst="textNoShape">
              <a:avLst/>
            </a:prstTxWarp>
          </a:bodyPr>
          <a:lstStyle/>
          <a:p>
            <a:pPr marL="118935" indent="-118935" defTabSz="872188"/>
            <a:r>
              <a:rPr lang="ja-JP" altLang="en-US" sz="1200" b="1" dirty="0">
                <a:solidFill>
                  <a:prstClr val="black"/>
                </a:solidFill>
                <a:latin typeface="ＭＳ Ｐゴシック"/>
                <a:ea typeface="ＭＳ Ｐゴシック"/>
              </a:rPr>
              <a:t> 相談支援の充実、障害児</a:t>
            </a:r>
            <a:endParaRPr lang="en-US" altLang="ja-JP" sz="1200" b="1" dirty="0">
              <a:solidFill>
                <a:prstClr val="black"/>
              </a:solidFill>
              <a:latin typeface="ＭＳ Ｐゴシック"/>
              <a:ea typeface="ＭＳ Ｐゴシック"/>
            </a:endParaRPr>
          </a:p>
          <a:p>
            <a:pPr marL="118935" indent="-118935" defTabSz="872188"/>
            <a:r>
              <a:rPr lang="ja-JP" altLang="en-US" sz="1200" b="1" dirty="0">
                <a:solidFill>
                  <a:prstClr val="black"/>
                </a:solidFill>
                <a:latin typeface="ＭＳ Ｐゴシック"/>
                <a:ea typeface="ＭＳ Ｐゴシック"/>
              </a:rPr>
              <a:t>　支援の強化など</a:t>
            </a:r>
          </a:p>
        </p:txBody>
      </p:sp>
      <p:sp>
        <p:nvSpPr>
          <p:cNvPr id="63" name="円形吹き出し 62"/>
          <p:cNvSpPr/>
          <p:nvPr/>
        </p:nvSpPr>
        <p:spPr>
          <a:xfrm>
            <a:off x="6537177" y="2384884"/>
            <a:ext cx="1440160" cy="432048"/>
          </a:xfrm>
          <a:prstGeom prst="wedgeEllipseCallout">
            <a:avLst>
              <a:gd name="adj1" fmla="val 37817"/>
              <a:gd name="adj2" fmla="val 14697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5962" rIns="0" bIns="35962" anchor="ctr"/>
          <a:lstStyle/>
          <a:p>
            <a:pPr algn="ctr">
              <a:defRPr/>
            </a:pPr>
            <a:r>
              <a:rPr lang="ja-JP" altLang="en-US" sz="1000" b="1" dirty="0">
                <a:solidFill>
                  <a:prstClr val="black"/>
                </a:solidFill>
              </a:rPr>
              <a:t>地域社会に</a:t>
            </a:r>
            <a:endParaRPr lang="en-US" altLang="ja-JP" sz="1000" b="1" dirty="0">
              <a:solidFill>
                <a:prstClr val="black"/>
              </a:solidFill>
            </a:endParaRPr>
          </a:p>
          <a:p>
            <a:pPr algn="ctr">
              <a:defRPr/>
            </a:pPr>
            <a:r>
              <a:rPr lang="ja-JP" altLang="en-US" sz="1000" b="1" dirty="0">
                <a:solidFill>
                  <a:prstClr val="black"/>
                </a:solidFill>
              </a:rPr>
              <a:t>おける共生の実現</a:t>
            </a:r>
          </a:p>
        </p:txBody>
      </p:sp>
      <p:sp>
        <p:nvSpPr>
          <p:cNvPr id="55" name="円形吹き出し 54"/>
          <p:cNvSpPr/>
          <p:nvPr/>
        </p:nvSpPr>
        <p:spPr>
          <a:xfrm>
            <a:off x="7242542" y="5841521"/>
            <a:ext cx="950208" cy="467802"/>
          </a:xfrm>
          <a:prstGeom prst="wedgeEllipseCallout">
            <a:avLst>
              <a:gd name="adj1" fmla="val 21638"/>
              <a:gd name="adj2" fmla="val -89394"/>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900" b="1" dirty="0">
                <a:solidFill>
                  <a:prstClr val="black"/>
                </a:solidFill>
              </a:rPr>
              <a:t>難病等を対象に</a:t>
            </a:r>
          </a:p>
        </p:txBody>
      </p:sp>
      <p:sp>
        <p:nvSpPr>
          <p:cNvPr id="57" name="正方形/長方形 56"/>
          <p:cNvSpPr/>
          <p:nvPr/>
        </p:nvSpPr>
        <p:spPr>
          <a:xfrm>
            <a:off x="2504751" y="-27380"/>
            <a:ext cx="4824536" cy="571500"/>
          </a:xfrm>
          <a:prstGeom prst="rect">
            <a:avLst/>
          </a:prstGeom>
          <a:no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2800" dirty="0">
                <a:solidFill>
                  <a:prstClr val="black"/>
                </a:solidFill>
              </a:rPr>
              <a:t>障害保健福祉施策の歴史</a:t>
            </a:r>
          </a:p>
        </p:txBody>
      </p:sp>
      <p:cxnSp>
        <p:nvCxnSpPr>
          <p:cNvPr id="64" name="直線コネクタ 63"/>
          <p:cNvCxnSpPr/>
          <p:nvPr/>
        </p:nvCxnSpPr>
        <p:spPr>
          <a:xfrm>
            <a:off x="0" y="476672"/>
            <a:ext cx="9906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65" name="角丸四角形 64"/>
          <p:cNvSpPr/>
          <p:nvPr/>
        </p:nvSpPr>
        <p:spPr>
          <a:xfrm>
            <a:off x="8402508" y="3104968"/>
            <a:ext cx="576064" cy="2822066"/>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defRPr/>
            </a:pPr>
            <a:r>
              <a:rPr lang="ja-JP" altLang="en-US" sz="1600" b="1" dirty="0">
                <a:solidFill>
                  <a:prstClr val="black"/>
                </a:solidFill>
              </a:rPr>
              <a:t>障害者総合支援法・</a:t>
            </a:r>
            <a:endParaRPr lang="en-US" altLang="ja-JP" sz="1600" b="1" dirty="0">
              <a:solidFill>
                <a:prstClr val="black"/>
              </a:solidFill>
            </a:endParaRPr>
          </a:p>
          <a:p>
            <a:pPr algn="ctr">
              <a:defRPr/>
            </a:pPr>
            <a:r>
              <a:rPr lang="ja-JP" altLang="en-US" sz="1600" b="1" dirty="0">
                <a:solidFill>
                  <a:prstClr val="black"/>
                </a:solidFill>
              </a:rPr>
              <a:t>児童福祉法の一部改正法成立</a:t>
            </a:r>
          </a:p>
        </p:txBody>
      </p:sp>
      <p:sp>
        <p:nvSpPr>
          <p:cNvPr id="69" name="テキスト ボックス 68"/>
          <p:cNvSpPr txBox="1"/>
          <p:nvPr/>
        </p:nvSpPr>
        <p:spPr>
          <a:xfrm>
            <a:off x="8239218" y="2828358"/>
            <a:ext cx="883344" cy="276999"/>
          </a:xfrm>
          <a:prstGeom prst="rect">
            <a:avLst/>
          </a:prstGeom>
          <a:noFill/>
        </p:spPr>
        <p:txBody>
          <a:bodyPr wrap="square" lIns="91341" tIns="45673" rIns="91341" bIns="45673">
            <a:spAutoFit/>
          </a:bodyPr>
          <a:lstStyle/>
          <a:p>
            <a:pPr algn="ctr">
              <a:defRPr/>
            </a:pPr>
            <a:r>
              <a:rPr lang="en-US" altLang="ja-JP" sz="1200" dirty="0">
                <a:solidFill>
                  <a:prstClr val="black"/>
                </a:solidFill>
                <a:latin typeface="ＭＳ Ｐゴシック"/>
                <a:ea typeface="ＭＳ Ｐゴシック"/>
              </a:rPr>
              <a:t>【H28.5】</a:t>
            </a:r>
            <a:endParaRPr lang="ja-JP" altLang="en-US" sz="1200" dirty="0">
              <a:solidFill>
                <a:prstClr val="black"/>
              </a:solidFill>
              <a:latin typeface="ＭＳ Ｐゴシック"/>
              <a:ea typeface="ＭＳ Ｐゴシック"/>
            </a:endParaRPr>
          </a:p>
        </p:txBody>
      </p:sp>
      <p:sp>
        <p:nvSpPr>
          <p:cNvPr id="72" name="上矢印吹き出し 71"/>
          <p:cNvSpPr/>
          <p:nvPr/>
        </p:nvSpPr>
        <p:spPr bwMode="auto">
          <a:xfrm>
            <a:off x="7926616" y="5949298"/>
            <a:ext cx="1656184" cy="807912"/>
          </a:xfrm>
          <a:prstGeom prst="upArrowCallout">
            <a:avLst>
              <a:gd name="adj1" fmla="val 22061"/>
              <a:gd name="adj2" fmla="val 25947"/>
              <a:gd name="adj3" fmla="val 27940"/>
              <a:gd name="adj4" fmla="val 50764"/>
            </a:avLst>
          </a:prstGeom>
          <a:solidFill>
            <a:schemeClr val="accent6">
              <a:lumMod val="20000"/>
              <a:lumOff val="80000"/>
            </a:schemeClr>
          </a:solidFill>
          <a:ln w="15875" cap="flat" cmpd="sng" algn="ctr">
            <a:solidFill>
              <a:schemeClr val="accent6">
                <a:lumMod val="50000"/>
              </a:schemeClr>
            </a:solidFill>
            <a:prstDash val="solid"/>
            <a:round/>
            <a:headEnd type="none" w="med" len="med"/>
            <a:tailEnd type="none" w="med" len="med"/>
          </a:ln>
          <a:effectLst/>
        </p:spPr>
        <p:txBody>
          <a:bodyPr vert="horz" wrap="square" lIns="36767" tIns="7357" rIns="36767" bIns="7357" numCol="1" rtlCol="0" anchor="ctr" anchorCtr="0" compatLnSpc="1">
            <a:prstTxWarp prst="textNoShape">
              <a:avLst/>
            </a:prstTxWarp>
          </a:bodyPr>
          <a:lstStyle/>
          <a:p>
            <a:pPr marL="118935" indent="-118935" defTabSz="872188"/>
            <a:r>
              <a:rPr lang="ja-JP" altLang="en-US" sz="1200" b="1" dirty="0">
                <a:solidFill>
                  <a:prstClr val="black"/>
                </a:solidFill>
                <a:latin typeface="ＭＳ Ｐゴシック"/>
                <a:ea typeface="ＭＳ Ｐゴシック"/>
              </a:rPr>
              <a:t> 「生活」と「就労」に</a:t>
            </a:r>
            <a:endParaRPr lang="en-US" altLang="ja-JP" sz="1200" b="1" dirty="0">
              <a:solidFill>
                <a:prstClr val="black"/>
              </a:solidFill>
              <a:latin typeface="ＭＳ Ｐゴシック"/>
              <a:ea typeface="ＭＳ Ｐゴシック"/>
            </a:endParaRPr>
          </a:p>
          <a:p>
            <a:pPr marL="118935" indent="-118935" defTabSz="872188"/>
            <a:r>
              <a:rPr lang="ja-JP" altLang="en-US" sz="1200" b="1" dirty="0">
                <a:solidFill>
                  <a:prstClr val="black"/>
                </a:solidFill>
                <a:latin typeface="ＭＳ Ｐゴシック"/>
                <a:ea typeface="ＭＳ Ｐゴシック"/>
              </a:rPr>
              <a:t>関する支援の充実など</a:t>
            </a:r>
          </a:p>
        </p:txBody>
      </p:sp>
      <p:sp>
        <p:nvSpPr>
          <p:cNvPr id="79" name="角丸四角形 78"/>
          <p:cNvSpPr/>
          <p:nvPr/>
        </p:nvSpPr>
        <p:spPr>
          <a:xfrm>
            <a:off x="9170892" y="3119010"/>
            <a:ext cx="460233" cy="2822066"/>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lgn="ctr">
              <a:defRPr/>
            </a:pPr>
            <a:r>
              <a:rPr lang="ja-JP" altLang="en-US" sz="1600" b="1" dirty="0">
                <a:solidFill>
                  <a:prstClr val="black"/>
                </a:solidFill>
              </a:rPr>
              <a:t>改正法の施行・報酬改定</a:t>
            </a:r>
          </a:p>
        </p:txBody>
      </p:sp>
      <p:sp>
        <p:nvSpPr>
          <p:cNvPr id="80" name="テキスト ボックス 79"/>
          <p:cNvSpPr txBox="1"/>
          <p:nvPr/>
        </p:nvSpPr>
        <p:spPr>
          <a:xfrm>
            <a:off x="8959298" y="2842400"/>
            <a:ext cx="883344" cy="276999"/>
          </a:xfrm>
          <a:prstGeom prst="rect">
            <a:avLst/>
          </a:prstGeom>
          <a:noFill/>
        </p:spPr>
        <p:txBody>
          <a:bodyPr wrap="square" lIns="91341" tIns="45673" rIns="91341" bIns="45673">
            <a:spAutoFit/>
          </a:bodyPr>
          <a:lstStyle/>
          <a:p>
            <a:pPr algn="ctr">
              <a:defRPr/>
            </a:pPr>
            <a:r>
              <a:rPr lang="en-US" altLang="ja-JP" sz="1200" dirty="0">
                <a:solidFill>
                  <a:prstClr val="black"/>
                </a:solidFill>
                <a:latin typeface="ＭＳ Ｐゴシック"/>
                <a:ea typeface="ＭＳ Ｐゴシック"/>
              </a:rPr>
              <a:t>【H30.4】</a:t>
            </a:r>
            <a:endParaRPr lang="ja-JP" altLang="en-US" sz="1200" dirty="0">
              <a:solidFill>
                <a:prstClr val="black"/>
              </a:solidFill>
              <a:latin typeface="ＭＳ Ｐゴシック"/>
              <a:ea typeface="ＭＳ Ｐゴシック"/>
            </a:endParaRPr>
          </a:p>
        </p:txBody>
      </p:sp>
      <p:sp>
        <p:nvSpPr>
          <p:cNvPr id="82" name="スライド番号プレースホルダー 1"/>
          <p:cNvSpPr>
            <a:spLocks noGrp="1"/>
          </p:cNvSpPr>
          <p:nvPr>
            <p:ph type="sldNum" sz="quarter" idx="12"/>
          </p:nvPr>
        </p:nvSpPr>
        <p:spPr>
          <a:xfrm>
            <a:off x="7545307" y="6524645"/>
            <a:ext cx="2311400" cy="476250"/>
          </a:xfrm>
        </p:spPr>
        <p:txBody>
          <a:bodyPr/>
          <a:lstStyle/>
          <a:p>
            <a:pPr>
              <a:defRPr/>
            </a:pPr>
            <a:fld id="{F2A1C1E8-9361-4557-9EFC-000E05CD7A25}" type="slidenum">
              <a:rPr lang="en-US" altLang="ja-JP" smtClean="0">
                <a:solidFill>
                  <a:srgbClr val="000000"/>
                </a:solidFill>
              </a:rPr>
              <a:pPr>
                <a:defRPr/>
              </a:pPr>
              <a:t>6</a:t>
            </a:fld>
            <a:endParaRPr lang="en-US" altLang="ja-JP" dirty="0">
              <a:solidFill>
                <a:srgbClr val="000000"/>
              </a:solidFill>
            </a:endParaRPr>
          </a:p>
        </p:txBody>
      </p:sp>
    </p:spTree>
    <p:extLst>
      <p:ext uri="{BB962C8B-B14F-4D97-AF65-F5344CB8AC3E}">
        <p14:creationId xmlns:p14="http://schemas.microsoft.com/office/powerpoint/2010/main" val="3033151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6144" y="185157"/>
            <a:ext cx="9663394" cy="333247"/>
          </a:xfrm>
          <a:prstGeom prst="rect">
            <a:avLst/>
          </a:prstGeom>
          <a:solidFill>
            <a:srgbClr val="99CCFF"/>
          </a:solidFill>
          <a:ln w="28575">
            <a:solidFill>
              <a:srgbClr val="99CCFF"/>
            </a:solidFill>
          </a:ln>
        </p:spPr>
        <p:txBody>
          <a:bodyPr wrap="square" lIns="84959" tIns="100345" rIns="84959" bIns="42479" rtlCol="0" anchor="ctr" anchorCtr="0">
            <a:spAutoFit/>
          </a:bodyPr>
          <a:lstStyle/>
          <a:p>
            <a:pPr marL="174724" indent="-174724">
              <a:lnSpc>
                <a:spcPts val="1393"/>
              </a:lnSpc>
            </a:pPr>
            <a:r>
              <a:rPr lang="ja-JP" altLang="en-US" sz="1474"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⑤　</a:t>
            </a:r>
            <a:r>
              <a:rPr lang="ja-JP" altLang="en-US" sz="1376"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高い質と専門性を評価する加算の創設（計画相談支援、障害児相談支援）</a:t>
            </a:r>
          </a:p>
        </p:txBody>
      </p:sp>
      <p:sp>
        <p:nvSpPr>
          <p:cNvPr id="5" name="正方形/長方形 4"/>
          <p:cNvSpPr/>
          <p:nvPr/>
        </p:nvSpPr>
        <p:spPr>
          <a:xfrm>
            <a:off x="126144" y="518405"/>
            <a:ext cx="9663394" cy="6239351"/>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1506" rtlCol="0" anchor="t" anchorCtr="0"/>
          <a:lstStyle/>
          <a:p>
            <a:pPr marL="268326" indent="-268326">
              <a:lnSpc>
                <a:spcPts val="1671"/>
              </a:lnSpc>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必要に応じた質の高い支援を実施した場合に、実施した支援の専門性と業務負担を適切に評価</a:t>
            </a:r>
            <a:r>
              <a:rPr lang="ja-JP" altLang="en-US" sz="1474"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するととも</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1671"/>
              </a:lnSpc>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に、専門性の高い支援を実施できる体制を整えている場合に、その体制整備を適切に評価するための加算を</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1671"/>
              </a:lnSpc>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創設。</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786"/>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50693" indent="-550693">
              <a:lnSpc>
                <a:spcPts val="1671"/>
              </a:lnSpc>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ア　利用者の入院時や退院・退所時等、サービスの利用環境が大きく変動する際に、関係機関との連携の下で支援を行うことを評価するための加算（居宅介護支援事業所等連携加算は計画相談支援のみ） </a:t>
            </a:r>
          </a:p>
          <a:p>
            <a:pPr marL="550693" indent="-550693">
              <a:lnSpc>
                <a:spcPts val="1671"/>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1671"/>
              </a:lnSpc>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1671"/>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1671"/>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1671"/>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1671"/>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1671"/>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326" indent="-268326">
              <a:lnSpc>
                <a:spcPts val="786"/>
              </a:lnSpc>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42893" indent="-542893">
              <a:lnSpc>
                <a:spcPts val="1671"/>
              </a:lnSpc>
              <a:tabLst>
                <a:tab pos="441491" algn="l"/>
              </a:tabLst>
            </a:pPr>
            <a:r>
              <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　モニタリング時等において、サービス提供場面を確認するなど、利用者の状況確認や支援内容の調整等を手厚く実施したことを評価するための加算</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43050" indent="-443050">
              <a:lnSpc>
                <a:spcPts val="1671"/>
              </a:lnSpc>
              <a:tabLst>
                <a:tab pos="443050" algn="l"/>
              </a:tabLst>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43050" indent="-443050">
              <a:lnSpc>
                <a:spcPts val="1671"/>
              </a:lnSpc>
              <a:tabLst>
                <a:tab pos="443050" algn="l"/>
              </a:tabLst>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43050" indent="-443050">
              <a:lnSpc>
                <a:spcPts val="1671"/>
              </a:lnSpc>
              <a:tabLst>
                <a:tab pos="443050" algn="l"/>
              </a:tabLst>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43050" indent="-443050">
              <a:lnSpc>
                <a:spcPts val="1671"/>
              </a:lnSpc>
              <a:tabLst>
                <a:tab pos="443050" algn="l"/>
              </a:tabLst>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43050" indent="-443050">
              <a:lnSpc>
                <a:spcPts val="1671"/>
              </a:lnSpc>
              <a:tabLst>
                <a:tab pos="443050" algn="l"/>
              </a:tabLst>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43050" indent="-443050">
              <a:lnSpc>
                <a:spcPts val="786"/>
              </a:lnSpc>
              <a:tabLst>
                <a:tab pos="443050" algn="l"/>
              </a:tabLst>
            </a:pP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50693" indent="-550693">
              <a:lnSpc>
                <a:spcPts val="1671"/>
              </a:lnSpc>
              <a:tabLst>
                <a:tab pos="443050" algn="l"/>
              </a:tabLst>
            </a:pPr>
            <a:r>
              <a:rPr lang="ja-JP" altLang="en-US"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ウ　医療的ケアを必要とする障害児者等、より高い専門性が求められる利用者を支援する体制を有していることを評価するための加算</a:t>
            </a:r>
            <a:endParaRPr lang="en-US" altLang="ja-JP" sz="1474"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表 1"/>
          <p:cNvGraphicFramePr>
            <a:graphicFrameLocks noGrp="1"/>
          </p:cNvGraphicFramePr>
          <p:nvPr>
            <p:extLst/>
          </p:nvPr>
        </p:nvGraphicFramePr>
        <p:xfrm>
          <a:off x="200473" y="1801506"/>
          <a:ext cx="9505059" cy="146528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0"/>
                    </a:ext>
                  </a:extLst>
                </a:gridCol>
                <a:gridCol w="5472611">
                  <a:extLst>
                    <a:ext uri="{9D8B030D-6E8A-4147-A177-3AD203B41FA5}">
                      <a16:colId xmlns:a16="http://schemas.microsoft.com/office/drawing/2014/main" xmlns="" val="20001"/>
                    </a:ext>
                  </a:extLst>
                </a:gridCol>
                <a:gridCol w="1656184">
                  <a:extLst>
                    <a:ext uri="{9D8B030D-6E8A-4147-A177-3AD203B41FA5}">
                      <a16:colId xmlns:a16="http://schemas.microsoft.com/office/drawing/2014/main" xmlns="" val="20002"/>
                    </a:ext>
                  </a:extLst>
                </a:gridCol>
              </a:tblGrid>
              <a:tr h="264576">
                <a:tc>
                  <a:txBody>
                    <a:bodyPr/>
                    <a:lstStyle/>
                    <a:p>
                      <a:pPr algn="ctr">
                        <a:lnSpc>
                          <a:spcPts val="1400"/>
                        </a:lnSpc>
                      </a:pP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加算名</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tc>
                  <a:txBody>
                    <a:bodyPr/>
                    <a:lstStyle/>
                    <a:p>
                      <a:pPr algn="ctr">
                        <a:lnSpc>
                          <a:spcPts val="1400"/>
                        </a:lnSpc>
                      </a:pP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内　　容</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tc>
                  <a:txBody>
                    <a:bodyPr/>
                    <a:lstStyle/>
                    <a:p>
                      <a:pPr algn="ctr">
                        <a:lnSpc>
                          <a:spcPts val="1400"/>
                        </a:lnSpc>
                      </a:pP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単位数</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extLst>
                  <a:ext uri="{0D108BD9-81ED-4DB2-BD59-A6C34878D82A}">
                    <a16:rowId xmlns:a16="http://schemas.microsoft.com/office/drawing/2014/main" xmlns="" val="10000"/>
                  </a:ext>
                </a:extLst>
              </a:tr>
              <a:tr h="389376">
                <a:tc>
                  <a:txBody>
                    <a:bodyPr/>
                    <a:lstStyle/>
                    <a:p>
                      <a:pPr>
                        <a:lnSpc>
                          <a:spcPts val="1200"/>
                        </a:lnSpc>
                      </a:pPr>
                      <a:r>
                        <a:rPr lang="zh-TW"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入院時情報連携加算</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450850" indent="-450850">
                        <a:lnSpc>
                          <a:spcPts val="1200"/>
                        </a:lnSpc>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利用者の入院時に利用者情報を入院先の病院等に提供した場合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273050" indent="-273050">
                        <a:lnSpc>
                          <a:spcPts val="1200"/>
                        </a:lnSpc>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　　　　　　　　　　　　　　　　　　　　　　　</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50850" indent="-450850">
                        <a:lnSpc>
                          <a:spcPts val="1200"/>
                        </a:lnSpc>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extLst>
                  <a:ext uri="{0D108BD9-81ED-4DB2-BD59-A6C34878D82A}">
                    <a16:rowId xmlns:a16="http://schemas.microsoft.com/office/drawing/2014/main" xmlns="" val="10001"/>
                  </a:ext>
                </a:extLst>
              </a:tr>
              <a:tr h="264576">
                <a:tc>
                  <a:txBody>
                    <a:bodyPr/>
                    <a:lstStyle/>
                    <a:p>
                      <a:pPr>
                        <a:lnSpc>
                          <a:spcPts val="1400"/>
                        </a:lnSpc>
                      </a:pPr>
                      <a:r>
                        <a:rPr lang="ja-JP"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退院・退所加算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利用者の退院・退所時に退所施設等から情報収集を行い計画作成した場合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extLst>
                  <a:ext uri="{0D108BD9-81ED-4DB2-BD59-A6C34878D82A}">
                    <a16:rowId xmlns:a16="http://schemas.microsoft.com/office/drawing/2014/main" xmlns="" val="10002"/>
                  </a:ext>
                </a:extLst>
              </a:tr>
              <a:tr h="264576">
                <a:tc>
                  <a:txBody>
                    <a:bodyPr/>
                    <a:lstStyle/>
                    <a:p>
                      <a:pPr>
                        <a:lnSpc>
                          <a:spcPts val="1400"/>
                        </a:lnSpc>
                      </a:pPr>
                      <a:r>
                        <a:rPr lang="ja-JP"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居宅介護支援</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事業所等</a:t>
                      </a:r>
                      <a:r>
                        <a:rPr lang="ja-JP"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連携加算</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利用者の介護保険への移行時にケアマネ事業所のケアプラン作成に協力した場合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extLst>
                  <a:ext uri="{0D108BD9-81ED-4DB2-BD59-A6C34878D82A}">
                    <a16:rowId xmlns:a16="http://schemas.microsoft.com/office/drawing/2014/main" xmlns="" val="10003"/>
                  </a:ext>
                </a:extLst>
              </a:tr>
              <a:tr h="264576">
                <a:tc>
                  <a:txBody>
                    <a:bodyPr/>
                    <a:lstStyle/>
                    <a:p>
                      <a:pPr>
                        <a:lnSpc>
                          <a:spcPts val="1400"/>
                        </a:lnSpc>
                      </a:pPr>
                      <a:r>
                        <a:rPr kumimoji="1"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医療・保育・教育機関等連携加算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障害サービス等以外の教育機関等から情報収集を行い計画作成した場合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p>
                  </a:txBody>
                  <a:tcPr marL="99060" marR="99060" marT="44928" marB="44928" anchor="ctr"/>
                </a:tc>
                <a:extLst>
                  <a:ext uri="{0D108BD9-81ED-4DB2-BD59-A6C34878D82A}">
                    <a16:rowId xmlns:a16="http://schemas.microsoft.com/office/drawing/2014/main" xmlns="" val="10004"/>
                  </a:ext>
                </a:extLst>
              </a:tr>
            </a:tbl>
          </a:graphicData>
        </a:graphic>
      </p:graphicFrame>
      <p:graphicFrame>
        <p:nvGraphicFramePr>
          <p:cNvPr id="6" name="表 5"/>
          <p:cNvGraphicFramePr>
            <a:graphicFrameLocks noGrp="1"/>
          </p:cNvGraphicFramePr>
          <p:nvPr>
            <p:extLst/>
          </p:nvPr>
        </p:nvGraphicFramePr>
        <p:xfrm>
          <a:off x="200473" y="3853564"/>
          <a:ext cx="9505059" cy="1045224"/>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0"/>
                    </a:ext>
                  </a:extLst>
                </a:gridCol>
                <a:gridCol w="5472610">
                  <a:extLst>
                    <a:ext uri="{9D8B030D-6E8A-4147-A177-3AD203B41FA5}">
                      <a16:colId xmlns:a16="http://schemas.microsoft.com/office/drawing/2014/main" xmlns="" val="20001"/>
                    </a:ext>
                  </a:extLst>
                </a:gridCol>
                <a:gridCol w="1656185">
                  <a:extLst>
                    <a:ext uri="{9D8B030D-6E8A-4147-A177-3AD203B41FA5}">
                      <a16:colId xmlns:a16="http://schemas.microsoft.com/office/drawing/2014/main" xmlns="" val="20002"/>
                    </a:ext>
                  </a:extLst>
                </a:gridCol>
              </a:tblGrid>
              <a:tr h="264576">
                <a:tc>
                  <a:txBody>
                    <a:bodyPr/>
                    <a:lstStyle/>
                    <a:p>
                      <a:pPr algn="ctr">
                        <a:lnSpc>
                          <a:spcPts val="1400"/>
                        </a:lnSpc>
                      </a:pPr>
                      <a:r>
                        <a:rPr kumimoji="1"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加算名</a:t>
                      </a:r>
                      <a:endParaRPr kumimoji="1" lang="ja-JP" altLang="en-US"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tc>
                  <a:txBody>
                    <a:bodyPr/>
                    <a:lstStyle/>
                    <a:p>
                      <a:pPr algn="ctr">
                        <a:lnSpc>
                          <a:spcPts val="1400"/>
                        </a:lnSpc>
                      </a:pPr>
                      <a:r>
                        <a:rPr kumimoji="1"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　　容</a:t>
                      </a:r>
                      <a:endParaRPr kumimoji="1" lang="ja-JP" altLang="en-US"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tc>
                  <a:txBody>
                    <a:bodyPr/>
                    <a:lstStyle/>
                    <a:p>
                      <a:pPr algn="ctr">
                        <a:lnSpc>
                          <a:spcPts val="1400"/>
                        </a:lnSpc>
                      </a:pPr>
                      <a:r>
                        <a:rPr kumimoji="1"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単位数</a:t>
                      </a:r>
                      <a:endParaRPr kumimoji="1" lang="ja-JP" altLang="en-US"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extLst>
                  <a:ext uri="{0D108BD9-81ED-4DB2-BD59-A6C34878D82A}">
                    <a16:rowId xmlns:a16="http://schemas.microsoft.com/office/drawing/2014/main" xmlns="" val="10000"/>
                  </a:ext>
                </a:extLst>
              </a:tr>
              <a:tr h="264576">
                <a:tc>
                  <a:txBody>
                    <a:bodyPr/>
                    <a:lstStyle/>
                    <a:p>
                      <a:pPr>
                        <a:lnSpc>
                          <a:spcPts val="1400"/>
                        </a:lnSpc>
                      </a:pPr>
                      <a:r>
                        <a:rPr kumimoji="1"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初回加算（障害児相談支援は既設）</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新規に計画作成を行った場合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extLst>
                  <a:ext uri="{0D108BD9-81ED-4DB2-BD59-A6C34878D82A}">
                    <a16:rowId xmlns:a16="http://schemas.microsoft.com/office/drawing/2014/main" xmlns="" val="10001"/>
                  </a:ext>
                </a:extLst>
              </a:tr>
              <a:tr h="239616">
                <a:tc>
                  <a:txBody>
                    <a:bodyPr/>
                    <a:lstStyle/>
                    <a:p>
                      <a:pPr>
                        <a:lnSpc>
                          <a:spcPts val="1200"/>
                        </a:lnSpc>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サービス担当者会議実施加算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273050" indent="-273050">
                        <a:lnSpc>
                          <a:spcPts val="1200"/>
                        </a:lnSpc>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モニタリング時にサービス担当者会議を開催し、計画変更等の検討をした場合</a:t>
                      </a:r>
                    </a:p>
                  </a:txBody>
                  <a:tcPr marL="99060" marR="99060" marT="44928" marB="44928" anchor="ctr"/>
                </a:tc>
                <a:tc>
                  <a:txBody>
                    <a:bodyPr/>
                    <a:lstStyle/>
                    <a:p>
                      <a:pPr marL="273050" indent="-273050">
                        <a:lnSpc>
                          <a:spcPts val="1200"/>
                        </a:lnSpc>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p>
                  </a:txBody>
                  <a:tcPr marL="99060" marR="99060" marT="44928" marB="44928" anchor="ctr"/>
                </a:tc>
                <a:extLst>
                  <a:ext uri="{0D108BD9-81ED-4DB2-BD59-A6C34878D82A}">
                    <a16:rowId xmlns:a16="http://schemas.microsoft.com/office/drawing/2014/main" xmlns="" val="10002"/>
                  </a:ext>
                </a:extLst>
              </a:tr>
              <a:tr h="264576">
                <a:tc>
                  <a:txBody>
                    <a:bodyPr/>
                    <a:lstStyle/>
                    <a:p>
                      <a:pPr>
                        <a:lnSpc>
                          <a:spcPts val="1400"/>
                        </a:lnSpc>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サービス提供時モニタリング加算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利用者が利用するサービス事業所等を訪問し、サービス提供場面を確認し記録した場合</a:t>
                      </a: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p>
                  </a:txBody>
                  <a:tcPr marL="99060" marR="99060" marT="44928" marB="44928" anchor="ctr"/>
                </a:tc>
                <a:extLst>
                  <a:ext uri="{0D108BD9-81ED-4DB2-BD59-A6C34878D82A}">
                    <a16:rowId xmlns:a16="http://schemas.microsoft.com/office/drawing/2014/main" xmlns="" val="10003"/>
                  </a:ext>
                </a:extLst>
              </a:tr>
            </a:tbl>
          </a:graphicData>
        </a:graphic>
      </p:graphicFrame>
      <p:graphicFrame>
        <p:nvGraphicFramePr>
          <p:cNvPr id="7" name="表 6"/>
          <p:cNvGraphicFramePr>
            <a:graphicFrameLocks noGrp="1"/>
          </p:cNvGraphicFramePr>
          <p:nvPr>
            <p:extLst/>
          </p:nvPr>
        </p:nvGraphicFramePr>
        <p:xfrm>
          <a:off x="200474" y="5410297"/>
          <a:ext cx="9505057" cy="1083324"/>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xmlns="" val="20000"/>
                    </a:ext>
                  </a:extLst>
                </a:gridCol>
                <a:gridCol w="5616625">
                  <a:extLst>
                    <a:ext uri="{9D8B030D-6E8A-4147-A177-3AD203B41FA5}">
                      <a16:colId xmlns:a16="http://schemas.microsoft.com/office/drawing/2014/main" xmlns="" val="20001"/>
                    </a:ext>
                  </a:extLst>
                </a:gridCol>
                <a:gridCol w="1656184">
                  <a:extLst>
                    <a:ext uri="{9D8B030D-6E8A-4147-A177-3AD203B41FA5}">
                      <a16:colId xmlns:a16="http://schemas.microsoft.com/office/drawing/2014/main" xmlns="" val="20002"/>
                    </a:ext>
                  </a:extLst>
                </a:gridCol>
              </a:tblGrid>
              <a:tr h="264576">
                <a:tc>
                  <a:txBody>
                    <a:bodyPr/>
                    <a:lstStyle/>
                    <a:p>
                      <a:pPr algn="ctr">
                        <a:lnSpc>
                          <a:spcPts val="1400"/>
                        </a:lnSpc>
                      </a:pP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加算名</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tc>
                  <a:txBody>
                    <a:bodyPr/>
                    <a:lstStyle/>
                    <a:p>
                      <a:pPr algn="ctr">
                        <a:lnSpc>
                          <a:spcPts val="1400"/>
                        </a:lnSpc>
                      </a:pP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内　　容</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tc>
                  <a:txBody>
                    <a:bodyPr/>
                    <a:lstStyle/>
                    <a:p>
                      <a:pPr algn="ctr">
                        <a:lnSpc>
                          <a:spcPts val="1400"/>
                        </a:lnSpc>
                      </a:pP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単位数</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tc>
                <a:extLst>
                  <a:ext uri="{0D108BD9-81ED-4DB2-BD59-A6C34878D82A}">
                    <a16:rowId xmlns:a16="http://schemas.microsoft.com/office/drawing/2014/main" xmlns="" val="10000"/>
                  </a:ext>
                </a:extLst>
              </a:tr>
              <a:tr h="302016">
                <a:tc>
                  <a:txBody>
                    <a:bodyPr/>
                    <a:lstStyle/>
                    <a:p>
                      <a:pPr>
                        <a:lnSpc>
                          <a:spcPts val="1400"/>
                        </a:lnSpc>
                      </a:pPr>
                      <a:r>
                        <a:rPr kumimoji="1" lang="zh-TW"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行動障害支援体制加算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450850" indent="-450850">
                        <a:lnSpc>
                          <a:spcPts val="1700"/>
                        </a:lnSpc>
                        <a:tabLst>
                          <a:tab pos="450850" algn="l"/>
                        </a:tabLst>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強度行動障害支援養成研修（実践研修）等の修了者を配置し、その旨公表する場合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450850" indent="-450850">
                        <a:lnSpc>
                          <a:spcPts val="1700"/>
                        </a:lnSpc>
                        <a:tabLst>
                          <a:tab pos="450850" algn="l"/>
                        </a:tabLst>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extLst>
                  <a:ext uri="{0D108BD9-81ED-4DB2-BD59-A6C34878D82A}">
                    <a16:rowId xmlns:a16="http://schemas.microsoft.com/office/drawing/2014/main" xmlns="" val="10001"/>
                  </a:ext>
                </a:extLst>
              </a:tr>
              <a:tr h="239616">
                <a:tc>
                  <a:txBody>
                    <a:bodyPr/>
                    <a:lstStyle/>
                    <a:p>
                      <a:pPr>
                        <a:lnSpc>
                          <a:spcPts val="1200"/>
                        </a:lnSpc>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要医療児者支援体制加算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273050" marR="0" indent="-273050" algn="l" defTabSz="914400" rtl="0" eaLnBrk="1" fontAlgn="auto" latinLnBrk="0" hangingPunct="1">
                        <a:lnSpc>
                          <a:spcPts val="1200"/>
                        </a:lnSpc>
                        <a:spcBef>
                          <a:spcPts val="0"/>
                        </a:spcBef>
                        <a:spcAft>
                          <a:spcPts val="0"/>
                        </a:spcAft>
                        <a:buClrTx/>
                        <a:buSzTx/>
                        <a:buFontTx/>
                        <a:buNone/>
                        <a:tabLst/>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医療的ケア児等コーディネーター養成研修等の修了者を配置し、その旨公表する場合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273050" indent="-273050">
                        <a:lnSpc>
                          <a:spcPts val="1200"/>
                        </a:lnSpc>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p>
                  </a:txBody>
                  <a:tcPr marL="99060" marR="99060" marT="44928" marB="44928" anchor="ctr"/>
                </a:tc>
                <a:extLst>
                  <a:ext uri="{0D108BD9-81ED-4DB2-BD59-A6C34878D82A}">
                    <a16:rowId xmlns:a16="http://schemas.microsoft.com/office/drawing/2014/main" xmlns="" val="10002"/>
                  </a:ext>
                </a:extLst>
              </a:tr>
              <a:tr h="264576">
                <a:tc>
                  <a:txBody>
                    <a:bodyPr/>
                    <a:lstStyle/>
                    <a:p>
                      <a:pPr>
                        <a:lnSpc>
                          <a:spcPts val="1400"/>
                        </a:lnSpc>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精神障害者支援体制加算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精神障害者支援の障害特性と支援技法を学ぶ研修等の修了者を配置し、その旨公表する場合</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44928" marB="44928" anchor="ct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単位／月</a:t>
                      </a:r>
                    </a:p>
                  </a:txBody>
                  <a:tcPr marL="99060" marR="99060" marT="44928" marB="44928" anchor="ctr"/>
                </a:tc>
                <a:extLst>
                  <a:ext uri="{0D108BD9-81ED-4DB2-BD59-A6C34878D82A}">
                    <a16:rowId xmlns:a16="http://schemas.microsoft.com/office/drawing/2014/main" xmlns="" val="10003"/>
                  </a:ext>
                </a:extLst>
              </a:tr>
            </a:tbl>
          </a:graphicData>
        </a:graphic>
      </p:graphicFrame>
      <p:sp>
        <p:nvSpPr>
          <p:cNvPr id="8" name="スライド番号プレースホルダー 1"/>
          <p:cNvSpPr>
            <a:spLocks noGrp="1"/>
          </p:cNvSpPr>
          <p:nvPr>
            <p:ph type="sldNum" sz="quarter" idx="12"/>
          </p:nvPr>
        </p:nvSpPr>
        <p:spPr>
          <a:xfrm>
            <a:off x="7603858" y="6439801"/>
            <a:ext cx="2311400" cy="358800"/>
          </a:xfrm>
        </p:spPr>
        <p:txBody>
          <a:bodyPr/>
          <a:lstStyle/>
          <a:p>
            <a:fld id="{BF650902-BC30-4882-9DB1-CF188FB606CB}" type="slidenum">
              <a:rPr lang="ja-JP" altLang="en-US" sz="1376">
                <a:solidFill>
                  <a:prstClr val="black"/>
                </a:solidFill>
              </a:rPr>
              <a:pPr/>
              <a:t>60</a:t>
            </a:fld>
            <a:endParaRPr lang="ja-JP" altLang="en-US" sz="1376" dirty="0">
              <a:solidFill>
                <a:prstClr val="black"/>
              </a:solidFill>
            </a:endParaRPr>
          </a:p>
        </p:txBody>
      </p:sp>
    </p:spTree>
    <p:extLst>
      <p:ext uri="{BB962C8B-B14F-4D97-AF65-F5344CB8AC3E}">
        <p14:creationId xmlns:p14="http://schemas.microsoft.com/office/powerpoint/2010/main" val="2279407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28463" y="959609"/>
            <a:ext cx="9637412" cy="3293209"/>
          </a:xfrm>
          <a:prstGeom prst="rect">
            <a:avLst/>
          </a:prstGeom>
          <a:ln w="19050">
            <a:solidFill>
              <a:srgbClr val="99CCFF"/>
            </a:solidFill>
          </a:ln>
        </p:spPr>
        <p:txBody>
          <a:bodyPr wrap="square">
            <a:spAutoFit/>
          </a:bodyPr>
          <a:lstStyle/>
          <a:p>
            <a:pPr marL="90488" indent="-90488" fontAlgn="auto">
              <a:lnSpc>
                <a:spcPts val="2200"/>
              </a:lnSpc>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加算</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の基本</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部分について、自動車維持費の低下等を踏まえた適正化</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図る。</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lnSpc>
                <a:spcPts val="2200"/>
              </a:lnSpc>
              <a:spcBef>
                <a:spcPts val="0"/>
              </a:spcBef>
              <a:spcAft>
                <a:spcPts val="0"/>
              </a:spcAft>
              <a:tabLst>
                <a:tab pos="9324975" algn="l"/>
              </a:tabLs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lnSpc>
                <a:spcPts val="2200"/>
              </a:lnSpc>
              <a:spcBef>
                <a:spcPts val="0"/>
              </a:spcBef>
              <a:spcAft>
                <a:spcPts val="0"/>
              </a:spcAft>
              <a:tabLst>
                <a:tab pos="9324975" algn="l"/>
              </a:tabLst>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spcBef>
                <a:spcPts val="600"/>
              </a:spcBef>
              <a:spcAft>
                <a:spcPts val="0"/>
              </a:spcAft>
            </a:pP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spcBef>
                <a:spcPts val="60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076325" indent="-1076325" fontAlgn="auto">
              <a:spcBef>
                <a:spcPts val="0"/>
              </a:spcBef>
              <a:spcAft>
                <a:spcPts val="0"/>
              </a:spcAft>
            </a:pPr>
            <a:r>
              <a:rPr lang="en-US" altLang="ja-JP" sz="12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現行単位を設定した平成</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年と比べて燃費は向上。自動車維持費も低下（</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15,600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11,800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24.4</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月額</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民間調査）。</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lnSpc>
                <a:spcPts val="1000"/>
              </a:lnSpc>
              <a:spcBef>
                <a:spcPts val="0"/>
              </a:spcBef>
              <a:spcAft>
                <a:spcPts val="0"/>
              </a:spcAft>
            </a:pP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98438" indent="-215900" fontAlgn="auto">
              <a:lnSpc>
                <a:spcPts val="2200"/>
              </a:lnSpc>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生活介護においては、重度者を送迎した場合の更なる加算について、２人での介護など手厚い支援が必要なことを踏まえ、引き上げる。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spcBef>
                <a:spcPts val="600"/>
              </a:spcBef>
              <a:spcAft>
                <a:spcPts val="0"/>
              </a:spcAft>
            </a:pP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spcBef>
                <a:spcPts val="60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128464" y="620688"/>
            <a:ext cx="2448272" cy="338554"/>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．加算単位の見直し</a:t>
            </a:r>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28464" y="4703658"/>
            <a:ext cx="9637411" cy="630942"/>
          </a:xfrm>
          <a:prstGeom prst="rect">
            <a:avLst/>
          </a:prstGeom>
          <a:ln w="19050">
            <a:solidFill>
              <a:srgbClr val="99CCFF"/>
            </a:solidFill>
          </a:ln>
        </p:spPr>
        <p:txBody>
          <a:bodyPr wrap="square">
            <a:spAutoFit/>
          </a:bodyPr>
          <a:lstStyle/>
          <a:p>
            <a:pPr marL="90488" indent="-90488" fontAlgn="auto">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同一</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敷地内</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の事業所への送迎</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については</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、現行の加算単位より</a:t>
            </a:r>
            <a:r>
              <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％減算する。　                 </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5125" indent="-365125" fontAlgn="auto">
              <a:spcBef>
                <a:spcPts val="60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全体</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の１／３程度</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の送迎が</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同一敷地内で行われて</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128464" y="4365104"/>
            <a:ext cx="3240360" cy="338554"/>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２．同一敷地内送迎の適正化</a:t>
            </a:r>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128464" y="5496983"/>
            <a:ext cx="6768752" cy="338554"/>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支援Ａ型</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及び放課後等デイサービスの送迎加算の</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a:t>
            </a:r>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128464" y="5838531"/>
            <a:ext cx="9637411" cy="584775"/>
          </a:xfrm>
          <a:prstGeom prst="rect">
            <a:avLst/>
          </a:prstGeom>
          <a:ln w="19050">
            <a:solidFill>
              <a:srgbClr val="99CCFF"/>
            </a:solidFill>
          </a:ln>
        </p:spPr>
        <p:txBody>
          <a:bodyPr wrap="square" rIns="0">
            <a:spAutoFit/>
          </a:bodyPr>
          <a:lstStyle/>
          <a:p>
            <a:pPr marL="180000" indent="-601200" fontAlgn="auto">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継続支援</a:t>
            </a:r>
            <a: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型に</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は、自ら</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通うことが基本である</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ことを再度徹底</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601200" fontAlgn="auto">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放課後</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等デイサービスについて</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a:t>
            </a:r>
            <a:r>
              <a:rPr lang="ja-JP"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の自立能力の獲得を妨げないように配慮する</a:t>
            </a:r>
            <a:r>
              <a:rPr lang="ja-JP"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よう</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通知。</a:t>
            </a:r>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737234033"/>
              </p:ext>
            </p:extLst>
          </p:nvPr>
        </p:nvGraphicFramePr>
        <p:xfrm>
          <a:off x="1208584" y="1412324"/>
          <a:ext cx="7344816" cy="1005840"/>
        </p:xfrm>
        <a:graphic>
          <a:graphicData uri="http://schemas.openxmlformats.org/drawingml/2006/table">
            <a:tbl>
              <a:tblPr firstRow="1" bandRow="1">
                <a:tableStyleId>{5940675A-B579-460E-94D1-54222C63F5DA}</a:tableStyleId>
              </a:tblPr>
              <a:tblGrid>
                <a:gridCol w="1872208">
                  <a:extLst>
                    <a:ext uri="{9D8B030D-6E8A-4147-A177-3AD203B41FA5}">
                      <a16:colId xmlns:a16="http://schemas.microsoft.com/office/drawing/2014/main" xmlns="" val="20000"/>
                    </a:ext>
                  </a:extLst>
                </a:gridCol>
                <a:gridCol w="2664296">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tblGrid>
              <a:tr h="288031">
                <a:tc>
                  <a:txBody>
                    <a:bodyPr/>
                    <a:lstStyle/>
                    <a:p>
                      <a:pPr algn="ct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（現行）　　</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（改定後）</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0"/>
                  </a:ext>
                </a:extLst>
              </a:tr>
              <a:tr h="299704">
                <a:tc>
                  <a:txBody>
                    <a:bodyPr/>
                    <a:lstStyle/>
                    <a:p>
                      <a:pPr algn="ct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送迎加算（</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1"/>
                  </a:ext>
                </a:extLst>
              </a:tr>
              <a:tr h="299704">
                <a:tc>
                  <a:txBody>
                    <a:bodyPr/>
                    <a:lstStyle/>
                    <a:p>
                      <a:pPr algn="ct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送迎加算（</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2"/>
                  </a:ext>
                </a:extLst>
              </a:tr>
            </a:tbl>
          </a:graphicData>
        </a:graphic>
      </p:graphicFrame>
      <p:sp>
        <p:nvSpPr>
          <p:cNvPr id="5" name="右矢印 4"/>
          <p:cNvSpPr/>
          <p:nvPr/>
        </p:nvSpPr>
        <p:spPr>
          <a:xfrm>
            <a:off x="5524771" y="1818945"/>
            <a:ext cx="492683" cy="483816"/>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aphicFrame>
        <p:nvGraphicFramePr>
          <p:cNvPr id="15" name="表 14"/>
          <p:cNvGraphicFramePr>
            <a:graphicFrameLocks noGrp="1"/>
          </p:cNvGraphicFramePr>
          <p:nvPr>
            <p:extLst>
              <p:ext uri="{D42A27DB-BD31-4B8C-83A1-F6EECF244321}">
                <p14:modId xmlns:p14="http://schemas.microsoft.com/office/powerpoint/2010/main" val="1881850410"/>
              </p:ext>
            </p:extLst>
          </p:nvPr>
        </p:nvGraphicFramePr>
        <p:xfrm>
          <a:off x="4088904" y="3356992"/>
          <a:ext cx="5472608" cy="670560"/>
        </p:xfrm>
        <a:graphic>
          <a:graphicData uri="http://schemas.openxmlformats.org/drawingml/2006/table">
            <a:tbl>
              <a:tblPr firstRow="1" bandRow="1">
                <a:tableStyleId>{5940675A-B579-460E-94D1-54222C63F5DA}</a:tableStyleId>
              </a:tblPr>
              <a:tblGrid>
                <a:gridCol w="2664296">
                  <a:extLst>
                    <a:ext uri="{9D8B030D-6E8A-4147-A177-3AD203B41FA5}">
                      <a16:colId xmlns:a16="http://schemas.microsoft.com/office/drawing/2014/main" xmlns="" val="20000"/>
                    </a:ext>
                  </a:extLst>
                </a:gridCol>
                <a:gridCol w="2808312">
                  <a:extLst>
                    <a:ext uri="{9D8B030D-6E8A-4147-A177-3AD203B41FA5}">
                      <a16:colId xmlns:a16="http://schemas.microsoft.com/office/drawing/2014/main" xmlns="" val="20001"/>
                    </a:ext>
                  </a:extLst>
                </a:gridCol>
              </a:tblGrid>
              <a:tr h="288032">
                <a:tc>
                  <a:txBody>
                    <a:bodyPr/>
                    <a:lstStyle/>
                    <a:p>
                      <a:pPr algn="ct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（現行）　　</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（改定後）</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0"/>
                  </a:ext>
                </a:extLst>
              </a:tr>
              <a:tr h="299704">
                <a:tc>
                  <a:txBody>
                    <a:bodyPr/>
                    <a:lstStyle/>
                    <a:p>
                      <a:pPr algn="ct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xmlns="" val="10001"/>
                  </a:ext>
                </a:extLst>
              </a:tr>
            </a:tbl>
          </a:graphicData>
        </a:graphic>
      </p:graphicFrame>
      <p:sp>
        <p:nvSpPr>
          <p:cNvPr id="14" name="右矢印 13"/>
          <p:cNvSpPr/>
          <p:nvPr/>
        </p:nvSpPr>
        <p:spPr>
          <a:xfrm>
            <a:off x="6537176" y="3709481"/>
            <a:ext cx="492683" cy="280963"/>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2" name="テキスト ボックス 21"/>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送迎加算の見直し</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http://4.bp.blogspot.com/-QyYHCel92vY/UrEiNDl1a-I/AAAAAAAAb9M/5AlqFw7KLBw/s800/kaigo_souge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7460" y="4437112"/>
            <a:ext cx="2078415" cy="1413322"/>
          </a:xfrm>
          <a:prstGeom prst="rect">
            <a:avLst/>
          </a:prstGeom>
          <a:noFill/>
          <a:extLst>
            <a:ext uri="{909E8E84-426E-40DD-AFC4-6F175D3DCCD1}">
              <a14:hiddenFill xmlns:a14="http://schemas.microsoft.com/office/drawing/2010/main">
                <a:solidFill>
                  <a:srgbClr val="FFFFFF"/>
                </a:solidFill>
              </a14:hiddenFill>
            </a:ext>
          </a:extLst>
        </p:spPr>
      </p:pic>
      <p:sp>
        <p:nvSpPr>
          <p:cNvPr id="16"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F10B0CA9-DB87-4A58-99CB-7CA2BBD4F153}" type="slidenum">
              <a:rPr lang="ja-JP" altLang="en-US" sz="1600" smtClean="0">
                <a:solidFill>
                  <a:prstClr val="black"/>
                </a:solidFill>
              </a:rPr>
              <a:pPr fontAlgn="auto">
                <a:spcBef>
                  <a:spcPts val="0"/>
                </a:spcBef>
                <a:spcAft>
                  <a:spcPts val="0"/>
                </a:spcAft>
              </a:pPr>
              <a:t>61</a:t>
            </a:fld>
            <a:endParaRPr lang="ja-JP" altLang="en-US" sz="1600" dirty="0">
              <a:solidFill>
                <a:prstClr val="black"/>
              </a:solidFill>
            </a:endParaRPr>
          </a:p>
        </p:txBody>
      </p:sp>
    </p:spTree>
    <p:extLst>
      <p:ext uri="{BB962C8B-B14F-4D97-AF65-F5344CB8AC3E}">
        <p14:creationId xmlns:p14="http://schemas.microsoft.com/office/powerpoint/2010/main" val="21156986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8800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次期</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報酬改定に向けて</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検討</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課題 ①</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468000" y="1080000"/>
            <a:ext cx="9180000" cy="5386090"/>
          </a:xfrm>
          <a:prstGeom prst="rect">
            <a:avLst/>
          </a:prstGeom>
          <a:noFill/>
        </p:spPr>
        <p:txBody>
          <a:bodyPr wrap="square" rtlCol="0">
            <a:spAutoFit/>
          </a:bodyPr>
          <a:lstStyle/>
          <a:p>
            <a:r>
              <a:rPr lang="ja-JP" altLang="en-US" b="1" dirty="0" smtClean="0">
                <a:solidFill>
                  <a:prstClr val="black"/>
                </a:solidFill>
                <a:latin typeface="ＭＳ Ｐゴシック"/>
              </a:rPr>
              <a:t>①</a:t>
            </a:r>
            <a:r>
              <a:rPr lang="ja-JP" altLang="en-US" b="1" dirty="0">
                <a:solidFill>
                  <a:prstClr val="black"/>
                </a:solidFill>
                <a:latin typeface="ＭＳ Ｐゴシック"/>
              </a:rPr>
              <a:t>　サービスの質を踏まえた報酬単位の</a:t>
            </a:r>
            <a:r>
              <a:rPr lang="ja-JP" altLang="en-US" b="1" dirty="0" smtClean="0">
                <a:solidFill>
                  <a:prstClr val="black"/>
                </a:solidFill>
                <a:latin typeface="ＭＳ Ｐゴシック"/>
              </a:rPr>
              <a:t>設定</a:t>
            </a:r>
            <a:endParaRPr lang="ja-JP" altLang="en-US" b="1" dirty="0">
              <a:solidFill>
                <a:prstClr val="black"/>
              </a:solidFill>
              <a:latin typeface="ＭＳ Ｐゴシック"/>
            </a:endParaRPr>
          </a:p>
          <a:p>
            <a:r>
              <a:rPr lang="ja-JP" altLang="en-US" sz="1600" dirty="0">
                <a:solidFill>
                  <a:prstClr val="black"/>
                </a:solidFill>
                <a:latin typeface="ＭＳ Ｐゴシック"/>
              </a:rPr>
              <a:t>　　　障害者自立</a:t>
            </a:r>
            <a:r>
              <a:rPr lang="ja-JP" altLang="en-US" sz="1600" dirty="0" smtClean="0">
                <a:solidFill>
                  <a:prstClr val="black"/>
                </a:solidFill>
                <a:latin typeface="ＭＳ Ｐゴシック"/>
              </a:rPr>
              <a:t>支援法（現・障害者総合支援法）が施行から</a:t>
            </a:r>
            <a:r>
              <a:rPr lang="en-US" altLang="ja-JP" sz="1600" dirty="0" smtClean="0">
                <a:solidFill>
                  <a:prstClr val="black"/>
                </a:solidFill>
                <a:latin typeface="ＭＳ Ｐゴシック"/>
              </a:rPr>
              <a:t>11</a:t>
            </a:r>
            <a:r>
              <a:rPr lang="ja-JP" altLang="en-US" sz="1600" dirty="0" smtClean="0">
                <a:solidFill>
                  <a:prstClr val="black"/>
                </a:solidFill>
                <a:latin typeface="ＭＳ Ｐゴシック"/>
              </a:rPr>
              <a:t>年が</a:t>
            </a:r>
            <a:r>
              <a:rPr lang="ja-JP" altLang="en-US" sz="1600" dirty="0">
                <a:solidFill>
                  <a:prstClr val="black"/>
                </a:solidFill>
                <a:latin typeface="ＭＳ Ｐゴシック"/>
              </a:rPr>
              <a:t>経過し、障害福祉サービス等の</a:t>
            </a:r>
            <a:r>
              <a:rPr lang="ja-JP" altLang="en-US" sz="1600" dirty="0" smtClean="0">
                <a:solidFill>
                  <a:prstClr val="black"/>
                </a:solidFill>
                <a:latin typeface="ＭＳ Ｐゴシック"/>
              </a:rPr>
              <a:t>利用</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者</a:t>
            </a:r>
            <a:r>
              <a:rPr lang="ja-JP" altLang="en-US" sz="1600" dirty="0">
                <a:solidFill>
                  <a:prstClr val="black"/>
                </a:solidFill>
                <a:latin typeface="ＭＳ Ｐゴシック"/>
              </a:rPr>
              <a:t>や、サービス提供事業者数が大幅に増加する</a:t>
            </a:r>
            <a:r>
              <a:rPr lang="ja-JP" altLang="en-US" sz="1600" dirty="0" smtClean="0">
                <a:solidFill>
                  <a:prstClr val="black"/>
                </a:solidFill>
                <a:latin typeface="ＭＳ Ｐゴシック"/>
              </a:rPr>
              <a:t>中、</a:t>
            </a:r>
            <a:r>
              <a:rPr lang="ja-JP" altLang="en-US" sz="1600" dirty="0">
                <a:solidFill>
                  <a:prstClr val="black"/>
                </a:solidFill>
                <a:latin typeface="ＭＳ Ｐゴシック"/>
              </a:rPr>
              <a:t>検討</a:t>
            </a:r>
            <a:r>
              <a:rPr lang="ja-JP" altLang="en-US" sz="1600" dirty="0" smtClean="0">
                <a:solidFill>
                  <a:prstClr val="black"/>
                </a:solidFill>
                <a:latin typeface="ＭＳ Ｐゴシック"/>
              </a:rPr>
              <a:t>チームでは、「</a:t>
            </a:r>
            <a:r>
              <a:rPr lang="ja-JP" altLang="en-US" sz="1600" dirty="0">
                <a:solidFill>
                  <a:prstClr val="black"/>
                </a:solidFill>
                <a:latin typeface="ＭＳ Ｐゴシック"/>
              </a:rPr>
              <a:t>現行の報酬については</a:t>
            </a:r>
            <a:r>
              <a:rPr lang="ja-JP" altLang="en-US" sz="1600" dirty="0" smtClean="0">
                <a:solidFill>
                  <a:prstClr val="black"/>
                </a:solidFill>
                <a:latin typeface="ＭＳ Ｐゴシック"/>
              </a:rPr>
              <a:t>、サー</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ビス</a:t>
            </a:r>
            <a:r>
              <a:rPr lang="ja-JP" altLang="en-US" sz="1600" dirty="0">
                <a:solidFill>
                  <a:prstClr val="black"/>
                </a:solidFill>
                <a:latin typeface="ＭＳ Ｐゴシック"/>
              </a:rPr>
              <a:t>提供側の体制という形式的な要件で決まっている中で、それが本当にいい支援かどうか</a:t>
            </a:r>
            <a:r>
              <a:rPr lang="ja-JP" altLang="en-US" sz="1600" dirty="0" smtClean="0">
                <a:solidFill>
                  <a:prstClr val="black"/>
                </a:solidFill>
                <a:latin typeface="ＭＳ Ｐゴシック"/>
              </a:rPr>
              <a:t>は別物で　</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ある</a:t>
            </a:r>
            <a:r>
              <a:rPr lang="ja-JP" altLang="en-US" sz="1600" dirty="0">
                <a:solidFill>
                  <a:prstClr val="black"/>
                </a:solidFill>
                <a:latin typeface="ＭＳ Ｐゴシック"/>
              </a:rPr>
              <a:t>。そうした中で、非常に難しいことであるが、科学的なエビデンスに基づいた支援</a:t>
            </a:r>
            <a:r>
              <a:rPr lang="ja-JP" altLang="en-US" sz="1600" dirty="0" smtClean="0">
                <a:solidFill>
                  <a:prstClr val="black"/>
                </a:solidFill>
                <a:latin typeface="ＭＳ Ｐゴシック"/>
              </a:rPr>
              <a:t>の質を</a:t>
            </a:r>
            <a:r>
              <a:rPr lang="ja-JP" altLang="en-US" sz="1600" dirty="0" err="1" smtClean="0">
                <a:solidFill>
                  <a:prstClr val="black"/>
                </a:solidFill>
                <a:latin typeface="ＭＳ Ｐゴシック"/>
              </a:rPr>
              <a:t>考えな</a:t>
            </a:r>
            <a:r>
              <a:rPr lang="ja-JP" altLang="en-US" sz="1600" dirty="0" smtClean="0">
                <a:solidFill>
                  <a:prstClr val="black"/>
                </a:solidFill>
                <a:latin typeface="ＭＳ Ｐゴシック"/>
              </a:rPr>
              <a:t>けれ</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a:t>
            </a:r>
            <a:r>
              <a:rPr lang="ja-JP" altLang="en-US" sz="1600" dirty="0" err="1" smtClean="0">
                <a:solidFill>
                  <a:prstClr val="black"/>
                </a:solidFill>
                <a:latin typeface="ＭＳ Ｐゴシック"/>
              </a:rPr>
              <a:t>ば</a:t>
            </a:r>
            <a:r>
              <a:rPr lang="ja-JP" altLang="en-US" sz="1600" dirty="0">
                <a:solidFill>
                  <a:prstClr val="black"/>
                </a:solidFill>
                <a:latin typeface="ＭＳ Ｐゴシック"/>
              </a:rPr>
              <a:t>ならない</a:t>
            </a:r>
            <a:r>
              <a:rPr lang="ja-JP" altLang="en-US" sz="1600" dirty="0" smtClean="0">
                <a:solidFill>
                  <a:prstClr val="black"/>
                </a:solidFill>
                <a:latin typeface="ＭＳ Ｐゴシック"/>
              </a:rPr>
              <a:t>」との</a:t>
            </a:r>
            <a:r>
              <a:rPr lang="ja-JP" altLang="en-US" sz="1600" dirty="0">
                <a:solidFill>
                  <a:prstClr val="black"/>
                </a:solidFill>
                <a:latin typeface="ＭＳ Ｐゴシック"/>
              </a:rPr>
              <a:t>意見があった。次期報酬改定においては、サービスの質に関する調査</a:t>
            </a:r>
            <a:r>
              <a:rPr lang="ja-JP" altLang="en-US" sz="1600" dirty="0" smtClean="0">
                <a:solidFill>
                  <a:prstClr val="black"/>
                </a:solidFill>
                <a:latin typeface="ＭＳ Ｐゴシック"/>
              </a:rPr>
              <a:t>研究を</a:t>
            </a:r>
            <a:r>
              <a:rPr lang="ja-JP" altLang="en-US" sz="1600" dirty="0">
                <a:solidFill>
                  <a:prstClr val="black"/>
                </a:solidFill>
                <a:latin typeface="ＭＳ Ｐゴシック"/>
              </a:rPr>
              <a:t>行うなど</a:t>
            </a:r>
            <a:r>
              <a:rPr lang="ja-JP" altLang="en-US" sz="1600" dirty="0" smtClean="0">
                <a:solidFill>
                  <a:prstClr val="black"/>
                </a:solidFill>
                <a:latin typeface="ＭＳ Ｐゴシック"/>
              </a:rPr>
              <a:t>、</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サービス</a:t>
            </a:r>
            <a:r>
              <a:rPr lang="ja-JP" altLang="en-US" sz="1600" dirty="0">
                <a:solidFill>
                  <a:prstClr val="black"/>
                </a:solidFill>
                <a:latin typeface="ＭＳ Ｐゴシック"/>
              </a:rPr>
              <a:t>の</a:t>
            </a:r>
            <a:r>
              <a:rPr lang="ja-JP" altLang="en-US" sz="1600" dirty="0" smtClean="0">
                <a:solidFill>
                  <a:prstClr val="black"/>
                </a:solidFill>
                <a:latin typeface="ＭＳ Ｐゴシック"/>
              </a:rPr>
              <a:t>質を報酬体系に反映させる手法等</a:t>
            </a:r>
            <a:r>
              <a:rPr lang="ja-JP" altLang="en-US" sz="1600" dirty="0">
                <a:solidFill>
                  <a:prstClr val="black"/>
                </a:solidFill>
                <a:latin typeface="ＭＳ Ｐゴシック"/>
              </a:rPr>
              <a:t>を検討する。</a:t>
            </a:r>
          </a:p>
          <a:p>
            <a:r>
              <a:rPr lang="ja-JP" altLang="en-US" sz="1600" dirty="0">
                <a:solidFill>
                  <a:prstClr val="black"/>
                </a:solidFill>
                <a:latin typeface="ＭＳ Ｐゴシック"/>
              </a:rPr>
              <a:t>　</a:t>
            </a:r>
          </a:p>
          <a:p>
            <a:r>
              <a:rPr lang="ja-JP" altLang="en-US" b="1" dirty="0" smtClean="0">
                <a:solidFill>
                  <a:prstClr val="black"/>
                </a:solidFill>
                <a:latin typeface="ＭＳ Ｐゴシック"/>
              </a:rPr>
              <a:t>②</a:t>
            </a:r>
            <a:r>
              <a:rPr lang="ja-JP" altLang="en-US" b="1" dirty="0">
                <a:solidFill>
                  <a:prstClr val="black"/>
                </a:solidFill>
                <a:latin typeface="ＭＳ Ｐゴシック"/>
              </a:rPr>
              <a:t>　客観性・透明性の高い諸情報に基づく報酬</a:t>
            </a:r>
            <a:r>
              <a:rPr lang="ja-JP" altLang="en-US" b="1" dirty="0" smtClean="0">
                <a:solidFill>
                  <a:prstClr val="black"/>
                </a:solidFill>
                <a:latin typeface="ＭＳ Ｐゴシック"/>
              </a:rPr>
              <a:t>設定</a:t>
            </a:r>
            <a:endParaRPr lang="ja-JP" altLang="en-US" b="1" dirty="0">
              <a:solidFill>
                <a:prstClr val="black"/>
              </a:solidFill>
              <a:latin typeface="ＭＳ Ｐゴシック"/>
            </a:endParaRPr>
          </a:p>
          <a:p>
            <a:r>
              <a:rPr lang="ja-JP" altLang="en-US" sz="1600" dirty="0">
                <a:solidFill>
                  <a:prstClr val="black"/>
                </a:solidFill>
                <a:latin typeface="ＭＳ Ｐゴシック"/>
              </a:rPr>
              <a:t>　　　事業者の経営状況、提供しているサービスの質や量、利用者のサービス利用実態や収入・支出の状</a:t>
            </a:r>
          </a:p>
          <a:p>
            <a:r>
              <a:rPr lang="ja-JP" altLang="en-US" sz="1600" dirty="0">
                <a:solidFill>
                  <a:prstClr val="black"/>
                </a:solidFill>
                <a:latin typeface="ＭＳ Ｐゴシック"/>
              </a:rPr>
              <a:t>　　況、サービス利用者が近年急増している原因といった報酬改定の基礎となる諸情報について、客観性・</a:t>
            </a:r>
          </a:p>
          <a:p>
            <a:r>
              <a:rPr lang="ja-JP" altLang="en-US" sz="1600" dirty="0">
                <a:solidFill>
                  <a:prstClr val="black"/>
                </a:solidFill>
                <a:latin typeface="ＭＳ Ｐゴシック"/>
              </a:rPr>
              <a:t>　　透明性の高い手法により把握するための所要の措置を講じた上で、きめ細かい報酬改定を適切に行う</a:t>
            </a: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ための検討を行う。</a:t>
            </a:r>
            <a:r>
              <a:rPr lang="ja-JP" altLang="en-US" sz="1600" dirty="0">
                <a:solidFill>
                  <a:prstClr val="black"/>
                </a:solidFill>
                <a:latin typeface="ＭＳ Ｐゴシック"/>
              </a:rPr>
              <a:t>　</a:t>
            </a:r>
          </a:p>
          <a:p>
            <a:endParaRPr lang="en-US" altLang="ja-JP" sz="1600" dirty="0" smtClean="0">
              <a:solidFill>
                <a:prstClr val="black"/>
              </a:solidFill>
              <a:latin typeface="ＭＳ Ｐゴシック"/>
            </a:endParaRPr>
          </a:p>
          <a:p>
            <a:r>
              <a:rPr lang="ja-JP" altLang="en-US" b="1" dirty="0" smtClean="0">
                <a:solidFill>
                  <a:prstClr val="black"/>
                </a:solidFill>
                <a:latin typeface="ＭＳ Ｐゴシック"/>
              </a:rPr>
              <a:t>③　食事提供体制加算について</a:t>
            </a:r>
            <a:endParaRPr lang="en-US" altLang="ja-JP" b="1" dirty="0" smtClean="0">
              <a:solidFill>
                <a:prstClr val="black"/>
              </a:solidFill>
              <a:latin typeface="ＭＳ Ｐゴシック"/>
            </a:endParaRPr>
          </a:p>
          <a:p>
            <a:r>
              <a:rPr lang="ja-JP" altLang="en-US" sz="1600" dirty="0" smtClean="0">
                <a:solidFill>
                  <a:prstClr val="black"/>
                </a:solidFill>
              </a:rPr>
              <a:t>　　　食事提供体制加算については、食事の提供に関する実態等の調査・研究を十分に行った上で、引き</a:t>
            </a:r>
            <a:endParaRPr lang="en-US" altLang="ja-JP" sz="1600" dirty="0" smtClean="0">
              <a:solidFill>
                <a:prstClr val="black"/>
              </a:solidFill>
            </a:endParaRPr>
          </a:p>
          <a:p>
            <a:r>
              <a:rPr lang="ja-JP" altLang="en-US" sz="1600" dirty="0">
                <a:solidFill>
                  <a:prstClr val="black"/>
                </a:solidFill>
              </a:rPr>
              <a:t>　</a:t>
            </a:r>
            <a:r>
              <a:rPr lang="ja-JP" altLang="en-US" sz="1600" dirty="0" smtClean="0">
                <a:solidFill>
                  <a:prstClr val="black"/>
                </a:solidFill>
              </a:rPr>
              <a:t>　続き、そのあり方を検討する。</a:t>
            </a:r>
            <a:endParaRPr lang="en-US" altLang="ja-JP" sz="1600" dirty="0" smtClean="0">
              <a:solidFill>
                <a:prstClr val="black"/>
              </a:solidFill>
            </a:endParaRPr>
          </a:p>
          <a:p>
            <a:r>
              <a:rPr lang="ja-JP" altLang="en-US" sz="1600" dirty="0">
                <a:solidFill>
                  <a:prstClr val="black"/>
                </a:solidFill>
              </a:rPr>
              <a:t>　</a:t>
            </a:r>
            <a:endParaRPr lang="en-US" altLang="ja-JP" sz="1600" dirty="0">
              <a:solidFill>
                <a:prstClr val="black"/>
              </a:solidFill>
            </a:endParaRPr>
          </a:p>
          <a:p>
            <a:r>
              <a:rPr lang="ja-JP" altLang="en-US" b="1" dirty="0">
                <a:solidFill>
                  <a:prstClr val="black"/>
                </a:solidFill>
              </a:rPr>
              <a:t>④</a:t>
            </a:r>
            <a:r>
              <a:rPr lang="ja-JP" altLang="en-US" b="1" dirty="0" smtClean="0">
                <a:solidFill>
                  <a:prstClr val="black"/>
                </a:solidFill>
              </a:rPr>
              <a:t>　就労継続支援Ａ型と放課後等デイサービスにおける送迎加算</a:t>
            </a:r>
            <a:endParaRPr lang="en-US" altLang="ja-JP" b="1" dirty="0" smtClean="0">
              <a:solidFill>
                <a:prstClr val="black"/>
              </a:solidFill>
              <a:latin typeface="ＭＳ Ｐゴシック"/>
            </a:endParaRPr>
          </a:p>
          <a:p>
            <a:r>
              <a:rPr lang="ja-JP" altLang="en-US" sz="1600" dirty="0" smtClean="0">
                <a:solidFill>
                  <a:prstClr val="black"/>
                </a:solidFill>
              </a:rPr>
              <a:t>　　　就労継続支援Ａ型と放課後等デイサービスについては、送迎対象者の実態を把握した上で、送迎加</a:t>
            </a:r>
            <a:endParaRPr lang="en-US" altLang="ja-JP" sz="1600" dirty="0" smtClean="0">
              <a:solidFill>
                <a:prstClr val="black"/>
              </a:solidFill>
            </a:endParaRPr>
          </a:p>
          <a:p>
            <a:r>
              <a:rPr lang="ja-JP" altLang="en-US" sz="1600" dirty="0">
                <a:solidFill>
                  <a:prstClr val="black"/>
                </a:solidFill>
              </a:rPr>
              <a:t>　</a:t>
            </a:r>
            <a:r>
              <a:rPr lang="ja-JP" altLang="en-US" sz="1600" dirty="0" smtClean="0">
                <a:solidFill>
                  <a:prstClr val="black"/>
                </a:solidFill>
              </a:rPr>
              <a:t>　算のあり方を検討する。</a:t>
            </a:r>
            <a:r>
              <a:rPr lang="ja-JP" altLang="en-US" sz="1600" dirty="0">
                <a:solidFill>
                  <a:prstClr val="black"/>
                </a:solidFill>
              </a:rPr>
              <a:t>　</a:t>
            </a:r>
            <a:endParaRPr lang="en-US" altLang="ja-JP" sz="1600" dirty="0" smtClean="0">
              <a:solidFill>
                <a:prstClr val="black"/>
              </a:solidFill>
            </a:endParaRPr>
          </a:p>
        </p:txBody>
      </p:sp>
      <p:sp>
        <p:nvSpPr>
          <p:cNvPr id="7" name="テキスト ボックス 6"/>
          <p:cNvSpPr txBox="1"/>
          <p:nvPr/>
        </p:nvSpPr>
        <p:spPr>
          <a:xfrm>
            <a:off x="6299999" y="28276"/>
            <a:ext cx="3456000" cy="252000"/>
          </a:xfrm>
          <a:prstGeom prst="rect">
            <a:avLst/>
          </a:prstGeom>
          <a:noFill/>
          <a:ln>
            <a:solidFill>
              <a:sysClr val="windowText" lastClr="000000"/>
            </a:solidFill>
          </a:ln>
        </p:spPr>
        <p:txBody>
          <a:bodyPr wrap="square" rtlCol="0">
            <a:spAutoFit/>
          </a:bodyPr>
          <a:lstStyle/>
          <a:p>
            <a:pPr>
              <a:defRPr/>
            </a:pPr>
            <a:r>
              <a:rPr kumimoji="0" lang="ja-JP" altLang="en-US" sz="1200" kern="0" dirty="0" smtClean="0">
                <a:solidFill>
                  <a:prstClr val="black"/>
                </a:solidFill>
                <a:latin typeface="Arial"/>
              </a:rPr>
              <a:t>平成</a:t>
            </a:r>
            <a:r>
              <a:rPr kumimoji="0" lang="en-US" altLang="ja-JP" sz="1200" kern="0" dirty="0">
                <a:solidFill>
                  <a:prstClr val="black"/>
                </a:solidFill>
                <a:latin typeface="Arial"/>
              </a:rPr>
              <a:t>30</a:t>
            </a:r>
            <a:r>
              <a:rPr kumimoji="0" lang="ja-JP" altLang="en-US" sz="1200" kern="0" dirty="0" smtClean="0">
                <a:solidFill>
                  <a:prstClr val="black"/>
                </a:solidFill>
                <a:latin typeface="Arial"/>
              </a:rPr>
              <a:t>年</a:t>
            </a:r>
            <a:r>
              <a:rPr kumimoji="0" lang="en-US" altLang="ja-JP" sz="1200" kern="0" dirty="0" smtClean="0">
                <a:solidFill>
                  <a:prstClr val="black"/>
                </a:solidFill>
                <a:latin typeface="Arial"/>
              </a:rPr>
              <a:t>2</a:t>
            </a:r>
            <a:r>
              <a:rPr kumimoji="0" lang="ja-JP" altLang="en-US" sz="1200" kern="0" dirty="0" smtClean="0">
                <a:solidFill>
                  <a:prstClr val="black"/>
                </a:solidFill>
                <a:latin typeface="Arial"/>
              </a:rPr>
              <a:t>月</a:t>
            </a:r>
            <a:r>
              <a:rPr kumimoji="0" lang="en-US" altLang="ja-JP" sz="1200" kern="0" dirty="0" smtClean="0">
                <a:solidFill>
                  <a:prstClr val="black"/>
                </a:solidFill>
                <a:latin typeface="Arial"/>
              </a:rPr>
              <a:t>5</a:t>
            </a:r>
            <a:r>
              <a:rPr kumimoji="0" lang="ja-JP" altLang="en-US" sz="1200" kern="0" dirty="0" smtClean="0">
                <a:solidFill>
                  <a:prstClr val="black"/>
                </a:solidFill>
                <a:latin typeface="Arial"/>
              </a:rPr>
              <a:t>日第</a:t>
            </a:r>
            <a:r>
              <a:rPr kumimoji="0" lang="en-US" altLang="ja-JP" sz="1200" kern="0" dirty="0" smtClean="0">
                <a:solidFill>
                  <a:prstClr val="black"/>
                </a:solidFill>
                <a:latin typeface="Arial"/>
              </a:rPr>
              <a:t>17</a:t>
            </a:r>
            <a:r>
              <a:rPr kumimoji="0" lang="ja-JP" altLang="en-US" sz="1200" kern="0" dirty="0" smtClean="0">
                <a:solidFill>
                  <a:prstClr val="black"/>
                </a:solidFill>
                <a:latin typeface="Arial"/>
              </a:rPr>
              <a:t>回検討チーム資料から抜粋</a:t>
            </a:r>
          </a:p>
        </p:txBody>
      </p:sp>
      <p:sp>
        <p:nvSpPr>
          <p:cNvPr id="8"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10B0CA9-DB87-4A58-99CB-7CA2BBD4F153}" type="slidenum">
              <a:rPr lang="ja-JP" altLang="en-US" sz="1600" smtClean="0">
                <a:solidFill>
                  <a:prstClr val="black"/>
                </a:solidFill>
              </a:rPr>
              <a:pPr/>
              <a:t>62</a:t>
            </a:fld>
            <a:endParaRPr lang="ja-JP" altLang="en-US" sz="1600" dirty="0">
              <a:solidFill>
                <a:prstClr val="black"/>
              </a:solidFill>
            </a:endParaRPr>
          </a:p>
        </p:txBody>
      </p:sp>
    </p:spTree>
    <p:extLst>
      <p:ext uri="{BB962C8B-B14F-4D97-AF65-F5344CB8AC3E}">
        <p14:creationId xmlns:p14="http://schemas.microsoft.com/office/powerpoint/2010/main" val="1056491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8800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次期</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報酬改定に向けて</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検討</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課題 ②</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468000" y="1080000"/>
            <a:ext cx="9180000" cy="5170646"/>
          </a:xfrm>
          <a:prstGeom prst="rect">
            <a:avLst/>
          </a:prstGeom>
          <a:noFill/>
        </p:spPr>
        <p:txBody>
          <a:bodyPr wrap="square" rtlCol="0">
            <a:spAutoFit/>
          </a:bodyPr>
          <a:lstStyle/>
          <a:p>
            <a:r>
              <a:rPr lang="ja-JP" altLang="en-US" b="1" dirty="0" smtClean="0">
                <a:solidFill>
                  <a:prstClr val="black"/>
                </a:solidFill>
                <a:latin typeface="ＭＳ Ｐゴシック"/>
              </a:rPr>
              <a:t>⑤</a:t>
            </a:r>
            <a:r>
              <a:rPr lang="ja-JP" altLang="en-US" b="1" dirty="0">
                <a:solidFill>
                  <a:prstClr val="black"/>
                </a:solidFill>
                <a:latin typeface="ＭＳ Ｐゴシック"/>
              </a:rPr>
              <a:t>　身体</a:t>
            </a:r>
            <a:r>
              <a:rPr lang="ja-JP" altLang="en-US" b="1" dirty="0" smtClean="0">
                <a:solidFill>
                  <a:prstClr val="black"/>
                </a:solidFill>
                <a:latin typeface="ＭＳ Ｐゴシック"/>
              </a:rPr>
              <a:t>拘束等の</a:t>
            </a:r>
            <a:r>
              <a:rPr lang="ja-JP" altLang="en-US" b="1" dirty="0">
                <a:solidFill>
                  <a:prstClr val="black"/>
                </a:solidFill>
                <a:latin typeface="ＭＳ Ｐゴシック"/>
              </a:rPr>
              <a:t>適正化について</a:t>
            </a: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今般</a:t>
            </a:r>
            <a:r>
              <a:rPr lang="ja-JP" altLang="en-US" sz="1600" dirty="0">
                <a:solidFill>
                  <a:prstClr val="black"/>
                </a:solidFill>
                <a:latin typeface="ＭＳ Ｐゴシック"/>
              </a:rPr>
              <a:t>、身体拘束等の記録を行っていない</a:t>
            </a:r>
            <a:r>
              <a:rPr lang="ja-JP" altLang="en-US" sz="1600" dirty="0" smtClean="0">
                <a:solidFill>
                  <a:prstClr val="black"/>
                </a:solidFill>
                <a:latin typeface="ＭＳ Ｐゴシック"/>
              </a:rPr>
              <a:t>場合の減算を設けることとするが、「</a:t>
            </a:r>
            <a:r>
              <a:rPr lang="ja-JP" altLang="en-US" sz="1600" dirty="0">
                <a:solidFill>
                  <a:prstClr val="black"/>
                </a:solidFill>
                <a:latin typeface="ＭＳ Ｐゴシック"/>
              </a:rPr>
              <a:t>身体拘束等の適正化</a:t>
            </a:r>
            <a:r>
              <a:rPr lang="ja-JP" altLang="en-US" sz="1600" dirty="0" smtClean="0">
                <a:solidFill>
                  <a:prstClr val="black"/>
                </a:solidFill>
                <a:latin typeface="ＭＳ Ｐゴシック"/>
              </a:rPr>
              <a:t>の</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ため</a:t>
            </a:r>
            <a:r>
              <a:rPr lang="ja-JP" altLang="en-US" sz="1600" dirty="0">
                <a:solidFill>
                  <a:prstClr val="black"/>
                </a:solidFill>
                <a:latin typeface="ＭＳ Ｐゴシック"/>
              </a:rPr>
              <a:t>の対策を検討する委員会の開催、指針の整備、職員等に</a:t>
            </a:r>
            <a:r>
              <a:rPr lang="ja-JP" altLang="en-US" sz="1600" dirty="0" smtClean="0">
                <a:solidFill>
                  <a:prstClr val="black"/>
                </a:solidFill>
                <a:latin typeface="ＭＳ Ｐゴシック"/>
              </a:rPr>
              <a:t>対する</a:t>
            </a:r>
            <a:r>
              <a:rPr lang="ja-JP" altLang="en-US" sz="1600" dirty="0">
                <a:solidFill>
                  <a:prstClr val="black"/>
                </a:solidFill>
                <a:latin typeface="ＭＳ Ｐゴシック"/>
              </a:rPr>
              <a:t>研修の定期的な実施」について</a:t>
            </a:r>
            <a:r>
              <a:rPr lang="ja-JP" altLang="en-US" sz="1600" dirty="0" smtClean="0">
                <a:solidFill>
                  <a:prstClr val="black"/>
                </a:solidFill>
                <a:latin typeface="ＭＳ Ｐゴシック"/>
              </a:rPr>
              <a:t>も</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努めるものと</a:t>
            </a:r>
            <a:r>
              <a:rPr lang="ja-JP" altLang="en-US" sz="1600" dirty="0">
                <a:solidFill>
                  <a:prstClr val="black"/>
                </a:solidFill>
                <a:latin typeface="ＭＳ Ｐゴシック"/>
              </a:rPr>
              <a:t>し</a:t>
            </a:r>
            <a:r>
              <a:rPr lang="ja-JP" altLang="en-US" sz="1600" dirty="0" smtClean="0">
                <a:solidFill>
                  <a:prstClr val="black"/>
                </a:solidFill>
                <a:latin typeface="ＭＳ Ｐゴシック"/>
              </a:rPr>
              <a:t>、その上で、更なる見直し</a:t>
            </a:r>
            <a:r>
              <a:rPr lang="ja-JP" altLang="en-US" sz="1600" dirty="0">
                <a:solidFill>
                  <a:prstClr val="black"/>
                </a:solidFill>
                <a:latin typeface="ＭＳ Ｐゴシック"/>
              </a:rPr>
              <a:t>については今後検討</a:t>
            </a:r>
            <a:r>
              <a:rPr lang="ja-JP" altLang="en-US" sz="1600" dirty="0" smtClean="0">
                <a:solidFill>
                  <a:prstClr val="black"/>
                </a:solidFill>
                <a:latin typeface="ＭＳ Ｐゴシック"/>
              </a:rPr>
              <a:t>する</a:t>
            </a:r>
            <a:r>
              <a:rPr lang="ja-JP" altLang="en-US" sz="1600" dirty="0">
                <a:solidFill>
                  <a:prstClr val="black"/>
                </a:solidFill>
                <a:latin typeface="ＭＳ Ｐゴシック"/>
              </a:rPr>
              <a:t>。</a:t>
            </a:r>
          </a:p>
          <a:p>
            <a:r>
              <a:rPr lang="ja-JP" altLang="en-US" sz="1600" dirty="0">
                <a:solidFill>
                  <a:prstClr val="black"/>
                </a:solidFill>
                <a:latin typeface="ＭＳ Ｐゴシック"/>
              </a:rPr>
              <a:t>　</a:t>
            </a:r>
          </a:p>
          <a:p>
            <a:r>
              <a:rPr lang="ja-JP" altLang="en-US" b="1" dirty="0">
                <a:solidFill>
                  <a:prstClr val="black"/>
                </a:solidFill>
                <a:latin typeface="ＭＳ Ｐゴシック"/>
              </a:rPr>
              <a:t>⑥　</a:t>
            </a:r>
            <a:r>
              <a:rPr lang="ja-JP" altLang="en-US" b="1" dirty="0" smtClean="0">
                <a:solidFill>
                  <a:prstClr val="black"/>
                </a:solidFill>
                <a:latin typeface="ＭＳ Ｐゴシック"/>
              </a:rPr>
              <a:t>居宅介護に</a:t>
            </a:r>
            <a:r>
              <a:rPr lang="ja-JP" altLang="en-US" b="1" dirty="0">
                <a:solidFill>
                  <a:prstClr val="black"/>
                </a:solidFill>
                <a:latin typeface="ＭＳ Ｐゴシック"/>
              </a:rPr>
              <a:t>ついて</a:t>
            </a:r>
          </a:p>
          <a:p>
            <a:r>
              <a:rPr lang="ja-JP" altLang="en-US" sz="1600" dirty="0">
                <a:solidFill>
                  <a:prstClr val="black"/>
                </a:solidFill>
                <a:latin typeface="ＭＳ Ｐゴシック"/>
              </a:rPr>
              <a:t>　　　居宅介護の</a:t>
            </a:r>
            <a:r>
              <a:rPr lang="ja-JP" altLang="en-US" sz="1600" dirty="0" smtClean="0">
                <a:solidFill>
                  <a:prstClr val="black"/>
                </a:solidFill>
                <a:latin typeface="ＭＳ Ｐゴシック"/>
              </a:rPr>
              <a:t>利用実態等を</a:t>
            </a:r>
            <a:r>
              <a:rPr lang="ja-JP" altLang="en-US" sz="1600" dirty="0">
                <a:solidFill>
                  <a:prstClr val="black"/>
                </a:solidFill>
                <a:latin typeface="ＭＳ Ｐゴシック"/>
              </a:rPr>
              <a:t>把握しつつ</a:t>
            </a:r>
            <a:r>
              <a:rPr lang="ja-JP" altLang="en-US" sz="1600" dirty="0" smtClean="0">
                <a:solidFill>
                  <a:prstClr val="black"/>
                </a:solidFill>
                <a:latin typeface="ＭＳ Ｐゴシック"/>
              </a:rPr>
              <a:t>、身体</a:t>
            </a:r>
            <a:r>
              <a:rPr lang="ja-JP" altLang="en-US" sz="1600" dirty="0">
                <a:solidFill>
                  <a:prstClr val="black"/>
                </a:solidFill>
                <a:latin typeface="ＭＳ Ｐゴシック"/>
              </a:rPr>
              <a:t>介護と家事援助の報酬や人員</a:t>
            </a:r>
            <a:r>
              <a:rPr lang="ja-JP" altLang="en-US" sz="1600" dirty="0" smtClean="0">
                <a:solidFill>
                  <a:prstClr val="black"/>
                </a:solidFill>
                <a:latin typeface="ＭＳ Ｐゴシック"/>
              </a:rPr>
              <a:t>基準について検討</a:t>
            </a:r>
            <a:r>
              <a:rPr lang="ja-JP" altLang="en-US" sz="1600" dirty="0">
                <a:solidFill>
                  <a:prstClr val="black"/>
                </a:solidFill>
                <a:latin typeface="ＭＳ Ｐゴシック"/>
              </a:rPr>
              <a:t>する。</a:t>
            </a:r>
          </a:p>
          <a:p>
            <a:r>
              <a:rPr lang="ja-JP" altLang="en-US" sz="1600" dirty="0">
                <a:solidFill>
                  <a:prstClr val="black"/>
                </a:solidFill>
                <a:latin typeface="ＭＳ Ｐゴシック"/>
              </a:rPr>
              <a:t>　</a:t>
            </a:r>
          </a:p>
          <a:p>
            <a:r>
              <a:rPr lang="ja-JP" altLang="en-US" b="1" dirty="0" smtClean="0">
                <a:solidFill>
                  <a:prstClr val="black"/>
                </a:solidFill>
                <a:latin typeface="ＭＳ Ｐゴシック"/>
              </a:rPr>
              <a:t>⑦　重度障害者等包括支援の対象者の要件について</a:t>
            </a:r>
            <a:endParaRPr lang="en-US" altLang="ja-JP" b="1"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a:t>
            </a:r>
            <a:r>
              <a:rPr lang="ja-JP" altLang="en-US" sz="1600" dirty="0">
                <a:solidFill>
                  <a:prstClr val="black"/>
                </a:solidFill>
                <a:latin typeface="ＭＳ Ｐゴシック"/>
              </a:rPr>
              <a:t>　重度障害者等包括</a:t>
            </a:r>
            <a:r>
              <a:rPr lang="ja-JP" altLang="en-US" sz="1600" dirty="0" smtClean="0">
                <a:solidFill>
                  <a:prstClr val="black"/>
                </a:solidFill>
                <a:latin typeface="ＭＳ Ｐゴシック"/>
              </a:rPr>
              <a:t>支援</a:t>
            </a:r>
            <a:r>
              <a:rPr lang="ja-JP" altLang="en-US" sz="1600" dirty="0">
                <a:solidFill>
                  <a:prstClr val="black"/>
                </a:solidFill>
                <a:latin typeface="ＭＳ Ｐゴシック"/>
              </a:rPr>
              <a:t>の</a:t>
            </a:r>
            <a:r>
              <a:rPr lang="ja-JP" altLang="en-US" sz="1600" dirty="0" smtClean="0">
                <a:solidFill>
                  <a:prstClr val="black"/>
                </a:solidFill>
                <a:latin typeface="ＭＳ Ｐゴシック"/>
              </a:rPr>
              <a:t>対象者の要件について、その利用実態を把握した上で、対応を検討する。</a:t>
            </a:r>
            <a:endParaRPr lang="en-US" altLang="ja-JP" sz="1600" dirty="0" smtClean="0">
              <a:solidFill>
                <a:prstClr val="black"/>
              </a:solidFill>
              <a:latin typeface="ＭＳ Ｐゴシック"/>
            </a:endParaRPr>
          </a:p>
          <a:p>
            <a:r>
              <a:rPr lang="ja-JP" altLang="en-US" sz="1600" dirty="0" smtClean="0">
                <a:solidFill>
                  <a:prstClr val="black"/>
                </a:solidFill>
                <a:latin typeface="ＭＳ Ｐゴシック"/>
              </a:rPr>
              <a:t>　</a:t>
            </a:r>
            <a:endParaRPr lang="en-US" altLang="ja-JP" sz="1600" dirty="0">
              <a:solidFill>
                <a:prstClr val="black"/>
              </a:solidFill>
              <a:latin typeface="ＭＳ Ｐゴシック"/>
            </a:endParaRPr>
          </a:p>
          <a:p>
            <a:r>
              <a:rPr lang="ja-JP" altLang="en-US" b="1" dirty="0" smtClean="0">
                <a:solidFill>
                  <a:prstClr val="black"/>
                </a:solidFill>
                <a:latin typeface="ＭＳ Ｐゴシック"/>
              </a:rPr>
              <a:t>⑧　就労移行支援利用後の一般就労について</a:t>
            </a:r>
            <a:endParaRPr lang="en-US" altLang="ja-JP" b="1" dirty="0" smtClean="0">
              <a:solidFill>
                <a:prstClr val="black"/>
              </a:solidFill>
              <a:latin typeface="ＭＳ Ｐゴシック"/>
            </a:endParaRPr>
          </a:p>
          <a:p>
            <a:r>
              <a:rPr lang="ja-JP" altLang="en-US" sz="1600" dirty="0" smtClean="0">
                <a:solidFill>
                  <a:prstClr val="black"/>
                </a:solidFill>
                <a:latin typeface="ＭＳ Ｐゴシック"/>
              </a:rPr>
              <a:t>　　　一般就労の範囲については、今後、就労移行支援の利用を経て一般就労した際の雇用形態や労働</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時間数についての実態を把握した上で、対応を検討する。</a:t>
            </a:r>
            <a:endParaRPr lang="en-US" altLang="ja-JP" sz="1600" dirty="0" smtClean="0">
              <a:solidFill>
                <a:prstClr val="black"/>
              </a:solidFill>
              <a:latin typeface="ＭＳ Ｐゴシック"/>
            </a:endParaRPr>
          </a:p>
          <a:p>
            <a:r>
              <a:rPr lang="ja-JP" altLang="en-US" sz="1600" dirty="0" smtClean="0">
                <a:solidFill>
                  <a:prstClr val="black"/>
                </a:solidFill>
                <a:latin typeface="ＭＳ Ｐゴシック"/>
              </a:rPr>
              <a:t>　</a:t>
            </a:r>
            <a:endParaRPr lang="en-US" altLang="ja-JP" sz="1600" dirty="0">
              <a:solidFill>
                <a:prstClr val="black"/>
              </a:solidFill>
              <a:latin typeface="ＭＳ Ｐゴシック"/>
            </a:endParaRPr>
          </a:p>
          <a:p>
            <a:r>
              <a:rPr lang="ja-JP" altLang="en-US" b="1" dirty="0">
                <a:solidFill>
                  <a:prstClr val="black"/>
                </a:solidFill>
                <a:latin typeface="ＭＳ Ｐゴシック"/>
              </a:rPr>
              <a:t>⑨</a:t>
            </a:r>
            <a:r>
              <a:rPr lang="ja-JP" altLang="en-US" b="1" dirty="0" smtClean="0">
                <a:solidFill>
                  <a:prstClr val="black"/>
                </a:solidFill>
                <a:latin typeface="ＭＳ Ｐゴシック"/>
              </a:rPr>
              <a:t>　就労継続支援Ａ型における最低賃金減額特例について</a:t>
            </a:r>
            <a:endParaRPr lang="en-US" altLang="ja-JP" b="1"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就労継続支援Ａ型については、重度の障害者との雇用契約締結当初に最低賃金減額特例を適用し</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a:t>
            </a:r>
            <a:r>
              <a:rPr lang="ja-JP" altLang="en-US" sz="1600" dirty="0" err="1" smtClean="0">
                <a:solidFill>
                  <a:prstClr val="black"/>
                </a:solidFill>
                <a:latin typeface="ＭＳ Ｐゴシック"/>
              </a:rPr>
              <a:t>て</a:t>
            </a:r>
            <a:r>
              <a:rPr lang="ja-JP" altLang="en-US" sz="1600" dirty="0" smtClean="0">
                <a:solidFill>
                  <a:prstClr val="black"/>
                </a:solidFill>
                <a:latin typeface="ＭＳ Ｐゴシック"/>
              </a:rPr>
              <a:t>いる事業所もあるが、こうした事業所に</a:t>
            </a:r>
            <a:r>
              <a:rPr lang="ja-JP" altLang="en-US" sz="1600" dirty="0">
                <a:solidFill>
                  <a:prstClr val="black"/>
                </a:solidFill>
                <a:latin typeface="ＭＳ Ｐゴシック"/>
              </a:rPr>
              <a:t>ついて</a:t>
            </a:r>
            <a:r>
              <a:rPr lang="ja-JP" altLang="en-US" sz="1600" dirty="0" smtClean="0">
                <a:solidFill>
                  <a:prstClr val="black"/>
                </a:solidFill>
                <a:latin typeface="ＭＳ Ｐゴシック"/>
              </a:rPr>
              <a:t>、今後、最低賃金減額特例の適用者数、適用期間、最</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低賃金の減額割合などの実態を把握した上で、対応を検討する。</a:t>
            </a:r>
            <a:endParaRPr lang="en-US" altLang="ja-JP" sz="1600" dirty="0" smtClean="0">
              <a:solidFill>
                <a:prstClr val="black"/>
              </a:solidFill>
              <a:latin typeface="ＭＳ Ｐゴシック"/>
            </a:endParaRPr>
          </a:p>
          <a:p>
            <a:r>
              <a:rPr lang="ja-JP" altLang="en-US" sz="1600" dirty="0" smtClean="0">
                <a:solidFill>
                  <a:prstClr val="black"/>
                </a:solidFill>
                <a:latin typeface="ＭＳ Ｐゴシック"/>
              </a:rPr>
              <a:t>　</a:t>
            </a:r>
            <a:endParaRPr lang="en-US" altLang="ja-JP" sz="1600" dirty="0">
              <a:solidFill>
                <a:prstClr val="black"/>
              </a:solidFill>
              <a:latin typeface="ＭＳ Ｐゴシック"/>
            </a:endParaRPr>
          </a:p>
        </p:txBody>
      </p:sp>
      <p:sp>
        <p:nvSpPr>
          <p:cNvPr id="7" name="テキスト ボックス 6"/>
          <p:cNvSpPr txBox="1"/>
          <p:nvPr/>
        </p:nvSpPr>
        <p:spPr>
          <a:xfrm>
            <a:off x="6299999" y="28276"/>
            <a:ext cx="3456000" cy="252000"/>
          </a:xfrm>
          <a:prstGeom prst="rect">
            <a:avLst/>
          </a:prstGeom>
          <a:noFill/>
          <a:ln>
            <a:solidFill>
              <a:sysClr val="windowText" lastClr="000000"/>
            </a:solidFill>
          </a:ln>
        </p:spPr>
        <p:txBody>
          <a:bodyPr wrap="square" rtlCol="0">
            <a:spAutoFit/>
          </a:bodyPr>
          <a:lstStyle/>
          <a:p>
            <a:pPr>
              <a:defRPr/>
            </a:pPr>
            <a:r>
              <a:rPr kumimoji="0" lang="ja-JP" altLang="en-US" sz="1200" kern="0" dirty="0" smtClean="0">
                <a:solidFill>
                  <a:prstClr val="black"/>
                </a:solidFill>
                <a:latin typeface="Arial"/>
              </a:rPr>
              <a:t>平成</a:t>
            </a:r>
            <a:r>
              <a:rPr kumimoji="0" lang="en-US" altLang="ja-JP" sz="1200" kern="0" dirty="0">
                <a:solidFill>
                  <a:prstClr val="black"/>
                </a:solidFill>
                <a:latin typeface="Arial"/>
              </a:rPr>
              <a:t>30</a:t>
            </a:r>
            <a:r>
              <a:rPr kumimoji="0" lang="ja-JP" altLang="en-US" sz="1200" kern="0" dirty="0" smtClean="0">
                <a:solidFill>
                  <a:prstClr val="black"/>
                </a:solidFill>
                <a:latin typeface="Arial"/>
              </a:rPr>
              <a:t>年</a:t>
            </a:r>
            <a:r>
              <a:rPr kumimoji="0" lang="en-US" altLang="ja-JP" sz="1200" kern="0" dirty="0" smtClean="0">
                <a:solidFill>
                  <a:prstClr val="black"/>
                </a:solidFill>
                <a:latin typeface="Arial"/>
              </a:rPr>
              <a:t>2</a:t>
            </a:r>
            <a:r>
              <a:rPr kumimoji="0" lang="ja-JP" altLang="en-US" sz="1200" kern="0" dirty="0" smtClean="0">
                <a:solidFill>
                  <a:prstClr val="black"/>
                </a:solidFill>
                <a:latin typeface="Arial"/>
              </a:rPr>
              <a:t>月</a:t>
            </a:r>
            <a:r>
              <a:rPr kumimoji="0" lang="en-US" altLang="ja-JP" sz="1200" kern="0" dirty="0" smtClean="0">
                <a:solidFill>
                  <a:prstClr val="black"/>
                </a:solidFill>
                <a:latin typeface="Arial"/>
              </a:rPr>
              <a:t>5</a:t>
            </a:r>
            <a:r>
              <a:rPr kumimoji="0" lang="ja-JP" altLang="en-US" sz="1200" kern="0" dirty="0" smtClean="0">
                <a:solidFill>
                  <a:prstClr val="black"/>
                </a:solidFill>
                <a:latin typeface="Arial"/>
              </a:rPr>
              <a:t>日第</a:t>
            </a:r>
            <a:r>
              <a:rPr kumimoji="0" lang="en-US" altLang="ja-JP" sz="1200" kern="0" dirty="0" smtClean="0">
                <a:solidFill>
                  <a:prstClr val="black"/>
                </a:solidFill>
                <a:latin typeface="Arial"/>
              </a:rPr>
              <a:t>17</a:t>
            </a:r>
            <a:r>
              <a:rPr kumimoji="0" lang="ja-JP" altLang="en-US" sz="1200" kern="0" dirty="0" smtClean="0">
                <a:solidFill>
                  <a:prstClr val="black"/>
                </a:solidFill>
                <a:latin typeface="Arial"/>
              </a:rPr>
              <a:t>回検討チーム資料から抜粋</a:t>
            </a:r>
          </a:p>
        </p:txBody>
      </p:sp>
      <p:sp>
        <p:nvSpPr>
          <p:cNvPr id="8"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10B0CA9-DB87-4A58-99CB-7CA2BBD4F153}" type="slidenum">
              <a:rPr lang="ja-JP" altLang="en-US" sz="1600" smtClean="0">
                <a:solidFill>
                  <a:prstClr val="black"/>
                </a:solidFill>
              </a:rPr>
              <a:pPr/>
              <a:t>63</a:t>
            </a:fld>
            <a:endParaRPr lang="ja-JP" altLang="en-US" sz="1600" dirty="0">
              <a:solidFill>
                <a:prstClr val="black"/>
              </a:solidFill>
            </a:endParaRPr>
          </a:p>
        </p:txBody>
      </p:sp>
    </p:spTree>
    <p:extLst>
      <p:ext uri="{BB962C8B-B14F-4D97-AF65-F5344CB8AC3E}">
        <p14:creationId xmlns:p14="http://schemas.microsoft.com/office/powerpoint/2010/main" val="1948269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8800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次期</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報酬改定に向けて</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検討</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課題 ③</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468000" y="1080000"/>
            <a:ext cx="9180000" cy="4955203"/>
          </a:xfrm>
          <a:prstGeom prst="rect">
            <a:avLst/>
          </a:prstGeom>
          <a:noFill/>
        </p:spPr>
        <p:txBody>
          <a:bodyPr wrap="square" rtlCol="0">
            <a:spAutoFit/>
          </a:bodyPr>
          <a:lstStyle/>
          <a:p>
            <a:r>
              <a:rPr lang="ja-JP" altLang="en-US" b="1" dirty="0" smtClean="0">
                <a:solidFill>
                  <a:prstClr val="black"/>
                </a:solidFill>
                <a:latin typeface="ＭＳ Ｐゴシック"/>
              </a:rPr>
              <a:t>⑩</a:t>
            </a:r>
            <a:r>
              <a:rPr lang="ja-JP" altLang="en-US" b="1" dirty="0">
                <a:solidFill>
                  <a:prstClr val="black"/>
                </a:solidFill>
                <a:latin typeface="ＭＳ Ｐゴシック"/>
              </a:rPr>
              <a:t>　就労移行支援における支援内容の実態把握と今後の対応</a:t>
            </a:r>
          </a:p>
          <a:p>
            <a:r>
              <a:rPr lang="ja-JP" altLang="en-US" sz="1600" dirty="0">
                <a:solidFill>
                  <a:prstClr val="black"/>
                </a:solidFill>
                <a:latin typeface="ＭＳ Ｐゴシック"/>
              </a:rPr>
              <a:t>　　　就労移行支援の基本報酬については、就職後６か月以上定着したことをもって実績として評価する</a:t>
            </a: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こととしているが、今後、就労移行支援</a:t>
            </a:r>
            <a:r>
              <a:rPr lang="ja-JP" altLang="en-US" sz="1600" dirty="0">
                <a:solidFill>
                  <a:prstClr val="black"/>
                </a:solidFill>
                <a:latin typeface="ＭＳ Ｐゴシック"/>
              </a:rPr>
              <a:t>の具体的な支援内容と、一般就労への移行や就労定着実績</a:t>
            </a:r>
            <a:r>
              <a:rPr lang="ja-JP" altLang="en-US" sz="1600" dirty="0" smtClean="0">
                <a:solidFill>
                  <a:prstClr val="black"/>
                </a:solidFill>
                <a:latin typeface="ＭＳ Ｐゴシック"/>
              </a:rPr>
              <a:t>と</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の</a:t>
            </a:r>
            <a:r>
              <a:rPr lang="ja-JP" altLang="en-US" sz="1600" dirty="0">
                <a:solidFill>
                  <a:prstClr val="black"/>
                </a:solidFill>
                <a:latin typeface="ＭＳ Ｐゴシック"/>
              </a:rPr>
              <a:t>関係性等の実態を把握した</a:t>
            </a:r>
            <a:r>
              <a:rPr lang="ja-JP" altLang="en-US" sz="1600" dirty="0" smtClean="0">
                <a:solidFill>
                  <a:prstClr val="black"/>
                </a:solidFill>
                <a:latin typeface="ＭＳ Ｐゴシック"/>
              </a:rPr>
              <a:t>上で、支援内容の評価のあり方について検討</a:t>
            </a:r>
            <a:r>
              <a:rPr lang="ja-JP" altLang="en-US" sz="1600" dirty="0">
                <a:solidFill>
                  <a:prstClr val="black"/>
                </a:solidFill>
                <a:latin typeface="ＭＳ Ｐゴシック"/>
              </a:rPr>
              <a:t>する。</a:t>
            </a:r>
          </a:p>
          <a:p>
            <a:r>
              <a:rPr lang="ja-JP" altLang="en-US" sz="1600" dirty="0">
                <a:solidFill>
                  <a:prstClr val="black"/>
                </a:solidFill>
                <a:latin typeface="ＭＳ Ｐゴシック"/>
              </a:rPr>
              <a:t>　</a:t>
            </a:r>
          </a:p>
          <a:p>
            <a:r>
              <a:rPr lang="ja-JP" altLang="en-US" b="1" dirty="0" smtClean="0">
                <a:solidFill>
                  <a:prstClr val="black"/>
                </a:solidFill>
                <a:latin typeface="ＭＳ Ｐゴシック"/>
              </a:rPr>
              <a:t>⑪　共同生活援助における個人単位で居宅介護等を利用する場合の経過措置の取り扱いに</a:t>
            </a:r>
            <a:endParaRPr lang="en-US" altLang="ja-JP" b="1" dirty="0" smtClean="0">
              <a:solidFill>
                <a:prstClr val="black"/>
              </a:solidFill>
              <a:latin typeface="ＭＳ Ｐゴシック"/>
            </a:endParaRPr>
          </a:p>
          <a:p>
            <a:r>
              <a:rPr lang="ja-JP" altLang="en-US" b="1" dirty="0">
                <a:solidFill>
                  <a:prstClr val="black"/>
                </a:solidFill>
                <a:latin typeface="ＭＳ Ｐゴシック"/>
              </a:rPr>
              <a:t>　</a:t>
            </a:r>
            <a:r>
              <a:rPr lang="ja-JP" altLang="en-US" b="1" dirty="0" smtClean="0">
                <a:solidFill>
                  <a:prstClr val="black"/>
                </a:solidFill>
                <a:latin typeface="ＭＳ Ｐゴシック"/>
              </a:rPr>
              <a:t>ついて</a:t>
            </a:r>
            <a:endParaRPr lang="en-US" altLang="ja-JP" b="1"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今年度末までの経過措置とされていた、共同生活援助を利用する重度の障害者が個人単位で居宅</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介護等を利用することについては、新たな類型である日中サービス支援型の施行状況等を踏まえた上</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で、引き続きそのあり方を検討する。</a:t>
            </a:r>
            <a:endParaRPr lang="en-US" altLang="ja-JP" sz="1600" dirty="0" smtClean="0">
              <a:solidFill>
                <a:prstClr val="black"/>
              </a:solidFill>
              <a:latin typeface="ＭＳ Ｐゴシック"/>
            </a:endParaRPr>
          </a:p>
          <a:p>
            <a:r>
              <a:rPr lang="ja-JP" altLang="en-US" sz="1600" dirty="0" smtClean="0">
                <a:solidFill>
                  <a:prstClr val="black"/>
                </a:solidFill>
                <a:latin typeface="ＭＳ Ｐゴシック"/>
              </a:rPr>
              <a:t>　</a:t>
            </a:r>
            <a:endParaRPr lang="en-US" altLang="ja-JP" sz="1600" dirty="0">
              <a:solidFill>
                <a:prstClr val="black"/>
              </a:solidFill>
              <a:latin typeface="ＭＳ Ｐゴシック"/>
            </a:endParaRPr>
          </a:p>
          <a:p>
            <a:r>
              <a:rPr lang="ja-JP" altLang="en-US" b="1" dirty="0">
                <a:solidFill>
                  <a:prstClr val="black"/>
                </a:solidFill>
                <a:latin typeface="ＭＳ Ｐゴシック"/>
              </a:rPr>
              <a:t>⑫</a:t>
            </a:r>
            <a:r>
              <a:rPr lang="ja-JP" altLang="en-US" b="1" dirty="0" smtClean="0">
                <a:solidFill>
                  <a:prstClr val="black"/>
                </a:solidFill>
                <a:latin typeface="ＭＳ Ｐゴシック"/>
              </a:rPr>
              <a:t>　計画相談支援・障害児相談支援のモニタリング実施標準期間等について</a:t>
            </a:r>
            <a:endParaRPr lang="en-US" altLang="ja-JP" b="1" dirty="0" smtClean="0">
              <a:solidFill>
                <a:prstClr val="black"/>
              </a:solidFill>
              <a:latin typeface="ＭＳ Ｐゴシック"/>
            </a:endParaRPr>
          </a:p>
          <a:p>
            <a:r>
              <a:rPr lang="ja-JP" altLang="en-US" sz="1600" dirty="0" smtClean="0">
                <a:solidFill>
                  <a:prstClr val="black"/>
                </a:solidFill>
                <a:latin typeface="ＭＳ Ｐゴシック"/>
              </a:rPr>
              <a:t>　　　計画相談支援については、モニタリングの実施標準期間の見直しに伴う効果や影響を検証し、更なる</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見直しについて引き続き検討する。</a:t>
            </a:r>
            <a:endParaRPr lang="en-US" altLang="ja-JP" sz="1600" dirty="0" smtClean="0">
              <a:solidFill>
                <a:prstClr val="black"/>
              </a:solidFill>
              <a:latin typeface="ＭＳ Ｐゴシック"/>
            </a:endParaRPr>
          </a:p>
          <a:p>
            <a:r>
              <a:rPr lang="ja-JP" altLang="en-US" sz="1600" dirty="0" smtClean="0">
                <a:solidFill>
                  <a:prstClr val="black"/>
                </a:solidFill>
              </a:rPr>
              <a:t>　</a:t>
            </a:r>
            <a:endParaRPr lang="en-US" altLang="ja-JP" sz="1600" dirty="0">
              <a:solidFill>
                <a:prstClr val="black"/>
              </a:solidFill>
            </a:endParaRPr>
          </a:p>
          <a:p>
            <a:r>
              <a:rPr lang="ja-JP" altLang="en-US" b="1" dirty="0">
                <a:solidFill>
                  <a:prstClr val="black"/>
                </a:solidFill>
                <a:latin typeface="ＭＳ Ｐゴシック"/>
              </a:rPr>
              <a:t>⑬</a:t>
            </a:r>
            <a:r>
              <a:rPr lang="ja-JP" altLang="en-US" b="1" dirty="0" smtClean="0">
                <a:solidFill>
                  <a:prstClr val="black"/>
                </a:solidFill>
                <a:latin typeface="ＭＳ Ｐゴシック"/>
              </a:rPr>
              <a:t>　医療的ケア児者について</a:t>
            </a:r>
            <a:endParaRPr lang="en-US" altLang="ja-JP" b="1" dirty="0" smtClean="0">
              <a:solidFill>
                <a:prstClr val="black"/>
              </a:solidFill>
              <a:latin typeface="ＭＳ Ｐゴシック"/>
            </a:endParaRPr>
          </a:p>
          <a:p>
            <a:r>
              <a:rPr lang="ja-JP" altLang="en-US" sz="1600" dirty="0" smtClean="0">
                <a:solidFill>
                  <a:prstClr val="black"/>
                </a:solidFill>
                <a:latin typeface="ＭＳ Ｐゴシック"/>
              </a:rPr>
              <a:t>　　　医療的ケア児者に対する支援を直接的に評価するために、医療的ケア児者の厳密な定義（判定基</a:t>
            </a:r>
            <a:endParaRPr lang="en-US" altLang="ja-JP" sz="1600" dirty="0" smtClean="0">
              <a:solidFill>
                <a:prstClr val="black"/>
              </a:solidFill>
              <a:latin typeface="ＭＳ Ｐゴシック"/>
            </a:endParaRPr>
          </a:p>
          <a:p>
            <a:r>
              <a:rPr lang="ja-JP" altLang="en-US" sz="1600" dirty="0">
                <a:solidFill>
                  <a:prstClr val="black"/>
                </a:solidFill>
                <a:latin typeface="ＭＳ Ｐゴシック"/>
              </a:rPr>
              <a:t>　</a:t>
            </a:r>
            <a:r>
              <a:rPr lang="ja-JP" altLang="en-US" sz="1600" dirty="0" smtClean="0">
                <a:solidFill>
                  <a:prstClr val="black"/>
                </a:solidFill>
                <a:latin typeface="ＭＳ Ｐゴシック"/>
              </a:rPr>
              <a:t>　準）について、調査研究を行った上で、評価のあり方について引き続き検討する。</a:t>
            </a:r>
            <a:endParaRPr lang="en-US" altLang="ja-JP" sz="1600" dirty="0" smtClean="0">
              <a:solidFill>
                <a:prstClr val="black"/>
              </a:solidFill>
              <a:latin typeface="ＭＳ Ｐゴシック"/>
            </a:endParaRPr>
          </a:p>
          <a:p>
            <a:r>
              <a:rPr lang="ja-JP" altLang="en-US" dirty="0" smtClean="0">
                <a:solidFill>
                  <a:prstClr val="black"/>
                </a:solidFill>
              </a:rPr>
              <a:t>　</a:t>
            </a:r>
            <a:endParaRPr lang="en-US" altLang="ja-JP" dirty="0">
              <a:solidFill>
                <a:prstClr val="black"/>
              </a:solidFill>
            </a:endParaRPr>
          </a:p>
        </p:txBody>
      </p:sp>
      <p:sp>
        <p:nvSpPr>
          <p:cNvPr id="7" name="テキスト ボックス 6"/>
          <p:cNvSpPr txBox="1"/>
          <p:nvPr/>
        </p:nvSpPr>
        <p:spPr>
          <a:xfrm>
            <a:off x="6299999" y="28276"/>
            <a:ext cx="3456000" cy="252000"/>
          </a:xfrm>
          <a:prstGeom prst="rect">
            <a:avLst/>
          </a:prstGeom>
          <a:noFill/>
          <a:ln>
            <a:solidFill>
              <a:sysClr val="windowText" lastClr="000000"/>
            </a:solidFill>
          </a:ln>
        </p:spPr>
        <p:txBody>
          <a:bodyPr wrap="square" rtlCol="0">
            <a:spAutoFit/>
          </a:bodyPr>
          <a:lstStyle/>
          <a:p>
            <a:pPr>
              <a:defRPr/>
            </a:pPr>
            <a:r>
              <a:rPr kumimoji="0" lang="ja-JP" altLang="en-US" sz="1200" kern="0" dirty="0" smtClean="0">
                <a:solidFill>
                  <a:prstClr val="black"/>
                </a:solidFill>
                <a:latin typeface="Arial"/>
              </a:rPr>
              <a:t>平成</a:t>
            </a:r>
            <a:r>
              <a:rPr kumimoji="0" lang="en-US" altLang="ja-JP" sz="1200" kern="0" dirty="0">
                <a:solidFill>
                  <a:prstClr val="black"/>
                </a:solidFill>
                <a:latin typeface="Arial"/>
              </a:rPr>
              <a:t>30</a:t>
            </a:r>
            <a:r>
              <a:rPr kumimoji="0" lang="ja-JP" altLang="en-US" sz="1200" kern="0" dirty="0" smtClean="0">
                <a:solidFill>
                  <a:prstClr val="black"/>
                </a:solidFill>
                <a:latin typeface="Arial"/>
              </a:rPr>
              <a:t>年</a:t>
            </a:r>
            <a:r>
              <a:rPr kumimoji="0" lang="en-US" altLang="ja-JP" sz="1200" kern="0" dirty="0" smtClean="0">
                <a:solidFill>
                  <a:prstClr val="black"/>
                </a:solidFill>
                <a:latin typeface="Arial"/>
              </a:rPr>
              <a:t>2</a:t>
            </a:r>
            <a:r>
              <a:rPr kumimoji="0" lang="ja-JP" altLang="en-US" sz="1200" kern="0" dirty="0" smtClean="0">
                <a:solidFill>
                  <a:prstClr val="black"/>
                </a:solidFill>
                <a:latin typeface="Arial"/>
              </a:rPr>
              <a:t>月</a:t>
            </a:r>
            <a:r>
              <a:rPr kumimoji="0" lang="en-US" altLang="ja-JP" sz="1200" kern="0" dirty="0" smtClean="0">
                <a:solidFill>
                  <a:prstClr val="black"/>
                </a:solidFill>
                <a:latin typeface="Arial"/>
              </a:rPr>
              <a:t>5</a:t>
            </a:r>
            <a:r>
              <a:rPr kumimoji="0" lang="ja-JP" altLang="en-US" sz="1200" kern="0" dirty="0" smtClean="0">
                <a:solidFill>
                  <a:prstClr val="black"/>
                </a:solidFill>
                <a:latin typeface="Arial"/>
              </a:rPr>
              <a:t>日第</a:t>
            </a:r>
            <a:r>
              <a:rPr kumimoji="0" lang="en-US" altLang="ja-JP" sz="1200" kern="0" dirty="0" smtClean="0">
                <a:solidFill>
                  <a:prstClr val="black"/>
                </a:solidFill>
                <a:latin typeface="Arial"/>
              </a:rPr>
              <a:t>17</a:t>
            </a:r>
            <a:r>
              <a:rPr kumimoji="0" lang="ja-JP" altLang="en-US" sz="1200" kern="0" dirty="0" smtClean="0">
                <a:solidFill>
                  <a:prstClr val="black"/>
                </a:solidFill>
                <a:latin typeface="Arial"/>
              </a:rPr>
              <a:t>回検討チーム資料から抜粋</a:t>
            </a:r>
          </a:p>
        </p:txBody>
      </p:sp>
      <p:sp>
        <p:nvSpPr>
          <p:cNvPr id="8"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10B0CA9-DB87-4A58-99CB-7CA2BBD4F153}" type="slidenum">
              <a:rPr lang="ja-JP" altLang="en-US" sz="1600" smtClean="0">
                <a:solidFill>
                  <a:prstClr val="black"/>
                </a:solidFill>
              </a:rPr>
              <a:pPr/>
              <a:t>64</a:t>
            </a:fld>
            <a:endParaRPr lang="ja-JP" altLang="en-US" sz="1600" dirty="0">
              <a:solidFill>
                <a:prstClr val="black"/>
              </a:solidFill>
            </a:endParaRPr>
          </a:p>
        </p:txBody>
      </p:sp>
    </p:spTree>
    <p:extLst>
      <p:ext uri="{BB962C8B-B14F-4D97-AF65-F5344CB8AC3E}">
        <p14:creationId xmlns:p14="http://schemas.microsoft.com/office/powerpoint/2010/main" val="591451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r>
              <a:rPr lang="en-US" altLang="ja-JP" sz="3600" dirty="0"/>
              <a:t>Ⅳ</a:t>
            </a:r>
            <a:r>
              <a:rPr lang="ja-JP" altLang="en-US" sz="3600" dirty="0" smtClean="0">
                <a:solidFill>
                  <a:schemeClr val="tx1"/>
                </a:solidFill>
              </a:rPr>
              <a:t>　</a:t>
            </a:r>
            <a:r>
              <a:rPr lang="ja-JP" altLang="en-US" sz="3600" dirty="0" smtClean="0">
                <a:latin typeface="ＭＳ ゴシック" pitchFamily="49" charset="-128"/>
                <a:ea typeface="ＭＳ ゴシック" pitchFamily="49" charset="-128"/>
              </a:rPr>
              <a:t>障害福祉計画について</a:t>
            </a:r>
            <a:endParaRPr lang="ja-JP" altLang="en-US" sz="2400" dirty="0">
              <a:solidFill>
                <a:schemeClr val="tx1"/>
              </a:solidFill>
            </a:endParaRPr>
          </a:p>
        </p:txBody>
      </p:sp>
      <p:sp>
        <p:nvSpPr>
          <p:cNvPr id="3" name="スライド番号プレースホルダー 2"/>
          <p:cNvSpPr>
            <a:spLocks noGrp="1"/>
          </p:cNvSpPr>
          <p:nvPr>
            <p:ph type="sldNum" sz="quarter" idx="12"/>
          </p:nvPr>
        </p:nvSpPr>
        <p:spPr/>
        <p:txBody>
          <a:bodyPr/>
          <a:lstStyle/>
          <a:p>
            <a:pPr>
              <a:defRPr/>
            </a:pPr>
            <a:fld id="{55BFF21B-9345-49ED-9334-74DFB50F9214}" type="slidenum">
              <a:rPr lang="ja-JP" altLang="en-US" smtClean="0">
                <a:solidFill>
                  <a:prstClr val="black">
                    <a:tint val="75000"/>
                  </a:prstClr>
                </a:solidFill>
              </a:rPr>
              <a:pPr>
                <a:defRPr/>
              </a:pPr>
              <a:t>65</a:t>
            </a:fld>
            <a:endParaRPr lang="ja-JP" altLang="en-US">
              <a:solidFill>
                <a:prstClr val="black">
                  <a:tint val="75000"/>
                </a:prstClr>
              </a:solidFill>
            </a:endParaRPr>
          </a:p>
        </p:txBody>
      </p:sp>
    </p:spTree>
    <p:extLst>
      <p:ext uri="{BB962C8B-B14F-4D97-AF65-F5344CB8AC3E}">
        <p14:creationId xmlns:p14="http://schemas.microsoft.com/office/powerpoint/2010/main" val="37764973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844795861"/>
              </p:ext>
            </p:extLst>
          </p:nvPr>
        </p:nvGraphicFramePr>
        <p:xfrm>
          <a:off x="220182" y="1920048"/>
          <a:ext cx="9527945" cy="3245847"/>
        </p:xfrm>
        <a:graphic>
          <a:graphicData uri="http://schemas.openxmlformats.org/drawingml/2006/table">
            <a:tbl>
              <a:tblPr firstRow="1" firstCol="1" bandRow="1"/>
              <a:tblGrid>
                <a:gridCol w="1905589">
                  <a:extLst>
                    <a:ext uri="{9D8B030D-6E8A-4147-A177-3AD203B41FA5}">
                      <a16:colId xmlns:a16="http://schemas.microsoft.com/office/drawing/2014/main" xmlns="" val="20000"/>
                    </a:ext>
                  </a:extLst>
                </a:gridCol>
                <a:gridCol w="1905589">
                  <a:extLst>
                    <a:ext uri="{9D8B030D-6E8A-4147-A177-3AD203B41FA5}">
                      <a16:colId xmlns:a16="http://schemas.microsoft.com/office/drawing/2014/main" xmlns="" val="20001"/>
                    </a:ext>
                  </a:extLst>
                </a:gridCol>
                <a:gridCol w="1905589">
                  <a:extLst>
                    <a:ext uri="{9D8B030D-6E8A-4147-A177-3AD203B41FA5}">
                      <a16:colId xmlns:a16="http://schemas.microsoft.com/office/drawing/2014/main" xmlns="" val="20002"/>
                    </a:ext>
                  </a:extLst>
                </a:gridCol>
                <a:gridCol w="1905589">
                  <a:extLst>
                    <a:ext uri="{9D8B030D-6E8A-4147-A177-3AD203B41FA5}">
                      <a16:colId xmlns:a16="http://schemas.microsoft.com/office/drawing/2014/main" xmlns="" val="20003"/>
                    </a:ext>
                  </a:extLst>
                </a:gridCol>
                <a:gridCol w="1905589">
                  <a:extLst>
                    <a:ext uri="{9D8B030D-6E8A-4147-A177-3AD203B41FA5}">
                      <a16:colId xmlns:a16="http://schemas.microsoft.com/office/drawing/2014/main" xmlns="" val="20004"/>
                    </a:ext>
                  </a:extLst>
                </a:gridCol>
              </a:tblGrid>
              <a:tr h="1206500">
                <a:tc>
                  <a:txBody>
                    <a:bodyPr/>
                    <a:lstStyle/>
                    <a:p>
                      <a:pPr algn="ctr">
                        <a:lnSpc>
                          <a:spcPts val="2200"/>
                        </a:lnSpc>
                        <a:spcAft>
                          <a:spcPts val="0"/>
                        </a:spcAft>
                      </a:pPr>
                      <a:r>
                        <a:rPr lang="ja-JP" sz="1800" b="1" kern="100" dirty="0" smtClean="0">
                          <a:solidFill>
                            <a:srgbClr val="FFFFFF"/>
                          </a:solidFill>
                          <a:effectLst/>
                          <a:latin typeface="+mn-ea"/>
                          <a:ea typeface="+mn-ea"/>
                          <a:cs typeface="Times New Roman"/>
                        </a:rPr>
                        <a:t>第１期</a:t>
                      </a:r>
                      <a:endParaRPr lang="en-US" altLang="ja-JP" sz="1800" b="1" kern="100" dirty="0" smtClean="0">
                        <a:solidFill>
                          <a:srgbClr val="FFFFFF"/>
                        </a:solidFill>
                        <a:effectLst/>
                        <a:latin typeface="+mn-ea"/>
                        <a:ea typeface="+mn-ea"/>
                        <a:cs typeface="Times New Roman"/>
                      </a:endParaRPr>
                    </a:p>
                    <a:p>
                      <a:pPr algn="ctr">
                        <a:lnSpc>
                          <a:spcPts val="2200"/>
                        </a:lnSpc>
                        <a:spcAft>
                          <a:spcPts val="0"/>
                        </a:spcAft>
                      </a:pPr>
                      <a:r>
                        <a:rPr lang="ja-JP" altLang="en-US" sz="1800" b="1" kern="100" dirty="0" smtClean="0">
                          <a:solidFill>
                            <a:srgbClr val="FFFFFF"/>
                          </a:solidFill>
                          <a:effectLst/>
                          <a:latin typeface="+mn-ea"/>
                          <a:ea typeface="+mn-ea"/>
                          <a:cs typeface="Times New Roman"/>
                        </a:rPr>
                        <a:t>障害福祉</a:t>
                      </a:r>
                      <a:r>
                        <a:rPr lang="ja-JP" sz="1800" b="1" kern="100" dirty="0" smtClean="0">
                          <a:solidFill>
                            <a:srgbClr val="FFFFFF"/>
                          </a:solidFill>
                          <a:effectLst/>
                          <a:latin typeface="+mn-ea"/>
                          <a:ea typeface="+mn-ea"/>
                          <a:cs typeface="Times New Roman"/>
                        </a:rPr>
                        <a:t>計画</a:t>
                      </a:r>
                      <a:endParaRPr lang="ja-JP" sz="1800" kern="100" dirty="0">
                        <a:effectLst/>
                        <a:latin typeface="+mn-ea"/>
                        <a:ea typeface="+mn-ea"/>
                        <a:cs typeface="Times New Roman"/>
                      </a:endParaRPr>
                    </a:p>
                    <a:p>
                      <a:pPr algn="ctr">
                        <a:lnSpc>
                          <a:spcPts val="2200"/>
                        </a:lnSpc>
                        <a:spcAft>
                          <a:spcPts val="0"/>
                        </a:spcAft>
                      </a:pPr>
                      <a:r>
                        <a:rPr lang="en-US" sz="1800" b="1" kern="100" dirty="0" smtClean="0">
                          <a:solidFill>
                            <a:srgbClr val="FFFFFF"/>
                          </a:solidFill>
                          <a:effectLst/>
                          <a:latin typeface="+mn-ea"/>
                          <a:ea typeface="+mn-ea"/>
                          <a:cs typeface="Times New Roman"/>
                        </a:rPr>
                        <a:t>18</a:t>
                      </a:r>
                      <a:r>
                        <a:rPr lang="ja-JP" sz="1800" b="1" kern="100" dirty="0">
                          <a:solidFill>
                            <a:srgbClr val="FFFFFF"/>
                          </a:solidFill>
                          <a:effectLst/>
                          <a:latin typeface="+mn-ea"/>
                          <a:ea typeface="+mn-ea"/>
                          <a:cs typeface="Times New Roman"/>
                        </a:rPr>
                        <a:t>年度～</a:t>
                      </a:r>
                      <a:r>
                        <a:rPr lang="en-US" sz="1800" b="1" kern="100" dirty="0">
                          <a:solidFill>
                            <a:srgbClr val="FFFFFF"/>
                          </a:solidFill>
                          <a:effectLst/>
                          <a:latin typeface="+mn-ea"/>
                          <a:ea typeface="+mn-ea"/>
                          <a:cs typeface="Times New Roman"/>
                        </a:rPr>
                        <a:t>20</a:t>
                      </a:r>
                      <a:r>
                        <a:rPr lang="ja-JP" sz="1800" b="1" kern="100" dirty="0" smtClean="0">
                          <a:solidFill>
                            <a:srgbClr val="FFFFFF"/>
                          </a:solidFill>
                          <a:effectLst/>
                          <a:latin typeface="+mn-ea"/>
                          <a:ea typeface="+mn-ea"/>
                          <a:cs typeface="Times New Roman"/>
                        </a:rPr>
                        <a:t>年度</a:t>
                      </a:r>
                      <a:endParaRPr lang="ja-JP" sz="1800" kern="100" dirty="0">
                        <a:effectLst/>
                        <a:latin typeface="+mn-ea"/>
                        <a:ea typeface="+mn-ea"/>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sz="1800" b="1" kern="100" dirty="0" smtClean="0">
                          <a:solidFill>
                            <a:srgbClr val="FFFFFF"/>
                          </a:solidFill>
                          <a:effectLst/>
                          <a:latin typeface="+mn-ea"/>
                          <a:ea typeface="+mn-ea"/>
                          <a:cs typeface="Times New Roman"/>
                        </a:rPr>
                        <a:t>第２期</a:t>
                      </a:r>
                      <a:endParaRPr lang="en-US" altLang="ja-JP" sz="1800" b="1" kern="100" dirty="0" smtClean="0">
                        <a:solidFill>
                          <a:srgbClr val="FFFFFF"/>
                        </a:solidFill>
                        <a:effectLst/>
                        <a:latin typeface="+mn-ea"/>
                        <a:ea typeface="+mn-ea"/>
                        <a:cs typeface="Times New Roman"/>
                      </a:endParaRPr>
                    </a:p>
                    <a:p>
                      <a:pPr algn="ctr">
                        <a:lnSpc>
                          <a:spcPts val="2200"/>
                        </a:lnSpc>
                        <a:spcAft>
                          <a:spcPts val="0"/>
                        </a:spcAft>
                      </a:pPr>
                      <a:r>
                        <a:rPr lang="ja-JP" altLang="en-US" sz="1800" b="1" kern="100" dirty="0" smtClean="0">
                          <a:solidFill>
                            <a:srgbClr val="FFFFFF"/>
                          </a:solidFill>
                          <a:effectLst/>
                          <a:latin typeface="+mn-ea"/>
                          <a:ea typeface="+mn-ea"/>
                          <a:cs typeface="Times New Roman"/>
                        </a:rPr>
                        <a:t>障害福祉</a:t>
                      </a:r>
                      <a:r>
                        <a:rPr lang="ja-JP" sz="1800" b="1" kern="100" dirty="0" smtClean="0">
                          <a:solidFill>
                            <a:srgbClr val="FFFFFF"/>
                          </a:solidFill>
                          <a:effectLst/>
                          <a:latin typeface="+mn-ea"/>
                          <a:ea typeface="+mn-ea"/>
                          <a:cs typeface="Times New Roman"/>
                        </a:rPr>
                        <a:t>計画</a:t>
                      </a:r>
                      <a:endParaRPr lang="ja-JP" sz="1800" kern="100" dirty="0">
                        <a:effectLst/>
                        <a:latin typeface="+mn-ea"/>
                        <a:ea typeface="+mn-ea"/>
                        <a:cs typeface="Times New Roman"/>
                      </a:endParaRPr>
                    </a:p>
                    <a:p>
                      <a:pPr algn="ctr">
                        <a:lnSpc>
                          <a:spcPts val="2200"/>
                        </a:lnSpc>
                        <a:spcAft>
                          <a:spcPts val="0"/>
                        </a:spcAft>
                      </a:pPr>
                      <a:r>
                        <a:rPr lang="en-US" sz="1800" b="1" kern="100" dirty="0" smtClean="0">
                          <a:solidFill>
                            <a:srgbClr val="FFFFFF"/>
                          </a:solidFill>
                          <a:effectLst/>
                          <a:latin typeface="+mn-ea"/>
                          <a:ea typeface="+mn-ea"/>
                          <a:cs typeface="Times New Roman"/>
                        </a:rPr>
                        <a:t>21</a:t>
                      </a:r>
                      <a:r>
                        <a:rPr lang="ja-JP" sz="1800" b="1" kern="100" dirty="0">
                          <a:solidFill>
                            <a:srgbClr val="FFFFFF"/>
                          </a:solidFill>
                          <a:effectLst/>
                          <a:latin typeface="+mn-ea"/>
                          <a:ea typeface="+mn-ea"/>
                          <a:cs typeface="Times New Roman"/>
                        </a:rPr>
                        <a:t>年度～</a:t>
                      </a:r>
                      <a:r>
                        <a:rPr lang="en-US" sz="1800" b="1" kern="100" dirty="0">
                          <a:solidFill>
                            <a:srgbClr val="FFFFFF"/>
                          </a:solidFill>
                          <a:effectLst/>
                          <a:latin typeface="+mn-ea"/>
                          <a:ea typeface="+mn-ea"/>
                          <a:cs typeface="Times New Roman"/>
                        </a:rPr>
                        <a:t>23</a:t>
                      </a:r>
                      <a:r>
                        <a:rPr lang="ja-JP" sz="1800" b="1" kern="100" dirty="0" smtClean="0">
                          <a:solidFill>
                            <a:srgbClr val="FFFFFF"/>
                          </a:solidFill>
                          <a:effectLst/>
                          <a:latin typeface="+mn-ea"/>
                          <a:ea typeface="+mn-ea"/>
                          <a:cs typeface="Times New Roman"/>
                        </a:rPr>
                        <a:t>年度</a:t>
                      </a:r>
                      <a:endParaRPr lang="ja-JP" sz="1800" kern="100" dirty="0">
                        <a:effectLst/>
                        <a:latin typeface="+mn-ea"/>
                        <a:ea typeface="+mn-ea"/>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sz="1800" b="1" kern="100" dirty="0" smtClean="0">
                          <a:solidFill>
                            <a:schemeClr val="bg1"/>
                          </a:solidFill>
                          <a:effectLst/>
                          <a:latin typeface="+mn-ea"/>
                          <a:ea typeface="+mn-ea"/>
                          <a:cs typeface="Times New Roman"/>
                        </a:rPr>
                        <a:t>第３期</a:t>
                      </a:r>
                      <a:endParaRPr lang="en-US" altLang="ja-JP" sz="1800" b="1" kern="100" dirty="0" smtClean="0">
                        <a:solidFill>
                          <a:schemeClr val="bg1"/>
                        </a:solidFill>
                        <a:effectLst/>
                        <a:latin typeface="+mn-ea"/>
                        <a:ea typeface="+mn-ea"/>
                        <a:cs typeface="Times New Roman"/>
                      </a:endParaRPr>
                    </a:p>
                    <a:p>
                      <a:pPr algn="ctr">
                        <a:lnSpc>
                          <a:spcPts val="2200"/>
                        </a:lnSpc>
                        <a:spcAft>
                          <a:spcPts val="0"/>
                        </a:spcAft>
                      </a:pPr>
                      <a:r>
                        <a:rPr lang="ja-JP" altLang="en-US" sz="1800" b="1" kern="100" dirty="0" smtClean="0">
                          <a:solidFill>
                            <a:schemeClr val="bg1"/>
                          </a:solidFill>
                          <a:effectLst/>
                          <a:latin typeface="+mn-ea"/>
                          <a:ea typeface="+mn-ea"/>
                          <a:cs typeface="Times New Roman"/>
                        </a:rPr>
                        <a:t>障害福祉計画</a:t>
                      </a:r>
                      <a:endParaRPr lang="ja-JP" sz="1800" b="1" kern="100" dirty="0">
                        <a:solidFill>
                          <a:schemeClr val="bg1"/>
                        </a:solidFill>
                        <a:effectLst/>
                        <a:latin typeface="+mn-ea"/>
                        <a:ea typeface="+mn-ea"/>
                        <a:cs typeface="Times New Roman"/>
                      </a:endParaRPr>
                    </a:p>
                    <a:p>
                      <a:pPr algn="ctr">
                        <a:lnSpc>
                          <a:spcPts val="2200"/>
                        </a:lnSpc>
                        <a:spcAft>
                          <a:spcPts val="0"/>
                        </a:spcAft>
                      </a:pPr>
                      <a:r>
                        <a:rPr lang="en-US" sz="1800" b="1" kern="100" dirty="0">
                          <a:solidFill>
                            <a:schemeClr val="bg1"/>
                          </a:solidFill>
                          <a:effectLst/>
                          <a:latin typeface="+mn-ea"/>
                          <a:ea typeface="+mn-ea"/>
                          <a:cs typeface="Times New Roman"/>
                        </a:rPr>
                        <a:t>24</a:t>
                      </a:r>
                      <a:r>
                        <a:rPr lang="ja-JP" sz="1800" b="1" kern="100" dirty="0">
                          <a:solidFill>
                            <a:schemeClr val="bg1"/>
                          </a:solidFill>
                          <a:effectLst/>
                          <a:latin typeface="+mn-ea"/>
                          <a:ea typeface="+mn-ea"/>
                          <a:cs typeface="Times New Roman"/>
                        </a:rPr>
                        <a:t>年度～</a:t>
                      </a:r>
                      <a:r>
                        <a:rPr lang="en-US" sz="1800" b="1" kern="100" dirty="0">
                          <a:solidFill>
                            <a:schemeClr val="bg1"/>
                          </a:solidFill>
                          <a:effectLst/>
                          <a:latin typeface="+mn-ea"/>
                          <a:ea typeface="+mn-ea"/>
                          <a:cs typeface="Times New Roman"/>
                        </a:rPr>
                        <a:t>26</a:t>
                      </a:r>
                      <a:r>
                        <a:rPr lang="ja-JP" sz="1800" b="1" kern="100" dirty="0">
                          <a:solidFill>
                            <a:schemeClr val="bg1"/>
                          </a:solidFill>
                          <a:effectLst/>
                          <a:latin typeface="+mn-ea"/>
                          <a:ea typeface="+mn-ea"/>
                          <a:cs typeface="Times New Roman"/>
                        </a:rPr>
                        <a:t>年度</a:t>
                      </a: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altLang="en-US" sz="1800" b="1" kern="100" dirty="0" smtClean="0">
                          <a:solidFill>
                            <a:schemeClr val="bg1"/>
                          </a:solidFill>
                          <a:effectLst/>
                          <a:latin typeface="+mn-ea"/>
                          <a:ea typeface="+mn-ea"/>
                          <a:cs typeface="Times New Roman"/>
                        </a:rPr>
                        <a:t>第４期</a:t>
                      </a:r>
                      <a:endParaRPr lang="en-US" altLang="ja-JP" sz="1800" b="1" kern="100" dirty="0" smtClean="0">
                        <a:solidFill>
                          <a:schemeClr val="bg1"/>
                        </a:solidFill>
                        <a:effectLst/>
                        <a:latin typeface="+mn-ea"/>
                        <a:ea typeface="+mn-ea"/>
                        <a:cs typeface="Times New Roman"/>
                      </a:endParaRPr>
                    </a:p>
                    <a:p>
                      <a:pPr algn="ctr">
                        <a:lnSpc>
                          <a:spcPts val="2200"/>
                        </a:lnSpc>
                        <a:spcAft>
                          <a:spcPts val="0"/>
                        </a:spcAft>
                      </a:pPr>
                      <a:r>
                        <a:rPr lang="ja-JP" altLang="en-US" sz="1800" b="1" kern="100" dirty="0" smtClean="0">
                          <a:solidFill>
                            <a:schemeClr val="bg1"/>
                          </a:solidFill>
                          <a:effectLst/>
                          <a:latin typeface="+mn-ea"/>
                          <a:ea typeface="+mn-ea"/>
                          <a:cs typeface="Times New Roman"/>
                        </a:rPr>
                        <a:t>障害福祉計画</a:t>
                      </a:r>
                      <a:endParaRPr lang="en-US" altLang="ja-JP" sz="1800" b="1" kern="100" dirty="0" smtClean="0">
                        <a:solidFill>
                          <a:schemeClr val="bg1"/>
                        </a:solidFill>
                        <a:effectLst/>
                        <a:latin typeface="+mn-ea"/>
                        <a:ea typeface="+mn-ea"/>
                        <a:cs typeface="Times New Roman"/>
                      </a:endParaRPr>
                    </a:p>
                    <a:p>
                      <a:pPr algn="ctr">
                        <a:lnSpc>
                          <a:spcPts val="2200"/>
                        </a:lnSpc>
                        <a:spcAft>
                          <a:spcPts val="0"/>
                        </a:spcAft>
                      </a:pPr>
                      <a:r>
                        <a:rPr lang="en-US" altLang="ja-JP" sz="1800" b="1" kern="100" dirty="0" smtClean="0">
                          <a:solidFill>
                            <a:schemeClr val="bg1"/>
                          </a:solidFill>
                          <a:effectLst/>
                          <a:latin typeface="+mn-ea"/>
                          <a:ea typeface="+mn-ea"/>
                          <a:cs typeface="Times New Roman"/>
                        </a:rPr>
                        <a:t>27</a:t>
                      </a:r>
                      <a:r>
                        <a:rPr lang="ja-JP" altLang="en-US" sz="1800" b="1" kern="100" dirty="0" smtClean="0">
                          <a:solidFill>
                            <a:schemeClr val="bg1"/>
                          </a:solidFill>
                          <a:effectLst/>
                          <a:latin typeface="+mn-ea"/>
                          <a:ea typeface="+mn-ea"/>
                          <a:cs typeface="Times New Roman"/>
                        </a:rPr>
                        <a:t>年度～</a:t>
                      </a:r>
                      <a:r>
                        <a:rPr lang="en-US" altLang="ja-JP" sz="1800" b="1" kern="100" dirty="0" smtClean="0">
                          <a:solidFill>
                            <a:schemeClr val="bg1"/>
                          </a:solidFill>
                          <a:effectLst/>
                          <a:latin typeface="+mn-ea"/>
                          <a:ea typeface="+mn-ea"/>
                          <a:cs typeface="Times New Roman"/>
                        </a:rPr>
                        <a:t>29</a:t>
                      </a:r>
                      <a:r>
                        <a:rPr lang="ja-JP" altLang="en-US" sz="1800" b="1" kern="100" dirty="0" smtClean="0">
                          <a:solidFill>
                            <a:schemeClr val="bg1"/>
                          </a:solidFill>
                          <a:effectLst/>
                          <a:latin typeface="+mn-ea"/>
                          <a:ea typeface="+mn-ea"/>
                          <a:cs typeface="Times New Roman"/>
                        </a:rPr>
                        <a:t>年度</a:t>
                      </a:r>
                      <a:endParaRPr lang="ja-JP" sz="1800" b="1" kern="100" dirty="0">
                        <a:solidFill>
                          <a:schemeClr val="bg1"/>
                        </a:solidFill>
                        <a:effectLst/>
                        <a:latin typeface="+mn-ea"/>
                        <a:ea typeface="+mn-ea"/>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1900"/>
                        </a:lnSpc>
                        <a:spcAft>
                          <a:spcPts val="0"/>
                        </a:spcAft>
                      </a:pPr>
                      <a:r>
                        <a:rPr lang="ja-JP" altLang="en-US" sz="1800" b="1" kern="100" dirty="0" smtClean="0">
                          <a:solidFill>
                            <a:schemeClr val="bg1"/>
                          </a:solidFill>
                          <a:effectLst/>
                          <a:latin typeface="+mn-ea"/>
                          <a:ea typeface="+mn-ea"/>
                          <a:cs typeface="Times New Roman"/>
                        </a:rPr>
                        <a:t>第５期</a:t>
                      </a:r>
                      <a:endParaRPr lang="en-US" altLang="ja-JP" sz="1800" b="1" kern="100" dirty="0" smtClean="0">
                        <a:solidFill>
                          <a:schemeClr val="bg1"/>
                        </a:solidFill>
                        <a:effectLst/>
                        <a:latin typeface="+mn-ea"/>
                        <a:ea typeface="+mn-ea"/>
                        <a:cs typeface="Times New Roman"/>
                      </a:endParaRPr>
                    </a:p>
                    <a:p>
                      <a:pPr algn="ctr">
                        <a:lnSpc>
                          <a:spcPts val="1900"/>
                        </a:lnSpc>
                        <a:spcAft>
                          <a:spcPts val="0"/>
                        </a:spcAft>
                      </a:pPr>
                      <a:r>
                        <a:rPr lang="ja-JP" altLang="en-US" sz="1800" b="1" kern="100" dirty="0" smtClean="0">
                          <a:solidFill>
                            <a:schemeClr val="bg1"/>
                          </a:solidFill>
                          <a:effectLst/>
                          <a:latin typeface="+mn-ea"/>
                          <a:ea typeface="+mn-ea"/>
                          <a:cs typeface="Times New Roman"/>
                        </a:rPr>
                        <a:t>障害福祉計画</a:t>
                      </a:r>
                      <a:endParaRPr lang="en-US" altLang="ja-JP" sz="1800" b="1" kern="100" dirty="0" smtClean="0">
                        <a:solidFill>
                          <a:schemeClr val="bg1"/>
                        </a:solidFill>
                        <a:effectLst/>
                        <a:latin typeface="+mn-ea"/>
                        <a:ea typeface="+mn-ea"/>
                        <a:cs typeface="Times New Roman"/>
                      </a:endParaRPr>
                    </a:p>
                    <a:p>
                      <a:pPr algn="ctr">
                        <a:lnSpc>
                          <a:spcPts val="1900"/>
                        </a:lnSpc>
                        <a:spcAft>
                          <a:spcPts val="0"/>
                        </a:spcAft>
                      </a:pPr>
                      <a:r>
                        <a:rPr lang="ja-JP" altLang="en-US" sz="1800" b="1" kern="100" dirty="0" smtClean="0">
                          <a:solidFill>
                            <a:schemeClr val="bg1"/>
                          </a:solidFill>
                          <a:effectLst/>
                          <a:latin typeface="+mn-ea"/>
                          <a:ea typeface="+mn-ea"/>
                          <a:cs typeface="Times New Roman"/>
                        </a:rPr>
                        <a:t>第１期</a:t>
                      </a:r>
                      <a:endParaRPr lang="en-US" altLang="ja-JP" sz="1800" b="1" kern="100" dirty="0" smtClean="0">
                        <a:solidFill>
                          <a:schemeClr val="bg1"/>
                        </a:solidFill>
                        <a:effectLst/>
                        <a:latin typeface="+mn-ea"/>
                        <a:ea typeface="+mn-ea"/>
                        <a:cs typeface="Times New Roman"/>
                      </a:endParaRPr>
                    </a:p>
                    <a:p>
                      <a:pPr algn="ctr">
                        <a:lnSpc>
                          <a:spcPts val="1900"/>
                        </a:lnSpc>
                        <a:spcAft>
                          <a:spcPts val="0"/>
                        </a:spcAft>
                      </a:pPr>
                      <a:r>
                        <a:rPr lang="ja-JP" altLang="en-US" sz="1800" b="1" kern="100" dirty="0" smtClean="0">
                          <a:solidFill>
                            <a:schemeClr val="bg1"/>
                          </a:solidFill>
                          <a:effectLst/>
                          <a:latin typeface="+mn-ea"/>
                          <a:ea typeface="+mn-ea"/>
                          <a:cs typeface="Times New Roman"/>
                        </a:rPr>
                        <a:t>障害児福祉計画</a:t>
                      </a:r>
                      <a:endParaRPr lang="en-US" altLang="ja-JP" sz="1800" b="1" kern="100" dirty="0" smtClean="0">
                        <a:solidFill>
                          <a:schemeClr val="bg1"/>
                        </a:solidFill>
                        <a:effectLst/>
                        <a:latin typeface="+mn-ea"/>
                        <a:ea typeface="+mn-ea"/>
                        <a:cs typeface="Times New Roman"/>
                      </a:endParaRPr>
                    </a:p>
                    <a:p>
                      <a:pPr algn="ctr">
                        <a:lnSpc>
                          <a:spcPts val="1900"/>
                        </a:lnSpc>
                        <a:spcAft>
                          <a:spcPts val="0"/>
                        </a:spcAft>
                      </a:pPr>
                      <a:r>
                        <a:rPr lang="en-US" altLang="ja-JP" sz="1800" b="1" kern="100" dirty="0" smtClean="0">
                          <a:solidFill>
                            <a:schemeClr val="bg1"/>
                          </a:solidFill>
                          <a:effectLst/>
                          <a:latin typeface="+mn-ea"/>
                          <a:ea typeface="+mn-ea"/>
                          <a:cs typeface="Times New Roman"/>
                        </a:rPr>
                        <a:t>30</a:t>
                      </a:r>
                      <a:r>
                        <a:rPr lang="ja-JP" altLang="en-US" sz="1800" b="1" kern="100" dirty="0" smtClean="0">
                          <a:solidFill>
                            <a:schemeClr val="bg1"/>
                          </a:solidFill>
                          <a:effectLst/>
                          <a:latin typeface="+mn-ea"/>
                          <a:ea typeface="+mn-ea"/>
                          <a:cs typeface="Times New Roman"/>
                        </a:rPr>
                        <a:t>年度～</a:t>
                      </a:r>
                      <a:r>
                        <a:rPr lang="en-US" altLang="ja-JP" sz="1800" b="1" kern="100" dirty="0" smtClean="0">
                          <a:solidFill>
                            <a:schemeClr val="bg1"/>
                          </a:solidFill>
                          <a:effectLst/>
                          <a:latin typeface="+mn-ea"/>
                          <a:ea typeface="+mn-ea"/>
                          <a:cs typeface="Times New Roman"/>
                        </a:rPr>
                        <a:t>32</a:t>
                      </a:r>
                      <a:r>
                        <a:rPr lang="ja-JP" altLang="en-US" sz="1800" b="1" kern="100" dirty="0" smtClean="0">
                          <a:solidFill>
                            <a:schemeClr val="bg1"/>
                          </a:solidFill>
                          <a:effectLst/>
                          <a:latin typeface="+mn-ea"/>
                          <a:ea typeface="+mn-ea"/>
                          <a:cs typeface="Times New Roman"/>
                        </a:rPr>
                        <a:t>年度</a:t>
                      </a:r>
                      <a:endParaRPr lang="ja-JP" sz="1800" b="1" kern="100" dirty="0">
                        <a:solidFill>
                          <a:schemeClr val="bg1"/>
                        </a:solidFill>
                        <a:effectLst/>
                        <a:latin typeface="+mn-ea"/>
                        <a:ea typeface="+mn-ea"/>
                        <a:cs typeface="Times New Roman"/>
                      </a:endParaRPr>
                    </a:p>
                  </a:txBody>
                  <a:tcPr marL="68580" marR="68580" marT="0" marB="0" anchor="ctr">
                    <a:lnL w="12700" cap="flat" cmpd="sng" algn="ctr">
                      <a:solidFill>
                        <a:schemeClr val="tx1"/>
                      </a:solidFill>
                      <a:prstDash val="dot"/>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xmlns="" val="10000"/>
                  </a:ext>
                </a:extLst>
              </a:tr>
              <a:tr h="2039347">
                <a:tc>
                  <a:txBody>
                    <a:bodyPr/>
                    <a:lstStyle/>
                    <a:p>
                      <a:pPr indent="127000" algn="l">
                        <a:lnSpc>
                          <a:spcPts val="2200"/>
                        </a:lnSpc>
                        <a:spcAft>
                          <a:spcPts val="0"/>
                        </a:spcAft>
                      </a:pPr>
                      <a:r>
                        <a:rPr lang="ja-JP" sz="1800" kern="100" dirty="0">
                          <a:effectLst/>
                          <a:latin typeface="+mn-ea"/>
                          <a:ea typeface="+mn-ea"/>
                          <a:cs typeface="Times New Roman"/>
                        </a:rPr>
                        <a:t>平成</a:t>
                      </a:r>
                      <a:r>
                        <a:rPr lang="en-US" sz="1800" kern="100" dirty="0">
                          <a:effectLst/>
                          <a:latin typeface="+mn-ea"/>
                          <a:ea typeface="+mn-ea"/>
                          <a:cs typeface="Times New Roman"/>
                        </a:rPr>
                        <a:t>23</a:t>
                      </a:r>
                      <a:r>
                        <a:rPr lang="ja-JP" sz="1800" kern="100" dirty="0">
                          <a:effectLst/>
                          <a:latin typeface="+mn-ea"/>
                          <a:ea typeface="+mn-ea"/>
                          <a:cs typeface="Times New Roman"/>
                        </a:rPr>
                        <a:t>年度を目標として、地域の実情に応じた数値目標及び障害福祉サービスの見込量を設定</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sz="1800" kern="100" dirty="0">
                          <a:effectLst/>
                          <a:latin typeface="+mn-ea"/>
                          <a:ea typeface="+mn-ea"/>
                          <a:cs typeface="Times New Roman"/>
                        </a:rPr>
                        <a:t>第１期の実績を踏まえ、第２期障害福祉計画を作成</a:t>
                      </a:r>
                    </a:p>
                  </a:txBody>
                  <a:tcPr marL="68580" marR="68580" marT="0" marB="0">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altLang="en-US" sz="1800" kern="100" dirty="0" smtClean="0">
                          <a:effectLst/>
                          <a:latin typeface="+mn-ea"/>
                          <a:ea typeface="+mn-ea"/>
                          <a:cs typeface="Times New Roman"/>
                        </a:rPr>
                        <a:t>つなぎ</a:t>
                      </a:r>
                      <a:r>
                        <a:rPr lang="ja-JP" sz="1800" kern="100" dirty="0" smtClean="0">
                          <a:effectLst/>
                          <a:latin typeface="+mn-ea"/>
                          <a:ea typeface="+mn-ea"/>
                          <a:cs typeface="Times New Roman"/>
                        </a:rPr>
                        <a:t>法</a:t>
                      </a:r>
                      <a:r>
                        <a:rPr lang="ja-JP" sz="1800" kern="100" dirty="0">
                          <a:effectLst/>
                          <a:latin typeface="+mn-ea"/>
                          <a:ea typeface="+mn-ea"/>
                          <a:cs typeface="Times New Roman"/>
                        </a:rPr>
                        <a:t>による障害者自立支援法の改正等を踏まえ、平成</a:t>
                      </a:r>
                      <a:r>
                        <a:rPr lang="en-US" sz="1800" kern="100" dirty="0">
                          <a:effectLst/>
                          <a:latin typeface="+mn-ea"/>
                          <a:ea typeface="+mn-ea"/>
                          <a:cs typeface="Times New Roman"/>
                        </a:rPr>
                        <a:t>26</a:t>
                      </a:r>
                      <a:r>
                        <a:rPr lang="ja-JP" sz="1800" kern="100" dirty="0">
                          <a:effectLst/>
                          <a:latin typeface="+mn-ea"/>
                          <a:ea typeface="+mn-ea"/>
                          <a:cs typeface="Times New Roman"/>
                        </a:rPr>
                        <a:t>年度を目標として、第３期障害福祉計画を作成</a:t>
                      </a:r>
                    </a:p>
                  </a:txBody>
                  <a:tcPr marL="68580" marR="68580" marT="0" marB="0">
                    <a:lnL w="12700" cap="flat" cmpd="sng" algn="ctr">
                      <a:solidFill>
                        <a:schemeClr val="tx1"/>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altLang="en-US" sz="1800" kern="100" dirty="0" smtClean="0">
                          <a:effectLst/>
                          <a:latin typeface="+mn-ea"/>
                          <a:ea typeface="+mn-ea"/>
                          <a:cs typeface="Times New Roman"/>
                        </a:rPr>
                        <a:t>障害者総合支援法の施行等を踏まえ、平成</a:t>
                      </a:r>
                      <a:r>
                        <a:rPr lang="en-US" altLang="ja-JP" sz="1800" kern="100" dirty="0" smtClean="0">
                          <a:effectLst/>
                          <a:latin typeface="+mn-ea"/>
                          <a:ea typeface="+mn-ea"/>
                          <a:cs typeface="Times New Roman"/>
                        </a:rPr>
                        <a:t>29</a:t>
                      </a:r>
                      <a:r>
                        <a:rPr lang="ja-JP" altLang="en-US" sz="1800" kern="100" dirty="0" smtClean="0">
                          <a:effectLst/>
                          <a:latin typeface="+mn-ea"/>
                          <a:ea typeface="+mn-ea"/>
                          <a:cs typeface="Times New Roman"/>
                        </a:rPr>
                        <a:t>年度を目標として、第４期障害福祉計画を作成</a:t>
                      </a:r>
                      <a:endParaRPr lang="ja-JP" sz="1800" kern="100" dirty="0">
                        <a:effectLst/>
                        <a:latin typeface="+mn-ea"/>
                        <a:ea typeface="+mn-ea"/>
                        <a:cs typeface="Times New Roman"/>
                      </a:endParaRPr>
                    </a:p>
                  </a:txBody>
                  <a:tcPr marL="68580" marR="68580" marT="0" marB="0">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127635" algn="l" defTabSz="914400" rtl="0" eaLnBrk="1" fontAlgn="auto" latinLnBrk="0" hangingPunct="1">
                        <a:lnSpc>
                          <a:spcPts val="2200"/>
                        </a:lnSpc>
                        <a:spcBef>
                          <a:spcPts val="0"/>
                        </a:spcBef>
                        <a:spcAft>
                          <a:spcPts val="0"/>
                        </a:spcAft>
                        <a:buClrTx/>
                        <a:buSzTx/>
                        <a:buFontTx/>
                        <a:buNone/>
                        <a:tabLst/>
                        <a:defRPr/>
                      </a:pPr>
                      <a:r>
                        <a:rPr lang="ja-JP" altLang="en-US" sz="1800" kern="100" dirty="0" smtClean="0">
                          <a:effectLst/>
                          <a:latin typeface="+mn-ea"/>
                          <a:ea typeface="+mn-ea"/>
                          <a:cs typeface="Times New Roman"/>
                        </a:rPr>
                        <a:t>障害者総合支援法・児童福祉法の改正等を踏まえ、平成</a:t>
                      </a:r>
                      <a:r>
                        <a:rPr lang="en-US" altLang="ja-JP" sz="1800" kern="100" dirty="0" smtClean="0">
                          <a:effectLst/>
                          <a:latin typeface="+mn-ea"/>
                          <a:ea typeface="+mn-ea"/>
                          <a:cs typeface="Times New Roman"/>
                        </a:rPr>
                        <a:t>32</a:t>
                      </a:r>
                      <a:r>
                        <a:rPr lang="ja-JP" altLang="en-US" sz="1800" kern="100" dirty="0" smtClean="0">
                          <a:effectLst/>
                          <a:latin typeface="+mn-ea"/>
                          <a:ea typeface="+mn-ea"/>
                          <a:cs typeface="Times New Roman"/>
                        </a:rPr>
                        <a:t>年度を目標として、第５期障害福祉計画等を作成</a:t>
                      </a:r>
                      <a:endParaRPr lang="ja-JP" sz="1800" kern="100" dirty="0">
                        <a:effectLst/>
                        <a:latin typeface="+mn-ea"/>
                        <a:ea typeface="+mn-ea"/>
                        <a:cs typeface="Times New Roman"/>
                      </a:endParaRPr>
                    </a:p>
                  </a:txBody>
                  <a:tcPr marL="68580" marR="68580" marT="0" marB="0">
                    <a:lnL w="12700" cap="flat" cmpd="sng" algn="ctr">
                      <a:solidFill>
                        <a:schemeClr val="tx1"/>
                      </a:solidFill>
                      <a:prstDash val="dot"/>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8" name="テキスト ボックス 7"/>
          <p:cNvSpPr txBox="1"/>
          <p:nvPr/>
        </p:nvSpPr>
        <p:spPr>
          <a:xfrm>
            <a:off x="1006" y="6475"/>
            <a:ext cx="9905008" cy="400015"/>
          </a:xfrm>
          <a:prstGeom prst="rect">
            <a:avLst/>
          </a:prstGeom>
          <a:noFill/>
        </p:spPr>
        <p:txBody>
          <a:bodyPr wrap="square" lIns="91341" tIns="45673" rIns="91341" bIns="45673" rtlCol="0">
            <a:spAutoFit/>
          </a:bodyPr>
          <a:lstStyle/>
          <a:p>
            <a:pPr algn="ctr"/>
            <a:r>
              <a:rPr lang="ja-JP" altLang="en-US" sz="2000" b="1" dirty="0">
                <a:solidFill>
                  <a:srgbClr val="1F497D"/>
                </a:solidFill>
                <a:latin typeface="ＭＳ Ｐゴシック"/>
                <a:ea typeface="ＭＳ Ｐゴシック"/>
              </a:rPr>
              <a:t>障害福祉計画等と基本指針</a:t>
            </a:r>
          </a:p>
        </p:txBody>
      </p:sp>
      <p:sp>
        <p:nvSpPr>
          <p:cNvPr id="10" name="テキスト ボックス 9"/>
          <p:cNvSpPr txBox="1"/>
          <p:nvPr/>
        </p:nvSpPr>
        <p:spPr>
          <a:xfrm>
            <a:off x="3943368" y="1622595"/>
            <a:ext cx="5991439" cy="338459"/>
          </a:xfrm>
          <a:prstGeom prst="rect">
            <a:avLst/>
          </a:prstGeom>
          <a:noFill/>
        </p:spPr>
        <p:txBody>
          <a:bodyPr wrap="square" lIns="91341" tIns="45673" rIns="91341" bIns="45673" rtlCol="0">
            <a:spAutoFit/>
          </a:bodyPr>
          <a:lstStyle/>
          <a:p>
            <a:r>
              <a:rPr lang="en-US" altLang="ja-JP" sz="1600" b="1" dirty="0">
                <a:solidFill>
                  <a:prstClr val="black"/>
                </a:solidFill>
                <a:latin typeface="ＭＳ Ｐゴシック"/>
                <a:ea typeface="ＭＳ Ｐゴシック"/>
              </a:rPr>
              <a:t>H24</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H25  </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 H26</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 H27 </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H28   </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H29   H30       H31     H32</a:t>
            </a:r>
          </a:p>
        </p:txBody>
      </p:sp>
      <p:sp>
        <p:nvSpPr>
          <p:cNvPr id="11" name="角丸四角形 10"/>
          <p:cNvSpPr/>
          <p:nvPr/>
        </p:nvSpPr>
        <p:spPr bwMode="auto">
          <a:xfrm>
            <a:off x="4447685" y="5196814"/>
            <a:ext cx="864096" cy="748983"/>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defTabSz="872188"/>
            <a:r>
              <a:rPr lang="ja-JP" altLang="en-US" sz="1600" b="1" dirty="0">
                <a:solidFill>
                  <a:prstClr val="white"/>
                </a:solidFill>
                <a:ea typeface="ＭＳ Ｐゴシック" pitchFamily="50" charset="-128"/>
              </a:rPr>
              <a:t>基本指針見直し</a:t>
            </a:r>
          </a:p>
        </p:txBody>
      </p:sp>
      <p:sp>
        <p:nvSpPr>
          <p:cNvPr id="13" name="角丸四角形 12"/>
          <p:cNvSpPr/>
          <p:nvPr/>
        </p:nvSpPr>
        <p:spPr bwMode="auto">
          <a:xfrm>
            <a:off x="5311886" y="5945557"/>
            <a:ext cx="648073" cy="882608"/>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algn="ctr" defTabSz="872188"/>
            <a:r>
              <a:rPr lang="ja-JP" altLang="en-US" sz="1600" b="1" dirty="0">
                <a:solidFill>
                  <a:prstClr val="white"/>
                </a:solidFill>
                <a:latin typeface="ＭＳ Ｐゴシック"/>
                <a:ea typeface="ＭＳ Ｐゴシック"/>
              </a:rPr>
              <a:t>計画</a:t>
            </a:r>
            <a:endParaRPr lang="en-US" altLang="ja-JP" sz="1600" b="1" dirty="0">
              <a:solidFill>
                <a:prstClr val="white"/>
              </a:solidFill>
              <a:latin typeface="ＭＳ Ｐゴシック"/>
              <a:ea typeface="ＭＳ Ｐゴシック"/>
            </a:endParaRPr>
          </a:p>
          <a:p>
            <a:pPr marL="118935" indent="-118935" algn="ctr" defTabSz="872188"/>
            <a:r>
              <a:rPr lang="ja-JP" altLang="en-US" sz="1600" b="1" dirty="0">
                <a:solidFill>
                  <a:prstClr val="white"/>
                </a:solidFill>
                <a:latin typeface="ＭＳ Ｐゴシック"/>
                <a:ea typeface="ＭＳ Ｐゴシック"/>
              </a:rPr>
              <a:t>　作成</a:t>
            </a:r>
          </a:p>
        </p:txBody>
      </p:sp>
      <p:sp>
        <p:nvSpPr>
          <p:cNvPr id="20" name="角丸四角形 19"/>
          <p:cNvSpPr/>
          <p:nvPr/>
        </p:nvSpPr>
        <p:spPr bwMode="auto">
          <a:xfrm>
            <a:off x="8951043" y="5950974"/>
            <a:ext cx="648073" cy="882608"/>
          </a:xfrm>
          <a:prstGeom prst="roundRect">
            <a:avLst/>
          </a:prstGeom>
          <a:solidFill>
            <a:schemeClr val="accent6">
              <a:lumMod val="60000"/>
              <a:lumOff val="40000"/>
            </a:schemeClr>
          </a:solidFill>
          <a:ln w="9525" cap="flat" cmpd="sng" algn="ctr">
            <a:solidFill>
              <a:schemeClr val="tx1"/>
            </a:solidFill>
            <a:prstDash val="sysDash"/>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algn="ctr" defTabSz="872188"/>
            <a:r>
              <a:rPr lang="ja-JP" altLang="en-US" sz="1600" b="1" dirty="0">
                <a:solidFill>
                  <a:prstClr val="white"/>
                </a:solidFill>
                <a:latin typeface="ＭＳ Ｐゴシック"/>
                <a:ea typeface="ＭＳ Ｐゴシック"/>
              </a:rPr>
              <a:t>計画</a:t>
            </a:r>
            <a:endParaRPr lang="en-US" altLang="ja-JP" sz="1600" b="1" dirty="0">
              <a:solidFill>
                <a:prstClr val="white"/>
              </a:solidFill>
              <a:latin typeface="ＭＳ Ｐゴシック"/>
              <a:ea typeface="ＭＳ Ｐゴシック"/>
            </a:endParaRPr>
          </a:p>
          <a:p>
            <a:pPr marL="118935" indent="-118935" algn="ctr" defTabSz="872188"/>
            <a:r>
              <a:rPr lang="ja-JP" altLang="en-US" sz="1600" b="1" dirty="0">
                <a:solidFill>
                  <a:prstClr val="white"/>
                </a:solidFill>
                <a:latin typeface="ＭＳ Ｐゴシック"/>
                <a:ea typeface="ＭＳ Ｐゴシック"/>
              </a:rPr>
              <a:t>　作成</a:t>
            </a:r>
          </a:p>
        </p:txBody>
      </p:sp>
      <p:cxnSp>
        <p:nvCxnSpPr>
          <p:cNvPr id="22" name="直線矢印コネクタ 21"/>
          <p:cNvCxnSpPr/>
          <p:nvPr/>
        </p:nvCxnSpPr>
        <p:spPr bwMode="auto">
          <a:xfrm>
            <a:off x="5311790" y="5547923"/>
            <a:ext cx="892821" cy="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25" name="直線矢印コネクタ 24"/>
          <p:cNvCxnSpPr/>
          <p:nvPr/>
        </p:nvCxnSpPr>
        <p:spPr bwMode="auto">
          <a:xfrm>
            <a:off x="8827811" y="5570150"/>
            <a:ext cx="877728" cy="11012"/>
          </a:xfrm>
          <a:prstGeom prst="straightConnector1">
            <a:avLst/>
          </a:prstGeom>
          <a:solidFill>
            <a:schemeClr val="bg1"/>
          </a:solidFill>
          <a:ln w="38100" cap="flat" cmpd="sng" algn="ctr">
            <a:solidFill>
              <a:schemeClr val="tx2">
                <a:lumMod val="60000"/>
                <a:lumOff val="40000"/>
              </a:schemeClr>
            </a:solidFill>
            <a:prstDash val="solid"/>
            <a:round/>
            <a:headEnd type="none" w="med" len="med"/>
            <a:tailEnd type="arrow"/>
          </a:ln>
          <a:effectLst/>
        </p:spPr>
      </p:cxnSp>
      <p:cxnSp>
        <p:nvCxnSpPr>
          <p:cNvPr id="31" name="直線矢印コネクタ 30"/>
          <p:cNvCxnSpPr/>
          <p:nvPr/>
        </p:nvCxnSpPr>
        <p:spPr bwMode="auto">
          <a:xfrm flipV="1">
            <a:off x="3914561" y="5557906"/>
            <a:ext cx="526810" cy="1853"/>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32" name="直線矢印コネクタ 31"/>
          <p:cNvCxnSpPr/>
          <p:nvPr/>
        </p:nvCxnSpPr>
        <p:spPr bwMode="auto">
          <a:xfrm flipV="1">
            <a:off x="3916307" y="6328520"/>
            <a:ext cx="1395442"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sp>
        <p:nvSpPr>
          <p:cNvPr id="34" name="角丸四角形 33"/>
          <p:cNvSpPr/>
          <p:nvPr/>
        </p:nvSpPr>
        <p:spPr bwMode="auto">
          <a:xfrm>
            <a:off x="186546" y="5203652"/>
            <a:ext cx="3728020" cy="688562"/>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lnSpc>
                <a:spcPts val="2700"/>
              </a:lnSpc>
            </a:pPr>
            <a:r>
              <a:rPr lang="ja-JP" altLang="en-US" sz="1600" b="1" dirty="0">
                <a:solidFill>
                  <a:prstClr val="white"/>
                </a:solidFill>
                <a:ea typeface="ＭＳ Ｐゴシック" pitchFamily="50" charset="-128"/>
              </a:rPr>
              <a:t>厚生労働大臣</a:t>
            </a:r>
          </a:p>
          <a:p>
            <a:pPr marL="118935" indent="-118935" defTabSz="872188">
              <a:lnSpc>
                <a:spcPts val="2700"/>
              </a:lnSpc>
            </a:pPr>
            <a:r>
              <a:rPr lang="ja-JP" altLang="en-US" sz="1600" b="1" dirty="0">
                <a:solidFill>
                  <a:prstClr val="white"/>
                </a:solidFill>
                <a:ea typeface="ＭＳ Ｐゴシック" pitchFamily="50" charset="-128"/>
              </a:rPr>
              <a:t>　・・・３年に１回、基本指針の見直し</a:t>
            </a:r>
          </a:p>
        </p:txBody>
      </p:sp>
      <p:sp>
        <p:nvSpPr>
          <p:cNvPr id="35" name="角丸四角形 34"/>
          <p:cNvSpPr/>
          <p:nvPr/>
        </p:nvSpPr>
        <p:spPr bwMode="auto">
          <a:xfrm>
            <a:off x="170145" y="5945777"/>
            <a:ext cx="3744416" cy="723803"/>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lnSpc>
                <a:spcPts val="2700"/>
              </a:lnSpc>
            </a:pPr>
            <a:r>
              <a:rPr lang="ja-JP" altLang="en-US" sz="1600" b="1" dirty="0">
                <a:solidFill>
                  <a:prstClr val="white"/>
                </a:solidFill>
                <a:latin typeface="ＭＳ Ｐゴシック"/>
                <a:ea typeface="ＭＳ Ｐゴシック"/>
              </a:rPr>
              <a:t>都道府県・市町村</a:t>
            </a:r>
          </a:p>
          <a:p>
            <a:pPr marL="118935" indent="-118935" defTabSz="872188">
              <a:lnSpc>
                <a:spcPts val="2700"/>
              </a:lnSpc>
            </a:pPr>
            <a:r>
              <a:rPr lang="ja-JP" altLang="en-US" sz="1600" b="1" dirty="0">
                <a:solidFill>
                  <a:prstClr val="white"/>
                </a:solidFill>
                <a:latin typeface="ＭＳ Ｐゴシック"/>
                <a:ea typeface="ＭＳ Ｐゴシック"/>
              </a:rPr>
              <a:t>　・・・３年ごとに障害福祉計画等の作成</a:t>
            </a:r>
          </a:p>
        </p:txBody>
      </p:sp>
      <p:cxnSp>
        <p:nvCxnSpPr>
          <p:cNvPr id="37" name="直線矢印コネクタ 36"/>
          <p:cNvCxnSpPr/>
          <p:nvPr/>
        </p:nvCxnSpPr>
        <p:spPr bwMode="auto">
          <a:xfrm>
            <a:off x="5311751" y="5709073"/>
            <a:ext cx="288032" cy="23672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39" name="直線矢印コネクタ 38"/>
          <p:cNvCxnSpPr/>
          <p:nvPr/>
        </p:nvCxnSpPr>
        <p:spPr bwMode="auto">
          <a:xfrm>
            <a:off x="8851618" y="5773843"/>
            <a:ext cx="277846" cy="171712"/>
          </a:xfrm>
          <a:prstGeom prst="straightConnector1">
            <a:avLst/>
          </a:prstGeom>
          <a:solidFill>
            <a:schemeClr val="bg1"/>
          </a:solidFill>
          <a:ln w="38100" cap="flat" cmpd="sng" algn="ctr">
            <a:solidFill>
              <a:schemeClr val="tx2">
                <a:lumMod val="40000"/>
                <a:lumOff val="60000"/>
              </a:schemeClr>
            </a:solidFill>
            <a:prstDash val="sysDash"/>
            <a:round/>
            <a:headEnd type="none" w="med" len="med"/>
            <a:tailEnd type="arrow"/>
          </a:ln>
          <a:effectLst/>
        </p:spPr>
      </p:cxnSp>
      <p:sp>
        <p:nvSpPr>
          <p:cNvPr id="40" name="正方形/長方形 39"/>
          <p:cNvSpPr/>
          <p:nvPr/>
        </p:nvSpPr>
        <p:spPr bwMode="auto">
          <a:xfrm>
            <a:off x="200482" y="516271"/>
            <a:ext cx="9505056" cy="11063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lnSpc>
                <a:spcPts val="3000"/>
              </a:lnSpc>
            </a:pPr>
            <a:r>
              <a:rPr lang="ja-JP" altLang="en-US" sz="2000" dirty="0">
                <a:solidFill>
                  <a:prstClr val="black"/>
                </a:solidFill>
                <a:ea typeface="ＭＳ Ｐゴシック" pitchFamily="50" charset="-128"/>
              </a:rPr>
              <a:t>○　基本指針（厚生労働大臣）では、障害福祉計画の計画期間を３年としており、これに</a:t>
            </a:r>
            <a:endParaRPr lang="en-US" altLang="ja-JP" sz="2000" dirty="0">
              <a:solidFill>
                <a:prstClr val="black"/>
              </a:solidFill>
              <a:ea typeface="ＭＳ Ｐゴシック" pitchFamily="50" charset="-128"/>
            </a:endParaRPr>
          </a:p>
          <a:p>
            <a:pPr marL="118935" indent="-118935" defTabSz="872188">
              <a:lnSpc>
                <a:spcPts val="3000"/>
              </a:lnSpc>
            </a:pPr>
            <a:r>
              <a:rPr lang="ja-JP" altLang="en-US" sz="2000" dirty="0">
                <a:solidFill>
                  <a:prstClr val="black"/>
                </a:solidFill>
                <a:ea typeface="ＭＳ Ｐゴシック" pitchFamily="50" charset="-128"/>
              </a:rPr>
              <a:t>　　即して、都道府県・市町村は３年ごとに障害福祉計画を作成している。平成３０年度か</a:t>
            </a:r>
            <a:endParaRPr lang="en-US" altLang="ja-JP" sz="2000" dirty="0">
              <a:solidFill>
                <a:prstClr val="black"/>
              </a:solidFill>
              <a:ea typeface="ＭＳ Ｐゴシック" pitchFamily="50" charset="-128"/>
            </a:endParaRPr>
          </a:p>
          <a:p>
            <a:pPr marL="118935" indent="-118935" defTabSz="872188">
              <a:lnSpc>
                <a:spcPts val="3000"/>
              </a:lnSpc>
            </a:pPr>
            <a:r>
              <a:rPr lang="ja-JP" altLang="en-US" sz="2000" dirty="0">
                <a:solidFill>
                  <a:prstClr val="black"/>
                </a:solidFill>
                <a:ea typeface="ＭＳ Ｐゴシック" pitchFamily="50" charset="-128"/>
              </a:rPr>
              <a:t>　</a:t>
            </a:r>
            <a:r>
              <a:rPr lang="ja-JP" altLang="en-US" sz="2000">
                <a:solidFill>
                  <a:prstClr val="black"/>
                </a:solidFill>
                <a:ea typeface="ＭＳ Ｐゴシック" pitchFamily="50" charset="-128"/>
              </a:rPr>
              <a:t>　ら</a:t>
            </a:r>
            <a:r>
              <a:rPr lang="ja-JP" altLang="en-US" sz="2000" dirty="0">
                <a:solidFill>
                  <a:prstClr val="black"/>
                </a:solidFill>
                <a:ea typeface="ＭＳ Ｐゴシック" pitchFamily="50" charset="-128"/>
              </a:rPr>
              <a:t>は、障害児</a:t>
            </a:r>
            <a:r>
              <a:rPr lang="ja-JP" altLang="en-US" sz="2000">
                <a:solidFill>
                  <a:prstClr val="black"/>
                </a:solidFill>
                <a:ea typeface="ＭＳ Ｐゴシック" pitchFamily="50" charset="-128"/>
              </a:rPr>
              <a:t>福祉計画についても同様に作成することになっている。</a:t>
            </a:r>
            <a:endParaRPr lang="ja-JP" altLang="en-US" sz="2000" dirty="0">
              <a:solidFill>
                <a:prstClr val="black"/>
              </a:solidFill>
              <a:ea typeface="ＭＳ Ｐゴシック" pitchFamily="50" charset="-128"/>
            </a:endParaRPr>
          </a:p>
        </p:txBody>
      </p:sp>
      <p:sp>
        <p:nvSpPr>
          <p:cNvPr id="2" name="スライド番号プレースホルダー 1"/>
          <p:cNvSpPr>
            <a:spLocks noGrp="1"/>
          </p:cNvSpPr>
          <p:nvPr>
            <p:ph type="sldNum" sz="quarter" idx="12"/>
          </p:nvPr>
        </p:nvSpPr>
        <p:spPr/>
        <p:txBody>
          <a:bodyPr/>
          <a:lstStyle/>
          <a:p>
            <a:pPr>
              <a:defRPr/>
            </a:pPr>
            <a:fld id="{F2A1C1E8-9361-4557-9EFC-000E05CD7A25}" type="slidenum">
              <a:rPr lang="en-US" altLang="ja-JP" smtClean="0">
                <a:solidFill>
                  <a:prstClr val="black"/>
                </a:solidFill>
              </a:rPr>
              <a:pPr>
                <a:defRPr/>
              </a:pPr>
              <a:t>66</a:t>
            </a:fld>
            <a:endParaRPr lang="en-US" altLang="ja-JP" dirty="0">
              <a:solidFill>
                <a:prstClr val="black"/>
              </a:solidFill>
            </a:endParaRPr>
          </a:p>
        </p:txBody>
      </p:sp>
      <p:sp>
        <p:nvSpPr>
          <p:cNvPr id="33" name="角丸四角形 32"/>
          <p:cNvSpPr/>
          <p:nvPr/>
        </p:nvSpPr>
        <p:spPr bwMode="auto">
          <a:xfrm>
            <a:off x="7129006" y="5950974"/>
            <a:ext cx="648073" cy="882608"/>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algn="ctr" defTabSz="872188"/>
            <a:r>
              <a:rPr lang="ja-JP" altLang="en-US" sz="1600" b="1" dirty="0">
                <a:solidFill>
                  <a:prstClr val="white"/>
                </a:solidFill>
                <a:latin typeface="ＭＳ Ｐゴシック"/>
                <a:ea typeface="ＭＳ Ｐゴシック"/>
              </a:rPr>
              <a:t>計画</a:t>
            </a:r>
            <a:endParaRPr lang="en-US" altLang="ja-JP" sz="1600" b="1" dirty="0">
              <a:solidFill>
                <a:prstClr val="white"/>
              </a:solidFill>
              <a:latin typeface="ＭＳ Ｐゴシック"/>
              <a:ea typeface="ＭＳ Ｐゴシック"/>
            </a:endParaRPr>
          </a:p>
          <a:p>
            <a:pPr marL="118935" indent="-118935" algn="ctr" defTabSz="872188"/>
            <a:r>
              <a:rPr lang="ja-JP" altLang="en-US" sz="1600" b="1" dirty="0">
                <a:solidFill>
                  <a:prstClr val="white"/>
                </a:solidFill>
                <a:latin typeface="ＭＳ Ｐゴシック"/>
                <a:ea typeface="ＭＳ Ｐゴシック"/>
              </a:rPr>
              <a:t>　作成</a:t>
            </a:r>
          </a:p>
        </p:txBody>
      </p:sp>
      <p:sp>
        <p:nvSpPr>
          <p:cNvPr id="36" name="角丸四角形 35"/>
          <p:cNvSpPr/>
          <p:nvPr/>
        </p:nvSpPr>
        <p:spPr bwMode="auto">
          <a:xfrm>
            <a:off x="6204583" y="5217901"/>
            <a:ext cx="864096" cy="748983"/>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defTabSz="872188"/>
            <a:r>
              <a:rPr lang="ja-JP" altLang="en-US" sz="1600" b="1" dirty="0">
                <a:solidFill>
                  <a:prstClr val="white"/>
                </a:solidFill>
                <a:ea typeface="ＭＳ Ｐゴシック" pitchFamily="50" charset="-128"/>
              </a:rPr>
              <a:t>基本指針見直し</a:t>
            </a:r>
          </a:p>
        </p:txBody>
      </p:sp>
      <p:cxnSp>
        <p:nvCxnSpPr>
          <p:cNvPr id="41" name="直線矢印コネクタ 40"/>
          <p:cNvCxnSpPr/>
          <p:nvPr/>
        </p:nvCxnSpPr>
        <p:spPr bwMode="auto">
          <a:xfrm>
            <a:off x="7068666" y="5684939"/>
            <a:ext cx="288032" cy="281714"/>
          </a:xfrm>
          <a:prstGeom prst="straightConnector1">
            <a:avLst/>
          </a:prstGeom>
          <a:solidFill>
            <a:schemeClr val="bg1"/>
          </a:solidFill>
          <a:ln w="38100" cap="flat" cmpd="sng" algn="ctr">
            <a:solidFill>
              <a:schemeClr val="tx2"/>
            </a:solidFill>
            <a:prstDash val="solid"/>
            <a:round/>
            <a:headEnd type="none" w="med" len="med"/>
            <a:tailEnd type="arrow"/>
          </a:ln>
          <a:effectLst/>
        </p:spPr>
      </p:cxnSp>
      <p:sp>
        <p:nvSpPr>
          <p:cNvPr id="50" name="角丸四角形 49"/>
          <p:cNvSpPr/>
          <p:nvPr/>
        </p:nvSpPr>
        <p:spPr bwMode="auto">
          <a:xfrm>
            <a:off x="7961520" y="5213148"/>
            <a:ext cx="864096" cy="748983"/>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defTabSz="872188"/>
            <a:r>
              <a:rPr lang="ja-JP" altLang="en-US" sz="1600" b="1" dirty="0">
                <a:solidFill>
                  <a:prstClr val="white"/>
                </a:solidFill>
                <a:ea typeface="ＭＳ Ｐゴシック" pitchFamily="50" charset="-128"/>
              </a:rPr>
              <a:t>基本指針見直し</a:t>
            </a:r>
          </a:p>
        </p:txBody>
      </p:sp>
      <p:cxnSp>
        <p:nvCxnSpPr>
          <p:cNvPr id="65" name="直線矢印コネクタ 64"/>
          <p:cNvCxnSpPr/>
          <p:nvPr/>
        </p:nvCxnSpPr>
        <p:spPr bwMode="auto">
          <a:xfrm>
            <a:off x="7068688" y="5547923"/>
            <a:ext cx="892821" cy="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66" name="直線矢印コネクタ 65"/>
          <p:cNvCxnSpPr/>
          <p:nvPr/>
        </p:nvCxnSpPr>
        <p:spPr bwMode="auto">
          <a:xfrm flipV="1">
            <a:off x="5977699" y="6347699"/>
            <a:ext cx="1189981"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69" name="直線矢印コネクタ 68"/>
          <p:cNvCxnSpPr/>
          <p:nvPr/>
        </p:nvCxnSpPr>
        <p:spPr bwMode="auto">
          <a:xfrm flipV="1">
            <a:off x="7776990" y="6347700"/>
            <a:ext cx="1189981"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26" name="直線コネクタ 25"/>
          <p:cNvCxnSpPr/>
          <p:nvPr/>
        </p:nvCxnSpPr>
        <p:spPr>
          <a:xfrm>
            <a:off x="0" y="404664"/>
            <a:ext cx="9906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9751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2"/>
          <p:cNvSpPr txBox="1">
            <a:spLocks noChangeArrowheads="1"/>
          </p:cNvSpPr>
          <p:nvPr/>
        </p:nvSpPr>
        <p:spPr bwMode="auto">
          <a:xfrm>
            <a:off x="108000" y="396000"/>
            <a:ext cx="2052000" cy="648072"/>
          </a:xfrm>
          <a:prstGeom prst="rect">
            <a:avLst/>
          </a:prstGeom>
          <a:solidFill>
            <a:srgbClr val="FFFFFF"/>
          </a:solidFill>
          <a:ln w="38100" cmpd="dbl">
            <a:solidFill>
              <a:srgbClr val="000000"/>
            </a:solidFill>
            <a:miter lim="800000"/>
            <a:headEnd/>
            <a:tailEnd/>
          </a:ln>
        </p:spPr>
        <p:txBody>
          <a:bodyPr rot="0" vert="horz" wrap="square" lIns="91440" tIns="45720" rIns="91440" bIns="45720" anchor="ctr" anchorCtr="0">
            <a:noAutofit/>
          </a:bodyPr>
          <a:lstStyle/>
          <a:p>
            <a:pPr marL="177800" indent="-177800" algn="just">
              <a:spcAft>
                <a:spcPts val="0"/>
              </a:spcAft>
            </a:pPr>
            <a:r>
              <a:rPr lang="ja-JP" altLang="en-US" sz="1200" b="1" kern="100" dirty="0">
                <a:solidFill>
                  <a:prstClr val="black"/>
                </a:solidFill>
                <a:latin typeface="Century" panose="02040604050505020304" pitchFamily="18" charset="0"/>
                <a:ea typeface="HG丸ｺﾞｼｯｸM-PRO" panose="020F0600000000000000" pitchFamily="50" charset="-128"/>
                <a:cs typeface="Times New Roman" panose="02020603050405020304" pitchFamily="18" charset="0"/>
              </a:rPr>
              <a:t>第一　</a:t>
            </a:r>
            <a:r>
              <a:rPr lang="ja-JP" altLang="en-US" sz="1200" b="1" kern="100" dirty="0" smtClean="0">
                <a:solidFill>
                  <a:prstClr val="black"/>
                </a:solidFill>
                <a:latin typeface="Century" panose="02040604050505020304" pitchFamily="18" charset="0"/>
                <a:ea typeface="HG丸ｺﾞｼｯｸM-PRO" panose="020F0600000000000000" pitchFamily="50" charset="-128"/>
                <a:cs typeface="Times New Roman" panose="02020603050405020304" pitchFamily="18" charset="0"/>
              </a:rPr>
              <a:t>障害福祉サービス及び相談支援の提供体制の確保に関する基本的事項</a:t>
            </a:r>
            <a:endParaRPr lang="ja-JP" altLang="en-US" sz="7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2"/>
          <p:cNvSpPr txBox="1">
            <a:spLocks noChangeArrowheads="1"/>
          </p:cNvSpPr>
          <p:nvPr/>
        </p:nvSpPr>
        <p:spPr bwMode="auto">
          <a:xfrm>
            <a:off x="2304000" y="396000"/>
            <a:ext cx="3276000" cy="432000"/>
          </a:xfrm>
          <a:prstGeom prst="rect">
            <a:avLst/>
          </a:prstGeom>
          <a:solidFill>
            <a:srgbClr val="FFFFFF"/>
          </a:solidFill>
          <a:ln w="38100" cmpd="dbl">
            <a:solidFill>
              <a:srgbClr val="000000"/>
            </a:solidFill>
            <a:miter lim="800000"/>
            <a:headEnd/>
            <a:tailEnd/>
          </a:ln>
        </p:spPr>
        <p:txBody>
          <a:bodyPr rot="0" vert="horz" wrap="square" lIns="91440" tIns="45720" rIns="91440" bIns="45720" anchor="ctr" anchorCtr="0">
            <a:noAutofit/>
          </a:bodyPr>
          <a:lstStyle/>
          <a:p>
            <a:pPr marL="177800" indent="-177800" algn="just">
              <a:spcAft>
                <a:spcPts val="0"/>
              </a:spcAft>
            </a:pP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第二　</a:t>
            </a: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障害福祉サービス等の提供体制の確保に係る目標（成果</a:t>
            </a: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目標）</a:t>
            </a:r>
            <a:endParaRPr lang="ja-JP" altLang="en-US" sz="7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2" name="テキスト ボックス 2"/>
          <p:cNvSpPr txBox="1">
            <a:spLocks noChangeArrowheads="1"/>
          </p:cNvSpPr>
          <p:nvPr/>
        </p:nvSpPr>
        <p:spPr bwMode="auto">
          <a:xfrm>
            <a:off x="5652000" y="396000"/>
            <a:ext cx="4176000" cy="335032"/>
          </a:xfrm>
          <a:prstGeom prst="rect">
            <a:avLst/>
          </a:prstGeom>
          <a:solidFill>
            <a:srgbClr val="FFFFFF"/>
          </a:solidFill>
          <a:ln w="38100" cmpd="dbl">
            <a:solidFill>
              <a:srgbClr val="000000"/>
            </a:solidFill>
            <a:miter lim="800000"/>
            <a:headEnd/>
            <a:tailEnd/>
          </a:ln>
        </p:spPr>
        <p:txBody>
          <a:bodyPr rot="0" vert="horz" wrap="square" lIns="91440" tIns="45720" rIns="91440" bIns="45720" anchor="ctr" anchorCtr="0">
            <a:noAutofit/>
          </a:bodyPr>
          <a:lstStyle/>
          <a:p>
            <a:pPr algn="just">
              <a:spcAft>
                <a:spcPts val="0"/>
              </a:spcAft>
            </a:pP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第三　</a:t>
            </a: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障害福祉計画等の</a:t>
            </a: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作成に関する</a:t>
            </a: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事項</a:t>
            </a:r>
            <a:r>
              <a:rPr lang="en-US" sz="1200" b="1" kern="100" dirty="0">
                <a:solidFill>
                  <a:prstClr val="black"/>
                </a:solidFill>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altLang="en-US" sz="700" b="1"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2"/>
          <p:cNvSpPr txBox="1">
            <a:spLocks noChangeArrowheads="1"/>
          </p:cNvSpPr>
          <p:nvPr/>
        </p:nvSpPr>
        <p:spPr bwMode="auto">
          <a:xfrm>
            <a:off x="72000" y="1116000"/>
            <a:ext cx="1044000" cy="5652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第一の一</a:t>
            </a:r>
          </a:p>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基本的理念</a:t>
            </a:r>
            <a:endPar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endPar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①障害者等の</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自己</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決定の尊重と意思決定の支援</a:t>
            </a:r>
            <a:endPar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②市町村を基本とした身近</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な実施</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主体と障害</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種別に</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よらない一元的な障害福祉サービスの実施等</a:t>
            </a:r>
            <a:endPar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③入所等から地域生活への移行、地域生活の継続の支援、就労支援等の課題に対応したサービス提供体制の整備</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④</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地域共生社会の実現に向けた取組</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⑤障害児の健やかな育成のための発達支援</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 name="テキスト ボックス 2"/>
          <p:cNvSpPr txBox="1">
            <a:spLocks noChangeArrowheads="1"/>
          </p:cNvSpPr>
          <p:nvPr/>
        </p:nvSpPr>
        <p:spPr bwMode="auto">
          <a:xfrm>
            <a:off x="1152000" y="1137347"/>
            <a:ext cx="1025526" cy="3443781"/>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第一の二</a:t>
            </a:r>
          </a:p>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障害福祉ｻｰﾋﾞｽの提供体制の確保に関する基本的考え方</a:t>
            </a:r>
            <a:endPar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endPar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①訪問系サービスの保障</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②日中</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活動系</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サービスの保障</a:t>
            </a:r>
            <a:endPar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③ＧＨ等の充実及び地域生活支援拠点等の整備</a:t>
            </a:r>
            <a:endParaRPr lang="en-US" altLang="ja-JP" sz="1100" u="sng" kern="100" dirty="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④一般</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就労への</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移行等の推進</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65100" indent="-165100" algn="just">
              <a:spcAft>
                <a:spcPts val="0"/>
              </a:spcAft>
            </a:pPr>
            <a:r>
              <a:rPr 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 name="テキスト ボックス 2"/>
          <p:cNvSpPr txBox="1">
            <a:spLocks noChangeArrowheads="1"/>
          </p:cNvSpPr>
          <p:nvPr/>
        </p:nvSpPr>
        <p:spPr bwMode="auto">
          <a:xfrm>
            <a:off x="1152000" y="4680883"/>
            <a:ext cx="1025525" cy="936104"/>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altLang="en-US" sz="11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第一の三</a:t>
            </a:r>
          </a:p>
          <a:p>
            <a:pPr algn="just">
              <a:spcAft>
                <a:spcPts val="0"/>
              </a:spcAft>
            </a:pPr>
            <a:r>
              <a:rPr lang="ja-JP" altLang="en-US" sz="11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相談支援の提供体制確保に関する基本的考え方</a:t>
            </a:r>
            <a:endParaRPr lang="ja-JP" altLang="en-US" sz="11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6" name="テキスト ボックス 2"/>
          <p:cNvSpPr txBox="1">
            <a:spLocks noChangeArrowheads="1"/>
          </p:cNvSpPr>
          <p:nvPr/>
        </p:nvSpPr>
        <p:spPr bwMode="auto">
          <a:xfrm>
            <a:off x="1152000" y="5716742"/>
            <a:ext cx="1018631" cy="1060538"/>
          </a:xfrm>
          <a:prstGeom prst="rect">
            <a:avLst/>
          </a:prstGeom>
          <a:solidFill>
            <a:srgbClr val="FFFFFF"/>
          </a:solidFill>
          <a:ln w="25400">
            <a:solidFill>
              <a:schemeClr val="tx1"/>
            </a:solidFill>
            <a:miter lim="800000"/>
            <a:headEnd/>
            <a:tailEnd/>
          </a:ln>
        </p:spPr>
        <p:txBody>
          <a:bodyPr rot="0" vert="horz" wrap="square" lIns="91440" tIns="45720" rIns="91440" bIns="45720" anchor="t" anchorCtr="0">
            <a:noAutofit/>
          </a:bodyPr>
          <a:lstStyle/>
          <a:p>
            <a:pPr marL="165100" indent="-165100" algn="just">
              <a:spcAft>
                <a:spcPts val="0"/>
              </a:spcAft>
            </a:pPr>
            <a:r>
              <a:rPr lang="ja-JP" altLang="en-US" sz="11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第一の</a:t>
            </a:r>
            <a:r>
              <a:rPr lang="ja-JP" altLang="en-US" sz="11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四</a:t>
            </a:r>
            <a:endParaRPr lang="ja-JP" altLang="en-US" sz="11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障害児支援の提供体制の確保に関する基本的考え方</a:t>
            </a:r>
            <a:r>
              <a:rPr lang="en-US" sz="11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ja-JP" altLang="en-US" sz="11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7" name="テキスト ボックス 2"/>
          <p:cNvSpPr txBox="1">
            <a:spLocks noChangeArrowheads="1"/>
          </p:cNvSpPr>
          <p:nvPr/>
        </p:nvSpPr>
        <p:spPr bwMode="auto">
          <a:xfrm>
            <a:off x="2303999" y="900000"/>
            <a:ext cx="3276000" cy="756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marL="177800" indent="-177800" algn="just">
              <a:spcAft>
                <a:spcPts val="0"/>
              </a:spcAft>
            </a:pP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第二の</a:t>
            </a: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一</a:t>
            </a:r>
            <a:endParaRPr lang="en-US" altLang="ja-JP"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福祉施設の入所者の地域生活への移行</a:t>
            </a:r>
            <a:endPar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・地域生活への移行</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者増</a:t>
            </a: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・施設</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入所</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者減</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8" name="テキスト ボックス 2"/>
          <p:cNvSpPr txBox="1">
            <a:spLocks noChangeArrowheads="1"/>
          </p:cNvSpPr>
          <p:nvPr/>
        </p:nvSpPr>
        <p:spPr bwMode="auto">
          <a:xfrm>
            <a:off x="2303999" y="1725752"/>
            <a:ext cx="3276000" cy="1664992"/>
          </a:xfrm>
          <a:prstGeom prst="rect">
            <a:avLst/>
          </a:prstGeom>
          <a:solidFill>
            <a:srgbClr val="FFFFFF"/>
          </a:solidFill>
          <a:ln w="25400">
            <a:solidFill>
              <a:srgbClr val="000000"/>
            </a:solidFill>
            <a:miter lim="800000"/>
            <a:headEnd/>
            <a:tailEnd/>
          </a:ln>
        </p:spPr>
        <p:txBody>
          <a:bodyPr rot="0" vert="horz" wrap="square" lIns="91440" tIns="36000" rIns="91440" bIns="36000" anchor="t" anchorCtr="0">
            <a:noAutofit/>
          </a:bodyPr>
          <a:lstStyle/>
          <a:p>
            <a:pPr marL="177800" indent="-177800"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第二の二</a:t>
            </a: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en-US" altLang="ja-JP"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精神障害者にも対応した地域包括ケアシステムの構築</a:t>
            </a:r>
            <a:endPar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indent="-85725"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・障害保健福祉圏域、市町村ごとの保健・医療・福祉関係者による協議の場の設置状況</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・精神病床における１年以上長期入院患者数（</a:t>
            </a:r>
            <a:r>
              <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65</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歳以上、</a:t>
            </a:r>
            <a:r>
              <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65</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歳未満）</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・精神病床における早期退院率（</a:t>
            </a:r>
            <a:r>
              <a:rPr lang="ja-JP"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入院３ヶ月時点</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6</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か月時点、１年時点</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lang="en-US"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9" name="テキスト ボックス 2"/>
          <p:cNvSpPr txBox="1">
            <a:spLocks noChangeArrowheads="1"/>
          </p:cNvSpPr>
          <p:nvPr/>
        </p:nvSpPr>
        <p:spPr bwMode="auto">
          <a:xfrm>
            <a:off x="2303999" y="3460496"/>
            <a:ext cx="3276000" cy="756000"/>
          </a:xfrm>
          <a:prstGeom prst="rect">
            <a:avLst/>
          </a:prstGeom>
          <a:solidFill>
            <a:srgbClr val="FFFFFF"/>
          </a:solidFill>
          <a:ln w="25400">
            <a:solidFill>
              <a:srgbClr val="000000"/>
            </a:solidFill>
            <a:miter lim="800000"/>
            <a:headEnd/>
            <a:tailEnd/>
          </a:ln>
        </p:spPr>
        <p:txBody>
          <a:bodyPr rot="0" vert="horz" wrap="square" lIns="91440" tIns="36000" rIns="91440" bIns="36000" anchor="t" anchorCtr="0">
            <a:noAutofit/>
          </a:bodyPr>
          <a:lstStyle/>
          <a:p>
            <a:pPr marL="165100" indent="-165100"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第二の三</a:t>
            </a:r>
            <a:endParaRPr lang="en-US" altLang="ja-JP"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65100" indent="-165100"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地域生活支援拠点等の整備</a:t>
            </a:r>
            <a:endPar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indent="-85725">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生活</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支援</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拠点</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を市町村</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又は圏域</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ごとに</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少なくとも１</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拠点整備</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0" name="テキスト ボックス 2"/>
          <p:cNvSpPr txBox="1">
            <a:spLocks noChangeArrowheads="1"/>
          </p:cNvSpPr>
          <p:nvPr/>
        </p:nvSpPr>
        <p:spPr bwMode="auto">
          <a:xfrm>
            <a:off x="2304000" y="4286248"/>
            <a:ext cx="3276000" cy="1080000"/>
          </a:xfrm>
          <a:prstGeom prst="rect">
            <a:avLst/>
          </a:prstGeom>
          <a:solidFill>
            <a:srgbClr val="FFFFFF"/>
          </a:solidFill>
          <a:ln w="25400">
            <a:solidFill>
              <a:srgbClr val="000000"/>
            </a:solidFill>
            <a:miter lim="800000"/>
            <a:headEnd/>
            <a:tailEnd/>
          </a:ln>
        </p:spPr>
        <p:txBody>
          <a:bodyPr rot="0" vert="horz" wrap="square" lIns="91440" tIns="0" rIns="91440" bIns="0" anchor="t" anchorCtr="0">
            <a:noAutofit/>
          </a:bodyPr>
          <a:lstStyle/>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第二の四</a:t>
            </a: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en-US" altLang="ja-JP"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福祉施設から一般</a:t>
            </a: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就労への移行</a:t>
            </a: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・福祉</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施設</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利用者</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一般</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就労</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移行者数増</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・就労</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移行</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支援事業利用者数</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増</a:t>
            </a: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・就労</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移行</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支援事業所ごとの</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就労</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移行率上昇</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・就労定着支援による職場定着率</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399415" indent="-399415" algn="just">
              <a:spcAft>
                <a:spcPts val="0"/>
              </a:spcAft>
            </a:pPr>
            <a:r>
              <a:rPr lang="ja-JP" altLang="en-US" sz="1100" kern="100" dirty="0">
                <a:solidFill>
                  <a:srgbClr val="FF0000"/>
                </a:solidFill>
                <a:latin typeface="Century" panose="02040604050505020304" pitchFamily="18" charset="0"/>
                <a:ea typeface="HG丸ｺﾞｼｯｸM-PRO" panose="020F0600000000000000" pitchFamily="50" charset="-128"/>
                <a:cs typeface="Times New Roman" panose="02020603050405020304" pitchFamily="18" charset="0"/>
              </a:rPr>
              <a:t>　</a:t>
            </a:r>
            <a:endParaRPr lang="ja-JP" altLang="en-US" sz="11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2"/>
          <p:cNvSpPr txBox="1">
            <a:spLocks noChangeArrowheads="1"/>
          </p:cNvSpPr>
          <p:nvPr/>
        </p:nvSpPr>
        <p:spPr bwMode="auto">
          <a:xfrm>
            <a:off x="5652000" y="828000"/>
            <a:ext cx="1872000" cy="3276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第三の一</a:t>
            </a:r>
          </a:p>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作成に関する基本的事項</a:t>
            </a:r>
            <a:endPar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・障害者等の参加</a:t>
            </a:r>
          </a:p>
          <a:p>
            <a:pPr marL="88900" indent="-88900"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社会</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理解促進</a:t>
            </a:r>
          </a:p>
          <a:p>
            <a:pPr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・総合的な取組</a:t>
            </a: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・障害福祉計画等作成委員会等の開催</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・関係</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部局相互間の連携</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・市町村・都道府県の連携</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・障害者等のニーズ等の把握</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・障害児の子ども・子育て支援等の利用ニーズの把握等</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・区域設定（</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都道府県</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p>
          <a:p>
            <a:pPr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・住民</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意見の反映</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・他計画との関係</a:t>
            </a:r>
          </a:p>
          <a:p>
            <a:pPr marL="88900" indent="-88900" algn="just">
              <a:spcAft>
                <a:spcPts val="0"/>
              </a:spcAft>
            </a:pP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・定期的な調査、分析、評価及び必要な</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措置</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3" name="テキスト ボックス 2"/>
          <p:cNvSpPr txBox="1">
            <a:spLocks noChangeArrowheads="1"/>
          </p:cNvSpPr>
          <p:nvPr/>
        </p:nvSpPr>
        <p:spPr bwMode="auto">
          <a:xfrm>
            <a:off x="7560000" y="828000"/>
            <a:ext cx="2268000" cy="1800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marL="990600" indent="-990600" algn="just">
              <a:spcAft>
                <a:spcPts val="0"/>
              </a:spcAft>
            </a:pP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第三の</a:t>
            </a: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二</a:t>
            </a:r>
            <a:endParaRPr lang="en-US" altLang="ja-JP"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990600" indent="-990600"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市町村障害福祉計画等</a:t>
            </a: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・障害福祉サービス等の提供体制の確保に係る目標</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・障害福祉サービス等の種類ごとの必要な量の見込み、確保方策、地域生活支援拠点等の整備、</a:t>
            </a:r>
            <a:r>
              <a:rPr lang="ja-JP"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圏域単位</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での</a:t>
            </a:r>
            <a:r>
              <a:rPr lang="ja-JP"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見通し</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altLang="en-US" sz="1100" u="sng" kern="100" dirty="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生活支援事業</a:t>
            </a: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・関係</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機関の連携</a:t>
            </a:r>
          </a:p>
        </p:txBody>
      </p:sp>
      <p:sp>
        <p:nvSpPr>
          <p:cNvPr id="27" name="テキスト ボックス 2"/>
          <p:cNvSpPr txBox="1">
            <a:spLocks noChangeArrowheads="1"/>
          </p:cNvSpPr>
          <p:nvPr/>
        </p:nvSpPr>
        <p:spPr bwMode="auto">
          <a:xfrm>
            <a:off x="7560000" y="2664000"/>
            <a:ext cx="2268000" cy="2592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第三の三</a:t>
            </a:r>
          </a:p>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都道府県障害福祉計画等</a:t>
            </a:r>
            <a:endPar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障害福祉サービス等の</a:t>
            </a:r>
            <a:r>
              <a:rPr lang="ja-JP"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提供体制</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確保</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に係る</a:t>
            </a:r>
            <a:r>
              <a:rPr lang="ja-JP"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目標</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福祉サービス等の種類ごとの必要な量の</a:t>
            </a:r>
            <a:r>
              <a:rPr lang="ja-JP"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見込</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み、確保方策、・地域生活支援拠点の整備、市町村の支援</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等、</a:t>
            </a:r>
            <a:r>
              <a:rPr lang="ja-JP"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圏域</a:t>
            </a:r>
            <a:r>
              <a:rPr lang="ja-JP"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単位</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での</a:t>
            </a:r>
            <a:r>
              <a:rPr lang="ja-JP" altLang="ja-JP"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見通し</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・障害者</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支援</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施設等の必要入所定員総数</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・質</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の向上</a:t>
            </a: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方策（研修、第三者評価）</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生活支援事業</a:t>
            </a: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・関係機関の連携</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9" name="テキスト ボックス 2"/>
          <p:cNvSpPr txBox="1">
            <a:spLocks noChangeArrowheads="1"/>
          </p:cNvSpPr>
          <p:nvPr/>
        </p:nvSpPr>
        <p:spPr bwMode="auto">
          <a:xfrm>
            <a:off x="5652000" y="4140000"/>
            <a:ext cx="1872000" cy="1116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altLang="en-US"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第三の</a:t>
            </a:r>
            <a:r>
              <a:rPr lang="ja-JP" altLang="en-US"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四</a:t>
            </a:r>
            <a:endParaRPr lang="en-US" altLang="ja-JP"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その他</a:t>
            </a:r>
            <a:endParaRPr lang="ja-JP" altLang="en-US"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・計画作成時期</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・計画期間等</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・計画の公表</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endParaRPr lang="ja-JP" altLang="en-US" sz="11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60" name="直線コネクタ 59"/>
          <p:cNvCxnSpPr/>
          <p:nvPr/>
        </p:nvCxnSpPr>
        <p:spPr>
          <a:xfrm>
            <a:off x="2449278" y="6685686"/>
            <a:ext cx="199706" cy="91594"/>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2640716" y="6777280"/>
            <a:ext cx="252000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38073" y="-72000"/>
            <a:ext cx="9906001" cy="400110"/>
          </a:xfrm>
          <a:prstGeom prst="rect">
            <a:avLst/>
          </a:prstGeom>
          <a:noFill/>
        </p:spPr>
        <p:txBody>
          <a:bodyPr wrap="square" rtlCol="0">
            <a:spAutoFit/>
          </a:bodyPr>
          <a:lstStyle/>
          <a:p>
            <a:pPr marL="901700" indent="-901700" fontAlgn="auto">
              <a:spcBef>
                <a:spcPts val="0"/>
              </a:spcBef>
              <a:spcAft>
                <a:spcPts val="0"/>
              </a:spcAft>
            </a:pPr>
            <a:r>
              <a:rPr lang="ja-JP" altLang="en-US" sz="2000" dirty="0" smtClean="0">
                <a:solidFill>
                  <a:prstClr val="black"/>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2000" dirty="0" smtClean="0">
                <a:solidFill>
                  <a:prstClr val="black"/>
                </a:solidFill>
                <a:latin typeface="ＭＳ Ｐゴシック"/>
              </a:rPr>
              <a:t>参考</a:t>
            </a:r>
            <a:r>
              <a:rPr lang="ja-JP" altLang="en-US" sz="2000" dirty="0" smtClean="0">
                <a:solidFill>
                  <a:prstClr val="black"/>
                </a:solidFill>
                <a:latin typeface="ＭＳ Ｐゴシック" panose="020B0600070205080204" pitchFamily="50" charset="-128"/>
                <a:ea typeface="ＭＳ Ｐゴシック" panose="020B0600070205080204" pitchFamily="50" charset="-128"/>
                <a:cs typeface="メイリオ" pitchFamily="50" charset="-128"/>
              </a:rPr>
              <a:t>２－３）　基本指針案の全体像と主なポイント</a:t>
            </a:r>
            <a:endParaRPr lang="en-US" altLang="ja-JP" sz="2000" dirty="0">
              <a:solidFill>
                <a:prstClr val="black"/>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2" name="スライド番号プレースホルダー 1"/>
          <p:cNvSpPr>
            <a:spLocks noGrp="1"/>
          </p:cNvSpPr>
          <p:nvPr>
            <p:ph type="sldNum" sz="quarter" idx="12"/>
          </p:nvPr>
        </p:nvSpPr>
        <p:spPr>
          <a:xfrm>
            <a:off x="7419560" y="6420568"/>
            <a:ext cx="2311400" cy="365125"/>
          </a:xfrm>
        </p:spPr>
        <p:txBody>
          <a:bodyPr/>
          <a:lstStyle/>
          <a:p>
            <a:fld id="{8440684E-F53A-4539-9688-3036CC7082EF}" type="slidenum">
              <a:rPr lang="ja-JP" altLang="en-US" b="1" smtClean="0">
                <a:solidFill>
                  <a:prstClr val="black"/>
                </a:solidFill>
              </a:rPr>
              <a:pPr/>
              <a:t>67</a:t>
            </a:fld>
            <a:endParaRPr lang="ja-JP" altLang="en-US" b="1" dirty="0">
              <a:solidFill>
                <a:prstClr val="black"/>
              </a:solidFill>
            </a:endParaRPr>
          </a:p>
        </p:txBody>
      </p:sp>
      <p:sp>
        <p:nvSpPr>
          <p:cNvPr id="52" name="テキスト ボックス 2"/>
          <p:cNvSpPr txBox="1">
            <a:spLocks noChangeArrowheads="1"/>
          </p:cNvSpPr>
          <p:nvPr/>
        </p:nvSpPr>
        <p:spPr bwMode="auto">
          <a:xfrm>
            <a:off x="5652000" y="5328000"/>
            <a:ext cx="4176000" cy="468000"/>
          </a:xfrm>
          <a:prstGeom prst="rect">
            <a:avLst/>
          </a:prstGeom>
          <a:solidFill>
            <a:srgbClr val="FFFFFF"/>
          </a:solidFill>
          <a:ln w="38100" cmpd="dbl">
            <a:solidFill>
              <a:srgbClr val="000000"/>
            </a:solidFill>
            <a:miter lim="800000"/>
            <a:headEnd/>
            <a:tailEnd/>
          </a:ln>
        </p:spPr>
        <p:txBody>
          <a:bodyPr rot="0" vert="horz" wrap="square" lIns="91440" tIns="45720" rIns="91440" bIns="45720" anchor="ctr" anchorCtr="0">
            <a:noAutofit/>
          </a:bodyPr>
          <a:lstStyle/>
          <a:p>
            <a:pPr marL="177800" indent="-177800"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第四</a:t>
            </a: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その他自立支援給付及び地域生活支援事業の円滑な実施を確保するために必要な事項</a:t>
            </a:r>
            <a:endParaRPr lang="ja-JP" altLang="en-US" sz="12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0" name="テキスト ボックス 2"/>
          <p:cNvSpPr txBox="1">
            <a:spLocks noChangeArrowheads="1"/>
          </p:cNvSpPr>
          <p:nvPr/>
        </p:nvSpPr>
        <p:spPr bwMode="auto">
          <a:xfrm>
            <a:off x="2304000" y="5436000"/>
            <a:ext cx="3276000" cy="1368000"/>
          </a:xfrm>
          <a:prstGeom prst="rect">
            <a:avLst/>
          </a:prstGeom>
          <a:solidFill>
            <a:srgbClr val="FFFFFF"/>
          </a:solidFill>
          <a:ln w="25400">
            <a:solidFill>
              <a:srgbClr val="000000"/>
            </a:solidFill>
            <a:miter lim="800000"/>
            <a:headEnd/>
            <a:tailEnd/>
          </a:ln>
        </p:spPr>
        <p:txBody>
          <a:bodyPr rot="0" vert="horz" wrap="square" lIns="91440" tIns="0" rIns="91440" bIns="0" anchor="t" anchorCtr="0">
            <a:noAutofit/>
          </a:bodyPr>
          <a:lstStyle/>
          <a:p>
            <a:pPr marL="177800" indent="-177800"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第二の</a:t>
            </a: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五</a:t>
            </a:r>
            <a:endParaRPr lang="en-US" altLang="ja-JP"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障害児支援の提供体制の整備等</a:t>
            </a:r>
            <a:endPar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・児童発達支援センターの設置及び保育所等訪問支援の充実</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・主に重症心身障害児を支援する児童発達支援事業所及び放課後等デイサービス事業所の確保</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・医療的ケア児支援のための保健・医療・障害福祉・保育・教育等の関係機関の協議の場の設置</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1" name="テキスト ボックス 2"/>
          <p:cNvSpPr txBox="1">
            <a:spLocks noChangeArrowheads="1"/>
          </p:cNvSpPr>
          <p:nvPr/>
        </p:nvSpPr>
        <p:spPr bwMode="auto">
          <a:xfrm>
            <a:off x="5652000" y="5868000"/>
            <a:ext cx="4176000" cy="936000"/>
          </a:xfrm>
          <a:prstGeom prst="rect">
            <a:avLst/>
          </a:prstGeom>
          <a:solidFill>
            <a:srgbClr val="FFFFFF"/>
          </a:solidFill>
          <a:ln w="25400">
            <a:solidFill>
              <a:schemeClr val="tx1"/>
            </a:solidFill>
            <a:miter lim="800000"/>
            <a:headEnd/>
            <a:tailEnd/>
          </a:ln>
        </p:spPr>
        <p:txBody>
          <a:bodyPr rot="0" vert="horz" wrap="square" lIns="91440" tIns="45720" rIns="91440" bIns="45720" anchor="t" anchorCtr="0">
            <a:noAutofit/>
          </a:bodyPr>
          <a:lstStyle/>
          <a:p>
            <a:pPr marL="92075" indent="-92075" algn="just">
              <a:spcAft>
                <a:spcPts val="0"/>
              </a:spcAft>
            </a:pP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第四の</a:t>
            </a:r>
            <a:r>
              <a:rPr lang="ja-JP" altLang="en-US" sz="1200" b="1"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一</a:t>
            </a:r>
            <a:r>
              <a:rPr lang="ja-JP" altLang="en-US"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　その他自立支援給付及び地域生活支援事業の円滑な実施を確保するために必要な事項</a:t>
            </a:r>
            <a:endParaRPr lang="en-US" altLang="ja-JP" sz="1200" b="1"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・虐待の防止</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・差別の解消</a:t>
            </a:r>
            <a:endParaRPr lang="en-US" altLang="ja-JP"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・利用者の安全確保、研修等の充実</a:t>
            </a: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4094217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en-US" altLang="ja-JP" sz="3600" dirty="0"/>
              <a:t>Ⅴ</a:t>
            </a:r>
            <a:r>
              <a:rPr lang="ja-JP" altLang="en-US" sz="3600" dirty="0" smtClean="0">
                <a:solidFill>
                  <a:schemeClr val="tx1"/>
                </a:solidFill>
              </a:rPr>
              <a:t>　地域生活支援拠点等の整備について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68</a:t>
            </a:fld>
            <a:endParaRPr lang="en-US" altLang="ja-JP">
              <a:solidFill>
                <a:prstClr val="black"/>
              </a:solidFill>
            </a:endParaRPr>
          </a:p>
        </p:txBody>
      </p:sp>
    </p:spTree>
    <p:extLst>
      <p:ext uri="{BB962C8B-B14F-4D97-AF65-F5344CB8AC3E}">
        <p14:creationId xmlns:p14="http://schemas.microsoft.com/office/powerpoint/2010/main" val="26990984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136076" y="2797901"/>
            <a:ext cx="4776824" cy="3947658"/>
          </a:xfrm>
          <a:prstGeom prst="roundRect">
            <a:avLst>
              <a:gd name="adj" fmla="val 6201"/>
            </a:avLst>
          </a:prstGeom>
          <a:solidFill>
            <a:srgbClr val="FFFF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101" name="角丸四角形 100"/>
          <p:cNvSpPr/>
          <p:nvPr/>
        </p:nvSpPr>
        <p:spPr>
          <a:xfrm>
            <a:off x="5034295" y="2797901"/>
            <a:ext cx="4773096" cy="3947658"/>
          </a:xfrm>
          <a:prstGeom prst="roundRect">
            <a:avLst>
              <a:gd name="adj" fmla="val 6201"/>
            </a:avLst>
          </a:prstGeom>
          <a:solidFill>
            <a:srgbClr val="FFFF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13" name="フローチャート : 判断 12"/>
          <p:cNvSpPr/>
          <p:nvPr/>
        </p:nvSpPr>
        <p:spPr>
          <a:xfrm>
            <a:off x="5524983" y="3591853"/>
            <a:ext cx="3728592" cy="2526274"/>
          </a:xfrm>
          <a:prstGeom prst="flowChartDecision">
            <a:avLst/>
          </a:prstGeom>
          <a:solidFill>
            <a:srgbClr val="99FF99">
              <a:alpha val="25882"/>
            </a:srgb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sz="1200">
              <a:solidFill>
                <a:prstClr val="white"/>
              </a:solidFill>
            </a:endParaRPr>
          </a:p>
        </p:txBody>
      </p:sp>
      <p:sp>
        <p:nvSpPr>
          <p:cNvPr id="56" name="角丸四角形 55"/>
          <p:cNvSpPr/>
          <p:nvPr/>
        </p:nvSpPr>
        <p:spPr>
          <a:xfrm>
            <a:off x="56479" y="692696"/>
            <a:ext cx="9750921" cy="1008112"/>
          </a:xfrm>
          <a:prstGeom prst="roundRect">
            <a:avLst>
              <a:gd name="adj" fmla="val 9949"/>
            </a:avLst>
          </a:prstGeom>
          <a:solidFill>
            <a:srgbClr val="FFFFFF"/>
          </a:solidFill>
          <a:ln w="3175" cap="flat" cmpd="sng" algn="ctr">
            <a:solidFill>
              <a:schemeClr val="tx2">
                <a:lumMod val="75000"/>
              </a:schemeClr>
            </a:solidFill>
            <a:prstDash val="solid"/>
          </a:ln>
          <a:effectLst>
            <a:outerShdw blurRad="50800" dist="38100" dir="2700000" algn="tl" rotWithShape="0">
              <a:prstClr val="black">
                <a:alpha val="40000"/>
              </a:prstClr>
            </a:outerShdw>
          </a:effectLst>
        </p:spPr>
        <p:txBody>
          <a:bodyPr lIns="91341" tIns="45673" rIns="91341" bIns="45673" anchor="t"/>
          <a:lstStyle/>
          <a:p>
            <a:pPr indent="164919" eaLnBrk="0" fontAlgn="auto" hangingPunct="0">
              <a:spcBef>
                <a:spcPts val="0"/>
              </a:spcBef>
              <a:spcAft>
                <a:spcPts val="0"/>
              </a:spcAft>
              <a:defRPr/>
            </a:pPr>
            <a:r>
              <a:rPr kumimoji="0" lang="ja-JP" altLang="en-US" kern="0" dirty="0" smtClean="0">
                <a:solidFill>
                  <a:srgbClr val="333399">
                    <a:lumMod val="50000"/>
                  </a:srgbClr>
                </a:solidFill>
                <a:latin typeface="HGPｺﾞｼｯｸM" pitchFamily="50" charset="-128"/>
                <a:ea typeface="HGPｺﾞｼｯｸM" pitchFamily="50" charset="-128"/>
              </a:rPr>
              <a:t>障害者の重度化・高齢化や「親亡き後」を見据え、</a:t>
            </a:r>
            <a:r>
              <a:rPr kumimoji="0" lang="ja-JP" altLang="en-US" kern="0" dirty="0" smtClean="0">
                <a:solidFill>
                  <a:srgbClr val="333399">
                    <a:lumMod val="50000"/>
                  </a:srgbClr>
                </a:solidFill>
                <a:latin typeface="ＤＦ特太ゴシック体" pitchFamily="49" charset="-128"/>
                <a:ea typeface="ＤＦ特太ゴシック体" pitchFamily="49" charset="-128"/>
              </a:rPr>
              <a:t>居住支援のための機能（相談、体験の機会・場、緊急時の受け入れ・対応、専門性、地域の体制づくり）</a:t>
            </a:r>
            <a:r>
              <a:rPr kumimoji="0" lang="ja-JP" altLang="en-US" kern="0" dirty="0" smtClean="0">
                <a:solidFill>
                  <a:srgbClr val="333399">
                    <a:lumMod val="50000"/>
                  </a:srgbClr>
                </a:solidFill>
                <a:latin typeface="HGPｺﾞｼｯｸM" pitchFamily="50" charset="-128"/>
                <a:ea typeface="HGPｺﾞｼｯｸM" pitchFamily="50" charset="-128"/>
              </a:rPr>
              <a:t>を、</a:t>
            </a:r>
            <a:r>
              <a:rPr kumimoji="0" lang="ja-JP" altLang="en-US" kern="0" dirty="0">
                <a:solidFill>
                  <a:srgbClr val="333399">
                    <a:lumMod val="50000"/>
                  </a:srgbClr>
                </a:solidFill>
                <a:latin typeface="HGPｺﾞｼｯｸM" pitchFamily="50" charset="-128"/>
                <a:ea typeface="HGPｺﾞｼｯｸM" pitchFamily="50" charset="-128"/>
              </a:rPr>
              <a:t>地域の実情に応じた創意工夫に</a:t>
            </a:r>
            <a:r>
              <a:rPr kumimoji="0" lang="ja-JP" altLang="en-US" kern="0" dirty="0" smtClean="0">
                <a:solidFill>
                  <a:srgbClr val="333399">
                    <a:lumMod val="50000"/>
                  </a:srgbClr>
                </a:solidFill>
                <a:latin typeface="HGPｺﾞｼｯｸM" pitchFamily="50" charset="-128"/>
                <a:ea typeface="HGPｺﾞｼｯｸM" pitchFamily="50" charset="-128"/>
              </a:rPr>
              <a:t>より整備</a:t>
            </a:r>
            <a:r>
              <a:rPr kumimoji="0" lang="ja-JP" altLang="en-US" kern="0" dirty="0">
                <a:solidFill>
                  <a:srgbClr val="333399">
                    <a:lumMod val="50000"/>
                  </a:srgbClr>
                </a:solidFill>
                <a:latin typeface="HGPｺﾞｼｯｸM" pitchFamily="50" charset="-128"/>
                <a:ea typeface="HGPｺﾞｼｯｸM" pitchFamily="50" charset="-128"/>
              </a:rPr>
              <a:t>し、障害者の生活を地域全体で支えるサービス提供体制を</a:t>
            </a:r>
            <a:r>
              <a:rPr kumimoji="0" lang="ja-JP" altLang="en-US" kern="0" dirty="0" smtClean="0">
                <a:solidFill>
                  <a:srgbClr val="333399">
                    <a:lumMod val="50000"/>
                  </a:srgbClr>
                </a:solidFill>
                <a:latin typeface="HGPｺﾞｼｯｸM" pitchFamily="50" charset="-128"/>
                <a:ea typeface="HGPｺﾞｼｯｸM" pitchFamily="50" charset="-128"/>
              </a:rPr>
              <a:t>構築。</a:t>
            </a:r>
            <a:endParaRPr kumimoji="0" lang="en-US" altLang="ja-JP" sz="2000" kern="0" dirty="0">
              <a:solidFill>
                <a:srgbClr val="333399">
                  <a:lumMod val="50000"/>
                </a:srgbClr>
              </a:solidFill>
              <a:latin typeface="HGPｺﾞｼｯｸM" pitchFamily="50" charset="-128"/>
              <a:ea typeface="HGPｺﾞｼｯｸM" pitchFamily="50" charset="-128"/>
            </a:endParaRPr>
          </a:p>
        </p:txBody>
      </p:sp>
      <p:sp>
        <p:nvSpPr>
          <p:cNvPr id="108" name="角丸四角形 107"/>
          <p:cNvSpPr/>
          <p:nvPr/>
        </p:nvSpPr>
        <p:spPr>
          <a:xfrm>
            <a:off x="6897267" y="4054815"/>
            <a:ext cx="1230515" cy="354997"/>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0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体験の機会・場</a:t>
            </a:r>
          </a:p>
        </p:txBody>
      </p:sp>
      <p:pic>
        <p:nvPicPr>
          <p:cNvPr id="121" name="Picture 24" descr="老人ホーム"/>
          <p:cNvPicPr>
            <a:picLocks noChangeAspect="1" noChangeArrowheads="1"/>
          </p:cNvPicPr>
          <p:nvPr/>
        </p:nvPicPr>
        <p:blipFill>
          <a:blip r:embed="rId2" cstate="print"/>
          <a:srcRect/>
          <a:stretch>
            <a:fillRect/>
          </a:stretch>
        </p:blipFill>
        <p:spPr bwMode="auto">
          <a:xfrm>
            <a:off x="6897428" y="3029758"/>
            <a:ext cx="1143381" cy="1055430"/>
          </a:xfrm>
          <a:prstGeom prst="rect">
            <a:avLst/>
          </a:prstGeom>
          <a:noFill/>
        </p:spPr>
      </p:pic>
      <p:sp>
        <p:nvSpPr>
          <p:cNvPr id="63" name="テキスト ボックス 221"/>
          <p:cNvSpPr>
            <a:spLocks noChangeArrowheads="1"/>
          </p:cNvSpPr>
          <p:nvPr/>
        </p:nvSpPr>
        <p:spPr bwMode="auto">
          <a:xfrm>
            <a:off x="74302" y="1750702"/>
            <a:ext cx="9775248" cy="310150"/>
          </a:xfrm>
          <a:prstGeom prst="bevel">
            <a:avLst>
              <a:gd name="adj" fmla="val 12500"/>
            </a:avLst>
          </a:prstGeom>
          <a:noFill/>
          <a:ln w="9525">
            <a:noFill/>
            <a:miter lim="800000"/>
            <a:headEnd/>
            <a:tailEnd/>
          </a:ln>
        </p:spPr>
        <p:txBody>
          <a:bodyPr wrap="none" lIns="0" tIns="0" rIns="0" bIns="0" anchor="ctr"/>
          <a:lstStyle/>
          <a:p>
            <a:pPr defTabSz="1346653" fontAlgn="auto">
              <a:spcBef>
                <a:spcPts val="0"/>
              </a:spcBef>
              <a:spcAft>
                <a:spcPts val="0"/>
              </a:spcAft>
              <a:defRPr/>
            </a:pPr>
            <a:r>
              <a:rPr kumimoji="0" lang="ja-JP" altLang="en-US" sz="1600" kern="0" dirty="0">
                <a:solidFill>
                  <a:srgbClr val="333399">
                    <a:lumMod val="50000"/>
                  </a:srgbClr>
                </a:solidFill>
                <a:ea typeface="ＤＨＰ特太ゴシック体" pitchFamily="2" charset="-128"/>
              </a:rPr>
              <a:t>●地域生活支援拠点等の整備手法（イメージ）</a:t>
            </a:r>
            <a:r>
              <a:rPr kumimoji="0" lang="en-US" altLang="ja-JP" sz="1200" u="sng" kern="0" dirty="0">
                <a:solidFill>
                  <a:srgbClr val="FF0000"/>
                </a:solidFill>
                <a:latin typeface="ＭＳ Ｐゴシック"/>
                <a:ea typeface="ＭＳ Ｐゴシック"/>
              </a:rPr>
              <a:t>※</a:t>
            </a:r>
            <a:r>
              <a:rPr kumimoji="0" lang="ja-JP" altLang="en-US" sz="1200" u="sng" kern="0" dirty="0">
                <a:solidFill>
                  <a:srgbClr val="FF0000"/>
                </a:solidFill>
                <a:latin typeface="ＭＳ Ｐゴシック"/>
                <a:ea typeface="ＭＳ Ｐゴシック"/>
              </a:rPr>
              <a:t>あくまで参考例であり、これにとらわれず地域の実情に応じた整備を行うものとする。</a:t>
            </a:r>
          </a:p>
        </p:txBody>
      </p:sp>
      <p:sp>
        <p:nvSpPr>
          <p:cNvPr id="64" name="コンテンツ プレースホルダ 2"/>
          <p:cNvSpPr txBox="1">
            <a:spLocks/>
          </p:cNvSpPr>
          <p:nvPr/>
        </p:nvSpPr>
        <p:spPr bwMode="auto">
          <a:xfrm>
            <a:off x="74304" y="2133306"/>
            <a:ext cx="9677208" cy="412251"/>
          </a:xfrm>
          <a:prstGeom prst="rect">
            <a:avLst/>
          </a:prstGeom>
          <a:solidFill>
            <a:srgbClr val="FFCCFF">
              <a:alpha val="74902"/>
            </a:srgbClr>
          </a:solidFill>
          <a:ln w="19050" cmpd="dbl">
            <a:solidFill>
              <a:schemeClr val="tx2">
                <a:lumMod val="50000"/>
              </a:schemeClr>
            </a:solidFill>
            <a:prstDash val="dashDot"/>
            <a:headEnd/>
            <a:tailEnd/>
          </a:ln>
        </p:spPr>
        <p:style>
          <a:lnRef idx="2">
            <a:schemeClr val="accent1"/>
          </a:lnRef>
          <a:fillRef idx="1">
            <a:schemeClr val="lt1"/>
          </a:fillRef>
          <a:effectRef idx="0">
            <a:schemeClr val="accent1"/>
          </a:effectRef>
          <a:fontRef idx="minor">
            <a:schemeClr val="dk1"/>
          </a:fontRef>
        </p:style>
        <p:txBody>
          <a:bodyPr lIns="91341" tIns="45673" rIns="91341" bIns="45673" anchor="ctr"/>
          <a:lstStyle/>
          <a:p>
            <a:pPr algn="ctr" fontAlgn="auto">
              <a:spcBef>
                <a:spcPts val="0"/>
              </a:spcBef>
              <a:spcAft>
                <a:spcPts val="0"/>
              </a:spcAft>
              <a:defRPr/>
            </a:pPr>
            <a:r>
              <a:rPr lang="ja-JP" altLang="en-US" sz="1600" dirty="0">
                <a:solidFill>
                  <a:srgbClr val="1F497D">
                    <a:lumMod val="75000"/>
                  </a:srgbClr>
                </a:solidFill>
                <a:latin typeface="ＭＳ Ｐゴシック" panose="020B0600070205080204" pitchFamily="50" charset="-128"/>
              </a:rPr>
              <a:t>各地域のニーズ、既存のサービスの整備状況など各地域の個別の状況に応じ、協議会等を活用して検討。</a:t>
            </a:r>
            <a:endParaRPr lang="en-US" altLang="ja-JP" sz="1600" dirty="0">
              <a:solidFill>
                <a:srgbClr val="1F497D">
                  <a:lumMod val="75000"/>
                </a:srgbClr>
              </a:solidFill>
              <a:latin typeface="ＭＳ Ｐゴシック" panose="020B0600070205080204" pitchFamily="50" charset="-128"/>
            </a:endParaRPr>
          </a:p>
        </p:txBody>
      </p:sp>
      <p:sp>
        <p:nvSpPr>
          <p:cNvPr id="79" name="コンテンツ プレースホルダ 2"/>
          <p:cNvSpPr txBox="1">
            <a:spLocks/>
          </p:cNvSpPr>
          <p:nvPr/>
        </p:nvSpPr>
        <p:spPr bwMode="auto">
          <a:xfrm>
            <a:off x="1064604" y="2658272"/>
            <a:ext cx="2941519" cy="338684"/>
          </a:xfrm>
          <a:prstGeom prst="rect">
            <a:avLst/>
          </a:prstGeom>
          <a:solidFill>
            <a:schemeClr val="tx2">
              <a:lumMod val="60000"/>
              <a:lumOff val="40000"/>
            </a:schemeClr>
          </a:solidFill>
          <a:ln cmpd="dbl">
            <a:headEnd/>
            <a:tailEnd/>
          </a:ln>
        </p:spPr>
        <p:style>
          <a:lnRef idx="2">
            <a:schemeClr val="accent1"/>
          </a:lnRef>
          <a:fillRef idx="1">
            <a:schemeClr val="lt1"/>
          </a:fillRef>
          <a:effectRef idx="0">
            <a:schemeClr val="accent1"/>
          </a:effectRef>
          <a:fontRef idx="minor">
            <a:schemeClr val="dk1"/>
          </a:fontRef>
        </p:style>
        <p:txBody>
          <a:bodyPr lIns="91341" tIns="45673" rIns="91341" bIns="45673" anchor="ctr"/>
          <a:lstStyle/>
          <a:p>
            <a:pPr algn="ctr" fontAlgn="auto">
              <a:spcBef>
                <a:spcPts val="0"/>
              </a:spcBef>
              <a:spcAft>
                <a:spcPts val="0"/>
              </a:spcAft>
              <a:defRPr/>
            </a:pPr>
            <a:r>
              <a:rPr lang="ja-JP" altLang="en-US" sz="1400" dirty="0">
                <a:solidFill>
                  <a:prstClr val="white"/>
                </a:solidFill>
                <a:latin typeface="メイリオ" pitchFamily="50" charset="-128"/>
                <a:ea typeface="メイリオ" pitchFamily="50" charset="-128"/>
              </a:rPr>
              <a:t>多機能拠点整備型</a:t>
            </a:r>
            <a:endParaRPr lang="en-US" altLang="ja-JP" sz="1400" dirty="0">
              <a:solidFill>
                <a:prstClr val="white"/>
              </a:solidFill>
              <a:latin typeface="メイリオ" pitchFamily="50" charset="-128"/>
              <a:ea typeface="メイリオ" pitchFamily="50" charset="-128"/>
            </a:endParaRPr>
          </a:p>
        </p:txBody>
      </p:sp>
      <p:sp>
        <p:nvSpPr>
          <p:cNvPr id="52" name="コンテンツ プレースホルダ 2"/>
          <p:cNvSpPr txBox="1">
            <a:spLocks/>
          </p:cNvSpPr>
          <p:nvPr/>
        </p:nvSpPr>
        <p:spPr bwMode="auto">
          <a:xfrm>
            <a:off x="6609192" y="2637389"/>
            <a:ext cx="1560174" cy="367197"/>
          </a:xfrm>
          <a:prstGeom prst="rect">
            <a:avLst/>
          </a:prstGeom>
          <a:solidFill>
            <a:schemeClr val="tx2">
              <a:lumMod val="60000"/>
              <a:lumOff val="40000"/>
            </a:schemeClr>
          </a:solidFill>
          <a:ln cmpd="dbl">
            <a:headEnd/>
            <a:tailEnd/>
          </a:ln>
        </p:spPr>
        <p:style>
          <a:lnRef idx="2">
            <a:schemeClr val="accent1"/>
          </a:lnRef>
          <a:fillRef idx="1">
            <a:schemeClr val="lt1"/>
          </a:fillRef>
          <a:effectRef idx="0">
            <a:schemeClr val="accent1"/>
          </a:effectRef>
          <a:fontRef idx="minor">
            <a:schemeClr val="dk1"/>
          </a:fontRef>
        </p:style>
        <p:txBody>
          <a:bodyPr lIns="91341" tIns="45673" rIns="91341" bIns="45673" anchor="ctr"/>
          <a:lstStyle/>
          <a:p>
            <a:pPr algn="ctr" fontAlgn="auto">
              <a:spcBef>
                <a:spcPts val="0"/>
              </a:spcBef>
              <a:spcAft>
                <a:spcPts val="0"/>
              </a:spcAft>
              <a:defRPr/>
            </a:pPr>
            <a:r>
              <a:rPr lang="ja-JP" altLang="en-US" sz="1400" dirty="0">
                <a:solidFill>
                  <a:prstClr val="white"/>
                </a:solidFill>
                <a:latin typeface="メイリオ" pitchFamily="50" charset="-128"/>
                <a:ea typeface="メイリオ" pitchFamily="50" charset="-128"/>
              </a:rPr>
              <a:t>面的整備型</a:t>
            </a:r>
            <a:endParaRPr lang="en-US" altLang="ja-JP" sz="1400" dirty="0">
              <a:solidFill>
                <a:prstClr val="white"/>
              </a:solidFill>
              <a:latin typeface="メイリオ" pitchFamily="50" charset="-128"/>
              <a:ea typeface="メイリオ" pitchFamily="50" charset="-128"/>
            </a:endParaRPr>
          </a:p>
        </p:txBody>
      </p:sp>
      <p:sp>
        <p:nvSpPr>
          <p:cNvPr id="40" name="円/楕円 39"/>
          <p:cNvSpPr/>
          <p:nvPr/>
        </p:nvSpPr>
        <p:spPr>
          <a:xfrm rot="16200000">
            <a:off x="1500970" y="2409836"/>
            <a:ext cx="2151536" cy="4032451"/>
          </a:xfrm>
          <a:prstGeom prst="ellipse">
            <a:avLst/>
          </a:prstGeom>
          <a:solidFill>
            <a:srgbClr val="66FF66">
              <a:alpha val="45098"/>
            </a:srgb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94" name="角丸四角形 93"/>
          <p:cNvSpPr/>
          <p:nvPr/>
        </p:nvSpPr>
        <p:spPr>
          <a:xfrm>
            <a:off x="190507" y="3647776"/>
            <a:ext cx="1306167" cy="407011"/>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体験の機会・場</a:t>
            </a:r>
          </a:p>
        </p:txBody>
      </p:sp>
      <p:sp>
        <p:nvSpPr>
          <p:cNvPr id="95" name="角丸四角形 94"/>
          <p:cNvSpPr/>
          <p:nvPr/>
        </p:nvSpPr>
        <p:spPr>
          <a:xfrm>
            <a:off x="1701294" y="3129171"/>
            <a:ext cx="1546221" cy="407011"/>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緊急時の受け入れ</a:t>
            </a:r>
          </a:p>
        </p:txBody>
      </p:sp>
      <p:sp>
        <p:nvSpPr>
          <p:cNvPr id="96" name="角丸四角形 95"/>
          <p:cNvSpPr/>
          <p:nvPr/>
        </p:nvSpPr>
        <p:spPr>
          <a:xfrm>
            <a:off x="3760419" y="3600085"/>
            <a:ext cx="976599"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相談</a:t>
            </a:r>
          </a:p>
        </p:txBody>
      </p:sp>
      <p:sp>
        <p:nvSpPr>
          <p:cNvPr id="66" name="テキスト ボックス 65"/>
          <p:cNvSpPr txBox="1"/>
          <p:nvPr/>
        </p:nvSpPr>
        <p:spPr>
          <a:xfrm>
            <a:off x="136084" y="116636"/>
            <a:ext cx="9597588" cy="432048"/>
          </a:xfrm>
          <a:prstGeom prst="rect">
            <a:avLst/>
          </a:prstGeom>
          <a:ln>
            <a:solidFill>
              <a:srgbClr val="31849B"/>
            </a:solidFill>
          </a:ln>
        </p:spPr>
        <p:style>
          <a:lnRef idx="1">
            <a:schemeClr val="accent5"/>
          </a:lnRef>
          <a:fillRef idx="2">
            <a:schemeClr val="accent5"/>
          </a:fillRef>
          <a:effectRef idx="1">
            <a:schemeClr val="accent5"/>
          </a:effectRef>
          <a:fontRef idx="minor">
            <a:schemeClr val="dk1"/>
          </a:fontRef>
        </p:style>
        <p:txBody>
          <a:bodyPr wrap="square" lIns="91341" tIns="45673" rIns="91341" bIns="45673" rtlCol="0" anchor="ctr" anchorCtr="0">
            <a:noAutofit/>
          </a:bodyPr>
          <a:lstStyle/>
          <a:p>
            <a:pPr algn="ctr" defTabSz="913294" fontAlgn="auto">
              <a:spcBef>
                <a:spcPts val="0"/>
              </a:spcBef>
              <a:spcAft>
                <a:spcPts val="0"/>
              </a:spcAft>
            </a:pPr>
            <a:r>
              <a:rPr lang="ja-JP" altLang="en-US" sz="2400" b="1" dirty="0">
                <a:solidFill>
                  <a:srgbClr val="1F497D"/>
                </a:solidFill>
                <a:latin typeface="HG丸ｺﾞｼｯｸM-PRO" pitchFamily="50" charset="-128"/>
                <a:ea typeface="HG丸ｺﾞｼｯｸM-PRO" pitchFamily="50" charset="-128"/>
              </a:rPr>
              <a:t>地域生活支援拠点等の整備について</a:t>
            </a:r>
          </a:p>
        </p:txBody>
      </p:sp>
      <p:pic>
        <p:nvPicPr>
          <p:cNvPr id="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778" y="3796333"/>
            <a:ext cx="1411638" cy="102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正方形/長方形 123"/>
          <p:cNvSpPr/>
          <p:nvPr/>
        </p:nvSpPr>
        <p:spPr>
          <a:xfrm>
            <a:off x="1666507" y="4618831"/>
            <a:ext cx="1656184" cy="57739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グループホーム</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障害者支援施設</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基幹相談支援センター　</a:t>
            </a:r>
          </a:p>
        </p:txBody>
      </p:sp>
      <p:sp>
        <p:nvSpPr>
          <p:cNvPr id="84" name="正方形/長方形 83"/>
          <p:cNvSpPr/>
          <p:nvPr/>
        </p:nvSpPr>
        <p:spPr>
          <a:xfrm>
            <a:off x="3224811" y="4864001"/>
            <a:ext cx="288032" cy="33271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rtlCol="0" anchor="ctr"/>
          <a:lstStyle/>
          <a:p>
            <a:pPr algn="ctr"/>
            <a:r>
              <a:rPr lang="ja-JP" altLang="en-US" sz="1000" dirty="0">
                <a:solidFill>
                  <a:srgbClr val="1F497D">
                    <a:lumMod val="50000"/>
                  </a:srgbClr>
                </a:solidFill>
                <a:latin typeface="HGPｺﾞｼｯｸM" pitchFamily="50" charset="-128"/>
                <a:ea typeface="HGPｺﾞｼｯｸM" pitchFamily="50" charset="-128"/>
              </a:rPr>
              <a:t>等</a:t>
            </a:r>
          </a:p>
        </p:txBody>
      </p:sp>
      <p:sp>
        <p:nvSpPr>
          <p:cNvPr id="85" name="角丸四角形 84"/>
          <p:cNvSpPr/>
          <p:nvPr/>
        </p:nvSpPr>
        <p:spPr>
          <a:xfrm>
            <a:off x="430196" y="5155609"/>
            <a:ext cx="1270840"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専門性</a:t>
            </a:r>
          </a:p>
        </p:txBody>
      </p:sp>
      <p:sp>
        <p:nvSpPr>
          <p:cNvPr id="86" name="角丸四角形 85"/>
          <p:cNvSpPr/>
          <p:nvPr/>
        </p:nvSpPr>
        <p:spPr>
          <a:xfrm>
            <a:off x="3190250" y="5251033"/>
            <a:ext cx="1546221"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地域の体制づくり</a:t>
            </a:r>
          </a:p>
        </p:txBody>
      </p:sp>
      <p:pic>
        <p:nvPicPr>
          <p:cNvPr id="87" name="Picture 14" descr="C:\Users\MMVLP\AppData\Local\Microsoft\Windows\Temporary Internet Files\Content.IE5\XKGTVJGM\MC90029092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4777" y="3068960"/>
            <a:ext cx="365053" cy="38107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C:\Users\MMVLP\AppData\Local\Microsoft\Windows\Temporary Internet Files\Content.IE5\D72XNR2I\MCj04454420000[1].wmf"/>
          <p:cNvPicPr>
            <a:picLocks noChangeAspect="1" noChangeArrowheads="1"/>
          </p:cNvPicPr>
          <p:nvPr/>
        </p:nvPicPr>
        <p:blipFill>
          <a:blip r:embed="rId5"/>
          <a:srcRect/>
          <a:stretch>
            <a:fillRect/>
          </a:stretch>
        </p:blipFill>
        <p:spPr bwMode="auto">
          <a:xfrm>
            <a:off x="3760379" y="3832691"/>
            <a:ext cx="334650" cy="548610"/>
          </a:xfrm>
          <a:prstGeom prst="rect">
            <a:avLst/>
          </a:prstGeom>
          <a:noFill/>
        </p:spPr>
      </p:pic>
      <p:grpSp>
        <p:nvGrpSpPr>
          <p:cNvPr id="126" name="グループ化 125"/>
          <p:cNvGrpSpPr/>
          <p:nvPr/>
        </p:nvGrpSpPr>
        <p:grpSpPr>
          <a:xfrm>
            <a:off x="920660" y="6118148"/>
            <a:ext cx="3405191" cy="453770"/>
            <a:chOff x="11391305" y="6084224"/>
            <a:chExt cx="1234313" cy="290307"/>
          </a:xfrm>
        </p:grpSpPr>
        <p:sp>
          <p:nvSpPr>
            <p:cNvPr id="127" name="角丸四角形 126"/>
            <p:cNvSpPr/>
            <p:nvPr/>
          </p:nvSpPr>
          <p:spPr>
            <a:xfrm>
              <a:off x="11442200" y="6084224"/>
              <a:ext cx="1080088" cy="290307"/>
            </a:xfrm>
            <a:prstGeom prst="roundRect">
              <a:avLst>
                <a:gd name="adj" fmla="val 81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0000"/>
                </a:solidFill>
                <a:latin typeface="HGPｺﾞｼｯｸM" panose="020B0600000000000000" pitchFamily="50" charset="-128"/>
                <a:ea typeface="HGPｺﾞｼｯｸM" panose="020B0600000000000000" pitchFamily="50" charset="-128"/>
              </a:endParaRPr>
            </a:p>
          </p:txBody>
        </p:sp>
        <p:sp>
          <p:nvSpPr>
            <p:cNvPr id="128" name="テキスト ボックス 127"/>
            <p:cNvSpPr txBox="1"/>
            <p:nvPr/>
          </p:nvSpPr>
          <p:spPr>
            <a:xfrm>
              <a:off x="11391305" y="6122301"/>
              <a:ext cx="1234313" cy="196906"/>
            </a:xfrm>
            <a:prstGeom prst="rect">
              <a:avLst/>
            </a:prstGeom>
            <a:noFill/>
          </p:spPr>
          <p:txBody>
            <a:bodyPr wrap="square" rtlCol="0">
              <a:spAutoFit/>
            </a:bodyPr>
            <a:lstStyle/>
            <a:p>
              <a:pPr algn="ctr"/>
              <a:r>
                <a:rPr lang="ja-JP" altLang="en-US" sz="1400" dirty="0">
                  <a:solidFill>
                    <a:srgbClr val="000000"/>
                  </a:solidFill>
                  <a:latin typeface="HGPｺﾞｼｯｸM" panose="020B0600000000000000" pitchFamily="50" charset="-128"/>
                  <a:ea typeface="HGPｺﾞｼｯｸM" panose="020B0600000000000000" pitchFamily="50" charset="-128"/>
                </a:rPr>
                <a:t>障害福祉サービス・在宅医療等</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p:txBody>
        </p:sp>
      </p:grpSp>
      <p:sp>
        <p:nvSpPr>
          <p:cNvPr id="114" name="上下矢印 113"/>
          <p:cNvSpPr/>
          <p:nvPr/>
        </p:nvSpPr>
        <p:spPr>
          <a:xfrm>
            <a:off x="2275189" y="5332394"/>
            <a:ext cx="397944" cy="873071"/>
          </a:xfrm>
          <a:prstGeom prst="up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91341" tIns="0" rIns="91341" bIns="0" rtlCol="0" anchor="ctr"/>
          <a:lstStyle/>
          <a:p>
            <a:pPr algn="ctr">
              <a:lnSpc>
                <a:spcPts val="1399"/>
              </a:lnSpc>
            </a:pPr>
            <a:endParaRPr lang="ja-JP" altLang="en-US" sz="1200" dirty="0">
              <a:solidFill>
                <a:srgbClr val="0070C0"/>
              </a:solidFill>
              <a:latin typeface="ＤＨＰ平成明朝体W7" panose="02020700000000000000" pitchFamily="18" charset="-128"/>
              <a:ea typeface="ＤＨＰ平成明朝体W7" panose="02020700000000000000" pitchFamily="18" charset="-128"/>
              <a:cs typeface="メイリオ" panose="020B0604030504040204" pitchFamily="50" charset="-128"/>
            </a:endParaRPr>
          </a:p>
        </p:txBody>
      </p:sp>
      <p:sp>
        <p:nvSpPr>
          <p:cNvPr id="129" name="正方形/長方形 128"/>
          <p:cNvSpPr/>
          <p:nvPr/>
        </p:nvSpPr>
        <p:spPr>
          <a:xfrm>
            <a:off x="2494606" y="5673435"/>
            <a:ext cx="1463942" cy="275866"/>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rtlCol="0" anchor="ctr"/>
          <a:lstStyle/>
          <a:p>
            <a:pPr algn="ctr"/>
            <a:r>
              <a:rPr lang="ja-JP" altLang="en-US" sz="1200" dirty="0">
                <a:solidFill>
                  <a:prstClr val="black"/>
                </a:solidFill>
                <a:latin typeface="HGPｺﾞｼｯｸM" pitchFamily="50" charset="-128"/>
                <a:ea typeface="HGPｺﾞｼｯｸM" pitchFamily="50" charset="-128"/>
              </a:rPr>
              <a:t>必要に応じて連携</a:t>
            </a:r>
          </a:p>
        </p:txBody>
      </p:sp>
      <p:pic>
        <p:nvPicPr>
          <p:cNvPr id="1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047" y="4347973"/>
            <a:ext cx="1161763" cy="92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10" descr="C:\Users\MMVLP\AppData\Local\Microsoft\Windows\Temporary Internet Files\Content.IE5\D72XNR2I\MCj02320620000[1].wmf"/>
          <p:cNvPicPr>
            <a:picLocks noChangeAspect="1" noChangeArrowheads="1"/>
          </p:cNvPicPr>
          <p:nvPr/>
        </p:nvPicPr>
        <p:blipFill>
          <a:blip r:embed="rId6"/>
          <a:srcRect/>
          <a:stretch>
            <a:fillRect/>
          </a:stretch>
        </p:blipFill>
        <p:spPr bwMode="auto">
          <a:xfrm>
            <a:off x="920578" y="3937729"/>
            <a:ext cx="400748" cy="536507"/>
          </a:xfrm>
          <a:prstGeom prst="rect">
            <a:avLst/>
          </a:prstGeom>
          <a:noFill/>
        </p:spPr>
      </p:pic>
      <p:pic>
        <p:nvPicPr>
          <p:cNvPr id="132" name="Picture 18" descr="C:\Users\MMVLP\AppData\Local\Microsoft\Windows\Temporary Internet Files\Content.IE5\D72XNR2I\MCj04454420000[1].wmf"/>
          <p:cNvPicPr>
            <a:picLocks noChangeAspect="1" noChangeArrowheads="1"/>
          </p:cNvPicPr>
          <p:nvPr/>
        </p:nvPicPr>
        <p:blipFill>
          <a:blip r:embed="rId5"/>
          <a:srcRect/>
          <a:stretch>
            <a:fillRect/>
          </a:stretch>
        </p:blipFill>
        <p:spPr bwMode="auto">
          <a:xfrm>
            <a:off x="8769729" y="3933078"/>
            <a:ext cx="660197" cy="1082298"/>
          </a:xfrm>
          <a:prstGeom prst="rect">
            <a:avLst/>
          </a:prstGeom>
          <a:noFill/>
        </p:spPr>
      </p:pic>
      <p:sp>
        <p:nvSpPr>
          <p:cNvPr id="109" name="角丸四角形 108"/>
          <p:cNvSpPr/>
          <p:nvPr/>
        </p:nvSpPr>
        <p:spPr>
          <a:xfrm>
            <a:off x="8652579" y="4885400"/>
            <a:ext cx="893900" cy="355906"/>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0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相談</a:t>
            </a:r>
          </a:p>
        </p:txBody>
      </p:sp>
      <p:pic>
        <p:nvPicPr>
          <p:cNvPr id="1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4835" y="5377885"/>
            <a:ext cx="1083672" cy="740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 name="角丸四角形 109"/>
          <p:cNvSpPr/>
          <p:nvPr/>
        </p:nvSpPr>
        <p:spPr>
          <a:xfrm>
            <a:off x="6836934" y="6027966"/>
            <a:ext cx="1230515" cy="354997"/>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000" b="1" kern="0" spc="-10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緊急時の受け入れ</a:t>
            </a:r>
          </a:p>
        </p:txBody>
      </p:sp>
      <p:sp>
        <p:nvSpPr>
          <p:cNvPr id="143" name="正方形/長方形 142"/>
          <p:cNvSpPr/>
          <p:nvPr/>
        </p:nvSpPr>
        <p:spPr>
          <a:xfrm>
            <a:off x="5034285" y="5131356"/>
            <a:ext cx="1656184" cy="57739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グループホーム</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障害者支援施設</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基幹相談支援センター　</a:t>
            </a:r>
          </a:p>
        </p:txBody>
      </p:sp>
      <p:sp>
        <p:nvSpPr>
          <p:cNvPr id="144" name="正方形/長方形 143"/>
          <p:cNvSpPr/>
          <p:nvPr/>
        </p:nvSpPr>
        <p:spPr>
          <a:xfrm>
            <a:off x="7978677" y="5698580"/>
            <a:ext cx="828092" cy="25119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短期入所　</a:t>
            </a:r>
          </a:p>
        </p:txBody>
      </p:sp>
      <p:sp>
        <p:nvSpPr>
          <p:cNvPr id="145" name="正方形/長方形 144"/>
          <p:cNvSpPr/>
          <p:nvPr/>
        </p:nvSpPr>
        <p:spPr>
          <a:xfrm>
            <a:off x="8290251" y="3707129"/>
            <a:ext cx="1499042" cy="25119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相談支援事業所　</a:t>
            </a:r>
          </a:p>
        </p:txBody>
      </p:sp>
      <p:sp>
        <p:nvSpPr>
          <p:cNvPr id="146" name="正方形/長方形 145"/>
          <p:cNvSpPr/>
          <p:nvPr/>
        </p:nvSpPr>
        <p:spPr>
          <a:xfrm>
            <a:off x="5572146" y="3474476"/>
            <a:ext cx="1499042" cy="25119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日中活動サービス</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事業所　</a:t>
            </a:r>
          </a:p>
        </p:txBody>
      </p:sp>
      <p:sp>
        <p:nvSpPr>
          <p:cNvPr id="147" name="角丸四角形 146"/>
          <p:cNvSpPr/>
          <p:nvPr/>
        </p:nvSpPr>
        <p:spPr>
          <a:xfrm>
            <a:off x="6610485" y="4623890"/>
            <a:ext cx="1546221"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地域の体制づくり</a:t>
            </a:r>
          </a:p>
        </p:txBody>
      </p:sp>
      <p:sp>
        <p:nvSpPr>
          <p:cNvPr id="148" name="角丸四角形 147"/>
          <p:cNvSpPr/>
          <p:nvPr/>
        </p:nvSpPr>
        <p:spPr>
          <a:xfrm>
            <a:off x="5105368" y="3971858"/>
            <a:ext cx="1270840"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専門性</a:t>
            </a:r>
          </a:p>
        </p:txBody>
      </p:sp>
      <p:pic>
        <p:nvPicPr>
          <p:cNvPr id="41" name="Picture 8" descr="C:\Users\MMVLP\AppData\Local\Microsoft\Windows\Temporary Internet Files\Content.IE5\J4T2SE5U\MC90043711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5386" y="4497569"/>
            <a:ext cx="589833" cy="548310"/>
          </a:xfrm>
          <a:prstGeom prst="rect">
            <a:avLst/>
          </a:prstGeom>
          <a:noFill/>
          <a:extLst>
            <a:ext uri="{909E8E84-426E-40DD-AFC4-6F175D3DCCD1}">
              <a14:hiddenFill xmlns:a14="http://schemas.microsoft.com/office/drawing/2010/main">
                <a:solidFill>
                  <a:srgbClr val="FFFFFF"/>
                </a:solidFill>
              </a14:hiddenFill>
            </a:ext>
          </a:extLst>
        </p:spPr>
      </p:pic>
      <p:sp>
        <p:nvSpPr>
          <p:cNvPr id="42" name="正方形/長方形 41"/>
          <p:cNvSpPr/>
          <p:nvPr/>
        </p:nvSpPr>
        <p:spPr>
          <a:xfrm>
            <a:off x="7331128" y="5015829"/>
            <a:ext cx="1321553" cy="24294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コーディネーター　</a:t>
            </a:r>
          </a:p>
        </p:txBody>
      </p:sp>
      <p:sp>
        <p:nvSpPr>
          <p:cNvPr id="43"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69</a:t>
            </a:fld>
            <a:endParaRPr lang="en-US" altLang="ja-JP" dirty="0">
              <a:solidFill>
                <a:srgbClr val="000000"/>
              </a:solidFill>
            </a:endParaRPr>
          </a:p>
        </p:txBody>
      </p:sp>
    </p:spTree>
    <p:extLst>
      <p:ext uri="{BB962C8B-B14F-4D97-AF65-F5344CB8AC3E}">
        <p14:creationId xmlns:p14="http://schemas.microsoft.com/office/powerpoint/2010/main" val="4158666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84593" y="858716"/>
            <a:ext cx="9757175" cy="720000"/>
          </a:xfrm>
          <a:prstGeom prst="rect">
            <a:avLst/>
          </a:prstGeom>
          <a:noFill/>
          <a:ln w="25400">
            <a:solidFill>
              <a:schemeClr val="accent1"/>
            </a:solidFill>
            <a:round/>
            <a:headEnd/>
            <a:tailEnd/>
          </a:ln>
        </p:spPr>
        <p:txBody>
          <a:bodyPr lIns="144000" tIns="36000" rIns="144000" bIns="34208" rtlCol="0" anchor="ctr"/>
          <a:lstStyle/>
          <a:p>
            <a:pPr algn="just" defTabSz="957263">
              <a:lnSpc>
                <a:spcPts val="1550"/>
              </a:lnSpc>
              <a:spcBef>
                <a:spcPts val="100"/>
              </a:spcBef>
            </a:pPr>
            <a:r>
              <a:rPr lang="ja-JP" altLang="en-US" sz="1300" dirty="0" smtClean="0">
                <a:solidFill>
                  <a:prstClr val="black"/>
                </a:solidFill>
                <a:latin typeface="ＭＳ ゴシック" panose="020B0609070205080204" pitchFamily="49" charset="-128"/>
                <a:ea typeface="ＭＳ ゴシック" panose="020B0609070205080204" pitchFamily="49" charset="-128"/>
              </a:rPr>
              <a:t>　</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障害者が自らの望む地域生活を営むことができるよう、「</a:t>
            </a:r>
            <a:r>
              <a:rPr lang="ja-JP" altLang="en-US" sz="1300" spc="-100" dirty="0">
                <a:solidFill>
                  <a:prstClr val="black"/>
                </a:solidFill>
                <a:latin typeface="ＭＳ ゴシック" panose="020B0609070205080204" pitchFamily="49" charset="-128"/>
                <a:ea typeface="ＭＳ ゴシック" panose="020B0609070205080204" pitchFamily="49" charset="-128"/>
              </a:rPr>
              <a:t>生活</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」と「</a:t>
            </a:r>
            <a:r>
              <a:rPr lang="ja-JP" altLang="en-US" sz="1300" spc="-100" dirty="0">
                <a:solidFill>
                  <a:prstClr val="black"/>
                </a:solidFill>
                <a:latin typeface="ＭＳ ゴシック" panose="020B0609070205080204" pitchFamily="49" charset="-128"/>
                <a:ea typeface="ＭＳ ゴシック" panose="020B0609070205080204" pitchFamily="49" charset="-128"/>
              </a:rPr>
              <a:t>就労</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」に対する支援の一層の充実や高齢障害者</a:t>
            </a:r>
            <a:r>
              <a:rPr lang="ja-JP" altLang="en-US" sz="1300" spc="-100" dirty="0">
                <a:solidFill>
                  <a:prstClr val="black"/>
                </a:solidFill>
                <a:latin typeface="ＭＳ ゴシック" panose="020B0609070205080204" pitchFamily="49" charset="-128"/>
                <a:ea typeface="ＭＳ ゴシック" panose="020B0609070205080204" pitchFamily="49" charset="-128"/>
              </a:rPr>
              <a:t>に</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よる介護保険サービスの円滑な利用を促進するため</a:t>
            </a:r>
            <a:r>
              <a:rPr lang="ja-JP" altLang="en-US" sz="1300" spc="-100" dirty="0">
                <a:solidFill>
                  <a:prstClr val="black"/>
                </a:solidFill>
                <a:latin typeface="ＭＳ ゴシック" panose="020B0609070205080204" pitchFamily="49" charset="-128"/>
                <a:ea typeface="ＭＳ ゴシック" panose="020B0609070205080204" pitchFamily="49" charset="-128"/>
              </a:rPr>
              <a:t>の</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見直しを行うとともに、障害児支援のニーズの多様化にきめ細かく対応するための支援の拡充を図るほか、サービスの質の確保・向上を図るための環境整備</a:t>
            </a:r>
            <a:r>
              <a:rPr lang="ja-JP" altLang="en-US" sz="1300" spc="-100" dirty="0">
                <a:solidFill>
                  <a:prstClr val="black"/>
                </a:solidFill>
                <a:latin typeface="ＭＳ ゴシック" panose="020B0609070205080204" pitchFamily="49" charset="-128"/>
                <a:ea typeface="ＭＳ ゴシック" panose="020B0609070205080204" pitchFamily="49" charset="-128"/>
              </a:rPr>
              <a:t>等</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を行う。</a:t>
            </a:r>
            <a:endParaRPr lang="ja-JP" altLang="en-US" sz="1300" spc="-100" dirty="0">
              <a:solidFill>
                <a:prstClr val="black"/>
              </a:solidFill>
              <a:latin typeface="ＭＳ ゴシック" panose="020B0609070205080204" pitchFamily="49" charset="-128"/>
              <a:ea typeface="ＭＳ ゴシック" panose="020B0609070205080204" pitchFamily="49" charset="-128"/>
            </a:endParaRPr>
          </a:p>
        </p:txBody>
      </p:sp>
      <p:sp>
        <p:nvSpPr>
          <p:cNvPr id="27" name="正方形/長方形 26"/>
          <p:cNvSpPr/>
          <p:nvPr/>
        </p:nvSpPr>
        <p:spPr bwMode="auto">
          <a:xfrm>
            <a:off x="84593" y="1875248"/>
            <a:ext cx="9757175" cy="4392000"/>
          </a:xfrm>
          <a:prstGeom prst="rect">
            <a:avLst/>
          </a:prstGeom>
          <a:noFill/>
          <a:ln w="25400">
            <a:solidFill>
              <a:schemeClr val="accent1"/>
            </a:solidFill>
            <a:round/>
            <a:headEnd/>
            <a:tailEnd/>
          </a:ln>
        </p:spPr>
        <p:txBody>
          <a:bodyPr lIns="68415" tIns="34208" rIns="68415" bIns="34208" rtlCol="0" anchor="ctr" anchorCtr="0"/>
          <a:lstStyle/>
          <a:p>
            <a:r>
              <a:rPr lang="ja-JP" altLang="en-US" sz="1600" b="1" u="sng" dirty="0" smtClean="0">
                <a:solidFill>
                  <a:srgbClr val="00B050"/>
                </a:solidFill>
                <a:latin typeface="ＭＳ Ｐゴシック"/>
              </a:rPr>
              <a:t>１</a:t>
            </a:r>
            <a:r>
              <a:rPr lang="ja-JP" altLang="en-US" sz="1600" b="1" u="sng" dirty="0">
                <a:solidFill>
                  <a:srgbClr val="00B050"/>
                </a:solidFill>
                <a:latin typeface="ＭＳ Ｐゴシック"/>
              </a:rPr>
              <a:t>．</a:t>
            </a:r>
            <a:r>
              <a:rPr lang="ja-JP" altLang="en-US" sz="1600" b="1" u="sng" dirty="0" smtClean="0">
                <a:solidFill>
                  <a:srgbClr val="00B050"/>
                </a:solidFill>
                <a:latin typeface="ＭＳ Ｐゴシック"/>
              </a:rPr>
              <a:t>障害者の望む地域生活の支援</a:t>
            </a:r>
            <a:endParaRPr lang="en-US" altLang="ja-JP" sz="1600" b="1" u="sng" dirty="0" smtClean="0">
              <a:solidFill>
                <a:srgbClr val="00B050"/>
              </a:solidFill>
              <a:latin typeface="ＭＳ Ｐゴシック"/>
            </a:endParaRPr>
          </a:p>
          <a:p>
            <a:endParaRPr lang="en-US" altLang="ja-JP" sz="400" dirty="0" smtClean="0">
              <a:solidFill>
                <a:prstClr val="black"/>
              </a:solidFill>
              <a:latin typeface="ＭＳ Ｐゴシック"/>
            </a:endParaRPr>
          </a:p>
          <a:p>
            <a:pPr marL="265113" indent="-265113"/>
            <a:r>
              <a:rPr lang="ja-JP" altLang="en-US" sz="1300" i="1" dirty="0">
                <a:solidFill>
                  <a:srgbClr val="FF0000"/>
                </a:solidFill>
                <a:latin typeface="ＭＳ Ｐゴシック"/>
              </a:rPr>
              <a:t> </a:t>
            </a:r>
            <a:r>
              <a:rPr lang="en-US" altLang="ja-JP" sz="1300" dirty="0" smtClean="0">
                <a:solidFill>
                  <a:prstClr val="black"/>
                </a:solidFill>
                <a:latin typeface="ＭＳ Ｐゴシック"/>
              </a:rPr>
              <a:t>(1) </a:t>
            </a:r>
            <a:r>
              <a:rPr lang="ja-JP" altLang="en-US" sz="1300" dirty="0" smtClean="0">
                <a:solidFill>
                  <a:prstClr val="black"/>
                </a:solidFill>
                <a:latin typeface="ＭＳ Ｐゴシック"/>
              </a:rPr>
              <a:t>施設</a:t>
            </a:r>
            <a:r>
              <a:rPr lang="ja-JP" altLang="en-US" sz="1300" dirty="0">
                <a:solidFill>
                  <a:prstClr val="black"/>
                </a:solidFill>
                <a:latin typeface="ＭＳ Ｐゴシック"/>
              </a:rPr>
              <a:t>入所支援や共同生活援助を利用していた者等を</a:t>
            </a:r>
            <a:r>
              <a:rPr lang="ja-JP" altLang="en-US" sz="1300" dirty="0" smtClean="0">
                <a:solidFill>
                  <a:prstClr val="black"/>
                </a:solidFill>
                <a:latin typeface="ＭＳ Ｐゴシック"/>
              </a:rPr>
              <a:t>対象として、</a:t>
            </a:r>
            <a:r>
              <a:rPr lang="ja-JP" altLang="en-US" sz="1300" dirty="0">
                <a:solidFill>
                  <a:prstClr val="black"/>
                </a:solidFill>
                <a:latin typeface="ＭＳ Ｐゴシック"/>
              </a:rPr>
              <a:t>定期的な巡回訪問や随時の対応により、円滑な地域生活に向けた相談・助言等を行う</a:t>
            </a:r>
            <a:r>
              <a:rPr lang="ja-JP" altLang="en-US" sz="1300" dirty="0" smtClean="0">
                <a:solidFill>
                  <a:prstClr val="black"/>
                </a:solidFill>
                <a:latin typeface="ＭＳ Ｐゴシック"/>
              </a:rPr>
              <a:t>サービスを新設する（</a:t>
            </a:r>
            <a:r>
              <a:rPr lang="ja-JP" altLang="en-US" sz="1300" u="sng" dirty="0" smtClean="0">
                <a:solidFill>
                  <a:prstClr val="black"/>
                </a:solidFill>
                <a:latin typeface="ＭＳ Ｐゴシック"/>
              </a:rPr>
              <a:t>自立生活援助</a:t>
            </a:r>
            <a:r>
              <a:rPr lang="ja-JP" altLang="en-US" sz="1300" dirty="0" smtClean="0">
                <a:solidFill>
                  <a:prstClr val="black"/>
                </a:solidFill>
                <a:latin typeface="ＭＳ Ｐゴシック"/>
              </a:rPr>
              <a:t>）</a:t>
            </a:r>
            <a:endParaRPr lang="en-US" altLang="ja-JP" sz="1300" dirty="0" smtClean="0">
              <a:solidFill>
                <a:prstClr val="black"/>
              </a:solidFill>
              <a:latin typeface="ＭＳ Ｐゴシック"/>
            </a:endParaRPr>
          </a:p>
          <a:p>
            <a:pPr marL="323850" indent="-323850"/>
            <a:endParaRPr lang="en-US" altLang="ja-JP" sz="200" dirty="0" smtClean="0">
              <a:solidFill>
                <a:prstClr val="black"/>
              </a:solidFill>
              <a:latin typeface="ＭＳ Ｐゴシック"/>
            </a:endParaRPr>
          </a:p>
          <a:p>
            <a:pPr marL="323850" indent="-323850"/>
            <a:r>
              <a:rPr lang="ja-JP" altLang="en-US" sz="1300" dirty="0" smtClean="0">
                <a:solidFill>
                  <a:prstClr val="black"/>
                </a:solidFill>
                <a:latin typeface="ＭＳ Ｐゴシック"/>
              </a:rPr>
              <a:t> </a:t>
            </a:r>
            <a:r>
              <a:rPr lang="en-US" altLang="ja-JP" sz="1300" dirty="0" smtClean="0">
                <a:solidFill>
                  <a:prstClr val="black"/>
                </a:solidFill>
                <a:latin typeface="ＭＳ Ｐゴシック"/>
              </a:rPr>
              <a:t>(2) </a:t>
            </a:r>
            <a:r>
              <a:rPr lang="ja-JP" altLang="en-US" sz="1300" dirty="0" smtClean="0">
                <a:solidFill>
                  <a:prstClr val="black"/>
                </a:solidFill>
                <a:latin typeface="ＭＳ Ｐゴシック"/>
              </a:rPr>
              <a:t>就業</a:t>
            </a:r>
            <a:r>
              <a:rPr lang="ja-JP" altLang="en-US" sz="1300" dirty="0">
                <a:solidFill>
                  <a:prstClr val="black"/>
                </a:solidFill>
                <a:latin typeface="ＭＳ Ｐゴシック"/>
              </a:rPr>
              <a:t>に伴う生活面の課題に対応できるよう、事業所・家族との連絡調整等の支援を行う</a:t>
            </a:r>
            <a:r>
              <a:rPr lang="ja-JP" altLang="en-US" sz="1300" dirty="0" smtClean="0">
                <a:solidFill>
                  <a:prstClr val="black"/>
                </a:solidFill>
                <a:latin typeface="ＭＳ Ｐゴシック"/>
              </a:rPr>
              <a:t>サービスを新設する（</a:t>
            </a:r>
            <a:r>
              <a:rPr lang="ja-JP" altLang="en-US" sz="1300" u="sng" dirty="0" smtClean="0">
                <a:solidFill>
                  <a:prstClr val="black"/>
                </a:solidFill>
                <a:latin typeface="ＭＳ Ｐゴシック"/>
              </a:rPr>
              <a:t>就労定着支援</a:t>
            </a:r>
            <a:r>
              <a:rPr lang="ja-JP" altLang="en-US" sz="1300" dirty="0" smtClean="0">
                <a:solidFill>
                  <a:prstClr val="black"/>
                </a:solidFill>
                <a:latin typeface="ＭＳ Ｐゴシック"/>
              </a:rPr>
              <a:t>）</a:t>
            </a:r>
            <a:endParaRPr lang="ja-JP" altLang="en-US" sz="1300" dirty="0">
              <a:solidFill>
                <a:prstClr val="black"/>
              </a:solidFill>
              <a:latin typeface="ＭＳ Ｐゴシック"/>
            </a:endParaRPr>
          </a:p>
          <a:p>
            <a:pPr marL="323850" indent="-323850"/>
            <a:endParaRPr lang="en-US" altLang="ja-JP" sz="200" dirty="0" smtClean="0">
              <a:solidFill>
                <a:prstClr val="black"/>
              </a:solidFill>
              <a:latin typeface="ＭＳ Ｐゴシック"/>
            </a:endParaRPr>
          </a:p>
          <a:p>
            <a:pPr marL="323850" indent="-323850"/>
            <a:r>
              <a:rPr lang="ja-JP" altLang="en-US" sz="1300" dirty="0" smtClean="0">
                <a:solidFill>
                  <a:prstClr val="black"/>
                </a:solidFill>
                <a:latin typeface="ＭＳ Ｐゴシック"/>
              </a:rPr>
              <a:t> </a:t>
            </a:r>
            <a:r>
              <a:rPr lang="en-US" altLang="ja-JP" sz="1300" dirty="0" smtClean="0">
                <a:solidFill>
                  <a:prstClr val="black"/>
                </a:solidFill>
                <a:latin typeface="ＭＳ Ｐゴシック"/>
              </a:rPr>
              <a:t>(3) </a:t>
            </a:r>
            <a:r>
              <a:rPr lang="ja-JP" altLang="en-US" sz="1300" dirty="0">
                <a:solidFill>
                  <a:prstClr val="black"/>
                </a:solidFill>
                <a:latin typeface="ＭＳ Ｐゴシック"/>
              </a:rPr>
              <a:t>重度訪問介護について、</a:t>
            </a:r>
            <a:r>
              <a:rPr lang="ja-JP" altLang="en-US" sz="1300" u="sng" dirty="0">
                <a:solidFill>
                  <a:prstClr val="black"/>
                </a:solidFill>
                <a:latin typeface="ＭＳ Ｐゴシック"/>
              </a:rPr>
              <a:t>医療機関への入院時</a:t>
            </a:r>
            <a:r>
              <a:rPr lang="ja-JP" altLang="en-US" sz="1300" dirty="0">
                <a:solidFill>
                  <a:prstClr val="black"/>
                </a:solidFill>
                <a:latin typeface="ＭＳ Ｐゴシック"/>
              </a:rPr>
              <a:t>も一定の支援</a:t>
            </a:r>
            <a:r>
              <a:rPr lang="ja-JP" altLang="en-US" sz="1300" dirty="0" smtClean="0">
                <a:solidFill>
                  <a:prstClr val="black"/>
                </a:solidFill>
                <a:latin typeface="ＭＳ Ｐゴシック"/>
              </a:rPr>
              <a:t>を</a:t>
            </a:r>
            <a:r>
              <a:rPr lang="ja-JP" altLang="en-US" sz="1300" dirty="0">
                <a:solidFill>
                  <a:prstClr val="black"/>
                </a:solidFill>
                <a:latin typeface="ＭＳ Ｐゴシック"/>
              </a:rPr>
              <a:t>可能とする</a:t>
            </a:r>
            <a:endParaRPr lang="en-US" altLang="ja-JP" sz="1300" dirty="0" smtClean="0">
              <a:solidFill>
                <a:prstClr val="black"/>
              </a:solidFill>
              <a:latin typeface="ＭＳ Ｐゴシック"/>
            </a:endParaRPr>
          </a:p>
          <a:p>
            <a:pPr marL="323850" indent="-323850"/>
            <a:endParaRPr lang="en-US" altLang="ja-JP" sz="200" dirty="0">
              <a:solidFill>
                <a:prstClr val="black"/>
              </a:solidFill>
              <a:latin typeface="ＭＳ Ｐゴシック"/>
            </a:endParaRPr>
          </a:p>
          <a:p>
            <a:pPr marL="265113" indent="-265113"/>
            <a:r>
              <a:rPr lang="ja-JP" altLang="en-US" sz="1300" i="1" dirty="0" smtClean="0">
                <a:solidFill>
                  <a:prstClr val="black"/>
                </a:solidFill>
                <a:latin typeface="ＭＳ Ｐゴシック"/>
              </a:rPr>
              <a:t> </a:t>
            </a:r>
            <a:r>
              <a:rPr lang="en-US" altLang="ja-JP" sz="1300" dirty="0" smtClean="0">
                <a:solidFill>
                  <a:prstClr val="black"/>
                </a:solidFill>
                <a:latin typeface="ＭＳ Ｐゴシック"/>
              </a:rPr>
              <a:t>(4) </a:t>
            </a:r>
            <a:r>
              <a:rPr lang="en-US" altLang="ja-JP" sz="1300" u="sng" dirty="0" smtClean="0">
                <a:solidFill>
                  <a:prstClr val="black"/>
                </a:solidFill>
                <a:latin typeface="ＭＳ Ｐゴシック"/>
              </a:rPr>
              <a:t>65</a:t>
            </a:r>
            <a:r>
              <a:rPr lang="ja-JP" altLang="en-US" sz="1300" u="sng" dirty="0" smtClean="0">
                <a:solidFill>
                  <a:prstClr val="black"/>
                </a:solidFill>
                <a:latin typeface="ＭＳ Ｐゴシック"/>
              </a:rPr>
              <a:t>歳に至るまで相当の長期間にわたり障害福祉サービスを利用してきた低所得の高齢障害者</a:t>
            </a:r>
            <a:r>
              <a:rPr lang="ja-JP" altLang="en-US" sz="1300" dirty="0" smtClean="0">
                <a:solidFill>
                  <a:prstClr val="black"/>
                </a:solidFill>
                <a:latin typeface="ＭＳ Ｐゴシック"/>
              </a:rPr>
              <a:t>が引き続き</a:t>
            </a:r>
            <a:r>
              <a:rPr lang="ja-JP" altLang="en-US" sz="1300" dirty="0">
                <a:solidFill>
                  <a:prstClr val="black"/>
                </a:solidFill>
                <a:latin typeface="ＭＳ Ｐゴシック"/>
              </a:rPr>
              <a:t>障害福祉</a:t>
            </a:r>
            <a:r>
              <a:rPr lang="ja-JP" altLang="en-US" sz="1300" dirty="0" smtClean="0">
                <a:solidFill>
                  <a:prstClr val="black"/>
                </a:solidFill>
                <a:latin typeface="ＭＳ Ｐゴシック"/>
              </a:rPr>
              <a:t>サービスに相当する介護保険サービスを利用する場合に、障害者の所得の状況や障害の程度等の事情を勘案し、当該介護保険サービスの</a:t>
            </a:r>
            <a:r>
              <a:rPr lang="ja-JP" altLang="en-US" sz="1300" u="sng" dirty="0" smtClean="0">
                <a:solidFill>
                  <a:prstClr val="black"/>
                </a:solidFill>
                <a:latin typeface="ＭＳ Ｐゴシック"/>
              </a:rPr>
              <a:t>利用者負担を障害福祉制度により軽減</a:t>
            </a:r>
            <a:r>
              <a:rPr lang="ja-JP" altLang="en-US" sz="1300" dirty="0" smtClean="0">
                <a:solidFill>
                  <a:prstClr val="black"/>
                </a:solidFill>
                <a:latin typeface="ＭＳ Ｐゴシック"/>
              </a:rPr>
              <a:t>（償還）できる仕組みを設ける</a:t>
            </a:r>
            <a:endParaRPr lang="en-US" altLang="ja-JP" sz="1300" i="1" dirty="0" smtClean="0">
              <a:solidFill>
                <a:prstClr val="black"/>
              </a:solidFill>
              <a:latin typeface="ＭＳ Ｐゴシック"/>
            </a:endParaRPr>
          </a:p>
          <a:p>
            <a:pPr marL="216000" indent="-216000"/>
            <a:endParaRPr lang="en-US" altLang="ja-JP" sz="700" dirty="0" smtClean="0">
              <a:solidFill>
                <a:prstClr val="black"/>
              </a:solidFill>
              <a:latin typeface="ＭＳ Ｐゴシック"/>
            </a:endParaRPr>
          </a:p>
          <a:p>
            <a:r>
              <a:rPr lang="ja-JP" altLang="en-US" sz="1600" b="1" u="sng" dirty="0" smtClean="0">
                <a:solidFill>
                  <a:srgbClr val="00B050"/>
                </a:solidFill>
                <a:latin typeface="ＭＳ Ｐゴシック"/>
              </a:rPr>
              <a:t>２．障害児支援のニーズの多様化へのきめ細かな対応</a:t>
            </a:r>
            <a:endParaRPr lang="en-US" altLang="ja-JP" sz="1600" b="1" u="sng" dirty="0" smtClean="0">
              <a:solidFill>
                <a:srgbClr val="00B050"/>
              </a:solidFill>
              <a:latin typeface="ＭＳ Ｐゴシック"/>
            </a:endParaRPr>
          </a:p>
          <a:p>
            <a:endParaRPr lang="en-US" altLang="ja-JP" sz="400" dirty="0">
              <a:solidFill>
                <a:prstClr val="black"/>
              </a:solidFill>
              <a:latin typeface="ＭＳ Ｐゴシック"/>
            </a:endParaRPr>
          </a:p>
          <a:p>
            <a:pPr marL="179388" indent="-179388"/>
            <a:r>
              <a:rPr lang="en-US" altLang="ja-JP" sz="1300" dirty="0" smtClean="0">
                <a:solidFill>
                  <a:prstClr val="black"/>
                </a:solidFill>
                <a:latin typeface="ＭＳ Ｐゴシック"/>
              </a:rPr>
              <a:t> (1) </a:t>
            </a:r>
            <a:r>
              <a:rPr lang="ja-JP" altLang="en-US" sz="1300" dirty="0" smtClean="0">
                <a:solidFill>
                  <a:prstClr val="black"/>
                </a:solidFill>
                <a:latin typeface="ＭＳ Ｐゴシック"/>
              </a:rPr>
              <a:t>重度</a:t>
            </a:r>
            <a:r>
              <a:rPr lang="ja-JP" altLang="en-US" sz="1300" dirty="0">
                <a:solidFill>
                  <a:prstClr val="black"/>
                </a:solidFill>
                <a:latin typeface="ＭＳ Ｐゴシック"/>
              </a:rPr>
              <a:t>の</a:t>
            </a:r>
            <a:r>
              <a:rPr lang="ja-JP" altLang="en-US" sz="1300" dirty="0" smtClean="0">
                <a:solidFill>
                  <a:prstClr val="black"/>
                </a:solidFill>
                <a:latin typeface="ＭＳ Ｐゴシック"/>
              </a:rPr>
              <a:t>障害等に</a:t>
            </a:r>
            <a:r>
              <a:rPr lang="ja-JP" altLang="en-US" sz="1300" dirty="0">
                <a:solidFill>
                  <a:prstClr val="black"/>
                </a:solidFill>
                <a:latin typeface="ＭＳ Ｐゴシック"/>
              </a:rPr>
              <a:t>より外</a:t>
            </a:r>
            <a:r>
              <a:rPr lang="ja-JP" altLang="en-US" sz="1300" dirty="0" smtClean="0">
                <a:solidFill>
                  <a:prstClr val="black"/>
                </a:solidFill>
                <a:latin typeface="ＭＳ Ｐゴシック"/>
              </a:rPr>
              <a:t>出が著しく困難</a:t>
            </a:r>
            <a:r>
              <a:rPr lang="ja-JP" altLang="en-US" sz="1300" dirty="0">
                <a:solidFill>
                  <a:prstClr val="black"/>
                </a:solidFill>
                <a:latin typeface="ＭＳ Ｐゴシック"/>
              </a:rPr>
              <a:t>な</a:t>
            </a:r>
            <a:r>
              <a:rPr lang="ja-JP" altLang="en-US" sz="1300" dirty="0" smtClean="0">
                <a:solidFill>
                  <a:prstClr val="black"/>
                </a:solidFill>
                <a:latin typeface="ＭＳ Ｐゴシック"/>
              </a:rPr>
              <a:t>障害児に対し、</a:t>
            </a:r>
            <a:r>
              <a:rPr lang="ja-JP" altLang="en-US" sz="1300" u="sng" dirty="0" smtClean="0">
                <a:solidFill>
                  <a:prstClr val="black"/>
                </a:solidFill>
                <a:latin typeface="ＭＳ Ｐゴシック"/>
              </a:rPr>
              <a:t>居宅を訪問して発達</a:t>
            </a:r>
            <a:r>
              <a:rPr lang="ja-JP" altLang="en-US" sz="1300" u="sng" dirty="0">
                <a:solidFill>
                  <a:prstClr val="black"/>
                </a:solidFill>
                <a:latin typeface="ＭＳ Ｐゴシック"/>
              </a:rPr>
              <a:t>支援</a:t>
            </a:r>
            <a:r>
              <a:rPr lang="ja-JP" altLang="en-US" sz="1300" dirty="0" smtClean="0">
                <a:solidFill>
                  <a:prstClr val="black"/>
                </a:solidFill>
                <a:latin typeface="ＭＳ Ｐゴシック"/>
              </a:rPr>
              <a:t>を</a:t>
            </a:r>
            <a:r>
              <a:rPr lang="ja-JP" altLang="en-US" sz="1300" dirty="0">
                <a:solidFill>
                  <a:prstClr val="black"/>
                </a:solidFill>
                <a:latin typeface="ＭＳ Ｐゴシック"/>
              </a:rPr>
              <a:t>提供する</a:t>
            </a:r>
            <a:r>
              <a:rPr lang="ja-JP" altLang="en-US" sz="1300" dirty="0" smtClean="0">
                <a:solidFill>
                  <a:prstClr val="black"/>
                </a:solidFill>
                <a:latin typeface="ＭＳ Ｐゴシック"/>
              </a:rPr>
              <a:t>サービスを新設する</a:t>
            </a:r>
            <a:endParaRPr lang="en-US" altLang="ja-JP" sz="1300" dirty="0" smtClean="0">
              <a:solidFill>
                <a:prstClr val="black"/>
              </a:solidFill>
              <a:latin typeface="ＭＳ Ｐゴシック"/>
            </a:endParaRPr>
          </a:p>
          <a:p>
            <a:pPr marL="179388" indent="-179388"/>
            <a:endParaRPr lang="en-US" altLang="ja-JP" sz="200" u="sng" dirty="0" smtClean="0">
              <a:solidFill>
                <a:prstClr val="black"/>
              </a:solidFill>
              <a:latin typeface="ＭＳ Ｐゴシック"/>
            </a:endParaRPr>
          </a:p>
          <a:p>
            <a:pPr marL="179388" indent="-179388"/>
            <a:r>
              <a:rPr lang="en-US" altLang="ja-JP" sz="1300" dirty="0" smtClean="0">
                <a:solidFill>
                  <a:prstClr val="black"/>
                </a:solidFill>
                <a:latin typeface="ＭＳ Ｐゴシック"/>
              </a:rPr>
              <a:t> (2) </a:t>
            </a:r>
            <a:r>
              <a:rPr lang="ja-JP" altLang="en-US" sz="1300" dirty="0" smtClean="0">
                <a:solidFill>
                  <a:prstClr val="black"/>
                </a:solidFill>
                <a:latin typeface="ＭＳ Ｐゴシック"/>
              </a:rPr>
              <a:t>保育所等</a:t>
            </a:r>
            <a:r>
              <a:rPr lang="ja-JP" altLang="en-US" sz="1300" dirty="0">
                <a:solidFill>
                  <a:prstClr val="black"/>
                </a:solidFill>
                <a:latin typeface="ＭＳ Ｐゴシック"/>
              </a:rPr>
              <a:t>の</a:t>
            </a:r>
            <a:r>
              <a:rPr lang="ja-JP" altLang="en-US" sz="1300" dirty="0" smtClean="0">
                <a:solidFill>
                  <a:prstClr val="black"/>
                </a:solidFill>
                <a:latin typeface="ＭＳ Ｐゴシック"/>
              </a:rPr>
              <a:t>障害児に発達支援を</a:t>
            </a:r>
            <a:r>
              <a:rPr lang="ja-JP" altLang="en-US" sz="1300" dirty="0">
                <a:solidFill>
                  <a:prstClr val="black"/>
                </a:solidFill>
                <a:latin typeface="ＭＳ Ｐゴシック"/>
              </a:rPr>
              <a:t>提供する</a:t>
            </a:r>
            <a:r>
              <a:rPr lang="ja-JP" altLang="en-US" sz="1300" dirty="0" smtClean="0">
                <a:solidFill>
                  <a:prstClr val="black"/>
                </a:solidFill>
                <a:latin typeface="ＭＳ Ｐゴシック"/>
              </a:rPr>
              <a:t>保育所等訪問支援について、</a:t>
            </a:r>
            <a:r>
              <a:rPr lang="ja-JP" altLang="en-US" sz="1300" u="sng" dirty="0" smtClean="0">
                <a:solidFill>
                  <a:prstClr val="black"/>
                </a:solidFill>
                <a:latin typeface="ＭＳ Ｐゴシック"/>
              </a:rPr>
              <a:t>乳児院</a:t>
            </a:r>
            <a:r>
              <a:rPr lang="ja-JP" altLang="en-US" sz="1300" u="sng" dirty="0">
                <a:solidFill>
                  <a:prstClr val="black"/>
                </a:solidFill>
                <a:latin typeface="ＭＳ Ｐゴシック"/>
              </a:rPr>
              <a:t>・児童養護</a:t>
            </a:r>
            <a:r>
              <a:rPr lang="ja-JP" altLang="en-US" sz="1300" u="sng" dirty="0" smtClean="0">
                <a:solidFill>
                  <a:prstClr val="black"/>
                </a:solidFill>
                <a:latin typeface="ＭＳ Ｐゴシック"/>
              </a:rPr>
              <a:t>施設</a:t>
            </a:r>
            <a:r>
              <a:rPr lang="ja-JP" altLang="en-US" sz="1300" dirty="0" smtClean="0">
                <a:solidFill>
                  <a:prstClr val="black"/>
                </a:solidFill>
                <a:latin typeface="ＭＳ Ｐゴシック"/>
              </a:rPr>
              <a:t>の障害児</a:t>
            </a:r>
            <a:r>
              <a:rPr lang="ja-JP" altLang="en-US" sz="1300" dirty="0">
                <a:solidFill>
                  <a:prstClr val="black"/>
                </a:solidFill>
                <a:latin typeface="ＭＳ Ｐゴシック"/>
              </a:rPr>
              <a:t>に</a:t>
            </a:r>
            <a:r>
              <a:rPr lang="ja-JP" altLang="en-US" sz="1300" dirty="0" smtClean="0">
                <a:solidFill>
                  <a:prstClr val="black"/>
                </a:solidFill>
                <a:latin typeface="ＭＳ Ｐゴシック"/>
              </a:rPr>
              <a:t>対象を拡大する</a:t>
            </a:r>
            <a:endParaRPr lang="en-US" altLang="ja-JP" sz="1300" dirty="0" smtClean="0">
              <a:solidFill>
                <a:prstClr val="black"/>
              </a:solidFill>
              <a:latin typeface="ＭＳ Ｐゴシック"/>
            </a:endParaRPr>
          </a:p>
          <a:p>
            <a:pPr marL="179388" indent="-179388"/>
            <a:endParaRPr lang="en-US" altLang="ja-JP" sz="200" dirty="0" smtClean="0">
              <a:solidFill>
                <a:prstClr val="black"/>
              </a:solidFill>
              <a:latin typeface="ＭＳ Ｐゴシック"/>
            </a:endParaRPr>
          </a:p>
          <a:p>
            <a:pPr marL="179388" indent="-179388"/>
            <a:r>
              <a:rPr lang="en-US" altLang="ja-JP" sz="1300" dirty="0">
                <a:solidFill>
                  <a:prstClr val="black"/>
                </a:solidFill>
                <a:latin typeface="ＭＳ Ｐゴシック"/>
              </a:rPr>
              <a:t> </a:t>
            </a:r>
            <a:r>
              <a:rPr lang="en-US" altLang="ja-JP" sz="1300" dirty="0" smtClean="0">
                <a:solidFill>
                  <a:prstClr val="black"/>
                </a:solidFill>
                <a:latin typeface="ＭＳ Ｐゴシック"/>
              </a:rPr>
              <a:t>(3) </a:t>
            </a:r>
            <a:r>
              <a:rPr lang="ja-JP" altLang="en-US" sz="1300" u="sng" dirty="0" smtClean="0">
                <a:solidFill>
                  <a:prstClr val="black"/>
                </a:solidFill>
                <a:latin typeface="ＭＳ Ｐゴシック"/>
              </a:rPr>
              <a:t>医療的</a:t>
            </a:r>
            <a:r>
              <a:rPr lang="ja-JP" altLang="en-US" sz="1300" u="sng" dirty="0">
                <a:solidFill>
                  <a:prstClr val="black"/>
                </a:solidFill>
                <a:latin typeface="ＭＳ Ｐゴシック"/>
              </a:rPr>
              <a:t>ケアを要する</a:t>
            </a:r>
            <a:r>
              <a:rPr lang="ja-JP" altLang="en-US" sz="1300" u="sng" dirty="0" smtClean="0">
                <a:solidFill>
                  <a:prstClr val="black"/>
                </a:solidFill>
                <a:latin typeface="ＭＳ Ｐゴシック"/>
              </a:rPr>
              <a:t>障害児</a:t>
            </a:r>
            <a:r>
              <a:rPr lang="ja-JP" altLang="en-US" sz="1300" dirty="0">
                <a:solidFill>
                  <a:prstClr val="black"/>
                </a:solidFill>
                <a:latin typeface="ＭＳ Ｐゴシック"/>
              </a:rPr>
              <a:t>が</a:t>
            </a:r>
            <a:r>
              <a:rPr lang="ja-JP" altLang="en-US" sz="1300" dirty="0" smtClean="0">
                <a:solidFill>
                  <a:prstClr val="black"/>
                </a:solidFill>
                <a:latin typeface="ＭＳ Ｐゴシック"/>
              </a:rPr>
              <a:t>適切な支援を受けられるよう、自治体において保健・医療・福祉等の連携促進に努めるものとする</a:t>
            </a:r>
            <a:endParaRPr lang="en-US" altLang="ja-JP" sz="1300" dirty="0">
              <a:solidFill>
                <a:prstClr val="black"/>
              </a:solidFill>
              <a:latin typeface="ＭＳ Ｐゴシック"/>
            </a:endParaRPr>
          </a:p>
          <a:p>
            <a:pPr marL="179388" indent="-179388"/>
            <a:endParaRPr lang="en-US" altLang="ja-JP" sz="200" dirty="0" smtClean="0">
              <a:solidFill>
                <a:prstClr val="black"/>
              </a:solidFill>
              <a:latin typeface="ＭＳ Ｐゴシック"/>
            </a:endParaRPr>
          </a:p>
          <a:p>
            <a:pPr marL="179388" indent="-179388"/>
            <a:r>
              <a:rPr lang="en-US" altLang="ja-JP" sz="1300" dirty="0" smtClean="0">
                <a:solidFill>
                  <a:prstClr val="black"/>
                </a:solidFill>
                <a:latin typeface="ＭＳ Ｐゴシック"/>
              </a:rPr>
              <a:t> (4) </a:t>
            </a:r>
            <a:r>
              <a:rPr lang="ja-JP" altLang="en-US" sz="1300" dirty="0" smtClean="0">
                <a:solidFill>
                  <a:prstClr val="black"/>
                </a:solidFill>
                <a:latin typeface="ＭＳ Ｐゴシック"/>
              </a:rPr>
              <a:t>障害児のサービスに係る提供体制の計画的な構築を推進するため、自治体において</a:t>
            </a:r>
            <a:r>
              <a:rPr lang="ja-JP" altLang="en-US" sz="1300" u="sng" dirty="0" smtClean="0">
                <a:solidFill>
                  <a:prstClr val="black"/>
                </a:solidFill>
                <a:latin typeface="ＭＳ Ｐゴシック"/>
              </a:rPr>
              <a:t>障害児福祉計画</a:t>
            </a:r>
            <a:r>
              <a:rPr lang="ja-JP" altLang="en-US" sz="1300" dirty="0" smtClean="0">
                <a:solidFill>
                  <a:prstClr val="black"/>
                </a:solidFill>
                <a:latin typeface="ＭＳ Ｐゴシック"/>
              </a:rPr>
              <a:t>を策定するものとする</a:t>
            </a:r>
            <a:endParaRPr lang="en-US" altLang="ja-JP" sz="1300" dirty="0" smtClean="0">
              <a:solidFill>
                <a:prstClr val="black"/>
              </a:solidFill>
              <a:latin typeface="ＭＳ Ｐゴシック"/>
            </a:endParaRPr>
          </a:p>
          <a:p>
            <a:endParaRPr lang="en-US" altLang="ja-JP" sz="700" dirty="0" smtClean="0">
              <a:solidFill>
                <a:prstClr val="black"/>
              </a:solidFill>
              <a:latin typeface="ＭＳ Ｐゴシック"/>
            </a:endParaRPr>
          </a:p>
          <a:p>
            <a:r>
              <a:rPr lang="ja-JP" altLang="en-US" sz="1600" b="1" u="sng" dirty="0">
                <a:solidFill>
                  <a:srgbClr val="00B050"/>
                </a:solidFill>
                <a:latin typeface="ＭＳ Ｐゴシック"/>
              </a:rPr>
              <a:t>３</a:t>
            </a:r>
            <a:r>
              <a:rPr lang="ja-JP" altLang="en-US" sz="1600" b="1" u="sng" dirty="0" smtClean="0">
                <a:solidFill>
                  <a:srgbClr val="00B050"/>
                </a:solidFill>
                <a:latin typeface="ＭＳ Ｐゴシック"/>
              </a:rPr>
              <a:t>．サービスの質の確保・向上に向けた環境整備</a:t>
            </a:r>
            <a:endParaRPr lang="en-US" altLang="ja-JP" sz="1600" b="1" u="sng" dirty="0" smtClean="0">
              <a:solidFill>
                <a:srgbClr val="00B050"/>
              </a:solidFill>
              <a:latin typeface="ＭＳ Ｐゴシック"/>
            </a:endParaRPr>
          </a:p>
          <a:p>
            <a:endParaRPr lang="en-US" altLang="ja-JP" sz="400" b="1" u="sng" dirty="0">
              <a:solidFill>
                <a:srgbClr val="00B050"/>
              </a:solidFill>
              <a:latin typeface="ＭＳ Ｐゴシック"/>
            </a:endParaRPr>
          </a:p>
          <a:p>
            <a:pPr marL="269875" indent="-269875"/>
            <a:r>
              <a:rPr lang="ja-JP" altLang="en-US" sz="1300" dirty="0">
                <a:solidFill>
                  <a:prstClr val="black"/>
                </a:solidFill>
                <a:latin typeface="ＭＳ Ｐゴシック"/>
              </a:rPr>
              <a:t> </a:t>
            </a:r>
            <a:r>
              <a:rPr lang="en-US" altLang="ja-JP" sz="1300" dirty="0" smtClean="0">
                <a:solidFill>
                  <a:prstClr val="black"/>
                </a:solidFill>
                <a:latin typeface="ＭＳ Ｐゴシック"/>
              </a:rPr>
              <a:t>(1) </a:t>
            </a:r>
            <a:r>
              <a:rPr lang="ja-JP" altLang="en-US" sz="1300" dirty="0">
                <a:solidFill>
                  <a:prstClr val="black"/>
                </a:solidFill>
                <a:latin typeface="ＭＳ Ｐゴシック"/>
              </a:rPr>
              <a:t>補装具費について、成長に伴い短期間で取り替える必要のある障害児の場合等に貸与の活用も可能と</a:t>
            </a:r>
            <a:r>
              <a:rPr lang="ja-JP" altLang="en-US" sz="1300" dirty="0" smtClean="0">
                <a:solidFill>
                  <a:prstClr val="black"/>
                </a:solidFill>
                <a:latin typeface="ＭＳ Ｐゴシック"/>
              </a:rPr>
              <a:t>する</a:t>
            </a:r>
            <a:endParaRPr lang="en-US" altLang="ja-JP" sz="1300" dirty="0">
              <a:solidFill>
                <a:prstClr val="black"/>
              </a:solidFill>
              <a:latin typeface="ＭＳ Ｐゴシック"/>
            </a:endParaRPr>
          </a:p>
          <a:p>
            <a:pPr marL="269875" indent="-269875"/>
            <a:endParaRPr lang="en-US" altLang="ja-JP" sz="200" dirty="0" smtClean="0">
              <a:solidFill>
                <a:prstClr val="black"/>
              </a:solidFill>
              <a:latin typeface="ＭＳ Ｐゴシック"/>
            </a:endParaRPr>
          </a:p>
          <a:p>
            <a:pPr marL="265113" indent="-265113"/>
            <a:r>
              <a:rPr lang="ja-JP" altLang="en-US" sz="1300" i="1" dirty="0">
                <a:solidFill>
                  <a:prstClr val="black"/>
                </a:solidFill>
                <a:latin typeface="ＭＳ Ｐゴシック"/>
              </a:rPr>
              <a:t> </a:t>
            </a:r>
            <a:r>
              <a:rPr lang="en-US" altLang="ja-JP" sz="1300" dirty="0" smtClean="0">
                <a:solidFill>
                  <a:prstClr val="black"/>
                </a:solidFill>
                <a:latin typeface="ＭＳ Ｐゴシック"/>
              </a:rPr>
              <a:t>(2) </a:t>
            </a:r>
            <a:r>
              <a:rPr lang="ja-JP" altLang="en-US" sz="1300" dirty="0" smtClean="0">
                <a:solidFill>
                  <a:prstClr val="black"/>
                </a:solidFill>
                <a:latin typeface="ＭＳ Ｐゴシック"/>
              </a:rPr>
              <a:t>都道府県がサービス事業所の事業内容等の情報を公表する制度を設けるとともに、</a:t>
            </a:r>
            <a:r>
              <a:rPr lang="ja-JP" altLang="en-US" sz="1300" dirty="0">
                <a:solidFill>
                  <a:prstClr val="black"/>
                </a:solidFill>
                <a:latin typeface="ＭＳ Ｐゴシック"/>
              </a:rPr>
              <a:t>自治体</a:t>
            </a:r>
            <a:r>
              <a:rPr lang="ja-JP" altLang="en-US" sz="1300" dirty="0" smtClean="0">
                <a:solidFill>
                  <a:prstClr val="black"/>
                </a:solidFill>
                <a:latin typeface="ＭＳ Ｐゴシック"/>
              </a:rPr>
              <a:t>の事務の効率化を図るため、所要の規定を整備する</a:t>
            </a:r>
            <a:endParaRPr lang="en-US" altLang="ja-JP" sz="1300" dirty="0" smtClean="0">
              <a:solidFill>
                <a:prstClr val="black"/>
              </a:solidFill>
              <a:latin typeface="ＭＳ Ｐゴシック"/>
            </a:endParaRPr>
          </a:p>
        </p:txBody>
      </p:sp>
      <p:sp>
        <p:nvSpPr>
          <p:cNvPr id="31" name="正方形/長方形 30"/>
          <p:cNvSpPr/>
          <p:nvPr/>
        </p:nvSpPr>
        <p:spPr bwMode="auto">
          <a:xfrm>
            <a:off x="85387" y="6565912"/>
            <a:ext cx="9757175" cy="288000"/>
          </a:xfrm>
          <a:prstGeom prst="rect">
            <a:avLst/>
          </a:prstGeom>
          <a:noFill/>
          <a:ln w="25400">
            <a:solidFill>
              <a:schemeClr val="accent1"/>
            </a:solidFill>
            <a:round/>
            <a:headEnd/>
            <a:tailEnd/>
          </a:ln>
        </p:spPr>
        <p:txBody>
          <a:bodyPr lIns="68415" tIns="34208" rIns="68415" bIns="34208" rtlCol="0" anchor="ctr"/>
          <a:lstStyle/>
          <a:p>
            <a:pPr algn="just" defTabSz="957263"/>
            <a:r>
              <a:rPr lang="ja-JP" altLang="en-US" sz="1300" dirty="0" smtClean="0">
                <a:solidFill>
                  <a:prstClr val="black"/>
                </a:solidFill>
                <a:latin typeface="ＭＳ 明朝" panose="02020609040205080304" pitchFamily="17" charset="-128"/>
                <a:ea typeface="ＭＳ 明朝" panose="02020609040205080304" pitchFamily="17" charset="-128"/>
              </a:rPr>
              <a:t>　</a:t>
            </a:r>
            <a:r>
              <a:rPr lang="ja-JP" altLang="en-US" sz="1300" dirty="0" smtClean="0">
                <a:solidFill>
                  <a:prstClr val="black"/>
                </a:solidFill>
                <a:latin typeface="ＭＳ Ｐゴシック"/>
              </a:rPr>
              <a:t>平成</a:t>
            </a:r>
            <a:r>
              <a:rPr lang="en-US" altLang="ja-JP" sz="1300" dirty="0" smtClean="0">
                <a:solidFill>
                  <a:prstClr val="black"/>
                </a:solidFill>
                <a:latin typeface="ＭＳ Ｐゴシック"/>
              </a:rPr>
              <a:t>30</a:t>
            </a:r>
            <a:r>
              <a:rPr lang="ja-JP" altLang="en-US" sz="1300" dirty="0" smtClean="0">
                <a:solidFill>
                  <a:prstClr val="black"/>
                </a:solidFill>
                <a:latin typeface="ＭＳ Ｐゴシック"/>
              </a:rPr>
              <a:t>年４月１日</a:t>
            </a:r>
            <a:r>
              <a:rPr lang="ja-JP" altLang="en-US" sz="1200" dirty="0" smtClean="0">
                <a:solidFill>
                  <a:prstClr val="black"/>
                </a:solidFill>
                <a:latin typeface="ＭＳ Ｐゴシック"/>
              </a:rPr>
              <a:t>（２</a:t>
            </a:r>
            <a:r>
              <a:rPr lang="en-US" altLang="ja-JP" sz="1200" dirty="0" smtClean="0">
                <a:solidFill>
                  <a:prstClr val="black"/>
                </a:solidFill>
                <a:latin typeface="ＭＳ Ｐゴシック"/>
              </a:rPr>
              <a:t>.(3)</a:t>
            </a:r>
            <a:r>
              <a:rPr lang="ja-JP" altLang="en-US" sz="1200" dirty="0" smtClean="0">
                <a:solidFill>
                  <a:prstClr val="black"/>
                </a:solidFill>
                <a:latin typeface="ＭＳ Ｐゴシック"/>
              </a:rPr>
              <a:t>については公布の日）</a:t>
            </a:r>
            <a:endParaRPr lang="en-US" altLang="ja-JP" sz="1200" dirty="0" smtClean="0">
              <a:solidFill>
                <a:prstClr val="black"/>
              </a:solidFill>
              <a:latin typeface="ＭＳ Ｐゴシック"/>
            </a:endParaRPr>
          </a:p>
        </p:txBody>
      </p:sp>
      <p:sp>
        <p:nvSpPr>
          <p:cNvPr id="11" name="角丸四角形 10"/>
          <p:cNvSpPr/>
          <p:nvPr/>
        </p:nvSpPr>
        <p:spPr>
          <a:xfrm>
            <a:off x="12584" y="1635036"/>
            <a:ext cx="1152000" cy="25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600" dirty="0" smtClean="0">
                <a:solidFill>
                  <a:prstClr val="white"/>
                </a:solidFill>
                <a:latin typeface="ＭＳ Ｐゴシック"/>
              </a:rPr>
              <a:t>　概　要</a:t>
            </a:r>
            <a:endParaRPr lang="en-US" altLang="ja-JP" sz="1600" dirty="0" smtClean="0">
              <a:solidFill>
                <a:prstClr val="white"/>
              </a:solidFill>
              <a:latin typeface="ＭＳ Ｐゴシック"/>
            </a:endParaRPr>
          </a:p>
        </p:txBody>
      </p:sp>
      <p:sp>
        <p:nvSpPr>
          <p:cNvPr id="12" name="角丸四角形 11"/>
          <p:cNvSpPr/>
          <p:nvPr/>
        </p:nvSpPr>
        <p:spPr>
          <a:xfrm>
            <a:off x="25656" y="614556"/>
            <a:ext cx="1152000" cy="25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600" dirty="0" smtClean="0">
                <a:solidFill>
                  <a:prstClr val="white"/>
                </a:solidFill>
                <a:latin typeface="ＭＳ Ｐゴシック"/>
              </a:rPr>
              <a:t>　趣　旨</a:t>
            </a:r>
            <a:endParaRPr lang="en-US" altLang="ja-JP" sz="1600" dirty="0" smtClean="0">
              <a:solidFill>
                <a:prstClr val="white"/>
              </a:solidFill>
              <a:latin typeface="ＭＳ Ｐゴシック"/>
            </a:endParaRPr>
          </a:p>
        </p:txBody>
      </p:sp>
      <p:sp>
        <p:nvSpPr>
          <p:cNvPr id="15" name="角丸四角形 14"/>
          <p:cNvSpPr/>
          <p:nvPr/>
        </p:nvSpPr>
        <p:spPr>
          <a:xfrm>
            <a:off x="12584" y="6327100"/>
            <a:ext cx="1368000" cy="25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600" dirty="0" smtClean="0">
                <a:solidFill>
                  <a:prstClr val="white"/>
                </a:solidFill>
                <a:latin typeface="ＭＳ Ｐゴシック"/>
              </a:rPr>
              <a:t>　施行期日</a:t>
            </a:r>
            <a:endParaRPr lang="en-US" altLang="ja-JP" sz="1600" dirty="0" smtClean="0">
              <a:solidFill>
                <a:prstClr val="white"/>
              </a:solidFill>
              <a:latin typeface="ＭＳ Ｐゴシック"/>
            </a:endParaRPr>
          </a:p>
        </p:txBody>
      </p:sp>
      <p:cxnSp>
        <p:nvCxnSpPr>
          <p:cNvPr id="16" name="直線コネクタ 15"/>
          <p:cNvCxnSpPr/>
          <p:nvPr/>
        </p:nvCxnSpPr>
        <p:spPr>
          <a:xfrm>
            <a:off x="-42204" y="546450"/>
            <a:ext cx="10008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70525" y="-25718"/>
            <a:ext cx="9757175" cy="540000"/>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tIns="108000" bIns="0" rtlCol="0" anchor="ctr"/>
          <a:lstStyle/>
          <a:p>
            <a:pPr algn="ctr" defTabSz="914125">
              <a:lnSpc>
                <a:spcPts val="2000"/>
              </a:lnSpc>
              <a:spcBef>
                <a:spcPts val="600"/>
              </a:spcBef>
            </a:pPr>
            <a:r>
              <a:rPr lang="ja-JP" altLang="en-US" b="1" dirty="0">
                <a:solidFill>
                  <a:prstClr val="black"/>
                </a:solidFill>
                <a:latin typeface="メイリオ" pitchFamily="50" charset="-128"/>
                <a:ea typeface="メイリオ" pitchFamily="50" charset="-128"/>
              </a:rPr>
              <a:t>障害者の日常生活及び社会生活を総合的に支援するための法律及び児童福祉法</a:t>
            </a:r>
            <a:r>
              <a:rPr lang="ja-JP" altLang="en-US" b="1" dirty="0" smtClean="0">
                <a:solidFill>
                  <a:prstClr val="black"/>
                </a:solidFill>
                <a:latin typeface="メイリオ" pitchFamily="50" charset="-128"/>
                <a:ea typeface="メイリオ" pitchFamily="50" charset="-128"/>
              </a:rPr>
              <a:t>の</a:t>
            </a:r>
            <a:endParaRPr lang="en-US" altLang="ja-JP" b="1" dirty="0" smtClean="0">
              <a:solidFill>
                <a:prstClr val="black"/>
              </a:solidFill>
              <a:latin typeface="メイリオ" pitchFamily="50" charset="-128"/>
              <a:ea typeface="メイリオ" pitchFamily="50" charset="-128"/>
            </a:endParaRPr>
          </a:p>
          <a:p>
            <a:pPr algn="ctr" defTabSz="914125">
              <a:lnSpc>
                <a:spcPts val="2000"/>
              </a:lnSpc>
            </a:pPr>
            <a:r>
              <a:rPr lang="ja-JP" altLang="en-US" b="1" dirty="0" smtClean="0">
                <a:solidFill>
                  <a:prstClr val="black"/>
                </a:solidFill>
                <a:latin typeface="メイリオ" pitchFamily="50" charset="-128"/>
                <a:ea typeface="メイリオ" pitchFamily="50" charset="-128"/>
              </a:rPr>
              <a:t>一部</a:t>
            </a:r>
            <a:r>
              <a:rPr lang="ja-JP" altLang="en-US" b="1" dirty="0">
                <a:solidFill>
                  <a:prstClr val="black"/>
                </a:solidFill>
                <a:latin typeface="メイリオ" pitchFamily="50" charset="-128"/>
                <a:ea typeface="メイリオ" pitchFamily="50" charset="-128"/>
              </a:rPr>
              <a:t>を改正</a:t>
            </a:r>
            <a:r>
              <a:rPr lang="ja-JP" altLang="en-US" b="1" dirty="0" smtClean="0">
                <a:solidFill>
                  <a:prstClr val="black"/>
                </a:solidFill>
                <a:latin typeface="メイリオ" pitchFamily="50" charset="-128"/>
                <a:ea typeface="メイリオ" pitchFamily="50" charset="-128"/>
              </a:rPr>
              <a:t>する法律（概要）</a:t>
            </a:r>
            <a:endParaRPr lang="en-US" altLang="ja-JP" b="1" dirty="0" smtClean="0">
              <a:solidFill>
                <a:prstClr val="black"/>
              </a:solidFill>
              <a:latin typeface="メイリオ" pitchFamily="50" charset="-128"/>
              <a:ea typeface="メイリオ" pitchFamily="50" charset="-128"/>
            </a:endParaRPr>
          </a:p>
        </p:txBody>
      </p:sp>
      <p:sp>
        <p:nvSpPr>
          <p:cNvPr id="3" name="スライド番号プレースホルダー 2"/>
          <p:cNvSpPr>
            <a:spLocks noGrp="1"/>
          </p:cNvSpPr>
          <p:nvPr>
            <p:ph type="sldNum" sz="quarter" idx="12"/>
          </p:nvPr>
        </p:nvSpPr>
        <p:spPr/>
        <p:txBody>
          <a:bodyPr/>
          <a:lstStyle/>
          <a:p>
            <a:pPr>
              <a:defRPr/>
            </a:pPr>
            <a:fld id="{062F2BD6-A3CF-46F2-99E4-EF223DD9C4D6}" type="slidenum">
              <a:rPr lang="en-US" altLang="ja-JP" smtClean="0">
                <a:solidFill>
                  <a:prstClr val="black"/>
                </a:solidFill>
              </a:rPr>
              <a:pPr>
                <a:defRPr/>
              </a:pPr>
              <a:t>7</a:t>
            </a:fld>
            <a:endParaRPr lang="en-US" altLang="ja-JP">
              <a:solidFill>
                <a:prstClr val="black"/>
              </a:solidFill>
            </a:endParaRPr>
          </a:p>
        </p:txBody>
      </p:sp>
    </p:spTree>
    <p:extLst>
      <p:ext uri="{BB962C8B-B14F-4D97-AF65-F5344CB8AC3E}">
        <p14:creationId xmlns:p14="http://schemas.microsoft.com/office/powerpoint/2010/main" val="13562518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16492" y="1852088"/>
            <a:ext cx="9653919" cy="229699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dirty="0">
                <a:solidFill>
                  <a:prstClr val="black"/>
                </a:solidFill>
                <a:latin typeface="ＭＳ Ｐゴシック" panose="020B0600070205080204" pitchFamily="50" charset="-128"/>
              </a:rPr>
              <a:t>○　拠点等は、</a:t>
            </a:r>
            <a:r>
              <a:rPr lang="ja-JP" altLang="ja-JP" sz="1400" kern="0" dirty="0">
                <a:solidFill>
                  <a:prstClr val="black"/>
                </a:solidFill>
                <a:latin typeface="ＭＳ Ｐゴシック" panose="020B0600070205080204" pitchFamily="50" charset="-128"/>
                <a:cs typeface="ＭＳ 明朝"/>
              </a:rPr>
              <a:t>障害者等の重度化・高齢化や「親亡き後」に備える</a:t>
            </a:r>
            <a:r>
              <a:rPr lang="ja-JP" altLang="en-US" sz="1400" kern="0" dirty="0">
                <a:solidFill>
                  <a:prstClr val="black"/>
                </a:solidFill>
                <a:latin typeface="ＭＳ Ｐゴシック" panose="020B0600070205080204" pitchFamily="50" charset="-128"/>
                <a:cs typeface="ＭＳ 明朝"/>
              </a:rPr>
              <a:t>とともに、地域移行を進めるため、重度障害にも対</a:t>
            </a:r>
            <a:endParaRPr lang="en-US" altLang="ja-JP" sz="1400"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 明朝"/>
              </a:rPr>
              <a:t>　応できる専門性を有し、地域生活において、障害者等やその家族の緊急事態に対応を図るもので、具体的に２つの</a:t>
            </a:r>
            <a:endParaRPr lang="en-US" altLang="ja-JP" sz="1400"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 明朝"/>
              </a:rPr>
              <a:t>　目的を持つ。</a:t>
            </a:r>
            <a:endParaRPr lang="ja-JP" altLang="en-US" sz="1400" dirty="0">
              <a:solidFill>
                <a:prstClr val="black"/>
              </a:solidFill>
              <a:latin typeface="ＭＳ Ｐゴシック" panose="020B0600070205080204" pitchFamily="50" charset="-128"/>
            </a:endParaRPr>
          </a:p>
        </p:txBody>
      </p:sp>
      <p:sp>
        <p:nvSpPr>
          <p:cNvPr id="3" name="角丸四角形 2"/>
          <p:cNvSpPr/>
          <p:nvPr/>
        </p:nvSpPr>
        <p:spPr>
          <a:xfrm>
            <a:off x="116508" y="940956"/>
            <a:ext cx="9673075" cy="61588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400" dirty="0">
                <a:solidFill>
                  <a:prstClr val="black"/>
                </a:solidFill>
                <a:latin typeface="ＭＳ ゴシック" panose="020B0609070205080204" pitchFamily="49" charset="-128"/>
                <a:ea typeface="ＭＳ ゴシック" panose="020B0609070205080204" pitchFamily="49" charset="-128"/>
              </a:rPr>
              <a:t>○　地域生活支援拠点等の整備促進を図るため、目的、必要な機能等、市町村・都道府県の責務と役割を</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pPr fontAlgn="auto">
              <a:spcBef>
                <a:spcPts val="0"/>
              </a:spcBef>
              <a:spcAft>
                <a:spcPts val="0"/>
              </a:spcAft>
            </a:pPr>
            <a:r>
              <a:rPr lang="ja-JP" altLang="en-US" sz="1400" dirty="0">
                <a:solidFill>
                  <a:prstClr val="black"/>
                </a:solidFill>
                <a:latin typeface="ＭＳ ゴシック" panose="020B0609070205080204" pitchFamily="49" charset="-128"/>
                <a:ea typeface="ＭＳ ゴシック" panose="020B0609070205080204" pitchFamily="49" charset="-128"/>
              </a:rPr>
              <a:t>　周知・徹底する。</a:t>
            </a:r>
            <a:endParaRPr lang="en-US" altLang="ja-JP" sz="1400" dirty="0">
              <a:solidFill>
                <a:prstClr val="black"/>
              </a:solidFill>
              <a:latin typeface="ＭＳ ゴシック" panose="020B0609070205080204" pitchFamily="49" charset="-128"/>
              <a:ea typeface="ＭＳ ゴシック" panose="020B0609070205080204" pitchFamily="49" charset="-128"/>
            </a:endParaRPr>
          </a:p>
        </p:txBody>
      </p:sp>
      <p:sp>
        <p:nvSpPr>
          <p:cNvPr id="23" name="正方形/長方形 22"/>
          <p:cNvSpPr/>
          <p:nvPr/>
        </p:nvSpPr>
        <p:spPr>
          <a:xfrm>
            <a:off x="272504" y="2852936"/>
            <a:ext cx="9356117" cy="1152128"/>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r>
              <a:rPr lang="ja-JP" altLang="en-US" sz="1400" b="1" u="sng" dirty="0">
                <a:solidFill>
                  <a:srgbClr val="1F497D"/>
                </a:solidFill>
                <a:latin typeface="ＭＳ Ｐゴシック" panose="020B0600070205080204" pitchFamily="50" charset="-128"/>
              </a:rPr>
              <a:t>（１）</a:t>
            </a:r>
            <a:r>
              <a:rPr lang="ja-JP" altLang="ja-JP" sz="1400" b="1" u="sng" kern="0" dirty="0">
                <a:solidFill>
                  <a:srgbClr val="1F497D"/>
                </a:solidFill>
                <a:latin typeface="ＭＳ Ｐゴシック" panose="020B0600070205080204" pitchFamily="50" charset="-128"/>
                <a:cs typeface="ＭＳ 明朝"/>
              </a:rPr>
              <a:t>緊急時の迅速・確実な相談支援の実施</a:t>
            </a:r>
            <a:r>
              <a:rPr lang="ja-JP" altLang="en-US" sz="1400" b="1" u="sng" kern="0" dirty="0">
                <a:solidFill>
                  <a:srgbClr val="1F497D"/>
                </a:solidFill>
                <a:latin typeface="ＭＳ Ｐゴシック" panose="020B0600070205080204" pitchFamily="50" charset="-128"/>
                <a:cs typeface="ＭＳ 明朝"/>
              </a:rPr>
              <a:t>・</a:t>
            </a:r>
            <a:r>
              <a:rPr lang="ja-JP" altLang="ja-JP" sz="1400" b="1" u="sng" kern="0" dirty="0">
                <a:solidFill>
                  <a:srgbClr val="1F497D"/>
                </a:solidFill>
                <a:latin typeface="ＭＳ Ｐゴシック" panose="020B0600070205080204" pitchFamily="50" charset="-128"/>
                <a:cs typeface="ＭＳ 明朝"/>
              </a:rPr>
              <a:t>短期入所等の活用</a:t>
            </a:r>
            <a:endParaRPr lang="en-US" altLang="ja-JP" sz="1400" b="1" u="sng" kern="0" dirty="0">
              <a:solidFill>
                <a:srgbClr val="1F497D"/>
              </a:solidFill>
              <a:latin typeface="ＭＳ Ｐゴシック" panose="020B0600070205080204" pitchFamily="50" charset="-128"/>
              <a:cs typeface="ＭＳ 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 明朝"/>
              </a:rPr>
              <a:t>　⇒　</a:t>
            </a:r>
            <a:r>
              <a:rPr lang="ja-JP" altLang="ja-JP" sz="1400" kern="0" dirty="0">
                <a:solidFill>
                  <a:prstClr val="black"/>
                </a:solidFill>
                <a:latin typeface="ＭＳ Ｐゴシック" panose="020B0600070205080204" pitchFamily="50" charset="-128"/>
                <a:cs typeface="ＭＳ 明朝"/>
              </a:rPr>
              <a:t>地域における生活の安心感を担保する機能を備える</a:t>
            </a:r>
            <a:r>
              <a:rPr lang="ja-JP" altLang="en-US" sz="1400" kern="0" dirty="0">
                <a:solidFill>
                  <a:prstClr val="black"/>
                </a:solidFill>
                <a:latin typeface="ＭＳ Ｐゴシック" panose="020B0600070205080204" pitchFamily="50" charset="-128"/>
                <a:cs typeface="ＭＳ 明朝"/>
              </a:rPr>
              <a:t>。</a:t>
            </a:r>
            <a:endParaRPr lang="en-US" altLang="ja-JP" sz="1400"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cs typeface="ＭＳ 明朝"/>
              </a:rPr>
              <a:t>（２）</a:t>
            </a:r>
            <a:r>
              <a:rPr lang="ja-JP" altLang="ja-JP" sz="1400" b="1" u="sng" kern="0" dirty="0">
                <a:solidFill>
                  <a:srgbClr val="1F497D"/>
                </a:solidFill>
                <a:latin typeface="ＭＳ Ｐゴシック" panose="020B0600070205080204" pitchFamily="50" charset="-128"/>
                <a:cs typeface="ＭＳ 明朝"/>
              </a:rPr>
              <a:t>体験の機会の提供を通じて、</a:t>
            </a:r>
            <a:r>
              <a:rPr lang="ja-JP" altLang="en-US" sz="1400" b="1" u="sng" kern="0" dirty="0">
                <a:solidFill>
                  <a:srgbClr val="1F497D"/>
                </a:solidFill>
                <a:latin typeface="ＭＳ Ｐゴシック" panose="020B0600070205080204" pitchFamily="50" charset="-128"/>
                <a:cs typeface="ＭＳ 明朝"/>
              </a:rPr>
              <a:t>施設や親元</a:t>
            </a:r>
            <a:r>
              <a:rPr lang="ja-JP" altLang="ja-JP" sz="1400" b="1" u="sng" kern="0" dirty="0">
                <a:solidFill>
                  <a:srgbClr val="1F497D"/>
                </a:solidFill>
                <a:latin typeface="ＭＳ Ｐゴシック" panose="020B0600070205080204" pitchFamily="50" charset="-128"/>
                <a:cs typeface="ＭＳ 明朝"/>
              </a:rPr>
              <a:t>から</a:t>
            </a:r>
            <a:r>
              <a:rPr lang="ja-JP" altLang="en-US" sz="1400" b="1" u="sng" kern="0" dirty="0">
                <a:solidFill>
                  <a:srgbClr val="1F497D"/>
                </a:solidFill>
                <a:latin typeface="ＭＳ Ｐゴシック" panose="020B0600070205080204" pitchFamily="50" charset="-128"/>
                <a:cs typeface="ＭＳ 明朝"/>
              </a:rPr>
              <a:t>ＧＨ</a:t>
            </a:r>
            <a:r>
              <a:rPr lang="ja-JP" altLang="ja-JP" sz="1400" b="1" u="sng" kern="0" dirty="0">
                <a:solidFill>
                  <a:srgbClr val="1F497D"/>
                </a:solidFill>
                <a:latin typeface="ＭＳ Ｐゴシック" panose="020B0600070205080204" pitchFamily="50" charset="-128"/>
                <a:cs typeface="ＭＳ 明朝"/>
              </a:rPr>
              <a:t>、一人暮らし等への生活の場の移行をしやすくする支援を</a:t>
            </a:r>
            <a:endParaRPr lang="en-US" altLang="ja-JP" sz="1400" b="1" u="sng" kern="0" dirty="0">
              <a:solidFill>
                <a:srgbClr val="1F497D"/>
              </a:solidFill>
              <a:latin typeface="ＭＳ Ｐゴシック" panose="020B0600070205080204" pitchFamily="50" charset="-128"/>
              <a:cs typeface="ＭＳ 明朝"/>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cs typeface="ＭＳ 明朝"/>
              </a:rPr>
              <a:t>　</a:t>
            </a:r>
            <a:r>
              <a:rPr lang="ja-JP" altLang="ja-JP" sz="1400" b="1" u="sng" kern="0" dirty="0">
                <a:solidFill>
                  <a:srgbClr val="1F497D"/>
                </a:solidFill>
                <a:latin typeface="ＭＳ Ｐゴシック" panose="020B0600070205080204" pitchFamily="50" charset="-128"/>
                <a:cs typeface="ＭＳ 明朝"/>
              </a:rPr>
              <a:t>提供する</a:t>
            </a:r>
            <a:r>
              <a:rPr lang="ja-JP" altLang="ja-JP" sz="1400" b="1" u="sng" kern="100" dirty="0">
                <a:solidFill>
                  <a:srgbClr val="1F497D"/>
                </a:solidFill>
                <a:latin typeface="ＭＳ Ｐゴシック" panose="020B0600070205080204" pitchFamily="50" charset="-128"/>
                <a:cs typeface="Times New Roman"/>
              </a:rPr>
              <a:t>体制を整備</a:t>
            </a:r>
            <a:endParaRPr lang="en-US" altLang="ja-JP" sz="1400" b="1" u="sng" kern="100" dirty="0">
              <a:solidFill>
                <a:srgbClr val="1F497D"/>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srgbClr val="000000"/>
                </a:solidFill>
                <a:latin typeface="ＭＳ Ｐゴシック" panose="020B0600070205080204" pitchFamily="50" charset="-128"/>
                <a:cs typeface="Times New Roman"/>
              </a:rPr>
              <a:t>　⇒　</a:t>
            </a:r>
            <a:r>
              <a:rPr lang="ja-JP" altLang="ja-JP" sz="1400" kern="100" dirty="0">
                <a:solidFill>
                  <a:srgbClr val="000000"/>
                </a:solidFill>
                <a:latin typeface="ＭＳ Ｐゴシック" panose="020B0600070205080204" pitchFamily="50" charset="-128"/>
                <a:cs typeface="Times New Roman"/>
              </a:rPr>
              <a:t>障害者等の地域での生活を支援</a:t>
            </a:r>
            <a:r>
              <a:rPr lang="ja-JP" altLang="en-US" sz="1400" kern="100" dirty="0">
                <a:solidFill>
                  <a:srgbClr val="000000"/>
                </a:solidFill>
                <a:latin typeface="ＭＳ Ｐゴシック" panose="020B0600070205080204" pitchFamily="50" charset="-128"/>
                <a:cs typeface="Times New Roman"/>
              </a:rPr>
              <a:t>する。</a:t>
            </a:r>
            <a:endParaRPr lang="en-US" altLang="ja-JP" sz="1400" u="sng" kern="100" dirty="0">
              <a:solidFill>
                <a:srgbClr val="000000"/>
              </a:solidFill>
              <a:latin typeface="ＭＳ Ｐゴシック" panose="020B0600070205080204" pitchFamily="50" charset="-128"/>
              <a:cs typeface="Times New Roman"/>
            </a:endParaRPr>
          </a:p>
        </p:txBody>
      </p:sp>
      <p:sp>
        <p:nvSpPr>
          <p:cNvPr id="25" name="正方形/長方形 24"/>
          <p:cNvSpPr/>
          <p:nvPr/>
        </p:nvSpPr>
        <p:spPr>
          <a:xfrm>
            <a:off x="126040" y="693673"/>
            <a:ext cx="1404156" cy="309105"/>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趣旨</a:t>
            </a:r>
          </a:p>
        </p:txBody>
      </p:sp>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7371298" y="528773"/>
            <a:ext cx="2399113" cy="412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black"/>
                </a:solidFill>
              </a:rPr>
              <a:t>平成２９年７月７日</a:t>
            </a:r>
          </a:p>
        </p:txBody>
      </p:sp>
      <p:sp>
        <p:nvSpPr>
          <p:cNvPr id="9" name="正方形/長方形 8"/>
          <p:cNvSpPr/>
          <p:nvPr/>
        </p:nvSpPr>
        <p:spPr>
          <a:xfrm>
            <a:off x="126040" y="1693154"/>
            <a:ext cx="1404156"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１　目的</a:t>
            </a:r>
          </a:p>
        </p:txBody>
      </p:sp>
      <p:sp>
        <p:nvSpPr>
          <p:cNvPr id="11" name="正方形/長方形 10"/>
          <p:cNvSpPr/>
          <p:nvPr/>
        </p:nvSpPr>
        <p:spPr>
          <a:xfrm>
            <a:off x="126086" y="4452216"/>
            <a:ext cx="9653919" cy="23310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600" dirty="0">
              <a:solidFill>
                <a:prstClr val="black"/>
              </a:solidFill>
              <a:latin typeface="ＭＳ Ｐゴシック" panose="020B0600070205080204" pitchFamily="50" charset="-128"/>
            </a:endParaRPr>
          </a:p>
          <a:p>
            <a:pPr fontAlgn="auto">
              <a:spcBef>
                <a:spcPts val="0"/>
              </a:spcBef>
              <a:spcAft>
                <a:spcPts val="0"/>
              </a:spcAft>
            </a:pPr>
            <a:r>
              <a:rPr lang="ja-JP" altLang="en-US" sz="1400" dirty="0">
                <a:solidFill>
                  <a:prstClr val="black"/>
                </a:solidFill>
                <a:latin typeface="ＭＳ Ｐゴシック" panose="020B0600070205080204" pitchFamily="50" charset="-128"/>
              </a:rPr>
              <a:t>○　拠点等の機能強化を図るため、５つの機能を集約し、ＧＨや障害者支援等に付加した「多機能拠点整備型」、また、</a:t>
            </a: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dirty="0">
                <a:solidFill>
                  <a:prstClr val="black"/>
                </a:solidFill>
                <a:latin typeface="ＭＳ Ｐゴシック" panose="020B0600070205080204" pitchFamily="50" charset="-128"/>
              </a:rPr>
              <a:t>　地域における複数の機関が分担して機能を担う体制の「面的</a:t>
            </a:r>
            <a:r>
              <a:rPr lang="ja-JP" altLang="en-US" sz="1400" kern="0" dirty="0">
                <a:solidFill>
                  <a:prstClr val="black"/>
                </a:solidFill>
                <a:latin typeface="ＭＳ Ｐゴシック" panose="020B0600070205080204" pitchFamily="50" charset="-128"/>
              </a:rPr>
              <a:t>整備型」等、地域の実情に応じた整備を行う。（例：「多</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　機能拠点整備型」＋「面的整備型」）</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（１）必要な機能</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　⇒　</a:t>
            </a:r>
            <a:r>
              <a:rPr lang="ja-JP" altLang="en-US" sz="1400" b="1" u="sng" kern="0" dirty="0">
                <a:solidFill>
                  <a:srgbClr val="1F497D"/>
                </a:solidFill>
                <a:latin typeface="ＭＳ Ｐゴシック" panose="020B0600070205080204" pitchFamily="50" charset="-128"/>
              </a:rPr>
              <a:t>①相談　②緊急時の受け入れ・対応　③体験の機会・場　④専門的人材の確保・養成　⑤地域の体制づくり</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endParaRPr lang="en-US" altLang="ja-JP" sz="1400" u="sng" kern="0" dirty="0">
              <a:solidFill>
                <a:prstClr val="black"/>
              </a:solidFill>
              <a:latin typeface="ＭＳ Ｐゴシック" panose="020B0600070205080204" pitchFamily="50" charset="-128"/>
            </a:endParaRPr>
          </a:p>
          <a:p>
            <a:pPr fontAlgn="auto">
              <a:spcBef>
                <a:spcPts val="0"/>
              </a:spcBef>
              <a:spcAft>
                <a:spcPts val="0"/>
              </a:spcAft>
            </a:pPr>
            <a:r>
              <a:rPr lang="en-US" altLang="ja-JP" sz="1400" kern="0" dirty="0">
                <a:solidFill>
                  <a:prstClr val="black"/>
                </a:solidFill>
                <a:latin typeface="ＭＳ Ｐゴシック" panose="020B0600070205080204" pitchFamily="50" charset="-128"/>
              </a:rPr>
              <a:t>※</a:t>
            </a:r>
            <a:r>
              <a:rPr lang="ja-JP" altLang="en-US" sz="1400" kern="0" dirty="0">
                <a:solidFill>
                  <a:prstClr val="black"/>
                </a:solidFill>
                <a:latin typeface="ＭＳ Ｐゴシック" panose="020B0600070205080204" pitchFamily="50" charset="-128"/>
              </a:rPr>
              <a:t>　原則、５つの機能全てを備えることとするが、地域の実情を踏まえ、必要な機能やその機能の内容の充足の程度</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　については、市町村が判断する。</a:t>
            </a:r>
            <a:endParaRPr lang="en-US" altLang="ja-JP" sz="1400" kern="0" dirty="0">
              <a:solidFill>
                <a:prstClr val="black"/>
              </a:solidFill>
              <a:latin typeface="ＭＳ Ｐゴシック" panose="020B0600070205080204" pitchFamily="50" charset="-128"/>
            </a:endParaRPr>
          </a:p>
        </p:txBody>
      </p:sp>
      <p:sp>
        <p:nvSpPr>
          <p:cNvPr id="13" name="正方形/長方形 12"/>
          <p:cNvSpPr/>
          <p:nvPr/>
        </p:nvSpPr>
        <p:spPr>
          <a:xfrm>
            <a:off x="126047" y="4293275"/>
            <a:ext cx="2252674"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12"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70</a:t>
            </a:fld>
            <a:endParaRPr lang="en-US" altLang="ja-JP" dirty="0">
              <a:solidFill>
                <a:srgbClr val="000000"/>
              </a:solidFill>
            </a:endParaRPr>
          </a:p>
        </p:txBody>
      </p:sp>
    </p:spTree>
    <p:extLst>
      <p:ext uri="{BB962C8B-B14F-4D97-AF65-F5344CB8AC3E}">
        <p14:creationId xmlns:p14="http://schemas.microsoft.com/office/powerpoint/2010/main" val="78674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26086" y="781968"/>
            <a:ext cx="9653919" cy="595940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（１）必要な機能（具体的な内容）</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①　相談</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基幹相談支援センター、委託相談支援事業、特定相談支援事業とともに地域定着支援を活用してコーディネー</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ターを配置し、緊急時の支援が見込めない世帯を事前に把握・登録した上で、常時の連絡体制を確保し、障害の特</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性に起因して生じた緊急の事態等に必要なサービスのコーディネートや相談その他必要な支援を行う機能</a:t>
            </a:r>
            <a:endParaRPr lang="ja-JP"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②　緊急時の受け入れ・対応</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短期入所を活用した常時の緊急受入体制等を確保した上で、介護者の急病や障害者の状態変化等の緊急時の</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受け入れや医療機関への連絡等の必要な対応を行う機能</a:t>
            </a:r>
            <a:endParaRPr lang="ja-JP"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③　体験の機会・場</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地域移行支援や親元からの自立等に当たって、共同生活援助等の障害福祉サービスの利用や一人暮らしの体験</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の機会・場を提供する機能</a:t>
            </a:r>
            <a:endParaRPr lang="ja-JP"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④　専門的人材の確保・養成</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医療的ケアが必要な者や行動障害を有する者、高齢化に伴い重度化した障害者に対して、専門的な対応を行う</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ことができる体制の確保や、専門的な対応ができる人材の養成を行う機能</a:t>
            </a:r>
            <a:endParaRPr lang="ja-JP"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⑤　地域の体制づくり</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基幹相談支援センター、委託相談支援事業、特定相談支援、一般相談支援等を活用してコーディネーターを配置</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し、地域の様々なニーズに対応できるサービス提供体制の確保や、地域の社会資源の連携体制の構築等を行う機</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能</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　医療的ケアが必要な障害者等への対応が十分に図られるよう、多職種連携の強化、緊急時の対応等について、</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医療機関との連携も含め、各機能を有機的に組み合わせる。</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　５つの機能以外に、地域の実情に応じた機能を創意工夫し、付加することも可能。</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（例：</a:t>
            </a:r>
            <a:r>
              <a:rPr lang="ja-JP" altLang="ja-JP" sz="1400" kern="0" dirty="0">
                <a:solidFill>
                  <a:prstClr val="black"/>
                </a:solidFill>
                <a:latin typeface="ＭＳ Ｐゴシック" panose="020B0600070205080204" pitchFamily="50" charset="-128"/>
                <a:cs typeface="ＭＳ明朝"/>
              </a:rPr>
              <a:t>「障害の有無に関わらない相互交流を図る機能」</a:t>
            </a:r>
            <a:r>
              <a:rPr lang="ja-JP" altLang="en-US" sz="1400" kern="0" dirty="0">
                <a:solidFill>
                  <a:prstClr val="black"/>
                </a:solidFill>
                <a:latin typeface="ＭＳ Ｐゴシック" panose="020B0600070205080204" pitchFamily="50" charset="-128"/>
                <a:cs typeface="ＭＳ明朝"/>
              </a:rPr>
              <a:t>、</a:t>
            </a:r>
            <a:r>
              <a:rPr lang="ja-JP" altLang="ja-JP" sz="1400" kern="0" dirty="0">
                <a:solidFill>
                  <a:prstClr val="black"/>
                </a:solidFill>
                <a:latin typeface="ＭＳ Ｐゴシック" panose="020B0600070205080204" pitchFamily="50" charset="-128"/>
                <a:cs typeface="ＭＳ明朝"/>
              </a:rPr>
              <a:t>「障害者等の生活の維持を図る機能」</a:t>
            </a:r>
            <a:r>
              <a:rPr lang="ja-JP" altLang="en-US" sz="1400" kern="0" dirty="0">
                <a:solidFill>
                  <a:prstClr val="black"/>
                </a:solidFill>
                <a:latin typeface="ＭＳ Ｐゴシック" panose="020B0600070205080204" pitchFamily="50" charset="-128"/>
                <a:cs typeface="ＭＳ明朝"/>
              </a:rPr>
              <a:t>　等）</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endParaRPr lang="en-US" altLang="ja-JP" sz="7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（２）運営上の留意点</a:t>
            </a: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①　拠点等において支援を担う者（支援者）の協力体制の確保・連携</a:t>
            </a: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　　 </a:t>
            </a:r>
            <a:r>
              <a:rPr lang="ja-JP" altLang="ja-JP" sz="1400" kern="100" dirty="0">
                <a:solidFill>
                  <a:srgbClr val="000000"/>
                </a:solidFill>
                <a:latin typeface="ＭＳ Ｐゴシック" panose="020B0600070205080204" pitchFamily="50" charset="-128"/>
                <a:cs typeface="Times New Roman"/>
              </a:rPr>
              <a:t>支援者が拠点等における必要な機能を適切に実施するために、支援者全員が、地域の課題に対する共通認識を</a:t>
            </a:r>
            <a:endParaRPr lang="en-US" altLang="ja-JP" sz="1400"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srgbClr val="000000"/>
                </a:solidFill>
                <a:latin typeface="ＭＳ Ｐゴシック" panose="020B0600070205080204" pitchFamily="50" charset="-128"/>
                <a:cs typeface="Times New Roman"/>
              </a:rPr>
              <a:t>　</a:t>
            </a:r>
            <a:r>
              <a:rPr lang="ja-JP" altLang="ja-JP" sz="1400" kern="100" dirty="0">
                <a:solidFill>
                  <a:srgbClr val="000000"/>
                </a:solidFill>
                <a:latin typeface="ＭＳ Ｐゴシック" panose="020B0600070205080204" pitchFamily="50" charset="-128"/>
                <a:cs typeface="Times New Roman"/>
              </a:rPr>
              <a:t>持ち、目的を共有化し、協力及び連携して業務を実施しなければならない。</a:t>
            </a:r>
            <a:endParaRPr lang="en-US" altLang="ja-JP" sz="1400" kern="10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26047" y="623179"/>
            <a:ext cx="2252674"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5"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71</a:t>
            </a:fld>
            <a:endParaRPr lang="en-US" altLang="ja-JP" dirty="0">
              <a:solidFill>
                <a:srgbClr val="000000"/>
              </a:solidFill>
            </a:endParaRPr>
          </a:p>
        </p:txBody>
      </p:sp>
    </p:spTree>
    <p:extLst>
      <p:ext uri="{BB962C8B-B14F-4D97-AF65-F5344CB8AC3E}">
        <p14:creationId xmlns:p14="http://schemas.microsoft.com/office/powerpoint/2010/main" val="2236750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26086" y="781968"/>
            <a:ext cx="9653919" cy="595940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（２）運営上の留意点</a:t>
            </a: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②　拠点等における課題等の活用について</a:t>
            </a:r>
            <a:endParaRPr lang="en-US" altLang="ja-JP" sz="11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　　 拠点等においては、個別事例の積み重ねから、地域に共通する課題を捉え、地域づくりのために活用することが重要である。そのため、例えば、</a:t>
            </a:r>
            <a:endParaRPr lang="en-US" altLang="ja-JP" sz="11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　支援者レベルの検討会を開催し、蓄積された事例を集約し、市町村が設置する協議会の部会等の場に報告することが必要である。</a:t>
            </a:r>
            <a:endParaRPr lang="en-US" altLang="ja-JP" sz="11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③　拠点等に必要な機能の実施状況の把握</a:t>
            </a:r>
            <a:endParaRPr lang="en-US" altLang="ja-JP" sz="11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　　 </a:t>
            </a:r>
            <a:r>
              <a:rPr lang="ja-JP" altLang="ja-JP" sz="1100" kern="100" dirty="0">
                <a:solidFill>
                  <a:srgbClr val="000000"/>
                </a:solidFill>
                <a:latin typeface="ＭＳ Ｐゴシック" panose="020B0600070205080204" pitchFamily="50" charset="-128"/>
                <a:cs typeface="Times New Roman"/>
              </a:rPr>
              <a:t>市町村は、拠点等に必要な機能が適切に実施されているかどうか、定期的に又は必要な時に、例えば、市町村が設置する協議会の</a:t>
            </a:r>
            <a:endParaRPr lang="en-US" altLang="ja-JP" sz="1100"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100" kern="100" dirty="0">
                <a:solidFill>
                  <a:srgbClr val="000000"/>
                </a:solidFill>
                <a:latin typeface="ＭＳ Ｐゴシック" panose="020B0600070205080204" pitchFamily="50" charset="-128"/>
                <a:cs typeface="Times New Roman"/>
              </a:rPr>
              <a:t>　</a:t>
            </a:r>
            <a:r>
              <a:rPr lang="ja-JP" altLang="ja-JP" sz="1100" kern="100" dirty="0">
                <a:solidFill>
                  <a:srgbClr val="000000"/>
                </a:solidFill>
                <a:latin typeface="ＭＳ Ｐゴシック" panose="020B0600070205080204" pitchFamily="50" charset="-128"/>
                <a:cs typeface="Times New Roman"/>
              </a:rPr>
              <a:t>部会等の場を活用して、拠点等の運営に必要な機能の実施状況を把握しなければならない。</a:t>
            </a:r>
            <a:endParaRPr lang="en-US" altLang="ja-JP" sz="1100"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100" kern="100" dirty="0">
                <a:solidFill>
                  <a:srgbClr val="000000"/>
                </a:solidFill>
                <a:latin typeface="ＭＳ Ｐゴシック" panose="020B0600070205080204" pitchFamily="50" charset="-128"/>
                <a:cs typeface="Times New Roman"/>
              </a:rPr>
              <a:t>　　 </a:t>
            </a:r>
            <a:r>
              <a:rPr lang="ja-JP" altLang="ja-JP" sz="1100" kern="100" dirty="0">
                <a:solidFill>
                  <a:srgbClr val="000000"/>
                </a:solidFill>
                <a:latin typeface="ＭＳ Ｐゴシック" panose="020B0600070205080204" pitchFamily="50" charset="-128"/>
                <a:cs typeface="Times New Roman"/>
              </a:rPr>
              <a:t>具体的には、例えば</a:t>
            </a:r>
            <a:r>
              <a:rPr lang="ja-JP" altLang="ja-JP" sz="1100" u="sng" kern="100" dirty="0">
                <a:solidFill>
                  <a:srgbClr val="1F497D"/>
                </a:solidFill>
                <a:latin typeface="ＭＳ Ｐゴシック" panose="020B0600070205080204" pitchFamily="50" charset="-128"/>
                <a:cs typeface="Times New Roman"/>
              </a:rPr>
              <a:t>以下の（ア）から（サ）に掲げる内容を踏まえながら、拠点等に係る短期・中期・長期の運営方針を定めていくこととし、その実施</a:t>
            </a:r>
            <a:endParaRPr lang="en-US" altLang="ja-JP" sz="1100" u="sng" kern="100" dirty="0">
              <a:solidFill>
                <a:srgbClr val="1F497D"/>
              </a:solidFill>
              <a:latin typeface="ＭＳ Ｐゴシック" panose="020B0600070205080204" pitchFamily="50" charset="-128"/>
              <a:cs typeface="Times New Roman"/>
            </a:endParaRPr>
          </a:p>
          <a:p>
            <a:pPr fontAlgn="auto">
              <a:spcBef>
                <a:spcPts val="0"/>
              </a:spcBef>
              <a:spcAft>
                <a:spcPts val="0"/>
              </a:spcAft>
            </a:pPr>
            <a:r>
              <a:rPr lang="ja-JP" altLang="en-US" sz="1100" kern="100" dirty="0">
                <a:solidFill>
                  <a:srgbClr val="1F497D"/>
                </a:solidFill>
                <a:latin typeface="ＭＳ Ｐゴシック" panose="020B0600070205080204" pitchFamily="50" charset="-128"/>
                <a:cs typeface="Times New Roman"/>
              </a:rPr>
              <a:t>　</a:t>
            </a:r>
            <a:r>
              <a:rPr lang="ja-JP" altLang="ja-JP" sz="1100" u="sng" kern="100" dirty="0">
                <a:solidFill>
                  <a:srgbClr val="1F497D"/>
                </a:solidFill>
                <a:latin typeface="ＭＳ Ｐゴシック" panose="020B0600070205080204" pitchFamily="50" charset="-128"/>
                <a:cs typeface="Times New Roman"/>
              </a:rPr>
              <a:t>状況を把握</a:t>
            </a:r>
            <a:r>
              <a:rPr lang="ja-JP" altLang="ja-JP" sz="1100" kern="100" dirty="0">
                <a:solidFill>
                  <a:srgbClr val="000000"/>
                </a:solidFill>
                <a:latin typeface="ＭＳ Ｐゴシック" panose="020B0600070205080204" pitchFamily="50" charset="-128"/>
                <a:cs typeface="Times New Roman"/>
              </a:rPr>
              <a:t>する。</a:t>
            </a:r>
            <a:r>
              <a:rPr lang="ja-JP" altLang="en-US" sz="1100" kern="100" dirty="0">
                <a:solidFill>
                  <a:srgbClr val="000000"/>
                </a:solidFill>
                <a:latin typeface="ＭＳ Ｐゴシック" panose="020B0600070205080204" pitchFamily="50" charset="-128"/>
                <a:cs typeface="Times New Roman"/>
              </a:rPr>
              <a:t>（以下に掲げる内容は例示である。）</a:t>
            </a:r>
            <a:endParaRPr lang="ja-JP" altLang="ja-JP" sz="1100" kern="100" dirty="0">
              <a:solidFill>
                <a:prstClr val="white"/>
              </a:solidFill>
              <a:latin typeface="ＭＳ Ｐゴシック" panose="020B0600070205080204" pitchFamily="50" charset="-128"/>
              <a:cs typeface="Times New Roman"/>
            </a:endParaRPr>
          </a:p>
          <a:p>
            <a:pPr algn="just" hangingPunct="0">
              <a:spcBef>
                <a:spcPts val="0"/>
              </a:spcBef>
              <a:spcAft>
                <a:spcPts val="0"/>
              </a:spcAft>
            </a:pPr>
            <a:endParaRPr lang="en-US" altLang="ja-JP" sz="1100" kern="100" dirty="0">
              <a:solidFill>
                <a:prstClr val="white"/>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a:t>
            </a:r>
            <a:r>
              <a:rPr lang="ja-JP" altLang="ja-JP" sz="1000" kern="100" dirty="0">
                <a:solidFill>
                  <a:prstClr val="black"/>
                </a:solidFill>
                <a:latin typeface="ＭＳ Ｐゴシック" panose="020B0600070205080204" pitchFamily="50" charset="-128"/>
                <a:cs typeface="Times New Roman"/>
              </a:rPr>
              <a:t>運営全般に関するもの）</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（ア）</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拠点等の組織・運営体制・担当する区域におけるニーズの把握を行っているか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拠点等の整備方針の基本理念の検討、関係者間の共有化が図られているか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（イ）</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地域ごとのニーズに応じて重点的に行うべき業務の方針</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重度、高齢化、独居世帯等の障害者等の生活状況の確認を行っているか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（ウ）</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障害</a:t>
            </a:r>
            <a:r>
              <a:rPr lang="ja-JP" altLang="ja-JP" sz="1000" kern="100">
                <a:solidFill>
                  <a:prstClr val="black"/>
                </a:solidFill>
                <a:latin typeface="ＭＳ Ｐゴシック" panose="020B0600070205080204" pitchFamily="50" charset="-128"/>
                <a:cs typeface="Times New Roman"/>
              </a:rPr>
              <a:t>福祉サービス</a:t>
            </a:r>
            <a:r>
              <a:rPr lang="ja-JP" altLang="en-US" sz="1000" kern="100">
                <a:solidFill>
                  <a:prstClr val="black"/>
                </a:solidFill>
                <a:latin typeface="ＭＳ Ｐゴシック" panose="020B0600070205080204" pitchFamily="50" charset="-128"/>
                <a:cs typeface="Times New Roman"/>
              </a:rPr>
              <a:t>等</a:t>
            </a:r>
            <a:r>
              <a:rPr lang="ja-JP" altLang="ja-JP" sz="1000" kern="100">
                <a:solidFill>
                  <a:prstClr val="black"/>
                </a:solidFill>
                <a:latin typeface="ＭＳ Ｐゴシック" panose="020B0600070205080204" pitchFamily="50" charset="-128"/>
                <a:cs typeface="Times New Roman"/>
              </a:rPr>
              <a:t>事業所・</a:t>
            </a:r>
            <a:r>
              <a:rPr lang="ja-JP" altLang="ja-JP" sz="1000" kern="100" dirty="0">
                <a:solidFill>
                  <a:prstClr val="black"/>
                </a:solidFill>
                <a:latin typeface="ＭＳ Ｐゴシック" panose="020B0600070205080204" pitchFamily="50" charset="-128"/>
                <a:cs typeface="Times New Roman"/>
              </a:rPr>
              <a:t>医療機関・民生委員・ボランティア等の関係者とのネットワーク（地域社会との連携及び専門職との連携）構築の方針</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障害者等や地域住民を含め地域の関係者を集めて、協議会で把握した地域の課題を共有するための勉強会やワークショップ等を開催しているか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（エ）</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個人情報の保護</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支援者間において、市町村が定める個人情報保護の規定を踏まえた対応が図られているか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（オ）</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利用者満足の向上</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相談や苦情に適切に対応できる体制となっているか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（カ）</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公正、公平性・中立性の確保</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　・　公正、公平性・中立性の観点から、適切に障害者等の受け入れを行っているか</a:t>
            </a:r>
            <a:r>
              <a:rPr lang="en-US" altLang="ja-JP" sz="1000" kern="100" dirty="0">
                <a:solidFill>
                  <a:prstClr val="black"/>
                </a:solidFill>
                <a:latin typeface="ＭＳ Ｐゴシック" panose="020B0600070205080204" pitchFamily="50" charset="-128"/>
                <a:cs typeface="Times New Roman"/>
              </a:rPr>
              <a:t> </a:t>
            </a: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（個別機能に関するもの）</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（キ）</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相談</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障害者等やその家族の相談には各制度とも十分に連携しながらワンストップで対応しているか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0" dirty="0">
                <a:solidFill>
                  <a:prstClr val="black"/>
                </a:solidFill>
                <a:latin typeface="ＭＳ Ｐゴシック" panose="020B0600070205080204" pitchFamily="50" charset="-128"/>
                <a:cs typeface="ＭＳ明朝"/>
              </a:rPr>
              <a:t>（ク）</a:t>
            </a:r>
            <a:r>
              <a:rPr lang="ja-JP" altLang="en-US" sz="1000" kern="0" dirty="0">
                <a:solidFill>
                  <a:prstClr val="black"/>
                </a:solidFill>
                <a:latin typeface="ＭＳ Ｐゴシック" panose="020B0600070205080204" pitchFamily="50" charset="-128"/>
                <a:cs typeface="ＭＳ明朝"/>
              </a:rPr>
              <a:t>　</a:t>
            </a:r>
            <a:r>
              <a:rPr lang="ja-JP" altLang="ja-JP" sz="1000" kern="0" dirty="0">
                <a:solidFill>
                  <a:prstClr val="black"/>
                </a:solidFill>
                <a:latin typeface="ＭＳ Ｐゴシック" panose="020B0600070205080204" pitchFamily="50" charset="-128"/>
                <a:cs typeface="ＭＳ明朝"/>
              </a:rPr>
              <a:t>緊急時の受け入れ・対応</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0" dirty="0">
                <a:solidFill>
                  <a:prstClr val="black"/>
                </a:solidFill>
                <a:latin typeface="ＭＳ Ｐゴシック" panose="020B0600070205080204" pitchFamily="50" charset="-128"/>
                <a:cs typeface="ＭＳ明朝"/>
              </a:rPr>
              <a:t>・　「緊急時」の定義付けを行い、緊急時の対応（定義外の対応を含む。）について、具体的な方法を定めているか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0" dirty="0">
                <a:solidFill>
                  <a:prstClr val="black"/>
                </a:solidFill>
                <a:latin typeface="ＭＳ Ｐゴシック" panose="020B0600070205080204" pitchFamily="50" charset="-128"/>
                <a:cs typeface="ＭＳ明朝"/>
              </a:rPr>
              <a:t>（ケ）</a:t>
            </a:r>
            <a:r>
              <a:rPr lang="ja-JP" altLang="en-US" sz="1000" kern="0" dirty="0">
                <a:solidFill>
                  <a:prstClr val="black"/>
                </a:solidFill>
                <a:latin typeface="ＭＳ Ｐゴシック" panose="020B0600070205080204" pitchFamily="50" charset="-128"/>
                <a:cs typeface="ＭＳ明朝"/>
              </a:rPr>
              <a:t>　</a:t>
            </a:r>
            <a:r>
              <a:rPr lang="ja-JP" altLang="ja-JP" sz="1000" kern="0" dirty="0">
                <a:solidFill>
                  <a:prstClr val="black"/>
                </a:solidFill>
                <a:latin typeface="ＭＳ Ｐゴシック" panose="020B0600070205080204" pitchFamily="50" charset="-128"/>
                <a:cs typeface="ＭＳ明朝"/>
              </a:rPr>
              <a:t>体験の機会・場</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0" dirty="0">
                <a:solidFill>
                  <a:prstClr val="black"/>
                </a:solidFill>
                <a:latin typeface="ＭＳ Ｐゴシック" panose="020B0600070205080204" pitchFamily="50" charset="-128"/>
                <a:cs typeface="ＭＳ明朝"/>
              </a:rPr>
              <a:t>・　空き家・公民館等を最大限活用しているか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0" dirty="0">
                <a:solidFill>
                  <a:prstClr val="black"/>
                </a:solidFill>
                <a:latin typeface="ＭＳ Ｐゴシック" panose="020B0600070205080204" pitchFamily="50" charset="-128"/>
                <a:cs typeface="ＭＳ明朝"/>
              </a:rPr>
              <a:t>（コ）</a:t>
            </a:r>
            <a:r>
              <a:rPr lang="ja-JP" altLang="en-US" sz="1000" kern="0" dirty="0">
                <a:solidFill>
                  <a:prstClr val="black"/>
                </a:solidFill>
                <a:latin typeface="ＭＳ Ｐゴシック" panose="020B0600070205080204" pitchFamily="50" charset="-128"/>
                <a:cs typeface="ＭＳ明朝"/>
              </a:rPr>
              <a:t>　</a:t>
            </a:r>
            <a:r>
              <a:rPr lang="ja-JP" altLang="ja-JP" sz="1000" kern="0" dirty="0">
                <a:solidFill>
                  <a:prstClr val="black"/>
                </a:solidFill>
                <a:latin typeface="ＭＳ Ｐゴシック" panose="020B0600070205080204" pitchFamily="50" charset="-128"/>
                <a:cs typeface="ＭＳ明朝"/>
              </a:rPr>
              <a:t>専門的人材の確保・養成</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0" dirty="0">
                <a:solidFill>
                  <a:prstClr val="black"/>
                </a:solidFill>
                <a:latin typeface="ＭＳ Ｐゴシック" panose="020B0600070205080204" pitchFamily="50" charset="-128"/>
                <a:cs typeface="ＭＳ明朝"/>
              </a:rPr>
              <a:t>・　障害者等の重度化・高齢化に対応できる人材を確保・養成するため、専門的な研修等の機会を確保しているか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0" dirty="0">
                <a:solidFill>
                  <a:prstClr val="black"/>
                </a:solidFill>
                <a:latin typeface="ＭＳ Ｐゴシック" panose="020B0600070205080204" pitchFamily="50" charset="-128"/>
                <a:cs typeface="ＭＳ明朝"/>
              </a:rPr>
              <a:t>（サ）</a:t>
            </a:r>
            <a:r>
              <a:rPr lang="ja-JP" altLang="en-US" sz="1000" kern="0" dirty="0">
                <a:solidFill>
                  <a:prstClr val="black"/>
                </a:solidFill>
                <a:latin typeface="ＭＳ Ｐゴシック" panose="020B0600070205080204" pitchFamily="50" charset="-128"/>
                <a:cs typeface="ＭＳ明朝"/>
              </a:rPr>
              <a:t>　</a:t>
            </a:r>
            <a:r>
              <a:rPr lang="ja-JP" altLang="ja-JP" sz="1000" kern="0" dirty="0">
                <a:solidFill>
                  <a:prstClr val="black"/>
                </a:solidFill>
                <a:latin typeface="ＭＳ Ｐゴシック" panose="020B0600070205080204" pitchFamily="50" charset="-128"/>
                <a:cs typeface="ＭＳ明朝"/>
              </a:rPr>
              <a:t>地域の体制づくり</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0" dirty="0">
                <a:solidFill>
                  <a:prstClr val="black"/>
                </a:solidFill>
                <a:latin typeface="ＭＳ Ｐゴシック" panose="020B0600070205080204" pitchFamily="50" charset="-128"/>
                <a:cs typeface="ＭＳ明朝"/>
              </a:rPr>
              <a:t>・　地域の多様な社会資源の開発や最大限の活用を視野に入れた必要な体制を構築しているか</a:t>
            </a:r>
            <a:endParaRPr lang="en-US" altLang="ja-JP" sz="1000" kern="10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26047" y="623179"/>
            <a:ext cx="2252674"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5"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72</a:t>
            </a:fld>
            <a:endParaRPr lang="en-US" altLang="ja-JP" dirty="0">
              <a:solidFill>
                <a:srgbClr val="000000"/>
              </a:solidFill>
            </a:endParaRPr>
          </a:p>
        </p:txBody>
      </p:sp>
    </p:spTree>
    <p:extLst>
      <p:ext uri="{BB962C8B-B14F-4D97-AF65-F5344CB8AC3E}">
        <p14:creationId xmlns:p14="http://schemas.microsoft.com/office/powerpoint/2010/main" val="2573038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26086" y="781969"/>
            <a:ext cx="9653919" cy="22869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（２）運営上の留意点</a:t>
            </a: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④　</a:t>
            </a:r>
            <a:r>
              <a:rPr lang="ja-JP" altLang="ja-JP" sz="1400" kern="100" dirty="0">
                <a:solidFill>
                  <a:prstClr val="black"/>
                </a:solidFill>
                <a:latin typeface="ＭＳ Ｐゴシック" panose="020B0600070205080204" pitchFamily="50" charset="-128"/>
                <a:cs typeface="Times New Roman"/>
              </a:rPr>
              <a:t>各制度との連携</a:t>
            </a:r>
            <a:endParaRPr lang="en-US" altLang="ja-JP" sz="1400" kern="10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拠点</a:t>
            </a:r>
            <a:r>
              <a:rPr lang="ja-JP" altLang="ja-JP" sz="1400" kern="100" dirty="0">
                <a:solidFill>
                  <a:prstClr val="black"/>
                </a:solidFill>
                <a:latin typeface="ＭＳ Ｐゴシック" panose="020B0600070205080204" pitchFamily="50" charset="-128"/>
                <a:cs typeface="Times New Roman"/>
              </a:rPr>
              <a:t>等は、</a:t>
            </a:r>
            <a:r>
              <a:rPr lang="ja-JP" altLang="ja-JP" sz="1400" kern="0" dirty="0">
                <a:solidFill>
                  <a:prstClr val="black"/>
                </a:solidFill>
                <a:latin typeface="ＭＳ Ｐゴシック" panose="020B0600070205080204" pitchFamily="50" charset="-128"/>
                <a:cs typeface="ＭＳ 明朝"/>
              </a:rPr>
              <a:t>障害者等の地域での生活を支援すること</a:t>
            </a:r>
            <a:r>
              <a:rPr lang="ja-JP" altLang="ja-JP" sz="1400" kern="100" dirty="0">
                <a:solidFill>
                  <a:prstClr val="black"/>
                </a:solidFill>
                <a:latin typeface="ＭＳ Ｐゴシック" panose="020B0600070205080204" pitchFamily="50" charset="-128"/>
                <a:cs typeface="Times New Roman"/>
              </a:rPr>
              <a:t>を目的としているため、地域における障害福祉以外の</a:t>
            </a:r>
            <a:r>
              <a:rPr lang="ja-JP" altLang="ja-JP" sz="1400" kern="100" dirty="0" smtClean="0">
                <a:solidFill>
                  <a:prstClr val="black"/>
                </a:solidFill>
                <a:latin typeface="ＭＳ Ｐゴシック" panose="020B0600070205080204" pitchFamily="50" charset="-128"/>
                <a:cs typeface="Times New Roman"/>
              </a:rPr>
              <a:t>サービス</a:t>
            </a:r>
            <a:r>
              <a:rPr lang="ja-JP" altLang="ja-JP" sz="1400" kern="100" dirty="0">
                <a:solidFill>
                  <a:prstClr val="black"/>
                </a:solidFill>
                <a:latin typeface="ＭＳ Ｐゴシック" panose="020B0600070205080204" pitchFamily="50" charset="-128"/>
                <a:cs typeface="Times New Roman"/>
              </a:rPr>
              <a:t>等との連携体制の構築が重要であるため、各制度とも十分に連携しながら、拠点等の運営に当たる必要がある。</a:t>
            </a:r>
          </a:p>
          <a:p>
            <a:pPr fontAlgn="auto">
              <a:spcBef>
                <a:spcPts val="0"/>
              </a:spcBef>
              <a:spcAft>
                <a:spcPts val="0"/>
              </a:spcAft>
            </a:pP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（３）拠点等の整備に係る区域（担当区域）の設定</a:t>
            </a:r>
            <a:endParaRPr lang="en-US" altLang="ja-JP" sz="1400" kern="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smtClean="0">
                <a:solidFill>
                  <a:srgbClr val="000000"/>
                </a:solidFill>
                <a:latin typeface="ＭＳ Ｐゴシック" panose="020B0600070205080204" pitchFamily="50" charset="-128"/>
                <a:cs typeface="Times New Roman"/>
              </a:rPr>
              <a:t>　</a:t>
            </a:r>
            <a:r>
              <a:rPr lang="ja-JP" altLang="ja-JP" sz="1400" kern="100" dirty="0" smtClean="0">
                <a:solidFill>
                  <a:srgbClr val="000000"/>
                </a:solidFill>
                <a:latin typeface="ＭＳ Ｐゴシック" panose="020B0600070205080204" pitchFamily="50" charset="-128"/>
                <a:cs typeface="Times New Roman"/>
              </a:rPr>
              <a:t>拠点</a:t>
            </a:r>
            <a:r>
              <a:rPr lang="ja-JP" altLang="ja-JP" sz="1400" kern="100" dirty="0">
                <a:solidFill>
                  <a:srgbClr val="000000"/>
                </a:solidFill>
                <a:latin typeface="ＭＳ Ｐゴシック" panose="020B0600070205080204" pitchFamily="50" charset="-128"/>
                <a:cs typeface="Times New Roman"/>
              </a:rPr>
              <a:t>等の整備に係る区域（担当区域）については、市町村の人口規模、業務量、運営財源や専門職の人材</a:t>
            </a:r>
            <a:r>
              <a:rPr lang="ja-JP" altLang="ja-JP" sz="1400" kern="100" dirty="0" smtClean="0">
                <a:solidFill>
                  <a:srgbClr val="000000"/>
                </a:solidFill>
                <a:latin typeface="ＭＳ Ｐゴシック" panose="020B0600070205080204" pitchFamily="50" charset="-128"/>
                <a:cs typeface="Times New Roman"/>
              </a:rPr>
              <a:t>確保の</a:t>
            </a:r>
            <a:r>
              <a:rPr lang="ja-JP" altLang="ja-JP" sz="1400" kern="100" dirty="0">
                <a:solidFill>
                  <a:srgbClr val="000000"/>
                </a:solidFill>
                <a:latin typeface="ＭＳ Ｐゴシック" panose="020B0600070205080204" pitchFamily="50" charset="-128"/>
                <a:cs typeface="Times New Roman"/>
              </a:rPr>
              <a:t>状況、地域における日常生活圏域等との整合性に配慮し、効果的・効率的に業務が行えるよう、市町村の判</a:t>
            </a:r>
            <a:r>
              <a:rPr lang="ja-JP" altLang="ja-JP" sz="1400" dirty="0">
                <a:solidFill>
                  <a:srgbClr val="000000"/>
                </a:solidFill>
                <a:latin typeface="ＭＳ Ｐゴシック" panose="020B0600070205080204" pitchFamily="50" charset="-128"/>
                <a:cs typeface="Times New Roman"/>
              </a:rPr>
              <a:t>断</a:t>
            </a:r>
            <a:r>
              <a:rPr lang="ja-JP" altLang="ja-JP" sz="1400" dirty="0" smtClean="0">
                <a:solidFill>
                  <a:srgbClr val="000000"/>
                </a:solidFill>
                <a:latin typeface="ＭＳ Ｐゴシック" panose="020B0600070205080204" pitchFamily="50" charset="-128"/>
                <a:cs typeface="Times New Roman"/>
              </a:rPr>
              <a:t>により</a:t>
            </a:r>
            <a:r>
              <a:rPr lang="ja-JP" altLang="ja-JP" sz="1400" dirty="0">
                <a:solidFill>
                  <a:srgbClr val="000000"/>
                </a:solidFill>
                <a:latin typeface="ＭＳ Ｐゴシック" panose="020B0600070205080204" pitchFamily="50" charset="-128"/>
                <a:cs typeface="Times New Roman"/>
              </a:rPr>
              <a:t>担当区域を設定するものとする。</a:t>
            </a:r>
            <a:r>
              <a:rPr lang="ja-JP" altLang="en-US" sz="1400" kern="0" dirty="0">
                <a:solidFill>
                  <a:prstClr val="black"/>
                </a:solidFill>
                <a:latin typeface="ＭＳ Ｐゴシック" panose="020B0600070205080204" pitchFamily="50" charset="-128"/>
                <a:cs typeface="Times New Roman"/>
              </a:rPr>
              <a:t>　</a:t>
            </a:r>
            <a:endParaRPr lang="en-US" altLang="ja-JP" sz="1400" kern="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26047" y="623179"/>
            <a:ext cx="2252674"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7" name="正方形/長方形 6"/>
          <p:cNvSpPr/>
          <p:nvPr/>
        </p:nvSpPr>
        <p:spPr>
          <a:xfrm>
            <a:off x="126086" y="3399952"/>
            <a:ext cx="9653919" cy="334143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（１）整備に向けた取組</a:t>
            </a:r>
            <a:endParaRPr lang="en-US" altLang="ja-JP" sz="1400" kern="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拠点</a:t>
            </a:r>
            <a:r>
              <a:rPr lang="ja-JP" altLang="ja-JP" sz="1400" kern="100" dirty="0">
                <a:solidFill>
                  <a:prstClr val="black"/>
                </a:solidFill>
                <a:latin typeface="ＭＳ Ｐゴシック" panose="020B0600070205080204" pitchFamily="50" charset="-128"/>
                <a:cs typeface="Times New Roman"/>
              </a:rPr>
              <a:t>等は、「基本的な指針」において、平成</a:t>
            </a:r>
            <a:r>
              <a:rPr lang="en-US" altLang="ja-JP" sz="1400" kern="100" dirty="0">
                <a:solidFill>
                  <a:prstClr val="black"/>
                </a:solidFill>
                <a:latin typeface="ＭＳ Ｐゴシック" panose="020B0600070205080204" pitchFamily="50" charset="-128"/>
                <a:cs typeface="Times New Roman"/>
              </a:rPr>
              <a:t>29</a:t>
            </a:r>
            <a:r>
              <a:rPr lang="ja-JP" altLang="ja-JP" sz="1400" kern="100" dirty="0">
                <a:solidFill>
                  <a:prstClr val="black"/>
                </a:solidFill>
                <a:latin typeface="ＭＳ Ｐゴシック" panose="020B0600070205080204" pitchFamily="50" charset="-128"/>
                <a:cs typeface="Times New Roman"/>
              </a:rPr>
              <a:t>年度末までに市町村等に少なくとも一つ整備することとしているが</a:t>
            </a:r>
            <a:r>
              <a:rPr lang="ja-JP" altLang="ja-JP" sz="1400" kern="100" dirty="0" smtClean="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必ずしも整備に向けた取組が進んでいない状況である。</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en-US" sz="1400" kern="100" dirty="0" smtClean="0">
                <a:solidFill>
                  <a:prstClr val="black"/>
                </a:solidFill>
                <a:latin typeface="ＭＳ Ｐゴシック" panose="020B0600070205080204" pitchFamily="50" charset="-128"/>
                <a:cs typeface="Times New Roman"/>
              </a:rPr>
              <a:t>この</a:t>
            </a:r>
            <a:r>
              <a:rPr lang="ja-JP" altLang="en-US" sz="1400" kern="100" dirty="0">
                <a:solidFill>
                  <a:prstClr val="black"/>
                </a:solidFill>
                <a:latin typeface="ＭＳ Ｐゴシック" panose="020B0600070205080204" pitchFamily="50" charset="-128"/>
                <a:cs typeface="Times New Roman"/>
              </a:rPr>
              <a:t>ため、</a:t>
            </a:r>
            <a:r>
              <a:rPr lang="ja-JP" altLang="ja-JP" sz="1400" kern="100" dirty="0">
                <a:solidFill>
                  <a:prstClr val="black"/>
                </a:solidFill>
                <a:latin typeface="ＭＳ Ｐゴシック" panose="020B0600070205080204" pitchFamily="50" charset="-128"/>
                <a:cs typeface="Times New Roman"/>
              </a:rPr>
              <a:t>第五期障害福祉計画においても引き続き同様の整備目標を掲げるが、第四期障害福祉計画の期間中</a:t>
            </a:r>
            <a:r>
              <a:rPr lang="ja-JP" altLang="ja-JP" sz="1400" kern="100" dirty="0" smtClean="0">
                <a:solidFill>
                  <a:prstClr val="black"/>
                </a:solidFill>
                <a:latin typeface="ＭＳ Ｐゴシック" panose="020B0600070205080204" pitchFamily="50" charset="-128"/>
                <a:cs typeface="Times New Roman"/>
              </a:rPr>
              <a:t>に</a:t>
            </a: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拠点等の整備を行わなかった市町村等においては、既に整備が進んでいる地域の事例等も参考としながら、</a:t>
            </a:r>
            <a:r>
              <a:rPr lang="ja-JP" altLang="ja-JP" sz="1400" kern="100" dirty="0">
                <a:solidFill>
                  <a:prstClr val="black"/>
                </a:solidFill>
                <a:latin typeface="ＭＳ Ｐゴシック" panose="020B0600070205080204" pitchFamily="50" charset="-128"/>
                <a:cs typeface="ＭＳ 明朝"/>
              </a:rPr>
              <a:t>地域</a:t>
            </a:r>
            <a:r>
              <a:rPr lang="ja-JP" altLang="ja-JP" sz="1400" kern="100" dirty="0" smtClean="0">
                <a:solidFill>
                  <a:prstClr val="black"/>
                </a:solidFill>
                <a:latin typeface="ＭＳ Ｐゴシック" panose="020B0600070205080204" pitchFamily="50" charset="-128"/>
                <a:cs typeface="ＭＳ 明朝"/>
              </a:rPr>
              <a:t>に</a:t>
            </a:r>
            <a:r>
              <a:rPr lang="ja-JP" altLang="en-US" sz="1400" kern="100" dirty="0">
                <a:solidFill>
                  <a:prstClr val="black"/>
                </a:solidFill>
                <a:latin typeface="ＭＳ Ｐゴシック" panose="020B0600070205080204" pitchFamily="50" charset="-128"/>
                <a:cs typeface="ＭＳ 明朝"/>
              </a:rPr>
              <a:t>　</a:t>
            </a:r>
            <a:r>
              <a:rPr lang="ja-JP" altLang="ja-JP" sz="1400" kern="100" dirty="0">
                <a:solidFill>
                  <a:prstClr val="black"/>
                </a:solidFill>
                <a:latin typeface="ＭＳ Ｐゴシック" panose="020B0600070205080204" pitchFamily="50" charset="-128"/>
                <a:cs typeface="ＭＳ 明朝"/>
              </a:rPr>
              <a:t>おけるニーズの把握や課題の整理を早期に行い、積極的な整備を進める必要がある。</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なお</a:t>
            </a:r>
            <a:r>
              <a:rPr lang="ja-JP" altLang="ja-JP" sz="1400" kern="100" dirty="0">
                <a:solidFill>
                  <a:prstClr val="black"/>
                </a:solidFill>
                <a:latin typeface="ＭＳ Ｐゴシック" panose="020B0600070205080204" pitchFamily="50" charset="-128"/>
                <a:cs typeface="Times New Roman"/>
              </a:rPr>
              <a:t>、</a:t>
            </a:r>
            <a:r>
              <a:rPr lang="ja-JP" altLang="ja-JP" sz="1400" u="sng" kern="100" dirty="0">
                <a:solidFill>
                  <a:srgbClr val="1F497D"/>
                </a:solidFill>
                <a:latin typeface="ＭＳ Ｐゴシック" panose="020B0600070205080204" pitchFamily="50" charset="-128"/>
                <a:cs typeface="Times New Roman"/>
              </a:rPr>
              <a:t>拠点等の整備がなされたか否かについては、市町村における必要な機能等を踏まえ、その実効性が担保</a:t>
            </a:r>
            <a:r>
              <a:rPr lang="ja-JP" altLang="ja-JP" sz="1400" u="sng" kern="100" dirty="0" smtClean="0">
                <a:solidFill>
                  <a:srgbClr val="1F497D"/>
                </a:solidFill>
                <a:latin typeface="ＭＳ Ｐゴシック" panose="020B0600070205080204" pitchFamily="50" charset="-128"/>
                <a:cs typeface="Times New Roman"/>
              </a:rPr>
              <a:t>された</a:t>
            </a:r>
            <a:r>
              <a:rPr lang="ja-JP" altLang="ja-JP" sz="1400" u="sng" kern="100" dirty="0">
                <a:solidFill>
                  <a:srgbClr val="1F497D"/>
                </a:solidFill>
                <a:latin typeface="ＭＳ Ｐゴシック" panose="020B0600070205080204" pitchFamily="50" charset="-128"/>
                <a:cs typeface="Times New Roman"/>
              </a:rPr>
              <a:t>かどうか等により総合的に判断</a:t>
            </a:r>
            <a:r>
              <a:rPr lang="ja-JP" altLang="ja-JP" sz="1400" kern="100" dirty="0">
                <a:solidFill>
                  <a:prstClr val="black"/>
                </a:solidFill>
                <a:latin typeface="ＭＳ Ｐゴシック" panose="020B0600070205080204" pitchFamily="50" charset="-128"/>
                <a:cs typeface="Times New Roman"/>
              </a:rPr>
              <a:t>されたい。</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その</a:t>
            </a:r>
            <a:r>
              <a:rPr lang="ja-JP" altLang="ja-JP" sz="1400" kern="100" dirty="0">
                <a:solidFill>
                  <a:prstClr val="black"/>
                </a:solidFill>
                <a:latin typeface="ＭＳ Ｐゴシック" panose="020B0600070205080204" pitchFamily="50" charset="-128"/>
                <a:cs typeface="Times New Roman"/>
              </a:rPr>
              <a:t>際、</a:t>
            </a:r>
            <a:r>
              <a:rPr lang="ja-JP" altLang="ja-JP" sz="1400" u="sng" kern="100" dirty="0">
                <a:solidFill>
                  <a:srgbClr val="1F497D"/>
                </a:solidFill>
                <a:latin typeface="ＭＳ Ｐゴシック" panose="020B0600070205080204" pitchFamily="50" charset="-128"/>
                <a:cs typeface="Times New Roman"/>
              </a:rPr>
              <a:t>拠点等の整備時期を明確にしておくことが必要</a:t>
            </a:r>
            <a:r>
              <a:rPr lang="ja-JP" altLang="ja-JP" sz="1400" kern="100" dirty="0">
                <a:solidFill>
                  <a:prstClr val="black"/>
                </a:solidFill>
                <a:latin typeface="ＭＳ Ｐゴシック" panose="020B0600070205080204" pitchFamily="50" charset="-128"/>
                <a:cs typeface="Times New Roman"/>
              </a:rPr>
              <a:t>である。例えば、協議会等の合意をもって、拠点等の</a:t>
            </a:r>
            <a:r>
              <a:rPr lang="ja-JP" altLang="ja-JP" sz="1400" kern="100" dirty="0" smtClean="0">
                <a:solidFill>
                  <a:prstClr val="black"/>
                </a:solidFill>
                <a:latin typeface="ＭＳ Ｐゴシック" panose="020B0600070205080204" pitchFamily="50" charset="-128"/>
                <a:cs typeface="Times New Roman"/>
              </a:rPr>
              <a:t>整備が</a:t>
            </a:r>
            <a:r>
              <a:rPr lang="ja-JP" altLang="ja-JP" sz="1400" kern="100" dirty="0">
                <a:solidFill>
                  <a:prstClr val="black"/>
                </a:solidFill>
                <a:latin typeface="ＭＳ Ｐゴシック" panose="020B0600070205080204" pitchFamily="50" charset="-128"/>
                <a:cs typeface="Times New Roman"/>
              </a:rPr>
              <a:t>なされたと判断することも考えられる。そのため、「多機能拠点整備型」、「面的整備型」等の整備においては、</a:t>
            </a:r>
            <a:r>
              <a:rPr lang="ja-JP" altLang="ja-JP" sz="1400" kern="100" dirty="0" smtClean="0">
                <a:solidFill>
                  <a:prstClr val="black"/>
                </a:solidFill>
                <a:latin typeface="ＭＳ Ｐゴシック" panose="020B0600070205080204" pitchFamily="50" charset="-128"/>
                <a:cs typeface="Times New Roman"/>
              </a:rPr>
              <a:t>市町村</a:t>
            </a:r>
            <a:r>
              <a:rPr lang="ja-JP" altLang="ja-JP" sz="1400" kern="100" dirty="0">
                <a:solidFill>
                  <a:prstClr val="black"/>
                </a:solidFill>
                <a:latin typeface="ＭＳ Ｐゴシック" panose="020B0600070205080204" pitchFamily="50" charset="-128"/>
                <a:cs typeface="Times New Roman"/>
              </a:rPr>
              <a:t>が、例えば、協議会等の必要な場を主体的に設ける必要がある。</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また</a:t>
            </a:r>
            <a:r>
              <a:rPr lang="ja-JP" altLang="ja-JP" sz="1400" kern="100" dirty="0">
                <a:solidFill>
                  <a:prstClr val="black"/>
                </a:solidFill>
                <a:latin typeface="ＭＳ Ｐゴシック" panose="020B0600070205080204" pitchFamily="50" charset="-128"/>
                <a:cs typeface="Times New Roman"/>
              </a:rPr>
              <a:t>、「面的整備型」を行うに当たって、短期入所事業所を整備することとなった場合等について、</a:t>
            </a:r>
            <a:r>
              <a:rPr lang="ja-JP" altLang="ja-JP" sz="1400" u="sng" kern="100" dirty="0">
                <a:solidFill>
                  <a:srgbClr val="1F497D"/>
                </a:solidFill>
                <a:latin typeface="ＭＳ Ｐゴシック" panose="020B0600070205080204" pitchFamily="50" charset="-128"/>
                <a:cs typeface="Times New Roman"/>
              </a:rPr>
              <a:t>社会福祉施設</a:t>
            </a:r>
            <a:r>
              <a:rPr lang="ja-JP" altLang="ja-JP" sz="1400" u="sng" kern="100" dirty="0" smtClean="0">
                <a:solidFill>
                  <a:srgbClr val="1F497D"/>
                </a:solidFill>
                <a:latin typeface="ＭＳ Ｐゴシック" panose="020B0600070205080204" pitchFamily="50" charset="-128"/>
                <a:cs typeface="Times New Roman"/>
              </a:rPr>
              <a:t>等施設</a:t>
            </a:r>
            <a:r>
              <a:rPr lang="ja-JP" altLang="ja-JP" sz="1400" u="sng" kern="100" dirty="0">
                <a:solidFill>
                  <a:srgbClr val="1F497D"/>
                </a:solidFill>
                <a:latin typeface="ＭＳ Ｐゴシック" panose="020B0600070205080204" pitchFamily="50" charset="-128"/>
                <a:cs typeface="Times New Roman"/>
              </a:rPr>
              <a:t>整備費の優先的な整備対象</a:t>
            </a:r>
            <a:r>
              <a:rPr lang="ja-JP" altLang="ja-JP" sz="1400" kern="100" dirty="0">
                <a:solidFill>
                  <a:prstClr val="black"/>
                </a:solidFill>
                <a:latin typeface="ＭＳ Ｐゴシック" panose="020B0600070205080204" pitchFamily="50" charset="-128"/>
                <a:cs typeface="Times New Roman"/>
              </a:rPr>
              <a:t>としてふさわしいものと考えられる</a:t>
            </a:r>
            <a:r>
              <a:rPr lang="ja-JP" altLang="en-US"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en-US" sz="1400" kern="100" dirty="0" smtClean="0">
                <a:solidFill>
                  <a:prstClr val="black"/>
                </a:solidFill>
                <a:latin typeface="ＭＳ Ｐゴシック" panose="020B0600070205080204" pitchFamily="50" charset="-128"/>
                <a:cs typeface="Times New Roman"/>
              </a:rPr>
              <a:t>さらに</a:t>
            </a:r>
            <a:r>
              <a:rPr lang="ja-JP" altLang="en-US" sz="1400" kern="100" dirty="0">
                <a:solidFill>
                  <a:prstClr val="black"/>
                </a:solidFill>
                <a:latin typeface="ＭＳ Ｐゴシック" panose="020B0600070205080204" pitchFamily="50" charset="-128"/>
                <a:cs typeface="Times New Roman"/>
              </a:rPr>
              <a:t>、</a:t>
            </a:r>
            <a:r>
              <a:rPr lang="ja-JP" altLang="ja-JP" sz="1400" kern="100" dirty="0">
                <a:solidFill>
                  <a:prstClr val="black"/>
                </a:solidFill>
                <a:latin typeface="ＭＳ Ｐゴシック" panose="020B0600070205080204" pitchFamily="50" charset="-128"/>
                <a:cs typeface="Times New Roman"/>
              </a:rPr>
              <a:t>地域生活支援事業等</a:t>
            </a:r>
            <a:r>
              <a:rPr lang="ja-JP" altLang="en-US" sz="1400" kern="100" dirty="0">
                <a:solidFill>
                  <a:prstClr val="black"/>
                </a:solidFill>
                <a:latin typeface="ＭＳ Ｐゴシック" panose="020B0600070205080204" pitchFamily="50" charset="-128"/>
                <a:cs typeface="Times New Roman"/>
              </a:rPr>
              <a:t>の</a:t>
            </a:r>
            <a:r>
              <a:rPr lang="ja-JP" altLang="ja-JP" sz="1400" u="sng" kern="100" dirty="0">
                <a:solidFill>
                  <a:srgbClr val="1F497D"/>
                </a:solidFill>
                <a:latin typeface="ＭＳ Ｐゴシック" panose="020B0600070205080204" pitchFamily="50" charset="-128"/>
                <a:cs typeface="Times New Roman"/>
              </a:rPr>
              <a:t>「地域移行のための安心生活支援」の事業も活用</a:t>
            </a:r>
            <a:r>
              <a:rPr lang="ja-JP" altLang="ja-JP" sz="1400" kern="100" dirty="0">
                <a:solidFill>
                  <a:prstClr val="black"/>
                </a:solidFill>
                <a:latin typeface="ＭＳ Ｐゴシック" panose="020B0600070205080204" pitchFamily="50" charset="-128"/>
                <a:cs typeface="Times New Roman"/>
              </a:rPr>
              <a:t>いただきたい。</a:t>
            </a:r>
          </a:p>
        </p:txBody>
      </p:sp>
      <p:sp>
        <p:nvSpPr>
          <p:cNvPr id="8" name="正方形/長方形 7"/>
          <p:cNvSpPr/>
          <p:nvPr/>
        </p:nvSpPr>
        <p:spPr>
          <a:xfrm>
            <a:off x="126041" y="3241171"/>
            <a:ext cx="3968864" cy="337269"/>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9"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73</a:t>
            </a:fld>
            <a:endParaRPr lang="en-US" altLang="ja-JP" dirty="0">
              <a:solidFill>
                <a:srgbClr val="000000"/>
              </a:solidFill>
            </a:endParaRPr>
          </a:p>
        </p:txBody>
      </p:sp>
    </p:spTree>
    <p:extLst>
      <p:ext uri="{BB962C8B-B14F-4D97-AF65-F5344CB8AC3E}">
        <p14:creationId xmlns:p14="http://schemas.microsoft.com/office/powerpoint/2010/main" val="3314631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6086" y="908720"/>
            <a:ext cx="9653919" cy="552735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（２）必要な機能の確保・発揮に向けた体制整備に向けての留意点</a:t>
            </a:r>
            <a:endParaRPr lang="en-US" altLang="ja-JP" sz="1400" kern="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smtClean="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市町村</a:t>
            </a:r>
            <a:r>
              <a:rPr lang="ja-JP" altLang="ja-JP" sz="1400" kern="100" dirty="0">
                <a:solidFill>
                  <a:prstClr val="black"/>
                </a:solidFill>
                <a:latin typeface="ＭＳ Ｐゴシック" panose="020B0600070205080204" pitchFamily="50" charset="-128"/>
                <a:cs typeface="Times New Roman"/>
              </a:rPr>
              <a:t>は、</a:t>
            </a:r>
            <a:r>
              <a:rPr lang="ja-JP" altLang="en-US" sz="1400" kern="100" dirty="0">
                <a:solidFill>
                  <a:prstClr val="black"/>
                </a:solidFill>
                <a:latin typeface="ＭＳ Ｐゴシック" panose="020B0600070205080204" pitchFamily="50" charset="-128"/>
                <a:cs typeface="Times New Roman"/>
              </a:rPr>
              <a:t>拠点等の整備の</a:t>
            </a:r>
            <a:r>
              <a:rPr lang="ja-JP" altLang="ja-JP" sz="1400" kern="100" dirty="0">
                <a:solidFill>
                  <a:prstClr val="black"/>
                </a:solidFill>
                <a:latin typeface="ＭＳ Ｐゴシック" panose="020B0600070205080204" pitchFamily="50" charset="-128"/>
                <a:cs typeface="Times New Roman"/>
              </a:rPr>
              <a:t>目的を達成するため、必要な機能を発揮することができるよう、拠点等の運営に</a:t>
            </a:r>
            <a:r>
              <a:rPr lang="ja-JP" altLang="ja-JP" sz="1400" kern="100" dirty="0" smtClean="0">
                <a:solidFill>
                  <a:prstClr val="black"/>
                </a:solidFill>
                <a:latin typeface="ＭＳ Ｐゴシック" panose="020B0600070205080204" pitchFamily="50" charset="-128"/>
                <a:cs typeface="Times New Roman"/>
              </a:rPr>
              <a:t>ついて</a:t>
            </a:r>
            <a:r>
              <a:rPr lang="ja-JP" altLang="ja-JP" sz="1400" kern="100" dirty="0">
                <a:solidFill>
                  <a:prstClr val="black"/>
                </a:solidFill>
                <a:latin typeface="ＭＳ Ｐゴシック" panose="020B0600070205080204" pitchFamily="50" charset="-128"/>
                <a:cs typeface="Times New Roman"/>
              </a:rPr>
              <a:t>適切に関与し、体制の整備に努めるものとする。</a:t>
            </a:r>
            <a:endParaRPr lang="en-US" altLang="ja-JP" sz="1400" kern="10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smtClean="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具体的</a:t>
            </a:r>
            <a:r>
              <a:rPr lang="ja-JP" altLang="ja-JP" sz="1400" kern="100" dirty="0">
                <a:solidFill>
                  <a:prstClr val="black"/>
                </a:solidFill>
                <a:latin typeface="ＭＳ Ｐゴシック" panose="020B0600070205080204" pitchFamily="50" charset="-128"/>
                <a:cs typeface="Times New Roman"/>
              </a:rPr>
              <a:t>には「地域生活支援拠点等の整備に際しての留意点等について」（平成</a:t>
            </a:r>
            <a:r>
              <a:rPr lang="en-US" altLang="ja-JP" sz="1400" kern="100" dirty="0">
                <a:solidFill>
                  <a:prstClr val="black"/>
                </a:solidFill>
                <a:latin typeface="ＭＳ Ｐゴシック" panose="020B0600070205080204" pitchFamily="50" charset="-128"/>
                <a:cs typeface="Times New Roman"/>
              </a:rPr>
              <a:t>28</a:t>
            </a:r>
            <a:r>
              <a:rPr lang="ja-JP" altLang="ja-JP" sz="1400" kern="100" dirty="0">
                <a:solidFill>
                  <a:prstClr val="black"/>
                </a:solidFill>
                <a:latin typeface="ＭＳ Ｐゴシック" panose="020B0600070205080204" pitchFamily="50" charset="-128"/>
                <a:cs typeface="Times New Roman"/>
              </a:rPr>
              <a:t>年８月</a:t>
            </a:r>
            <a:r>
              <a:rPr lang="en-US" altLang="ja-JP" sz="1400" kern="100" dirty="0">
                <a:solidFill>
                  <a:prstClr val="black"/>
                </a:solidFill>
                <a:latin typeface="ＭＳ Ｐゴシック" panose="020B0600070205080204" pitchFamily="50" charset="-128"/>
                <a:cs typeface="Times New Roman"/>
              </a:rPr>
              <a:t>26</a:t>
            </a:r>
            <a:r>
              <a:rPr lang="ja-JP" altLang="ja-JP" sz="1400" kern="100" dirty="0">
                <a:solidFill>
                  <a:prstClr val="black"/>
                </a:solidFill>
                <a:latin typeface="ＭＳ Ｐゴシック" panose="020B0600070205080204" pitchFamily="50" charset="-128"/>
                <a:cs typeface="Times New Roman"/>
              </a:rPr>
              <a:t>日事務連絡）に</a:t>
            </a:r>
            <a:r>
              <a:rPr lang="ja-JP" altLang="ja-JP" sz="1400" kern="100" dirty="0" smtClean="0">
                <a:solidFill>
                  <a:prstClr val="black"/>
                </a:solidFill>
                <a:latin typeface="ＭＳ Ｐゴシック" panose="020B0600070205080204" pitchFamily="50" charset="-128"/>
                <a:cs typeface="Times New Roman"/>
              </a:rPr>
              <a:t>おいて示して</a:t>
            </a:r>
            <a:r>
              <a:rPr lang="ja-JP" altLang="ja-JP" sz="1400" kern="100" dirty="0">
                <a:solidFill>
                  <a:prstClr val="black"/>
                </a:solidFill>
                <a:latin typeface="ＭＳ Ｐゴシック" panose="020B0600070205080204" pitchFamily="50" charset="-128"/>
                <a:cs typeface="Times New Roman"/>
              </a:rPr>
              <a:t>いる点に留意し行うこと。</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（３）拠点等の必要な機能の充実・強化</a:t>
            </a:r>
            <a:endParaRPr lang="en-US" altLang="ja-JP" sz="1400" kern="10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市町村</a:t>
            </a:r>
            <a:r>
              <a:rPr lang="ja-JP" altLang="ja-JP" sz="1400" kern="100" dirty="0">
                <a:solidFill>
                  <a:prstClr val="black"/>
                </a:solidFill>
                <a:latin typeface="ＭＳ Ｐゴシック" panose="020B0600070205080204" pitchFamily="50" charset="-128"/>
                <a:cs typeface="Times New Roman"/>
              </a:rPr>
              <a:t>は拠点等の必要な機能を確保・発揮することと併せて、拠点等において必要な機能を充実・強化すること</a:t>
            </a:r>
            <a:r>
              <a:rPr lang="ja-JP" altLang="ja-JP" sz="1400" kern="100" dirty="0" smtClean="0">
                <a:solidFill>
                  <a:prstClr val="black"/>
                </a:solidFill>
                <a:latin typeface="ＭＳ Ｐゴシック" panose="020B0600070205080204" pitchFamily="50" charset="-128"/>
                <a:cs typeface="Times New Roman"/>
              </a:rPr>
              <a:t>ができる</a:t>
            </a:r>
            <a:r>
              <a:rPr lang="ja-JP" altLang="ja-JP" sz="1400" kern="100" dirty="0">
                <a:solidFill>
                  <a:prstClr val="black"/>
                </a:solidFill>
                <a:latin typeface="ＭＳ Ｐゴシック" panose="020B0600070205080204" pitchFamily="50" charset="-128"/>
                <a:cs typeface="Times New Roman"/>
              </a:rPr>
              <a:t>よう、その関与に努めるものとするが、具体的には以下の内容に留意すること。</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endParaRPr lang="en-US" altLang="ja-JP" sz="1400" kern="100" dirty="0">
              <a:solidFill>
                <a:prstClr val="black"/>
              </a:solidFill>
              <a:latin typeface="ＭＳ Ｐゴシック" panose="020B0600070205080204" pitchFamily="50" charset="-128"/>
              <a:cs typeface="Times New Roman"/>
            </a:endParaRPr>
          </a:p>
          <a:p>
            <a:pPr marL="177800"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①　</a:t>
            </a:r>
            <a:r>
              <a:rPr lang="ja-JP" altLang="ja-JP" sz="1400" kern="100" dirty="0">
                <a:solidFill>
                  <a:prstClr val="black"/>
                </a:solidFill>
                <a:latin typeface="ＭＳ Ｐゴシック" panose="020B0600070205080204" pitchFamily="50" charset="-128"/>
                <a:cs typeface="Times New Roman"/>
              </a:rPr>
              <a:t>拠点等における役割分担と連携の強化</a:t>
            </a:r>
            <a:endParaRPr lang="en-US" altLang="ja-JP" sz="1400" kern="100" dirty="0">
              <a:solidFill>
                <a:prstClr val="black"/>
              </a:solidFill>
              <a:latin typeface="ＭＳ Ｐゴシック" panose="020B0600070205080204" pitchFamily="50" charset="-128"/>
              <a:cs typeface="Times New Roman"/>
            </a:endParaRPr>
          </a:p>
          <a:p>
            <a:pPr marL="177800"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市町村</a:t>
            </a:r>
            <a:r>
              <a:rPr lang="ja-JP" altLang="ja-JP" sz="1400" kern="100" dirty="0">
                <a:solidFill>
                  <a:prstClr val="black"/>
                </a:solidFill>
                <a:latin typeface="ＭＳ Ｐゴシック" panose="020B0600070205080204" pitchFamily="50" charset="-128"/>
                <a:cs typeface="Times New Roman"/>
              </a:rPr>
              <a:t>等においては、地域の課題や目標を共有しながら、相互に連携する効果的な取組を推進していくことが</a:t>
            </a:r>
            <a:r>
              <a:rPr lang="ja-JP" altLang="ja-JP" sz="1400" kern="100" dirty="0" smtClean="0">
                <a:solidFill>
                  <a:prstClr val="black"/>
                </a:solidFill>
                <a:latin typeface="ＭＳ Ｐゴシック" panose="020B0600070205080204" pitchFamily="50" charset="-128"/>
                <a:cs typeface="Times New Roman"/>
              </a:rPr>
              <a:t>求められる</a:t>
            </a:r>
            <a:r>
              <a:rPr lang="ja-JP" altLang="ja-JP"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a:p>
            <a:pPr marL="177800" algn="just" hangingPunct="0">
              <a:spcBef>
                <a:spcPts val="0"/>
              </a:spcBef>
              <a:spcAft>
                <a:spcPts val="0"/>
              </a:spcAft>
            </a:pPr>
            <a:r>
              <a:rPr lang="ja-JP" altLang="en-US" sz="1400" kern="100" dirty="0" smtClean="0">
                <a:solidFill>
                  <a:prstClr val="black"/>
                </a:solidFill>
                <a:latin typeface="ＭＳ Ｐゴシック" panose="020B0600070205080204" pitchFamily="50" charset="-128"/>
                <a:cs typeface="Times New Roman"/>
              </a:rPr>
              <a:t>②</a:t>
            </a: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効果的な拠点等の運営の継続</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endParaRPr lang="en-US" altLang="ja-JP" sz="1400" kern="100" dirty="0" smtClean="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smtClean="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ア）</a:t>
            </a:r>
            <a:r>
              <a:rPr lang="ja-JP" altLang="ja-JP" sz="1400" kern="100" dirty="0">
                <a:solidFill>
                  <a:prstClr val="black"/>
                </a:solidFill>
                <a:latin typeface="ＭＳ Ｐゴシック" panose="020B0600070205080204" pitchFamily="50" charset="-128"/>
                <a:cs typeface="Times New Roman"/>
              </a:rPr>
              <a:t>市町村の定期的な評価</a:t>
            </a:r>
            <a:r>
              <a:rPr lang="en-US" altLang="ja-JP" sz="1400" kern="100" dirty="0">
                <a:solidFill>
                  <a:prstClr val="black"/>
                </a:solidFill>
                <a:latin typeface="ＭＳ Ｐゴシック" panose="020B0600070205080204" pitchFamily="50" charset="-128"/>
                <a:cs typeface="Times New Roman"/>
              </a:rPr>
              <a:t> </a:t>
            </a:r>
          </a:p>
          <a:p>
            <a:pPr marL="444500" indent="-203200" algn="just" hangingPunct="0">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地域</a:t>
            </a:r>
            <a:r>
              <a:rPr lang="ja-JP" altLang="ja-JP" sz="1400" kern="100" dirty="0">
                <a:solidFill>
                  <a:prstClr val="black"/>
                </a:solidFill>
                <a:latin typeface="ＭＳ Ｐゴシック" panose="020B0600070205080204" pitchFamily="50" charset="-128"/>
                <a:cs typeface="Times New Roman"/>
              </a:rPr>
              <a:t>全体で支える体制を構築していくに当たっては、障害者等にとってワンストップの相談窓口機能を果たす</a:t>
            </a:r>
            <a:r>
              <a:rPr lang="ja-JP" altLang="ja-JP" sz="1400" kern="100" dirty="0" smtClean="0">
                <a:solidFill>
                  <a:prstClr val="black"/>
                </a:solidFill>
                <a:latin typeface="ＭＳ Ｐゴシック" panose="020B0600070205080204" pitchFamily="50" charset="-128"/>
                <a:cs typeface="Times New Roman"/>
              </a:rPr>
              <a:t>拠点等</a:t>
            </a:r>
            <a:r>
              <a:rPr lang="ja-JP" altLang="ja-JP" sz="1400" kern="100" dirty="0">
                <a:solidFill>
                  <a:prstClr val="black"/>
                </a:solidFill>
                <a:latin typeface="ＭＳ Ｐゴシック" panose="020B0600070205080204" pitchFamily="50" charset="-128"/>
                <a:cs typeface="Times New Roman"/>
              </a:rPr>
              <a:t>の運営が安定的・継続的に行われていくことが重要となる。そのためには、まずは</a:t>
            </a:r>
            <a:r>
              <a:rPr lang="ja-JP" altLang="ja-JP" sz="1400" u="sng" kern="100" dirty="0">
                <a:solidFill>
                  <a:srgbClr val="1F497D"/>
                </a:solidFill>
                <a:latin typeface="ＭＳ Ｐゴシック" panose="020B0600070205080204" pitchFamily="50" charset="-128"/>
                <a:cs typeface="Times New Roman"/>
              </a:rPr>
              <a:t>拠点等の支援者自らがその</a:t>
            </a:r>
            <a:r>
              <a:rPr lang="ja-JP" altLang="ja-JP" sz="1400" u="sng" kern="100" dirty="0" smtClean="0">
                <a:solidFill>
                  <a:srgbClr val="1F497D"/>
                </a:solidFill>
                <a:latin typeface="ＭＳ Ｐゴシック" panose="020B0600070205080204" pitchFamily="50" charset="-128"/>
                <a:cs typeface="Times New Roman"/>
              </a:rPr>
              <a:t>取組</a:t>
            </a:r>
            <a:r>
              <a:rPr lang="ja-JP" altLang="ja-JP" sz="1400" u="sng" kern="100" dirty="0">
                <a:solidFill>
                  <a:srgbClr val="1F497D"/>
                </a:solidFill>
                <a:latin typeface="ＭＳ Ｐゴシック" panose="020B0600070205080204" pitchFamily="50" charset="-128"/>
                <a:cs typeface="Times New Roman"/>
              </a:rPr>
              <a:t>を振り返るとともに、整備主体たる市町村が拠点等の運営や活動に対する評価を定期的に行うことが重要</a:t>
            </a:r>
            <a:r>
              <a:rPr lang="ja-JP" altLang="ja-JP" sz="1400" kern="100" dirty="0">
                <a:solidFill>
                  <a:prstClr val="black"/>
                </a:solidFill>
                <a:latin typeface="ＭＳ Ｐゴシック" panose="020B0600070205080204" pitchFamily="50" charset="-128"/>
                <a:cs typeface="Times New Roman"/>
              </a:rPr>
              <a:t>で</a:t>
            </a:r>
            <a:r>
              <a:rPr lang="ja-JP" altLang="ja-JP" sz="1400" kern="100" dirty="0" smtClean="0">
                <a:solidFill>
                  <a:prstClr val="black"/>
                </a:solidFill>
                <a:latin typeface="ＭＳ Ｐゴシック" panose="020B0600070205080204" pitchFamily="50" charset="-128"/>
                <a:cs typeface="Times New Roman"/>
              </a:rPr>
              <a:t>ある</a:t>
            </a:r>
            <a:r>
              <a:rPr lang="ja-JP" altLang="ja-JP"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a:p>
            <a:pPr marL="355600" indent="-355600"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　</a:t>
            </a:r>
            <a:r>
              <a:rPr lang="ja-JP" altLang="ja-JP" sz="1400" kern="100" dirty="0">
                <a:solidFill>
                  <a:prstClr val="black"/>
                </a:solidFill>
                <a:latin typeface="ＭＳ Ｐゴシック" panose="020B0600070205080204" pitchFamily="50" charset="-128"/>
                <a:cs typeface="Times New Roman"/>
              </a:rPr>
              <a:t>具体的には、例えば、市町村が設置する協議会の部会等の場を活用し、利用者、家族等の関係者からの意見</a:t>
            </a:r>
            <a:r>
              <a:rPr lang="ja-JP" altLang="ja-JP" sz="1400" kern="100" dirty="0" smtClean="0">
                <a:solidFill>
                  <a:prstClr val="black"/>
                </a:solidFill>
                <a:latin typeface="ＭＳ Ｐゴシック" panose="020B0600070205080204" pitchFamily="50" charset="-128"/>
                <a:cs typeface="Times New Roman"/>
              </a:rPr>
              <a:t>等も</a:t>
            </a:r>
            <a:r>
              <a:rPr lang="ja-JP" altLang="ja-JP" sz="1400" kern="100" dirty="0">
                <a:solidFill>
                  <a:prstClr val="black"/>
                </a:solidFill>
                <a:latin typeface="ＭＳ Ｐゴシック" panose="020B0600070205080204" pitchFamily="50" charset="-128"/>
                <a:cs typeface="Times New Roman"/>
              </a:rPr>
              <a:t>踏まえ</a:t>
            </a:r>
            <a:r>
              <a:rPr lang="en-US" altLang="ja-JP" sz="1400" kern="100" dirty="0">
                <a:solidFill>
                  <a:prstClr val="black"/>
                </a:solidFill>
                <a:latin typeface="ＭＳ Ｐゴシック" panose="020B0600070205080204" pitchFamily="50" charset="-128"/>
                <a:cs typeface="Times New Roman"/>
              </a:rPr>
              <a:t> </a:t>
            </a:r>
            <a:r>
              <a:rPr lang="ja-JP" altLang="ja-JP" sz="1400" kern="100" dirty="0" err="1">
                <a:solidFill>
                  <a:prstClr val="black"/>
                </a:solidFill>
                <a:latin typeface="ＭＳ Ｐゴシック" panose="020B0600070205080204" pitchFamily="50" charset="-128"/>
                <a:cs typeface="Times New Roman"/>
              </a:rPr>
              <a:t>、</a:t>
            </a:r>
            <a:r>
              <a:rPr lang="ja-JP" altLang="ja-JP" sz="1400" kern="100" dirty="0">
                <a:solidFill>
                  <a:prstClr val="black"/>
                </a:solidFill>
                <a:latin typeface="ＭＳ Ｐゴシック" panose="020B0600070205080204" pitchFamily="50" charset="-128"/>
                <a:cs typeface="Times New Roman"/>
              </a:rPr>
              <a:t>市町村が定めた運営方針を踏まえた効果的、効率的な運営がなされているか等について、評価を</a:t>
            </a:r>
            <a:r>
              <a:rPr lang="ja-JP" altLang="ja-JP" sz="1400" kern="100" dirty="0" smtClean="0">
                <a:solidFill>
                  <a:prstClr val="black"/>
                </a:solidFill>
                <a:latin typeface="ＭＳ Ｐゴシック" panose="020B0600070205080204" pitchFamily="50" charset="-128"/>
                <a:cs typeface="Times New Roman"/>
              </a:rPr>
              <a:t>適切に</a:t>
            </a:r>
            <a:r>
              <a:rPr lang="ja-JP" altLang="ja-JP" sz="1400" kern="100" dirty="0">
                <a:solidFill>
                  <a:prstClr val="black"/>
                </a:solidFill>
                <a:latin typeface="ＭＳ Ｐゴシック" panose="020B0600070205080204" pitchFamily="50" charset="-128"/>
                <a:cs typeface="Times New Roman"/>
              </a:rPr>
              <a:t>行い、公正、公平性・中立性の確保や効果的な取組の充実を図るとともに、不十分な点については改善に</a:t>
            </a:r>
            <a:r>
              <a:rPr lang="ja-JP" altLang="ja-JP" sz="1400" kern="100" dirty="0" smtClean="0">
                <a:solidFill>
                  <a:prstClr val="black"/>
                </a:solidFill>
                <a:latin typeface="ＭＳ Ｐゴシック" panose="020B0600070205080204" pitchFamily="50" charset="-128"/>
                <a:cs typeface="Times New Roman"/>
              </a:rPr>
              <a:t>向けた取組</a:t>
            </a:r>
            <a:r>
              <a:rPr lang="ja-JP" altLang="ja-JP" sz="1400" kern="100" dirty="0">
                <a:solidFill>
                  <a:prstClr val="black"/>
                </a:solidFill>
                <a:latin typeface="ＭＳ Ｐゴシック" panose="020B0600070205080204" pitchFamily="50" charset="-128"/>
                <a:cs typeface="Times New Roman"/>
              </a:rPr>
              <a:t>を行っていくことで中長期的な観点からも一定の運営水準を確保していくことが期待できる。</a:t>
            </a:r>
          </a:p>
        </p:txBody>
      </p:sp>
      <p:sp>
        <p:nvSpPr>
          <p:cNvPr id="8" name="正方形/長方形 7"/>
          <p:cNvSpPr/>
          <p:nvPr/>
        </p:nvSpPr>
        <p:spPr>
          <a:xfrm>
            <a:off x="126041" y="623194"/>
            <a:ext cx="3968864" cy="337269"/>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5"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74</a:t>
            </a:fld>
            <a:endParaRPr lang="en-US" altLang="ja-JP" dirty="0">
              <a:solidFill>
                <a:srgbClr val="000000"/>
              </a:solidFill>
            </a:endParaRPr>
          </a:p>
        </p:txBody>
      </p:sp>
    </p:spTree>
    <p:extLst>
      <p:ext uri="{BB962C8B-B14F-4D97-AF65-F5344CB8AC3E}">
        <p14:creationId xmlns:p14="http://schemas.microsoft.com/office/powerpoint/2010/main" val="902173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6086" y="781966"/>
            <a:ext cx="9653919" cy="552735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（３）拠点等の必要な機能の充実・強化</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②　</a:t>
            </a:r>
            <a:r>
              <a:rPr lang="ja-JP" altLang="ja-JP" sz="1400" kern="100" dirty="0">
                <a:solidFill>
                  <a:prstClr val="black"/>
                </a:solidFill>
                <a:latin typeface="ＭＳ Ｐゴシック" panose="020B0600070205080204" pitchFamily="50" charset="-128"/>
                <a:cs typeface="Times New Roman"/>
              </a:rPr>
              <a:t>効果的な拠点等の運営の継続</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（イ）</a:t>
            </a:r>
            <a:r>
              <a:rPr lang="ja-JP" altLang="ja-JP" sz="1400" kern="100" dirty="0">
                <a:solidFill>
                  <a:prstClr val="black"/>
                </a:solidFill>
                <a:latin typeface="ＭＳ Ｐゴシック" panose="020B0600070205080204" pitchFamily="50" charset="-128"/>
                <a:cs typeface="Times New Roman"/>
              </a:rPr>
              <a:t>拠点等の取組情報の公表（普及・啓発）</a:t>
            </a:r>
            <a:endParaRPr lang="en-US" altLang="ja-JP" sz="1400" kern="100" dirty="0">
              <a:solidFill>
                <a:prstClr val="black"/>
              </a:solidFill>
              <a:latin typeface="ＭＳ Ｐゴシック" panose="020B0600070205080204" pitchFamily="50" charset="-128"/>
              <a:cs typeface="Times New Roman"/>
            </a:endParaRPr>
          </a:p>
          <a:p>
            <a:pPr marL="355600" indent="-177800" algn="just" hangingPunct="0">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拠点</a:t>
            </a:r>
            <a:r>
              <a:rPr lang="ja-JP" altLang="ja-JP" sz="1400" kern="100" dirty="0">
                <a:solidFill>
                  <a:prstClr val="black"/>
                </a:solidFill>
                <a:latin typeface="ＭＳ Ｐゴシック" panose="020B0600070205080204" pitchFamily="50" charset="-128"/>
                <a:cs typeface="Times New Roman"/>
              </a:rPr>
              <a:t>等は、地域で生活する障害者等やその家族の身近な相談機関として、その業務内容や運営状況等を</a:t>
            </a:r>
            <a:r>
              <a:rPr lang="ja-JP" altLang="ja-JP" sz="1400" kern="100" dirty="0" smtClean="0">
                <a:solidFill>
                  <a:prstClr val="black"/>
                </a:solidFill>
                <a:latin typeface="ＭＳ Ｐゴシック" panose="020B0600070205080204" pitchFamily="50" charset="-128"/>
                <a:cs typeface="Times New Roman"/>
              </a:rPr>
              <a:t>幅広く周知</a:t>
            </a:r>
            <a:r>
              <a:rPr lang="ja-JP" altLang="ja-JP" sz="1400" kern="100" dirty="0">
                <a:solidFill>
                  <a:prstClr val="black"/>
                </a:solidFill>
                <a:latin typeface="ＭＳ Ｐゴシック" panose="020B0600070205080204" pitchFamily="50" charset="-128"/>
                <a:cs typeface="Times New Roman"/>
              </a:rPr>
              <a:t>することにより、拠点等の円滑な利用やその取組に対する障害者等及び地域住民の理解が促進されること</a:t>
            </a:r>
            <a:r>
              <a:rPr lang="ja-JP" altLang="ja-JP" sz="1400" kern="100" dirty="0" smtClean="0">
                <a:solidFill>
                  <a:prstClr val="black"/>
                </a:solidFill>
                <a:latin typeface="ＭＳ Ｐゴシック" panose="020B0600070205080204" pitchFamily="50" charset="-128"/>
                <a:cs typeface="Times New Roman"/>
              </a:rPr>
              <a:t>から</a:t>
            </a:r>
            <a:r>
              <a:rPr lang="ja-JP" altLang="ja-JP" sz="1400" kern="100" dirty="0">
                <a:solidFill>
                  <a:prstClr val="black"/>
                </a:solidFill>
                <a:latin typeface="ＭＳ Ｐゴシック" panose="020B0600070205080204" pitchFamily="50" charset="-128"/>
                <a:cs typeface="Times New Roman"/>
              </a:rPr>
              <a:t>、</a:t>
            </a:r>
            <a:r>
              <a:rPr lang="ja-JP" altLang="ja-JP" sz="1400" u="sng" kern="100" dirty="0">
                <a:solidFill>
                  <a:srgbClr val="1F497D"/>
                </a:solidFill>
                <a:latin typeface="ＭＳ Ｐゴシック" panose="020B0600070205080204" pitchFamily="50" charset="-128"/>
                <a:cs typeface="Times New Roman"/>
              </a:rPr>
              <a:t>市町村は拠点等の取組内容や運営状況に関する情報を公表するよう努めることとする。その際、特に「面的</a:t>
            </a:r>
            <a:r>
              <a:rPr lang="ja-JP" altLang="ja-JP" sz="1400" u="sng" kern="100" dirty="0" smtClean="0">
                <a:solidFill>
                  <a:srgbClr val="1F497D"/>
                </a:solidFill>
                <a:latin typeface="ＭＳ Ｐゴシック" panose="020B0600070205080204" pitchFamily="50" charset="-128"/>
                <a:cs typeface="Times New Roman"/>
              </a:rPr>
              <a:t>整備型</a:t>
            </a:r>
            <a:r>
              <a:rPr lang="ja-JP" altLang="ja-JP" sz="1400" u="sng" kern="100" dirty="0">
                <a:solidFill>
                  <a:srgbClr val="1F497D"/>
                </a:solidFill>
                <a:latin typeface="ＭＳ Ｐゴシック" panose="020B0600070205080204" pitchFamily="50" charset="-128"/>
                <a:cs typeface="Times New Roman"/>
              </a:rPr>
              <a:t>」の場合については、必要な機能等を包括的に明示するなど、わかりやすく伝わるように</a:t>
            </a:r>
            <a:r>
              <a:rPr lang="ja-JP" altLang="ja-JP" sz="1400" kern="100" dirty="0">
                <a:solidFill>
                  <a:prstClr val="black"/>
                </a:solidFill>
                <a:latin typeface="ＭＳ Ｐゴシック" panose="020B0600070205080204" pitchFamily="50" charset="-128"/>
                <a:cs typeface="Times New Roman"/>
              </a:rPr>
              <a:t>工夫いただきたい。</a:t>
            </a:r>
            <a:endParaRPr lang="en-US" altLang="ja-JP" sz="1400" kern="100" dirty="0">
              <a:solidFill>
                <a:prstClr val="black"/>
              </a:solidFill>
              <a:latin typeface="ＭＳ Ｐゴシック" panose="020B0600070205080204" pitchFamily="50" charset="-128"/>
              <a:cs typeface="Times New Roman"/>
            </a:endParaRPr>
          </a:p>
          <a:p>
            <a:pPr marL="177800"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　</a:t>
            </a:r>
            <a:r>
              <a:rPr lang="ja-JP" altLang="ja-JP" sz="1400" kern="100" dirty="0">
                <a:solidFill>
                  <a:prstClr val="black"/>
                </a:solidFill>
                <a:latin typeface="ＭＳ Ｐゴシック" panose="020B0600070205080204" pitchFamily="50" charset="-128"/>
                <a:cs typeface="Times New Roman"/>
              </a:rPr>
              <a:t>具体的には、名称及び所在地、法人名、営業日及び営業時間、担当区域、支援員体制、事業の内容、活動</a:t>
            </a:r>
            <a:r>
              <a:rPr lang="ja-JP" altLang="ja-JP" sz="1400" kern="100" dirty="0" smtClean="0">
                <a:solidFill>
                  <a:prstClr val="black"/>
                </a:solidFill>
                <a:latin typeface="ＭＳ Ｐゴシック" panose="020B0600070205080204" pitchFamily="50" charset="-128"/>
                <a:cs typeface="Times New Roman"/>
              </a:rPr>
              <a:t>実績及び</a:t>
            </a:r>
            <a:r>
              <a:rPr lang="ja-JP" altLang="ja-JP" sz="1400" kern="100" dirty="0">
                <a:solidFill>
                  <a:prstClr val="black"/>
                </a:solidFill>
                <a:latin typeface="ＭＳ Ｐゴシック" panose="020B0600070205080204" pitchFamily="50" charset="-128"/>
                <a:cs typeface="Times New Roman"/>
              </a:rPr>
              <a:t>市町村が必要と認める事項（拠点等の特色等）の公表を行うこととするが、この取組を通じて、拠点等が自ら</a:t>
            </a:r>
            <a:r>
              <a:rPr lang="ja-JP" altLang="ja-JP" sz="1400" kern="100" dirty="0" smtClean="0">
                <a:solidFill>
                  <a:prstClr val="black"/>
                </a:solidFill>
                <a:latin typeface="ＭＳ Ｐゴシック" panose="020B0600070205080204" pitchFamily="50" charset="-128"/>
                <a:cs typeface="Times New Roman"/>
              </a:rPr>
              <a:t>の取組</a:t>
            </a:r>
            <a:r>
              <a:rPr lang="ja-JP" altLang="ja-JP" sz="1400" kern="100" dirty="0">
                <a:solidFill>
                  <a:prstClr val="black"/>
                </a:solidFill>
                <a:latin typeface="ＭＳ Ｐゴシック" panose="020B0600070205080204" pitchFamily="50" charset="-128"/>
                <a:cs typeface="Times New Roman"/>
              </a:rPr>
              <a:t>と他の地域の拠点等の取組とを比較することも可能となり、自らの拠点等の運営の改善にもつながることが</a:t>
            </a:r>
            <a:r>
              <a:rPr lang="ja-JP" altLang="ja-JP" sz="1400" kern="100" dirty="0" smtClean="0">
                <a:solidFill>
                  <a:prstClr val="black"/>
                </a:solidFill>
                <a:latin typeface="ＭＳ Ｐゴシック" panose="020B0600070205080204" pitchFamily="50" charset="-128"/>
                <a:cs typeface="Times New Roman"/>
              </a:rPr>
              <a:t>期待</a:t>
            </a:r>
            <a:r>
              <a:rPr lang="ja-JP" altLang="ja-JP" sz="1400" kern="100" dirty="0">
                <a:solidFill>
                  <a:prstClr val="black"/>
                </a:solidFill>
                <a:latin typeface="ＭＳ Ｐゴシック" panose="020B0600070205080204" pitchFamily="50" charset="-128"/>
                <a:cs typeface="Times New Roman"/>
              </a:rPr>
              <a:t>できる。</a:t>
            </a:r>
          </a:p>
          <a:p>
            <a:pPr algn="just" hangingPunct="0">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 </a:t>
            </a: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（４）</a:t>
            </a:r>
            <a:r>
              <a:rPr lang="ja-JP" altLang="ja-JP" sz="1400" kern="100" dirty="0">
                <a:solidFill>
                  <a:prstClr val="black"/>
                </a:solidFill>
                <a:latin typeface="ＭＳ Ｐゴシック" panose="020B0600070205080204" pitchFamily="50" charset="-128"/>
                <a:cs typeface="Times New Roman"/>
              </a:rPr>
              <a:t>都道府県の役割</a:t>
            </a:r>
            <a:endParaRPr lang="en-US" altLang="ja-JP" sz="1400" kern="100" dirty="0">
              <a:solidFill>
                <a:prstClr val="black"/>
              </a:solidFill>
              <a:latin typeface="ＭＳ Ｐゴシック" panose="020B0600070205080204" pitchFamily="50" charset="-128"/>
              <a:cs typeface="Times New Roman"/>
            </a:endParaRPr>
          </a:p>
          <a:p>
            <a:pPr marL="355600" indent="-177800" algn="just" hangingPunct="0">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都道府県</a:t>
            </a:r>
            <a:r>
              <a:rPr lang="ja-JP" altLang="ja-JP" sz="1400" kern="100" dirty="0">
                <a:solidFill>
                  <a:prstClr val="black"/>
                </a:solidFill>
                <a:latin typeface="ＭＳ Ｐゴシック" panose="020B0600070205080204" pitchFamily="50" charset="-128"/>
                <a:cs typeface="Times New Roman"/>
              </a:rPr>
              <a:t>は、管内の市町村を包括する広域的な見地から、市町村から拠点等の整備に関する検証及び検討</a:t>
            </a:r>
            <a:r>
              <a:rPr lang="ja-JP" altLang="ja-JP" sz="1400" kern="100" dirty="0" smtClean="0">
                <a:solidFill>
                  <a:prstClr val="black"/>
                </a:solidFill>
                <a:latin typeface="ＭＳ Ｐゴシック" panose="020B0600070205080204" pitchFamily="50" charset="-128"/>
                <a:cs typeface="Times New Roman"/>
              </a:rPr>
              <a:t>状況等</a:t>
            </a:r>
            <a:r>
              <a:rPr lang="ja-JP" altLang="ja-JP" sz="1400" kern="100" dirty="0">
                <a:solidFill>
                  <a:prstClr val="black"/>
                </a:solidFill>
                <a:latin typeface="ＭＳ Ｐゴシック" panose="020B0600070205080204" pitchFamily="50" charset="-128"/>
                <a:cs typeface="Times New Roman"/>
              </a:rPr>
              <a:t>の聞き取りを行い、市町村障害福祉計画との調整を図る。また、市町村等における拠点等の整備を進めるに</a:t>
            </a:r>
            <a:r>
              <a:rPr lang="ja-JP" altLang="ja-JP" sz="1400" kern="100" dirty="0" smtClean="0">
                <a:solidFill>
                  <a:prstClr val="black"/>
                </a:solidFill>
                <a:latin typeface="ＭＳ Ｐゴシック" panose="020B0600070205080204" pitchFamily="50" charset="-128"/>
                <a:cs typeface="Times New Roman"/>
              </a:rPr>
              <a:t>当たって</a:t>
            </a:r>
            <a:r>
              <a:rPr lang="ja-JP" altLang="ja-JP" sz="1400" kern="100" dirty="0">
                <a:solidFill>
                  <a:prstClr val="black"/>
                </a:solidFill>
                <a:latin typeface="ＭＳ Ｐゴシック" panose="020B0600070205080204" pitchFamily="50" charset="-128"/>
                <a:cs typeface="Times New Roman"/>
              </a:rPr>
              <a:t>必要な支援を行うとともに、第四期障害福祉計画の期間中に拠点等の整備が見込まれない市町村に対して</a:t>
            </a:r>
            <a:r>
              <a:rPr lang="ja-JP" altLang="ja-JP" sz="1400" kern="100" dirty="0" smtClean="0">
                <a:solidFill>
                  <a:prstClr val="black"/>
                </a:solidFill>
                <a:latin typeface="ＭＳ Ｐゴシック" panose="020B0600070205080204" pitchFamily="50" charset="-128"/>
                <a:cs typeface="Times New Roman"/>
              </a:rPr>
              <a:t>、整備</a:t>
            </a:r>
            <a:r>
              <a:rPr lang="ja-JP" altLang="ja-JP" sz="1400" kern="100" dirty="0">
                <a:solidFill>
                  <a:prstClr val="black"/>
                </a:solidFill>
                <a:latin typeface="ＭＳ Ｐゴシック" panose="020B0600070205080204" pitchFamily="50" charset="-128"/>
                <a:cs typeface="Times New Roman"/>
              </a:rPr>
              <a:t>に向けた検討を早期に行うよう促す必要がある。</a:t>
            </a:r>
            <a:r>
              <a:rPr lang="ja-JP" altLang="ja-JP" sz="1400" u="sng" kern="100" dirty="0">
                <a:solidFill>
                  <a:srgbClr val="1F497D"/>
                </a:solidFill>
                <a:latin typeface="ＭＳ Ｐゴシック" panose="020B0600070205080204" pitchFamily="50" charset="-128"/>
                <a:cs typeface="Times New Roman"/>
              </a:rPr>
              <a:t>必要な支援については、例えば、都道府県において拠点等</a:t>
            </a:r>
            <a:r>
              <a:rPr lang="ja-JP" altLang="ja-JP" sz="1400" u="sng" kern="100" dirty="0" smtClean="0">
                <a:solidFill>
                  <a:srgbClr val="1F497D"/>
                </a:solidFill>
                <a:latin typeface="ＭＳ Ｐゴシック" panose="020B0600070205080204" pitchFamily="50" charset="-128"/>
                <a:cs typeface="Times New Roman"/>
              </a:rPr>
              <a:t>の整備</a:t>
            </a:r>
            <a:r>
              <a:rPr lang="ja-JP" altLang="ja-JP" sz="1400" u="sng" kern="100" dirty="0">
                <a:solidFill>
                  <a:srgbClr val="1F497D"/>
                </a:solidFill>
                <a:latin typeface="ＭＳ Ｐゴシック" panose="020B0600070205080204" pitchFamily="50" charset="-128"/>
                <a:cs typeface="Times New Roman"/>
              </a:rPr>
              <a:t>、運営に関する研修会等を開催し、管内市町村における好事例（優良事例）の紹介、また、現状や課題等を</a:t>
            </a:r>
            <a:r>
              <a:rPr lang="ja-JP" altLang="ja-JP" sz="1400" u="sng" kern="100" dirty="0" smtClean="0">
                <a:solidFill>
                  <a:srgbClr val="1F497D"/>
                </a:solidFill>
                <a:latin typeface="ＭＳ Ｐゴシック" panose="020B0600070205080204" pitchFamily="50" charset="-128"/>
                <a:cs typeface="Times New Roman"/>
              </a:rPr>
              <a:t>把握</a:t>
            </a:r>
            <a:r>
              <a:rPr lang="ja-JP" altLang="ja-JP" sz="1400" u="sng" kern="100" dirty="0">
                <a:solidFill>
                  <a:srgbClr val="1F497D"/>
                </a:solidFill>
                <a:latin typeface="ＭＳ Ｐゴシック" panose="020B0600070205080204" pitchFamily="50" charset="-128"/>
                <a:cs typeface="Times New Roman"/>
              </a:rPr>
              <a:t>し、共有するなど後方的かつ継続的な支援を図るなどの対応</a:t>
            </a:r>
            <a:r>
              <a:rPr lang="ja-JP" altLang="ja-JP" sz="1400" kern="100" dirty="0">
                <a:solidFill>
                  <a:prstClr val="black"/>
                </a:solidFill>
                <a:latin typeface="ＭＳ Ｐゴシック" panose="020B0600070205080204" pitchFamily="50" charset="-128"/>
                <a:cs typeface="Times New Roman"/>
              </a:rPr>
              <a:t>が考えられる。</a:t>
            </a:r>
            <a:endParaRPr lang="en-US" altLang="ja-JP" sz="1400" kern="100" dirty="0">
              <a:solidFill>
                <a:prstClr val="black"/>
              </a:solidFill>
              <a:latin typeface="ＭＳ Ｐゴシック" panose="020B0600070205080204" pitchFamily="50" charset="-128"/>
              <a:cs typeface="Times New Roman"/>
            </a:endParaRPr>
          </a:p>
          <a:p>
            <a:pPr marL="355600" indent="-177800" algn="just" hangingPunct="0">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なお</a:t>
            </a:r>
            <a:r>
              <a:rPr lang="ja-JP" altLang="ja-JP" sz="1400" kern="100" dirty="0">
                <a:solidFill>
                  <a:prstClr val="black"/>
                </a:solidFill>
                <a:latin typeface="ＭＳ Ｐゴシック" panose="020B0600070205080204" pitchFamily="50" charset="-128"/>
                <a:cs typeface="Times New Roman"/>
              </a:rPr>
              <a:t>、平成</a:t>
            </a:r>
            <a:r>
              <a:rPr lang="en-US" altLang="ja-JP" sz="1400" kern="100" dirty="0">
                <a:solidFill>
                  <a:prstClr val="black"/>
                </a:solidFill>
                <a:latin typeface="ＭＳ Ｐゴシック" panose="020B0600070205080204" pitchFamily="50" charset="-128"/>
                <a:cs typeface="Times New Roman"/>
              </a:rPr>
              <a:t>29</a:t>
            </a:r>
            <a:r>
              <a:rPr lang="ja-JP" altLang="ja-JP" sz="1400" kern="100" dirty="0">
                <a:solidFill>
                  <a:prstClr val="black"/>
                </a:solidFill>
                <a:latin typeface="ＭＳ Ｐゴシック" panose="020B0600070205080204" pitchFamily="50" charset="-128"/>
                <a:cs typeface="Times New Roman"/>
              </a:rPr>
              <a:t>年度から市町村協議会の活動状況について、都道府県が適切に把握する体制を構築するため</a:t>
            </a:r>
            <a:r>
              <a:rPr lang="ja-JP" altLang="ja-JP" sz="1400" kern="100" dirty="0" smtClean="0">
                <a:solidFill>
                  <a:prstClr val="black"/>
                </a:solidFill>
                <a:latin typeface="ＭＳ Ｐゴシック" panose="020B0600070205080204" pitchFamily="50" charset="-128"/>
                <a:cs typeface="Times New Roman"/>
              </a:rPr>
              <a:t>、地域</a:t>
            </a:r>
            <a:r>
              <a:rPr lang="ja-JP" altLang="ja-JP" sz="1400" kern="100" dirty="0">
                <a:solidFill>
                  <a:prstClr val="black"/>
                </a:solidFill>
                <a:latin typeface="ＭＳ Ｐゴシック" panose="020B0600070205080204" pitchFamily="50" charset="-128"/>
                <a:cs typeface="Times New Roman"/>
              </a:rPr>
              <a:t>生活支援事業等において、「障害者の地域生活の推進に向けた体制強化支援事業」を創設しているが、</a:t>
            </a:r>
            <a:r>
              <a:rPr lang="ja-JP" altLang="ja-JP" sz="1400" kern="100" dirty="0" smtClean="0">
                <a:solidFill>
                  <a:prstClr val="black"/>
                </a:solidFill>
                <a:latin typeface="ＭＳ Ｐゴシック" panose="020B0600070205080204" pitchFamily="50" charset="-128"/>
                <a:cs typeface="Times New Roman"/>
              </a:rPr>
              <a:t>当該事業</a:t>
            </a:r>
            <a:r>
              <a:rPr lang="ja-JP" altLang="ja-JP" sz="1400" kern="100" dirty="0">
                <a:solidFill>
                  <a:prstClr val="black"/>
                </a:solidFill>
                <a:latin typeface="ＭＳ Ｐゴシック" panose="020B0600070205080204" pitchFamily="50" charset="-128"/>
                <a:cs typeface="Times New Roman"/>
              </a:rPr>
              <a:t>については、都道府県協議会において管内市町村協議会の具体的な活動内容等についての報告を行う場</a:t>
            </a:r>
            <a:r>
              <a:rPr lang="ja-JP" altLang="ja-JP" sz="1400" kern="100" dirty="0" smtClean="0">
                <a:solidFill>
                  <a:prstClr val="black"/>
                </a:solidFill>
                <a:latin typeface="ＭＳ Ｐゴシック" panose="020B0600070205080204" pitchFamily="50" charset="-128"/>
                <a:cs typeface="Times New Roman"/>
              </a:rPr>
              <a:t>を設ける</a:t>
            </a:r>
            <a:r>
              <a:rPr lang="ja-JP" altLang="ja-JP" sz="1400" kern="100" dirty="0">
                <a:solidFill>
                  <a:prstClr val="black"/>
                </a:solidFill>
                <a:latin typeface="ＭＳ Ｐゴシック" panose="020B0600070205080204" pitchFamily="50" charset="-128"/>
                <a:cs typeface="Times New Roman"/>
              </a:rPr>
              <a:t>とともに、協議会活性化の参考となる事例等の収集や市町村間での情報交換等を行うことを推進すること</a:t>
            </a:r>
            <a:r>
              <a:rPr lang="ja-JP" altLang="ja-JP" sz="1400" kern="100" dirty="0" smtClean="0">
                <a:solidFill>
                  <a:prstClr val="black"/>
                </a:solidFill>
                <a:latin typeface="ＭＳ Ｐゴシック" panose="020B0600070205080204" pitchFamily="50" charset="-128"/>
                <a:cs typeface="Times New Roman"/>
              </a:rPr>
              <a:t>を目的</a:t>
            </a:r>
            <a:r>
              <a:rPr lang="ja-JP" altLang="ja-JP" sz="1400" kern="100" dirty="0">
                <a:solidFill>
                  <a:prstClr val="black"/>
                </a:solidFill>
                <a:latin typeface="ＭＳ Ｐゴシック" panose="020B0600070205080204" pitchFamily="50" charset="-128"/>
                <a:cs typeface="Times New Roman"/>
              </a:rPr>
              <a:t>としているため、必要に応じて適宜活用されたい。</a:t>
            </a:r>
          </a:p>
        </p:txBody>
      </p:sp>
      <p:sp>
        <p:nvSpPr>
          <p:cNvPr id="8" name="正方形/長方形 7"/>
          <p:cNvSpPr/>
          <p:nvPr/>
        </p:nvSpPr>
        <p:spPr>
          <a:xfrm>
            <a:off x="126041" y="623194"/>
            <a:ext cx="3968864" cy="337269"/>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5"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75</a:t>
            </a:fld>
            <a:endParaRPr lang="en-US" altLang="ja-JP" dirty="0">
              <a:solidFill>
                <a:srgbClr val="000000"/>
              </a:solidFill>
            </a:endParaRPr>
          </a:p>
        </p:txBody>
      </p:sp>
    </p:spTree>
    <p:extLst>
      <p:ext uri="{BB962C8B-B14F-4D97-AF65-F5344CB8AC3E}">
        <p14:creationId xmlns:p14="http://schemas.microsoft.com/office/powerpoint/2010/main" val="3119987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r>
              <a:rPr lang="en-US" altLang="ja-JP" sz="3600" dirty="0" smtClean="0"/>
              <a:t>Ⅵ</a:t>
            </a:r>
            <a:r>
              <a:rPr lang="ja-JP" altLang="en-US" sz="3600" dirty="0" smtClean="0"/>
              <a:t>　</a:t>
            </a:r>
            <a:r>
              <a:rPr lang="ja-JP" altLang="ja-JP" sz="3600" dirty="0"/>
              <a:t>障害者支援に</a:t>
            </a:r>
            <a:r>
              <a:rPr lang="ja-JP" altLang="ja-JP" sz="3600" dirty="0" smtClean="0"/>
              <a:t>おける権利擁護</a:t>
            </a:r>
            <a:r>
              <a:rPr lang="en-US" altLang="ja-JP" sz="3600" dirty="0" smtClean="0"/>
              <a:t/>
            </a:r>
            <a:br>
              <a:rPr lang="en-US" altLang="ja-JP" sz="3600" dirty="0" smtClean="0"/>
            </a:br>
            <a:r>
              <a:rPr lang="ja-JP" altLang="ja-JP" sz="3600" dirty="0" smtClean="0"/>
              <a:t>と</a:t>
            </a:r>
            <a:r>
              <a:rPr lang="ja-JP" altLang="ja-JP" sz="3600" dirty="0"/>
              <a:t>虐待防止に関わる</a:t>
            </a:r>
            <a:r>
              <a:rPr lang="ja-JP" altLang="ja-JP" sz="3600" dirty="0" smtClean="0"/>
              <a:t>法律</a:t>
            </a:r>
            <a:r>
              <a:rPr lang="ja-JP" altLang="en-US" sz="3600" dirty="0" smtClean="0"/>
              <a:t>等</a:t>
            </a:r>
            <a:r>
              <a:rPr lang="ja-JP" altLang="en-US" sz="3600" dirty="0" smtClean="0">
                <a:solidFill>
                  <a:schemeClr val="tx1"/>
                </a:solidFill>
              </a:rPr>
              <a:t>　</a:t>
            </a: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76</a:t>
            </a:fld>
            <a:endParaRPr lang="en-US" altLang="ja-JP">
              <a:solidFill>
                <a:prstClr val="black"/>
              </a:solidFill>
            </a:endParaRPr>
          </a:p>
        </p:txBody>
      </p:sp>
    </p:spTree>
    <p:extLst>
      <p:ext uri="{BB962C8B-B14F-4D97-AF65-F5344CB8AC3E}">
        <p14:creationId xmlns:p14="http://schemas.microsoft.com/office/powerpoint/2010/main" val="40350475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a:t>１</a:t>
            </a:r>
            <a:r>
              <a:rPr lang="ja-JP" altLang="en-US" sz="3600" dirty="0" smtClean="0">
                <a:solidFill>
                  <a:schemeClr val="tx1"/>
                </a:solidFill>
              </a:rPr>
              <a:t>　障害者の権利に関する条約及び</a:t>
            </a:r>
            <a:r>
              <a:rPr lang="en-US" altLang="ja-JP" sz="3600" dirty="0" smtClean="0">
                <a:solidFill>
                  <a:schemeClr val="tx1"/>
                </a:solidFill>
              </a:rPr>
              <a:t/>
            </a:r>
            <a:br>
              <a:rPr lang="en-US" altLang="ja-JP" sz="3600" dirty="0" smtClean="0">
                <a:solidFill>
                  <a:schemeClr val="tx1"/>
                </a:solidFill>
              </a:rPr>
            </a:br>
            <a:r>
              <a:rPr lang="ja-JP" altLang="en-US" sz="3600" dirty="0" smtClean="0">
                <a:solidFill>
                  <a:schemeClr val="tx1"/>
                </a:solidFill>
              </a:rPr>
              <a:t>障害者差別解消法について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77</a:t>
            </a:fld>
            <a:endParaRPr lang="en-US" altLang="ja-JP">
              <a:solidFill>
                <a:prstClr val="black"/>
              </a:solidFill>
            </a:endParaRPr>
          </a:p>
        </p:txBody>
      </p:sp>
    </p:spTree>
    <p:extLst>
      <p:ext uri="{BB962C8B-B14F-4D97-AF65-F5344CB8AC3E}">
        <p14:creationId xmlns:p14="http://schemas.microsoft.com/office/powerpoint/2010/main" val="11906971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テキスト ボックス 4"/>
          <p:cNvSpPr txBox="1">
            <a:spLocks noChangeArrowheads="1"/>
          </p:cNvSpPr>
          <p:nvPr/>
        </p:nvSpPr>
        <p:spPr bwMode="auto">
          <a:xfrm>
            <a:off x="117475" y="611069"/>
            <a:ext cx="9671050" cy="541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eaLnBrk="0" hangingPunct="0">
              <a:spcBef>
                <a:spcPct val="20000"/>
              </a:spcBef>
              <a:buFont typeface="Arial" charset="0"/>
              <a:buChar char="•"/>
              <a:tabLst>
                <a:tab pos="1793875" algn="r"/>
                <a:tab pos="2505075" algn="r"/>
                <a:tab pos="2873375"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793875" algn="r"/>
                <a:tab pos="2505075" algn="r"/>
                <a:tab pos="2873375"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793875" algn="r"/>
                <a:tab pos="2505075" algn="r"/>
                <a:tab pos="2873375"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9pPr>
          </a:lstStyle>
          <a:p>
            <a:pPr eaLnBrk="1" hangingPunct="1">
              <a:lnSpc>
                <a:spcPts val="1700"/>
              </a:lnSpc>
              <a:spcBef>
                <a:spcPct val="0"/>
              </a:spcBef>
              <a:spcAft>
                <a:spcPts val="6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平成１６年　　６月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４日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障害者基本法改正（議員立法）</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　　　　　　　　　　</a:t>
            </a:r>
            <a:r>
              <a:rPr lang="en-US" altLang="ja-JP" sz="1600" dirty="0">
                <a:solidFill>
                  <a:srgbClr val="000000"/>
                </a:solidFill>
                <a:latin typeface="メイリオ" pitchFamily="50" charset="-128"/>
                <a:ea typeface="メイリオ" pitchFamily="50" charset="-128"/>
                <a:cs typeface="メイリオ" pitchFamily="50" charset="-128"/>
              </a:rPr>
              <a:t>		※ </a:t>
            </a:r>
            <a:r>
              <a:rPr lang="ja-JP" altLang="en-US" sz="1600" dirty="0">
                <a:solidFill>
                  <a:srgbClr val="000000"/>
                </a:solidFill>
                <a:latin typeface="メイリオ" pitchFamily="50" charset="-128"/>
                <a:ea typeface="メイリオ" pitchFamily="50" charset="-128"/>
                <a:cs typeface="メイリオ" pitchFamily="50" charset="-128"/>
              </a:rPr>
              <a:t>施策の基本的理念として差別の禁止を規定</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平成１８年　１２月 １３日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第</a:t>
            </a:r>
            <a:r>
              <a:rPr lang="en-US" altLang="ja-JP" sz="1600" dirty="0">
                <a:solidFill>
                  <a:srgbClr val="000000"/>
                </a:solidFill>
                <a:latin typeface="メイリオ" pitchFamily="50" charset="-128"/>
                <a:ea typeface="メイリオ" pitchFamily="50" charset="-128"/>
                <a:cs typeface="メイリオ" pitchFamily="50" charset="-128"/>
              </a:rPr>
              <a:t>61</a:t>
            </a:r>
            <a:r>
              <a:rPr lang="ja-JP" altLang="en-US" sz="1600" dirty="0">
                <a:solidFill>
                  <a:srgbClr val="000000"/>
                </a:solidFill>
                <a:latin typeface="メイリオ" pitchFamily="50" charset="-128"/>
                <a:ea typeface="メイリオ" pitchFamily="50" charset="-128"/>
                <a:cs typeface="メイリオ" pitchFamily="50" charset="-128"/>
              </a:rPr>
              <a:t>回国連総会において障害者権利条約を採択</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平成１９年　　９月</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２８日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日本による障害者権利条約への署名</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6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平成２３年　　８月    ５日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障害者基本法改正</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　　　　　　　　　　　　</a:t>
            </a:r>
            <a:r>
              <a:rPr lang="en-US" altLang="ja-JP" sz="1600" dirty="0">
                <a:solidFill>
                  <a:srgbClr val="000000"/>
                </a:solidFill>
                <a:latin typeface="メイリオ" pitchFamily="50" charset="-128"/>
                <a:ea typeface="メイリオ" pitchFamily="50" charset="-128"/>
                <a:cs typeface="メイリオ" pitchFamily="50" charset="-128"/>
              </a:rPr>
              <a:t>	      ※ </a:t>
            </a:r>
            <a:r>
              <a:rPr lang="ja-JP" altLang="en-US" sz="1600" dirty="0">
                <a:solidFill>
                  <a:srgbClr val="000000"/>
                </a:solidFill>
                <a:latin typeface="メイリオ" pitchFamily="50" charset="-128"/>
                <a:ea typeface="メイリオ" pitchFamily="50" charset="-128"/>
                <a:cs typeface="メイリオ" pitchFamily="50" charset="-128"/>
              </a:rPr>
              <a:t>障害者権利条約の考え方を踏まえ、合理的配慮の概念を規定</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平成２５年　　</a:t>
            </a:r>
            <a:r>
              <a:rPr lang="ja-JP" altLang="en-US" sz="1600" dirty="0" smtClean="0">
                <a:solidFill>
                  <a:srgbClr val="000000"/>
                </a:solidFill>
                <a:latin typeface="メイリオ" pitchFamily="50" charset="-128"/>
                <a:ea typeface="メイリオ" pitchFamily="50" charset="-128"/>
                <a:cs typeface="メイリオ" pitchFamily="50" charset="-128"/>
              </a:rPr>
              <a:t>６月</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２６日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障害者差別解消法　公布・一部施行</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平成２６年</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　　１月 ２０日</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障害者の権利に関する条約</a:t>
            </a:r>
            <a:r>
              <a:rPr lang="ja-JP" altLang="en-US" sz="1600" dirty="0" smtClean="0">
                <a:solidFill>
                  <a:srgbClr val="000000"/>
                </a:solidFill>
                <a:latin typeface="メイリオ" pitchFamily="50" charset="-128"/>
                <a:ea typeface="メイリオ" pitchFamily="50" charset="-128"/>
                <a:cs typeface="メイリオ" pitchFamily="50" charset="-128"/>
              </a:rPr>
              <a:t>締結</a:t>
            </a:r>
            <a:endParaRPr lang="en-US" altLang="ja-JP" sz="1600" dirty="0" smtClean="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smtClean="0">
                <a:solidFill>
                  <a:srgbClr val="000000"/>
                </a:solidFill>
                <a:latin typeface="メイリオ" pitchFamily="50" charset="-128"/>
                <a:ea typeface="メイリオ" pitchFamily="50" charset="-128"/>
                <a:cs typeface="メイリオ" pitchFamily="50" charset="-128"/>
              </a:rPr>
              <a:t>平成２７年　　２月２４日　　障害者差別解消法「基本方針」閣議決定</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平成２８年　　４月　 １日　  障害者差別解消法</a:t>
            </a:r>
            <a:r>
              <a:rPr lang="ja-JP" altLang="en-US" sz="1600" dirty="0" smtClean="0">
                <a:solidFill>
                  <a:srgbClr val="000000"/>
                </a:solidFill>
                <a:latin typeface="メイリオ" pitchFamily="50" charset="-128"/>
                <a:ea typeface="メイリオ" pitchFamily="50" charset="-128"/>
                <a:cs typeface="メイリオ" pitchFamily="50" charset="-128"/>
              </a:rPr>
              <a:t>施行</a:t>
            </a:r>
            <a:r>
              <a:rPr lang="ja-JP" altLang="en-US" sz="1600" dirty="0">
                <a:solidFill>
                  <a:srgbClr val="000000"/>
                </a:solidFill>
                <a:latin typeface="メイリオ" pitchFamily="50" charset="-128"/>
                <a:ea typeface="メイリオ" pitchFamily="50" charset="-128"/>
                <a:cs typeface="メイリオ" pitchFamily="50" charset="-128"/>
              </a:rPr>
              <a:t>　　　　</a:t>
            </a:r>
            <a:r>
              <a:rPr lang="ja-JP" altLang="en-US" sz="1700" dirty="0">
                <a:solidFill>
                  <a:srgbClr val="000000"/>
                </a:solidFill>
                <a:latin typeface="メイリオ" pitchFamily="50" charset="-128"/>
                <a:ea typeface="メイリオ" pitchFamily="50" charset="-128"/>
                <a:cs typeface="メイリオ" pitchFamily="50" charset="-128"/>
              </a:rPr>
              <a:t>　</a:t>
            </a:r>
            <a:endParaRPr lang="en-US" altLang="ja-JP" sz="1700" dirty="0">
              <a:solidFill>
                <a:srgbClr val="000000"/>
              </a:solidFill>
              <a:latin typeface="メイリオ" pitchFamily="50" charset="-128"/>
              <a:ea typeface="メイリオ" pitchFamily="50" charset="-128"/>
              <a:cs typeface="メイリオ" pitchFamily="50" charset="-128"/>
            </a:endParaRPr>
          </a:p>
        </p:txBody>
      </p:sp>
      <p:sp>
        <p:nvSpPr>
          <p:cNvPr id="221187" name="テキスト ボックス 8"/>
          <p:cNvSpPr txBox="1">
            <a:spLocks noChangeArrowheads="1"/>
          </p:cNvSpPr>
          <p:nvPr/>
        </p:nvSpPr>
        <p:spPr bwMode="auto">
          <a:xfrm>
            <a:off x="0" y="122659"/>
            <a:ext cx="4016896"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700" b="1" dirty="0" smtClean="0">
                <a:solidFill>
                  <a:srgbClr val="000000"/>
                </a:solidFill>
                <a:latin typeface="メイリオ" pitchFamily="50" charset="-128"/>
                <a:ea typeface="メイリオ" pitchFamily="50" charset="-128"/>
                <a:cs typeface="メイリオ" pitchFamily="50" charset="-128"/>
              </a:rPr>
              <a:t>■　障害者</a:t>
            </a:r>
            <a:r>
              <a:rPr lang="ja-JP" altLang="en-US" sz="1700" b="1" dirty="0">
                <a:solidFill>
                  <a:srgbClr val="000000"/>
                </a:solidFill>
                <a:latin typeface="メイリオ" pitchFamily="50" charset="-128"/>
                <a:ea typeface="メイリオ" pitchFamily="50" charset="-128"/>
                <a:cs typeface="メイリオ" pitchFamily="50" charset="-128"/>
              </a:rPr>
              <a:t>差別</a:t>
            </a:r>
            <a:r>
              <a:rPr lang="ja-JP" altLang="en-US" sz="1700" b="1" dirty="0" smtClean="0">
                <a:solidFill>
                  <a:srgbClr val="000000"/>
                </a:solidFill>
                <a:latin typeface="メイリオ" pitchFamily="50" charset="-128"/>
                <a:ea typeface="メイリオ" pitchFamily="50" charset="-128"/>
                <a:cs typeface="メイリオ" pitchFamily="50" charset="-128"/>
              </a:rPr>
              <a:t>解消法関係の経緯</a:t>
            </a:r>
            <a:endParaRPr lang="ja-JP" altLang="en-US" sz="1700" b="1" dirty="0">
              <a:solidFill>
                <a:srgbClr val="000000"/>
              </a:solidFill>
              <a:latin typeface="メイリオ" pitchFamily="50" charset="-128"/>
              <a:ea typeface="メイリオ" pitchFamily="50" charset="-128"/>
              <a:cs typeface="メイリオ" pitchFamily="50" charset="-128"/>
            </a:endParaRPr>
          </a:p>
        </p:txBody>
      </p:sp>
      <p:sp>
        <p:nvSpPr>
          <p:cNvPr id="2" name="正方形/長方形 1"/>
          <p:cNvSpPr/>
          <p:nvPr/>
        </p:nvSpPr>
        <p:spPr>
          <a:xfrm>
            <a:off x="117476" y="476672"/>
            <a:ext cx="9671050" cy="5976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 name="スライド番号プレースホルダー 2"/>
          <p:cNvSpPr>
            <a:spLocks noGrp="1"/>
          </p:cNvSpPr>
          <p:nvPr>
            <p:ph type="sldNum" sz="quarter" idx="12"/>
          </p:nvPr>
        </p:nvSpPr>
        <p:spPr>
          <a:xfrm>
            <a:off x="7371269" y="6453337"/>
            <a:ext cx="2311400" cy="365125"/>
          </a:xfrm>
        </p:spPr>
        <p:txBody>
          <a:bodyPr/>
          <a:lstStyle/>
          <a:p>
            <a:r>
              <a:rPr lang="ja-JP" altLang="en-US" b="1" dirty="0">
                <a:solidFill>
                  <a:prstClr val="black"/>
                </a:solidFill>
              </a:rPr>
              <a:t>１</a:t>
            </a:r>
          </a:p>
        </p:txBody>
      </p:sp>
    </p:spTree>
    <p:extLst>
      <p:ext uri="{BB962C8B-B14F-4D97-AF65-F5344CB8AC3E}">
        <p14:creationId xmlns:p14="http://schemas.microsoft.com/office/powerpoint/2010/main" val="17278491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a:stretch>
            <a:fillRect/>
          </a:stretch>
        </p:blipFill>
        <p:spPr bwMode="auto">
          <a:xfrm>
            <a:off x="8094224" y="761234"/>
            <a:ext cx="1695316" cy="1201358"/>
          </a:xfrm>
          <a:prstGeom prst="rect">
            <a:avLst/>
          </a:prstGeom>
          <a:noFill/>
          <a:ln w="9525">
            <a:noFill/>
            <a:miter lim="800000"/>
            <a:headEnd/>
            <a:tailEnd/>
          </a:ln>
        </p:spPr>
      </p:pic>
      <p:sp>
        <p:nvSpPr>
          <p:cNvPr id="4" name="テキスト ボックス 3"/>
          <p:cNvSpPr txBox="1"/>
          <p:nvPr/>
        </p:nvSpPr>
        <p:spPr>
          <a:xfrm>
            <a:off x="194479" y="-47339"/>
            <a:ext cx="9595066" cy="461471"/>
          </a:xfrm>
          <a:prstGeom prst="rect">
            <a:avLst/>
          </a:prstGeom>
          <a:noFill/>
        </p:spPr>
        <p:txBody>
          <a:bodyPr wrap="square" lIns="91242" tIns="45624" rIns="91242" bIns="45624" rtlCol="0">
            <a:spAutoFit/>
          </a:bodyPr>
          <a:lstStyle/>
          <a:p>
            <a:r>
              <a:rPr lang="ja-JP" altLang="en-US" sz="2400" b="1" dirty="0">
                <a:solidFill>
                  <a:srgbClr val="000000"/>
                </a:solidFill>
                <a:latin typeface="HGP創英角ﾎﾟｯﾌﾟ体" pitchFamily="50" charset="-128"/>
                <a:ea typeface="HGP創英角ﾎﾟｯﾌﾟ体" pitchFamily="50" charset="-128"/>
              </a:rPr>
              <a:t>我が国は「障害者の権利に関する条約」を批准しました！</a:t>
            </a:r>
            <a:endParaRPr lang="en-US" altLang="ja-JP" sz="2400" b="1" dirty="0">
              <a:solidFill>
                <a:srgbClr val="000000"/>
              </a:solidFill>
              <a:latin typeface="HGP創英角ﾎﾟｯﾌﾟ体" pitchFamily="50" charset="-128"/>
              <a:ea typeface="HGP創英角ﾎﾟｯﾌﾟ体" pitchFamily="50" charset="-128"/>
            </a:endParaRPr>
          </a:p>
        </p:txBody>
      </p:sp>
      <p:sp>
        <p:nvSpPr>
          <p:cNvPr id="5" name="角丸四角形 4"/>
          <p:cNvSpPr/>
          <p:nvPr/>
        </p:nvSpPr>
        <p:spPr>
          <a:xfrm>
            <a:off x="58233" y="537962"/>
            <a:ext cx="9789536" cy="1512168"/>
          </a:xfrm>
          <a:prstGeom prst="roundRect">
            <a:avLst>
              <a:gd name="adj" fmla="val 5845"/>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endParaRPr lang="en-US" altLang="ja-JP" dirty="0" smtClean="0">
              <a:solidFill>
                <a:srgbClr val="FFFFFF"/>
              </a:solidFill>
            </a:endParaRPr>
          </a:p>
        </p:txBody>
      </p:sp>
      <p:sp>
        <p:nvSpPr>
          <p:cNvPr id="7" name="角丸四角形 6"/>
          <p:cNvSpPr/>
          <p:nvPr/>
        </p:nvSpPr>
        <p:spPr>
          <a:xfrm>
            <a:off x="58255" y="2127016"/>
            <a:ext cx="9789537" cy="2124055"/>
          </a:xfrm>
          <a:prstGeom prst="roundRect">
            <a:avLst>
              <a:gd name="adj" fmla="val 3969"/>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endParaRPr lang="ja-JP" altLang="en-US">
              <a:solidFill>
                <a:srgbClr val="FFFFFF"/>
              </a:solidFill>
            </a:endParaRPr>
          </a:p>
        </p:txBody>
      </p:sp>
      <p:sp>
        <p:nvSpPr>
          <p:cNvPr id="9" name="正方形/長方形 8"/>
          <p:cNvSpPr/>
          <p:nvPr/>
        </p:nvSpPr>
        <p:spPr>
          <a:xfrm>
            <a:off x="128464" y="404664"/>
            <a:ext cx="2964329"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r>
              <a:rPr lang="ja-JP" altLang="en-US" sz="1500" dirty="0">
                <a:solidFill>
                  <a:srgbClr val="FFFFFF"/>
                </a:solidFill>
                <a:latin typeface="HGP創英角ﾎﾟｯﾌﾟ体" pitchFamily="50" charset="-128"/>
                <a:ea typeface="HGP創英角ﾎﾟｯﾌﾟ体" pitchFamily="50" charset="-128"/>
              </a:rPr>
              <a:t>障害者権利条約とは？</a:t>
            </a:r>
          </a:p>
        </p:txBody>
      </p:sp>
      <p:sp>
        <p:nvSpPr>
          <p:cNvPr id="12" name="角丸四角形 11"/>
          <p:cNvSpPr/>
          <p:nvPr/>
        </p:nvSpPr>
        <p:spPr>
          <a:xfrm>
            <a:off x="58233" y="5222076"/>
            <a:ext cx="9789536" cy="1313949"/>
          </a:xfrm>
          <a:prstGeom prst="roundRect">
            <a:avLst>
              <a:gd name="adj" fmla="val 7597"/>
            </a:avLst>
          </a:prstGeom>
          <a:solidFill>
            <a:srgbClr val="FFFF66"/>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endParaRPr lang="ja-JP" altLang="en-US">
              <a:solidFill>
                <a:srgbClr val="FFFFFF"/>
              </a:solidFill>
            </a:endParaRPr>
          </a:p>
        </p:txBody>
      </p:sp>
      <p:sp>
        <p:nvSpPr>
          <p:cNvPr id="15" name="正方形/長方形 14"/>
          <p:cNvSpPr/>
          <p:nvPr/>
        </p:nvSpPr>
        <p:spPr>
          <a:xfrm>
            <a:off x="137337" y="4998482"/>
            <a:ext cx="3510390"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r>
              <a:rPr lang="ja-JP" altLang="en-US" sz="1500" dirty="0">
                <a:solidFill>
                  <a:srgbClr val="FFFFFF"/>
                </a:solidFill>
                <a:latin typeface="HGP創英角ﾎﾟｯﾌﾟ体" pitchFamily="50" charset="-128"/>
                <a:ea typeface="HGP創英角ﾎﾟｯﾌﾟ体" pitchFamily="50" charset="-128"/>
              </a:rPr>
              <a:t>条約を締結するとどうなるの？</a:t>
            </a:r>
          </a:p>
        </p:txBody>
      </p:sp>
      <p:sp>
        <p:nvSpPr>
          <p:cNvPr id="16" name="テキスト ボックス 15"/>
          <p:cNvSpPr txBox="1"/>
          <p:nvPr/>
        </p:nvSpPr>
        <p:spPr>
          <a:xfrm>
            <a:off x="116470" y="620688"/>
            <a:ext cx="9406748" cy="1615633"/>
          </a:xfrm>
          <a:prstGeom prst="rect">
            <a:avLst/>
          </a:prstGeom>
          <a:noFill/>
          <a:ln>
            <a:noFill/>
          </a:ln>
        </p:spPr>
        <p:txBody>
          <a:bodyPr wrap="square" lIns="91242" tIns="45624" rIns="91242" bIns="45624" rtlCol="0">
            <a:spAutoFit/>
          </a:bodyPr>
          <a:lstStyle/>
          <a:p>
            <a:pPr marL="0" lvl="1"/>
            <a:r>
              <a:rPr lang="ja-JP" altLang="en-US" dirty="0" smtClean="0">
                <a:solidFill>
                  <a:srgbClr val="663300"/>
                </a:solidFill>
              </a:rPr>
              <a:t>　</a:t>
            </a:r>
            <a:r>
              <a:rPr lang="ja-JP" altLang="en-US" sz="1500" b="1" dirty="0">
                <a:solidFill>
                  <a:srgbClr val="663300"/>
                </a:solidFill>
                <a:latin typeface="HGP創英角ﾎﾟｯﾌﾟ体" pitchFamily="50" charset="-128"/>
                <a:ea typeface="HGP創英角ﾎﾟｯﾌﾟ体" pitchFamily="50" charset="-128"/>
              </a:rPr>
              <a:t>■　「障害者権利条約」は，障害者の人権や基本的自由の享有を確保し，障害者の固有の尊厳の</a:t>
            </a:r>
            <a:endParaRPr lang="en-US" altLang="ja-JP" sz="1500" b="1" dirty="0">
              <a:solidFill>
                <a:srgbClr val="663300"/>
              </a:solidFill>
              <a:latin typeface="HGP創英角ﾎﾟｯﾌﾟ体" pitchFamily="50" charset="-128"/>
              <a:ea typeface="HGP創英角ﾎﾟｯﾌﾟ体" pitchFamily="50" charset="-128"/>
            </a:endParaRPr>
          </a:p>
          <a:p>
            <a:pPr marL="0" lvl="1"/>
            <a:r>
              <a:rPr lang="ja-JP" altLang="en-US" sz="1500" b="1" dirty="0">
                <a:solidFill>
                  <a:srgbClr val="663300"/>
                </a:solidFill>
                <a:latin typeface="HGP創英角ﾎﾟｯﾌﾟ体" pitchFamily="50" charset="-128"/>
                <a:ea typeface="HGP創英角ﾎﾟｯﾌﾟ体" pitchFamily="50" charset="-128"/>
              </a:rPr>
              <a:t>　　　　尊重を促進するため，障害者の権利を実現するための措置等を規定しています。</a:t>
            </a:r>
            <a:endParaRPr lang="en-US" altLang="ja-JP" sz="1500" dirty="0">
              <a:solidFill>
                <a:srgbClr val="663300"/>
              </a:solidFill>
              <a:latin typeface="HGP創英角ﾎﾟｯﾌﾟ体" pitchFamily="50" charset="-128"/>
              <a:ea typeface="HGP創英角ﾎﾟｯﾌﾟ体" pitchFamily="50" charset="-128"/>
            </a:endParaRPr>
          </a:p>
          <a:p>
            <a:r>
              <a:rPr lang="ja-JP" altLang="en-US" sz="1600" b="1" dirty="0">
                <a:solidFill>
                  <a:srgbClr val="000000"/>
                </a:solidFill>
                <a:latin typeface="HGP創英角ﾎﾟｯﾌﾟ体" pitchFamily="50" charset="-128"/>
                <a:ea typeface="HGP創英角ﾎﾟｯﾌﾟ体" pitchFamily="50" charset="-128"/>
              </a:rPr>
              <a:t>　　　　</a:t>
            </a:r>
            <a:r>
              <a:rPr lang="ja-JP" altLang="en-US" sz="1300" b="1" dirty="0">
                <a:solidFill>
                  <a:srgbClr val="000000"/>
                </a:solidFill>
                <a:latin typeface="HGP創英角ﾎﾟｯﾌﾟ体" pitchFamily="50" charset="-128"/>
                <a:ea typeface="HGP創英角ﾎﾟｯﾌﾟ体" pitchFamily="50" charset="-128"/>
              </a:rPr>
              <a:t>例えば  ◆障害に基づくあらゆる差別（合理的配慮の否定</a:t>
            </a:r>
            <a:r>
              <a:rPr lang="en-US" altLang="ja-JP" sz="1300" b="1" dirty="0">
                <a:solidFill>
                  <a:srgbClr val="000000"/>
                </a:solidFill>
                <a:latin typeface="HGP創英角ﾎﾟｯﾌﾟ体" pitchFamily="50" charset="-128"/>
                <a:ea typeface="HGP創英角ﾎﾟｯﾌﾟ体" pitchFamily="50" charset="-128"/>
              </a:rPr>
              <a:t>※</a:t>
            </a:r>
            <a:r>
              <a:rPr lang="ja-JP" altLang="en-US" sz="1300" b="1" dirty="0">
                <a:solidFill>
                  <a:srgbClr val="000000"/>
                </a:solidFill>
                <a:latin typeface="HGP創英角ﾎﾟｯﾌﾟ体" pitchFamily="50" charset="-128"/>
                <a:ea typeface="HGP創英角ﾎﾟｯﾌﾟ体" pitchFamily="50" charset="-128"/>
              </a:rPr>
              <a:t>を含む。）を禁止</a:t>
            </a:r>
            <a:endParaRPr lang="en-US" altLang="ja-JP" sz="1300" b="1" dirty="0">
              <a:solidFill>
                <a:srgbClr val="000000"/>
              </a:solidFill>
              <a:latin typeface="HGP創英角ﾎﾟｯﾌﾟ体" pitchFamily="50" charset="-128"/>
              <a:ea typeface="HGP創英角ﾎﾟｯﾌﾟ体" pitchFamily="50" charset="-128"/>
            </a:endParaRPr>
          </a:p>
          <a:p>
            <a:r>
              <a:rPr lang="ja-JP" altLang="en-US" sz="1300" b="1" dirty="0">
                <a:solidFill>
                  <a:srgbClr val="000000"/>
                </a:solidFill>
                <a:latin typeface="HGP創英角ﾎﾟｯﾌﾟ体" pitchFamily="50" charset="-128"/>
                <a:ea typeface="HGP創英角ﾎﾟｯﾌﾟ体" pitchFamily="50" charset="-128"/>
              </a:rPr>
              <a:t>　　　　　　　　　　◆障害者が社会に参加し、包容されることを促進</a:t>
            </a:r>
            <a:endParaRPr lang="en-US" altLang="ja-JP" sz="1300" b="1" dirty="0">
              <a:solidFill>
                <a:srgbClr val="000000"/>
              </a:solidFill>
              <a:latin typeface="HGP創英角ﾎﾟｯﾌﾟ体" pitchFamily="50" charset="-128"/>
              <a:ea typeface="HGP創英角ﾎﾟｯﾌﾟ体" pitchFamily="50" charset="-128"/>
            </a:endParaRPr>
          </a:p>
          <a:p>
            <a:r>
              <a:rPr lang="ja-JP" altLang="en-US" sz="1300" b="1" dirty="0">
                <a:solidFill>
                  <a:srgbClr val="000000"/>
                </a:solidFill>
                <a:latin typeface="HGP創英角ﾎﾟｯﾌﾟ体" pitchFamily="50" charset="-128"/>
                <a:ea typeface="HGP創英角ﾎﾟｯﾌﾟ体" pitchFamily="50" charset="-128"/>
              </a:rPr>
              <a:t>　　　　　　　　　　◆条約の実施を監視する枠組みを設置，等　</a:t>
            </a:r>
            <a:endParaRPr lang="en-US" altLang="ja-JP" sz="1300" b="1" dirty="0">
              <a:solidFill>
                <a:srgbClr val="000000"/>
              </a:solidFill>
              <a:latin typeface="HGP創英角ﾎﾟｯﾌﾟ体" pitchFamily="50" charset="-128"/>
              <a:ea typeface="HGP創英角ﾎﾟｯﾌﾟ体" pitchFamily="50" charset="-128"/>
            </a:endParaRPr>
          </a:p>
          <a:p>
            <a:r>
              <a:rPr lang="ja-JP" altLang="en-US" sz="1600" dirty="0">
                <a:solidFill>
                  <a:srgbClr val="808080">
                    <a:lumMod val="10000"/>
                  </a:srgbClr>
                </a:solidFill>
                <a:latin typeface="HGP創英角ﾎﾟｯﾌﾟ体" pitchFamily="50" charset="-128"/>
                <a:ea typeface="HGP創英角ﾎﾟｯﾌﾟ体" pitchFamily="50" charset="-128"/>
              </a:rPr>
              <a:t>　　　</a:t>
            </a:r>
            <a:r>
              <a:rPr lang="ja-JP" altLang="en-US" sz="1600" dirty="0">
                <a:solidFill>
                  <a:srgbClr val="000000">
                    <a:lumMod val="85000"/>
                    <a:lumOff val="15000"/>
                  </a:srgbClr>
                </a:solidFill>
                <a:latin typeface="HGP創英角ﾎﾟｯﾌﾟ体" pitchFamily="50" charset="-128"/>
                <a:ea typeface="HGP創英角ﾎﾟｯﾌﾟ体" pitchFamily="50" charset="-128"/>
              </a:rPr>
              <a:t>　　　　　</a:t>
            </a:r>
            <a:r>
              <a:rPr lang="en-US" altLang="ja-JP" sz="1100" dirty="0">
                <a:solidFill>
                  <a:srgbClr val="000000">
                    <a:lumMod val="85000"/>
                    <a:lumOff val="15000"/>
                  </a:srgbClr>
                </a:solidFill>
                <a:latin typeface="HGP創英角ﾎﾟｯﾌﾟ体" pitchFamily="50" charset="-128"/>
                <a:ea typeface="HGP創英角ﾎﾟｯﾌﾟ体" pitchFamily="50" charset="-128"/>
              </a:rPr>
              <a:t>※</a:t>
            </a:r>
            <a:r>
              <a:rPr lang="ja-JP" altLang="en-US" sz="1100" dirty="0">
                <a:solidFill>
                  <a:srgbClr val="000000">
                    <a:lumMod val="85000"/>
                    <a:lumOff val="15000"/>
                  </a:srgbClr>
                </a:solidFill>
                <a:latin typeface="HGP創英角ﾎﾟｯﾌﾟ体" pitchFamily="50" charset="-128"/>
                <a:ea typeface="HGP創英角ﾎﾟｯﾌﾟ体" pitchFamily="50" charset="-128"/>
              </a:rPr>
              <a:t>過度の負担ではないにもかかわらず，障害者の権利の確保のために必要・適当な調整等（例：スロープの設置）を行わないことを指します。</a:t>
            </a:r>
            <a:endParaRPr lang="en-US" altLang="ja-JP" sz="1100" dirty="0">
              <a:solidFill>
                <a:srgbClr val="000000">
                  <a:lumMod val="85000"/>
                  <a:lumOff val="15000"/>
                </a:srgbClr>
              </a:solidFill>
              <a:latin typeface="HGP創英角ﾎﾟｯﾌﾟ体" pitchFamily="50" charset="-128"/>
              <a:ea typeface="HGP創英角ﾎﾟｯﾌﾟ体" pitchFamily="50" charset="-128"/>
            </a:endParaRPr>
          </a:p>
        </p:txBody>
      </p:sp>
      <p:sp>
        <p:nvSpPr>
          <p:cNvPr id="21" name="テキスト ボックス 20"/>
          <p:cNvSpPr txBox="1"/>
          <p:nvPr/>
        </p:nvSpPr>
        <p:spPr>
          <a:xfrm>
            <a:off x="-32301" y="5268986"/>
            <a:ext cx="9821838" cy="1369596"/>
          </a:xfrm>
          <a:prstGeom prst="rect">
            <a:avLst/>
          </a:prstGeom>
          <a:noFill/>
        </p:spPr>
        <p:txBody>
          <a:bodyPr wrap="square" lIns="91242" tIns="45624" rIns="91242" bIns="45624" rtlCol="0">
            <a:spAutoFit/>
          </a:bodyPr>
          <a:lstStyle/>
          <a:p>
            <a:r>
              <a:rPr lang="ja-JP" altLang="en-US" sz="1600" b="1" dirty="0">
                <a:solidFill>
                  <a:srgbClr val="000000"/>
                </a:solidFill>
              </a:rPr>
              <a:t>　</a:t>
            </a:r>
            <a:r>
              <a:rPr lang="ja-JP" altLang="en-US" sz="1600" b="1" dirty="0">
                <a:solidFill>
                  <a:srgbClr val="000000"/>
                </a:solidFill>
                <a:latin typeface="HGP創英角ﾎﾟｯﾌﾟ体" pitchFamily="50" charset="-128"/>
                <a:ea typeface="HGP創英角ﾎﾟｯﾌﾟ体" pitchFamily="50" charset="-128"/>
              </a:rPr>
              <a:t>■　我が国において，障害者の権利の実現に向けた取組が一層強化されます。</a:t>
            </a:r>
            <a:endParaRPr lang="en-US" altLang="ja-JP" sz="1600" b="1" dirty="0">
              <a:solidFill>
                <a:srgbClr val="000000"/>
              </a:solidFill>
              <a:latin typeface="HGP創英角ﾎﾟｯﾌﾟ体" pitchFamily="50" charset="-128"/>
              <a:ea typeface="HGP創英角ﾎﾟｯﾌﾟ体" pitchFamily="50" charset="-128"/>
            </a:endParaRPr>
          </a:p>
          <a:p>
            <a:r>
              <a:rPr lang="ja-JP" altLang="en-US" sz="1400" dirty="0">
                <a:solidFill>
                  <a:srgbClr val="000000">
                    <a:lumMod val="75000"/>
                    <a:lumOff val="25000"/>
                  </a:srgbClr>
                </a:solidFill>
                <a:latin typeface="HGP創英角ﾎﾟｯﾌﾟ体" pitchFamily="50" charset="-128"/>
                <a:ea typeface="HGP創英角ﾎﾟｯﾌﾟ体" pitchFamily="50" charset="-128"/>
              </a:rPr>
              <a:t>　（障害者の身体の自由や表現の自由等の権利，教育や労働等の権利が促進されます。）</a:t>
            </a:r>
            <a:endParaRPr lang="en-US" altLang="ja-JP" sz="1400" dirty="0">
              <a:solidFill>
                <a:srgbClr val="000000">
                  <a:lumMod val="75000"/>
                  <a:lumOff val="25000"/>
                </a:srgbClr>
              </a:solidFill>
              <a:latin typeface="HGP創英角ﾎﾟｯﾌﾟ体" pitchFamily="50" charset="-128"/>
              <a:ea typeface="HGP創英角ﾎﾟｯﾌﾟ体" pitchFamily="50" charset="-128"/>
            </a:endParaRPr>
          </a:p>
          <a:p>
            <a:r>
              <a:rPr lang="ja-JP" altLang="en-US" sz="1400" dirty="0">
                <a:solidFill>
                  <a:srgbClr val="000000">
                    <a:lumMod val="75000"/>
                    <a:lumOff val="25000"/>
                  </a:srgbClr>
                </a:solidFill>
                <a:latin typeface="HGP創英角ﾎﾟｯﾌﾟ体" pitchFamily="50" charset="-128"/>
                <a:ea typeface="HGP創英角ﾎﾟｯﾌﾟ体" pitchFamily="50" charset="-128"/>
              </a:rPr>
              <a:t>　（我が国による条約の実施を，国内において監視する枠組み（障害者政策委員会）や，国連の障害者権利委員会への　　</a:t>
            </a:r>
            <a:endParaRPr lang="en-US" altLang="ja-JP" sz="1400" dirty="0">
              <a:solidFill>
                <a:srgbClr val="000000">
                  <a:lumMod val="75000"/>
                  <a:lumOff val="25000"/>
                </a:srgbClr>
              </a:solidFill>
              <a:latin typeface="HGP創英角ﾎﾟｯﾌﾟ体" pitchFamily="50" charset="-128"/>
              <a:ea typeface="HGP創英角ﾎﾟｯﾌﾟ体" pitchFamily="50" charset="-128"/>
            </a:endParaRPr>
          </a:p>
          <a:p>
            <a:r>
              <a:rPr lang="ja-JP" altLang="en-US" sz="1400" dirty="0">
                <a:solidFill>
                  <a:srgbClr val="000000">
                    <a:lumMod val="75000"/>
                    <a:lumOff val="25000"/>
                  </a:srgbClr>
                </a:solidFill>
                <a:latin typeface="HGP創英角ﾎﾟｯﾌﾟ体" pitchFamily="50" charset="-128"/>
                <a:ea typeface="HGP創英角ﾎﾟｯﾌﾟ体" pitchFamily="50" charset="-128"/>
              </a:rPr>
              <a:t>　報告を通じて，継続的に説明していきます。また，障害者権利委員会委員への立候補について検討していきます。）</a:t>
            </a:r>
            <a:endParaRPr lang="en-US" altLang="ja-JP" sz="1400" dirty="0">
              <a:solidFill>
                <a:srgbClr val="000000">
                  <a:lumMod val="75000"/>
                  <a:lumOff val="25000"/>
                </a:srgbClr>
              </a:solidFill>
              <a:latin typeface="HGP創英角ﾎﾟｯﾌﾟ体" pitchFamily="50" charset="-128"/>
              <a:ea typeface="HGP創英角ﾎﾟｯﾌﾟ体" pitchFamily="50" charset="-128"/>
            </a:endParaRPr>
          </a:p>
          <a:p>
            <a:r>
              <a:rPr lang="ja-JP" altLang="en-US" b="1" dirty="0" smtClean="0">
                <a:solidFill>
                  <a:srgbClr val="000000"/>
                </a:solidFill>
                <a:latin typeface="HGP創英角ﾎﾟｯﾌﾟ体" pitchFamily="50" charset="-128"/>
                <a:ea typeface="HGP創英角ﾎﾟｯﾌﾟ体" pitchFamily="50" charset="-128"/>
              </a:rPr>
              <a:t>　</a:t>
            </a:r>
            <a:r>
              <a:rPr lang="ja-JP" altLang="en-US" sz="1600" b="1" dirty="0">
                <a:solidFill>
                  <a:srgbClr val="000000"/>
                </a:solidFill>
                <a:latin typeface="HGP創英角ﾎﾟｯﾌﾟ体" pitchFamily="50" charset="-128"/>
                <a:ea typeface="HGP創英角ﾎﾟｯﾌﾟ体" pitchFamily="50" charset="-128"/>
              </a:rPr>
              <a:t>■　人権尊重についての国際協力が一層推進されます。</a:t>
            </a:r>
            <a:endParaRPr lang="en-US" altLang="ja-JP" sz="200" dirty="0">
              <a:solidFill>
                <a:srgbClr val="FF0000"/>
              </a:solidFill>
            </a:endParaRPr>
          </a:p>
          <a:p>
            <a:r>
              <a:rPr lang="ja-JP" altLang="en-US" sz="900" dirty="0">
                <a:solidFill>
                  <a:srgbClr val="FF0000"/>
                </a:solidFill>
              </a:rPr>
              <a:t>　　　　　　　　　　</a:t>
            </a:r>
            <a:endParaRPr lang="ja-JP" altLang="en-US" sz="1600" b="1" dirty="0">
              <a:solidFill>
                <a:srgbClr val="FF0000"/>
              </a:solidFill>
            </a:endParaRPr>
          </a:p>
        </p:txBody>
      </p:sp>
      <p:sp>
        <p:nvSpPr>
          <p:cNvPr id="19" name="テキスト ボックス 18"/>
          <p:cNvSpPr txBox="1"/>
          <p:nvPr/>
        </p:nvSpPr>
        <p:spPr>
          <a:xfrm>
            <a:off x="1226173" y="2276872"/>
            <a:ext cx="8385381" cy="2015743"/>
          </a:xfrm>
          <a:prstGeom prst="rect">
            <a:avLst/>
          </a:prstGeom>
          <a:noFill/>
        </p:spPr>
        <p:txBody>
          <a:bodyPr wrap="square" lIns="91242" tIns="45624" rIns="91242" bIns="45624" rtlCol="0">
            <a:spAutoFit/>
          </a:bodyPr>
          <a:lstStyle/>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2006</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12</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国連総会で条約が採択されました。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2007</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9</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我が国が条約に署名しました。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2008</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5</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条約が発効しました。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endParaRPr lang="en-US" altLang="ja-JP" sz="200" dirty="0">
              <a:solidFill>
                <a:srgbClr val="000000">
                  <a:lumMod val="75000"/>
                  <a:lumOff val="25000"/>
                </a:srgbClr>
              </a:solidFill>
            </a:endParaRPr>
          </a:p>
          <a:p>
            <a:r>
              <a:rPr lang="ja-JP" altLang="en-US" sz="1100" b="1" u="sng" dirty="0">
                <a:solidFill>
                  <a:srgbClr val="000000"/>
                </a:solidFill>
                <a:latin typeface="HGP創英角ﾎﾟｯﾌﾟ体" pitchFamily="50" charset="-128"/>
                <a:ea typeface="HGP創英角ﾎﾟｯﾌﾟ体" pitchFamily="50" charset="-128"/>
              </a:rPr>
              <a:t>条約締結に先立ち，障害当事者の意見も聴きながら，国内法令の整備を推進してきました。</a:t>
            </a:r>
            <a:endParaRPr lang="en-US" altLang="ja-JP" sz="1100" b="1" u="sng" dirty="0">
              <a:solidFill>
                <a:srgbClr val="000000"/>
              </a:solidFill>
              <a:latin typeface="HGP創英角ﾎﾟｯﾌﾟ体" pitchFamily="50" charset="-128"/>
              <a:ea typeface="HGP創英角ﾎﾟｯﾌﾟ体" pitchFamily="50" charset="-128"/>
            </a:endParaRPr>
          </a:p>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2011</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8</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障害者基本法が改正されました。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  2012</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6</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障害者総合支援法が成立しました。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2013</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6</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障害者差別解消法が成立し，障害者雇用促進法が改正されました。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ja-JP" altLang="en-US" sz="1100" b="1" dirty="0">
                <a:solidFill>
                  <a:srgbClr val="008000"/>
                </a:solidFill>
                <a:latin typeface="HGP創英角ﾎﾟｯﾌﾟ体" pitchFamily="50" charset="-128"/>
                <a:ea typeface="HGP創英角ﾎﾟｯﾌﾟ体" pitchFamily="50" charset="-128"/>
              </a:rPr>
              <a:t>これらの法整備をうけて，国会において議論され，</a:t>
            </a:r>
            <a:r>
              <a:rPr lang="en-US" altLang="ja-JP" sz="1100" b="1" dirty="0">
                <a:solidFill>
                  <a:srgbClr val="008000"/>
                </a:solidFill>
                <a:latin typeface="HGP創英角ﾎﾟｯﾌﾟ体" pitchFamily="50" charset="-128"/>
                <a:ea typeface="HGP創英角ﾎﾟｯﾌﾟ体" pitchFamily="50" charset="-128"/>
              </a:rPr>
              <a:t>2013</a:t>
            </a:r>
            <a:r>
              <a:rPr lang="ja-JP" altLang="en-US" sz="1100" b="1" dirty="0">
                <a:solidFill>
                  <a:srgbClr val="008000"/>
                </a:solidFill>
                <a:latin typeface="HGP創英角ﾎﾟｯﾌﾟ体" pitchFamily="50" charset="-128"/>
                <a:ea typeface="HGP創英角ﾎﾟｯﾌﾟ体" pitchFamily="50" charset="-128"/>
              </a:rPr>
              <a:t>年</a:t>
            </a:r>
            <a:r>
              <a:rPr lang="en-US" altLang="ja-JP" sz="1100" b="1" dirty="0">
                <a:solidFill>
                  <a:srgbClr val="008000"/>
                </a:solidFill>
                <a:latin typeface="HGP創英角ﾎﾟｯﾌﾟ体" pitchFamily="50" charset="-128"/>
                <a:ea typeface="HGP創英角ﾎﾟｯﾌﾟ体" pitchFamily="50" charset="-128"/>
              </a:rPr>
              <a:t>11</a:t>
            </a:r>
            <a:r>
              <a:rPr lang="ja-JP" altLang="en-US" sz="1100" b="1" dirty="0">
                <a:solidFill>
                  <a:srgbClr val="008000"/>
                </a:solidFill>
                <a:latin typeface="HGP創英角ﾎﾟｯﾌﾟ体" pitchFamily="50" charset="-128"/>
                <a:ea typeface="HGP創英角ﾎﾟｯﾌﾟ体" pitchFamily="50" charset="-128"/>
              </a:rPr>
              <a:t>月</a:t>
            </a:r>
            <a:r>
              <a:rPr lang="en-US" altLang="ja-JP" sz="1100" b="1" dirty="0">
                <a:solidFill>
                  <a:srgbClr val="008000"/>
                </a:solidFill>
                <a:latin typeface="HGP創英角ﾎﾟｯﾌﾟ体" pitchFamily="50" charset="-128"/>
                <a:ea typeface="HGP創英角ﾎﾟｯﾌﾟ体" pitchFamily="50" charset="-128"/>
              </a:rPr>
              <a:t>19</a:t>
            </a:r>
            <a:r>
              <a:rPr lang="ja-JP" altLang="en-US" sz="1100" b="1" dirty="0">
                <a:solidFill>
                  <a:srgbClr val="008000"/>
                </a:solidFill>
                <a:latin typeface="HGP創英角ﾎﾟｯﾌﾟ体" pitchFamily="50" charset="-128"/>
                <a:ea typeface="HGP創英角ﾎﾟｯﾌﾟ体" pitchFamily="50" charset="-128"/>
              </a:rPr>
              <a:t>日の衆議院本会議，</a:t>
            </a:r>
            <a:r>
              <a:rPr lang="en-US" altLang="ja-JP" sz="1100" b="1" dirty="0">
                <a:solidFill>
                  <a:srgbClr val="008000"/>
                </a:solidFill>
                <a:latin typeface="HGP創英角ﾎﾟｯﾌﾟ体" pitchFamily="50" charset="-128"/>
                <a:ea typeface="HGP創英角ﾎﾟｯﾌﾟ体" pitchFamily="50" charset="-128"/>
              </a:rPr>
              <a:t>12</a:t>
            </a:r>
            <a:r>
              <a:rPr lang="ja-JP" altLang="en-US" sz="1100" b="1" dirty="0">
                <a:solidFill>
                  <a:srgbClr val="008000"/>
                </a:solidFill>
                <a:latin typeface="HGP創英角ﾎﾟｯﾌﾟ体" pitchFamily="50" charset="-128"/>
                <a:ea typeface="HGP創英角ﾎﾟｯﾌﾟ体" pitchFamily="50" charset="-128"/>
              </a:rPr>
              <a:t>月</a:t>
            </a:r>
            <a:r>
              <a:rPr lang="en-US" altLang="ja-JP" sz="1100" b="1" dirty="0">
                <a:solidFill>
                  <a:srgbClr val="008000"/>
                </a:solidFill>
                <a:latin typeface="HGP創英角ﾎﾟｯﾌﾟ体" pitchFamily="50" charset="-128"/>
                <a:ea typeface="HGP創英角ﾎﾟｯﾌﾟ体" pitchFamily="50" charset="-128"/>
              </a:rPr>
              <a:t>4</a:t>
            </a:r>
            <a:r>
              <a:rPr lang="ja-JP" altLang="en-US" sz="1100" b="1" dirty="0">
                <a:solidFill>
                  <a:srgbClr val="008000"/>
                </a:solidFill>
                <a:latin typeface="HGP創英角ﾎﾟｯﾌﾟ体" pitchFamily="50" charset="-128"/>
                <a:ea typeface="HGP創英角ﾎﾟｯﾌﾟ体" pitchFamily="50" charset="-128"/>
              </a:rPr>
              <a:t>日の参議院本会議において全会一致で締結が承認されました。</a:t>
            </a:r>
            <a:r>
              <a:rPr lang="ja-JP" altLang="en-US" sz="1400" b="1" dirty="0" smtClean="0">
                <a:solidFill>
                  <a:srgbClr val="000000">
                    <a:lumMod val="75000"/>
                    <a:lumOff val="25000"/>
                  </a:srgbClr>
                </a:solidFill>
              </a:rPr>
              <a:t>　　　　　　　　　　</a:t>
            </a:r>
            <a:endParaRPr lang="en-US" altLang="ja-JP" sz="1400" b="1" dirty="0" smtClean="0">
              <a:solidFill>
                <a:srgbClr val="000000">
                  <a:lumMod val="75000"/>
                  <a:lumOff val="25000"/>
                </a:srgbClr>
              </a:solidFill>
            </a:endParaRPr>
          </a:p>
        </p:txBody>
      </p:sp>
      <p:sp>
        <p:nvSpPr>
          <p:cNvPr id="31" name="角丸四角形吹き出し 30"/>
          <p:cNvSpPr/>
          <p:nvPr/>
        </p:nvSpPr>
        <p:spPr>
          <a:xfrm>
            <a:off x="5797055" y="2459446"/>
            <a:ext cx="3822425" cy="468615"/>
          </a:xfrm>
          <a:prstGeom prst="wedgeRoundRectCallout">
            <a:avLst>
              <a:gd name="adj1" fmla="val -81848"/>
              <a:gd name="adj2" fmla="val 49837"/>
              <a:gd name="adj3" fmla="val 16667"/>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endParaRPr lang="ja-JP" altLang="en-US">
              <a:solidFill>
                <a:srgbClr val="FFFFFF"/>
              </a:solidFill>
            </a:endParaRPr>
          </a:p>
        </p:txBody>
      </p:sp>
      <p:sp>
        <p:nvSpPr>
          <p:cNvPr id="20" name="テキスト ボックス 19"/>
          <p:cNvSpPr txBox="1"/>
          <p:nvPr/>
        </p:nvSpPr>
        <p:spPr>
          <a:xfrm>
            <a:off x="5967141" y="2435628"/>
            <a:ext cx="3666407" cy="492443"/>
          </a:xfrm>
          <a:prstGeom prst="rect">
            <a:avLst/>
          </a:prstGeom>
          <a:noFill/>
        </p:spPr>
        <p:txBody>
          <a:bodyPr wrap="square" lIns="91242" tIns="45624" rIns="91242" bIns="45624" rtlCol="0">
            <a:spAutoFit/>
          </a:bodyPr>
          <a:lstStyle/>
          <a:p>
            <a:r>
              <a:rPr lang="en-US" altLang="ja-JP" sz="1100" dirty="0">
                <a:solidFill>
                  <a:srgbClr val="000000">
                    <a:lumMod val="85000"/>
                    <a:lumOff val="15000"/>
                  </a:srgbClr>
                </a:solidFill>
                <a:latin typeface="HGP創英角ﾎﾟｯﾌﾟ体" pitchFamily="50" charset="-128"/>
                <a:ea typeface="HGP創英角ﾎﾟｯﾌﾟ体" pitchFamily="50" charset="-128"/>
              </a:rPr>
              <a:t>2014</a:t>
            </a:r>
            <a:r>
              <a:rPr lang="ja-JP" altLang="en-US" sz="1100" dirty="0">
                <a:solidFill>
                  <a:srgbClr val="000000">
                    <a:lumMod val="85000"/>
                    <a:lumOff val="15000"/>
                  </a:srgbClr>
                </a:solidFill>
                <a:latin typeface="HGP創英角ﾎﾟｯﾌﾟ体" pitchFamily="50" charset="-128"/>
                <a:ea typeface="HGP創英角ﾎﾟｯﾌﾟ体" pitchFamily="50" charset="-128"/>
              </a:rPr>
              <a:t>年</a:t>
            </a:r>
            <a:r>
              <a:rPr lang="en-US" altLang="ja-JP" sz="1100" dirty="0">
                <a:solidFill>
                  <a:srgbClr val="000000">
                    <a:lumMod val="85000"/>
                    <a:lumOff val="15000"/>
                  </a:srgbClr>
                </a:solidFill>
                <a:latin typeface="HGP創英角ﾎﾟｯﾌﾟ体" pitchFamily="50" charset="-128"/>
                <a:ea typeface="HGP創英角ﾎﾟｯﾌﾟ体" pitchFamily="50" charset="-128"/>
              </a:rPr>
              <a:t>3</a:t>
            </a:r>
            <a:r>
              <a:rPr lang="ja-JP" altLang="en-US" sz="1100" dirty="0">
                <a:solidFill>
                  <a:srgbClr val="000000">
                    <a:lumMod val="85000"/>
                    <a:lumOff val="15000"/>
                  </a:srgbClr>
                </a:solidFill>
                <a:latin typeface="HGP創英角ﾎﾟｯﾌﾟ体" pitchFamily="50" charset="-128"/>
                <a:ea typeface="HGP創英角ﾎﾟｯﾌﾟ体" pitchFamily="50" charset="-128"/>
              </a:rPr>
              <a:t>月現在　（我が国を含め）</a:t>
            </a:r>
            <a:endParaRPr lang="en-US" altLang="ja-JP" sz="1100" dirty="0">
              <a:solidFill>
                <a:srgbClr val="000000">
                  <a:lumMod val="85000"/>
                  <a:lumOff val="15000"/>
                </a:srgbClr>
              </a:solidFill>
              <a:latin typeface="HGP創英角ﾎﾟｯﾌﾟ体" pitchFamily="50" charset="-128"/>
              <a:ea typeface="HGP創英角ﾎﾟｯﾌﾟ体" pitchFamily="50" charset="-128"/>
            </a:endParaRPr>
          </a:p>
          <a:p>
            <a:r>
              <a:rPr lang="en-US" altLang="ja-JP" sz="1500" b="1" u="sng" dirty="0">
                <a:solidFill>
                  <a:srgbClr val="663300"/>
                </a:solidFill>
                <a:latin typeface="HGP創英角ﾎﾟｯﾌﾟ体" pitchFamily="50" charset="-128"/>
                <a:ea typeface="HGP創英角ﾎﾟｯﾌﾟ体" pitchFamily="50" charset="-128"/>
              </a:rPr>
              <a:t>142</a:t>
            </a:r>
            <a:r>
              <a:rPr lang="ja-JP" altLang="en-US" sz="1500" b="1" u="sng" dirty="0">
                <a:solidFill>
                  <a:srgbClr val="663300"/>
                </a:solidFill>
                <a:latin typeface="HGP創英角ﾎﾟｯﾌﾟ体" pitchFamily="50" charset="-128"/>
                <a:ea typeface="HGP創英角ﾎﾟｯﾌﾟ体" pitchFamily="50" charset="-128"/>
              </a:rPr>
              <a:t>か国・</a:t>
            </a:r>
            <a:r>
              <a:rPr lang="en-US" altLang="ja-JP" sz="1500" b="1" u="sng" dirty="0">
                <a:solidFill>
                  <a:srgbClr val="663300"/>
                </a:solidFill>
                <a:latin typeface="HGP創英角ﾎﾟｯﾌﾟ体" pitchFamily="50" charset="-128"/>
                <a:ea typeface="HGP創英角ﾎﾟｯﾌﾟ体" pitchFamily="50" charset="-128"/>
              </a:rPr>
              <a:t>1</a:t>
            </a:r>
            <a:r>
              <a:rPr lang="ja-JP" altLang="en-US" sz="1500" b="1" u="sng" dirty="0">
                <a:solidFill>
                  <a:srgbClr val="663300"/>
                </a:solidFill>
                <a:latin typeface="HGP創英角ﾎﾟｯﾌﾟ体" pitchFamily="50" charset="-128"/>
                <a:ea typeface="HGP創英角ﾎﾟｯﾌﾟ体" pitchFamily="50" charset="-128"/>
              </a:rPr>
              <a:t>地域機関が締結済みです。</a:t>
            </a:r>
          </a:p>
        </p:txBody>
      </p:sp>
      <p:sp>
        <p:nvSpPr>
          <p:cNvPr id="11" name="正方形/長方形 10"/>
          <p:cNvSpPr/>
          <p:nvPr/>
        </p:nvSpPr>
        <p:spPr>
          <a:xfrm>
            <a:off x="137337" y="2060860"/>
            <a:ext cx="7956884"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r>
              <a:rPr lang="ja-JP" altLang="en-US" sz="1500" dirty="0">
                <a:solidFill>
                  <a:srgbClr val="FFFFFF"/>
                </a:solidFill>
                <a:latin typeface="HGP創英角ﾎﾟｯﾌﾟ体" pitchFamily="50" charset="-128"/>
                <a:ea typeface="HGP創英角ﾎﾟｯﾌﾟ体" pitchFamily="50" charset="-128"/>
              </a:rPr>
              <a:t>条約成立まで－締結に向けて我が国ではどのような取組が行われたの？</a:t>
            </a:r>
          </a:p>
        </p:txBody>
      </p:sp>
      <p:pic>
        <p:nvPicPr>
          <p:cNvPr id="32" name="Picture 7"/>
          <p:cNvPicPr>
            <a:picLocks noChangeAspect="1" noChangeArrowheads="1"/>
          </p:cNvPicPr>
          <p:nvPr/>
        </p:nvPicPr>
        <p:blipFill>
          <a:blip r:embed="rId4" cstate="print"/>
          <a:srcRect/>
          <a:stretch>
            <a:fillRect/>
          </a:stretch>
        </p:blipFill>
        <p:spPr bwMode="auto">
          <a:xfrm>
            <a:off x="102842" y="2389887"/>
            <a:ext cx="1163943" cy="1790683"/>
          </a:xfrm>
          <a:prstGeom prst="rect">
            <a:avLst/>
          </a:prstGeom>
          <a:noFill/>
          <a:ln w="9525">
            <a:noFill/>
            <a:miter lim="800000"/>
            <a:headEnd/>
            <a:tailEnd/>
          </a:ln>
        </p:spPr>
      </p:pic>
      <p:pic>
        <p:nvPicPr>
          <p:cNvPr id="33" name="Picture 9"/>
          <p:cNvPicPr>
            <a:picLocks noChangeAspect="1" noChangeArrowheads="1"/>
          </p:cNvPicPr>
          <p:nvPr/>
        </p:nvPicPr>
        <p:blipFill>
          <a:blip r:embed="rId5" cstate="print"/>
          <a:srcRect/>
          <a:stretch>
            <a:fillRect/>
          </a:stretch>
        </p:blipFill>
        <p:spPr bwMode="auto">
          <a:xfrm>
            <a:off x="9035013" y="5286597"/>
            <a:ext cx="621413" cy="592473"/>
          </a:xfrm>
          <a:prstGeom prst="rect">
            <a:avLst/>
          </a:prstGeom>
          <a:noFill/>
          <a:ln w="9525">
            <a:noFill/>
            <a:miter lim="800000"/>
            <a:headEnd/>
            <a:tailEnd/>
          </a:ln>
        </p:spPr>
      </p:pic>
      <p:pic>
        <p:nvPicPr>
          <p:cNvPr id="34" name="Picture 5" descr="C:\Documents and Settings\a16604\Local Settings\Temporary Internet Files\Content.IE5\HVF0M425\MC900089108[1].wmf"/>
          <p:cNvPicPr>
            <a:picLocks noChangeAspect="1" noChangeArrowheads="1"/>
          </p:cNvPicPr>
          <p:nvPr/>
        </p:nvPicPr>
        <p:blipFill>
          <a:blip r:embed="rId6" cstate="print"/>
          <a:srcRect/>
          <a:stretch>
            <a:fillRect/>
          </a:stretch>
        </p:blipFill>
        <p:spPr bwMode="auto">
          <a:xfrm>
            <a:off x="9227212" y="5879070"/>
            <a:ext cx="669994" cy="790373"/>
          </a:xfrm>
          <a:prstGeom prst="rect">
            <a:avLst/>
          </a:prstGeom>
          <a:noFill/>
        </p:spPr>
      </p:pic>
      <p:sp>
        <p:nvSpPr>
          <p:cNvPr id="27" name="右矢印 26"/>
          <p:cNvSpPr/>
          <p:nvPr/>
        </p:nvSpPr>
        <p:spPr>
          <a:xfrm>
            <a:off x="740547" y="1448881"/>
            <a:ext cx="390043" cy="144016"/>
          </a:xfrm>
          <a:prstGeom prst="rightArrow">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endParaRPr lang="ja-JP" altLang="en-US" dirty="0">
              <a:solidFill>
                <a:srgbClr val="663300"/>
              </a:solidFill>
            </a:endParaRPr>
          </a:p>
        </p:txBody>
      </p:sp>
      <p:sp>
        <p:nvSpPr>
          <p:cNvPr id="28" name="テキスト ボックス 27"/>
          <p:cNvSpPr txBox="1"/>
          <p:nvPr/>
        </p:nvSpPr>
        <p:spPr>
          <a:xfrm>
            <a:off x="935568" y="6538627"/>
            <a:ext cx="8330214" cy="369138"/>
          </a:xfrm>
          <a:prstGeom prst="rect">
            <a:avLst/>
          </a:prstGeom>
          <a:noFill/>
        </p:spPr>
        <p:txBody>
          <a:bodyPr wrap="square" lIns="91242" tIns="45624" rIns="91242" bIns="45624" rtlCol="0">
            <a:spAutoFit/>
          </a:bodyPr>
          <a:lstStyle/>
          <a:p>
            <a:r>
              <a:rPr lang="en-US" altLang="ja-JP" b="1" dirty="0" smtClean="0">
                <a:solidFill>
                  <a:srgbClr val="000000"/>
                </a:solidFill>
              </a:rPr>
              <a:t>2014</a:t>
            </a:r>
            <a:r>
              <a:rPr lang="ja-JP" altLang="en-US" b="1" dirty="0" smtClean="0">
                <a:solidFill>
                  <a:srgbClr val="000000"/>
                </a:solidFill>
              </a:rPr>
              <a:t>年</a:t>
            </a:r>
            <a:r>
              <a:rPr lang="en-US" altLang="ja-JP" b="1" dirty="0" smtClean="0">
                <a:solidFill>
                  <a:srgbClr val="000000"/>
                </a:solidFill>
              </a:rPr>
              <a:t>3</a:t>
            </a:r>
            <a:r>
              <a:rPr lang="ja-JP" altLang="en-US" b="1" dirty="0" smtClean="0">
                <a:solidFill>
                  <a:srgbClr val="000000"/>
                </a:solidFill>
              </a:rPr>
              <a:t>月　外務省人権人道課　（お問い合わせは</a:t>
            </a:r>
            <a:r>
              <a:rPr lang="en-US" altLang="ja-JP" b="1" dirty="0" smtClean="0">
                <a:solidFill>
                  <a:srgbClr val="000000"/>
                </a:solidFill>
              </a:rPr>
              <a:t>03-5501-8240</a:t>
            </a:r>
            <a:r>
              <a:rPr lang="ja-JP" altLang="en-US" b="1" dirty="0" smtClean="0">
                <a:solidFill>
                  <a:srgbClr val="000000"/>
                </a:solidFill>
              </a:rPr>
              <a:t>まで）</a:t>
            </a:r>
            <a:endParaRPr lang="ja-JP" altLang="en-US" b="1" dirty="0">
              <a:solidFill>
                <a:srgbClr val="000000"/>
              </a:solidFill>
            </a:endParaRPr>
          </a:p>
        </p:txBody>
      </p:sp>
      <p:sp>
        <p:nvSpPr>
          <p:cNvPr id="22" name="角丸四角形 21"/>
          <p:cNvSpPr/>
          <p:nvPr/>
        </p:nvSpPr>
        <p:spPr>
          <a:xfrm>
            <a:off x="56456" y="4292614"/>
            <a:ext cx="9789536" cy="673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r>
              <a:rPr lang="en-US" altLang="ja-JP" sz="2000" dirty="0">
                <a:solidFill>
                  <a:srgbClr val="FFFFFF"/>
                </a:solidFill>
                <a:latin typeface="HGP創英角ﾎﾟｯﾌﾟ体" pitchFamily="50" charset="-128"/>
                <a:ea typeface="HGP創英角ﾎﾟｯﾌﾟ体" pitchFamily="50" charset="-128"/>
              </a:rPr>
              <a:t>2014</a:t>
            </a:r>
            <a:r>
              <a:rPr lang="ja-JP" altLang="en-US" sz="2000" dirty="0">
                <a:solidFill>
                  <a:srgbClr val="FFFFFF"/>
                </a:solidFill>
                <a:latin typeface="HGP創英角ﾎﾟｯﾌﾟ体" pitchFamily="50" charset="-128"/>
                <a:ea typeface="HGP創英角ﾎﾟｯﾌﾟ体" pitchFamily="50" charset="-128"/>
              </a:rPr>
              <a:t>年</a:t>
            </a:r>
            <a:r>
              <a:rPr lang="en-US" altLang="ja-JP" sz="2000" dirty="0">
                <a:solidFill>
                  <a:srgbClr val="FFFFFF"/>
                </a:solidFill>
                <a:latin typeface="HGP創英角ﾎﾟｯﾌﾟ体" pitchFamily="50" charset="-128"/>
                <a:ea typeface="HGP創英角ﾎﾟｯﾌﾟ体" pitchFamily="50" charset="-128"/>
              </a:rPr>
              <a:t>1</a:t>
            </a:r>
            <a:r>
              <a:rPr lang="ja-JP" altLang="en-US" sz="2000" dirty="0">
                <a:solidFill>
                  <a:srgbClr val="FFFFFF"/>
                </a:solidFill>
                <a:latin typeface="HGP創英角ﾎﾟｯﾌﾟ体" pitchFamily="50" charset="-128"/>
                <a:ea typeface="HGP創英角ﾎﾟｯﾌﾟ体" pitchFamily="50" charset="-128"/>
              </a:rPr>
              <a:t>月</a:t>
            </a:r>
            <a:r>
              <a:rPr lang="en-US" altLang="ja-JP" sz="2000" dirty="0">
                <a:solidFill>
                  <a:srgbClr val="FFFFFF"/>
                </a:solidFill>
                <a:latin typeface="HGP創英角ﾎﾟｯﾌﾟ体" pitchFamily="50" charset="-128"/>
                <a:ea typeface="HGP創英角ﾎﾟｯﾌﾟ体" pitchFamily="50" charset="-128"/>
              </a:rPr>
              <a:t>20</a:t>
            </a:r>
            <a:r>
              <a:rPr lang="ja-JP" altLang="en-US" sz="2000" dirty="0">
                <a:solidFill>
                  <a:srgbClr val="FFFFFF"/>
                </a:solidFill>
                <a:latin typeface="HGP創英角ﾎﾟｯﾌﾟ体" pitchFamily="50" charset="-128"/>
                <a:ea typeface="HGP創英角ﾎﾟｯﾌﾟ体" pitchFamily="50" charset="-128"/>
              </a:rPr>
              <a:t>日に我が国は「障害者権利条約」の締約国になりました。</a:t>
            </a:r>
            <a:endParaRPr lang="en-US" altLang="ja-JP" sz="2000" dirty="0">
              <a:solidFill>
                <a:srgbClr val="FFFFFF"/>
              </a:solidFill>
              <a:latin typeface="HGP創英角ﾎﾟｯﾌﾟ体" pitchFamily="50" charset="-128"/>
              <a:ea typeface="HGP創英角ﾎﾟｯﾌﾟ体" pitchFamily="50" charset="-128"/>
            </a:endParaRPr>
          </a:p>
          <a:p>
            <a:pPr algn="ctr"/>
            <a:r>
              <a:rPr lang="ja-JP" altLang="en-US" sz="2000" dirty="0">
                <a:solidFill>
                  <a:srgbClr val="FFFFFF"/>
                </a:solidFill>
                <a:latin typeface="HGP創英角ﾎﾟｯﾌﾟ体" pitchFamily="50" charset="-128"/>
                <a:ea typeface="HGP創英角ﾎﾟｯﾌﾟ体" pitchFamily="50" charset="-128"/>
              </a:rPr>
              <a:t>また，</a:t>
            </a:r>
            <a:r>
              <a:rPr lang="en-US" altLang="ja-JP" sz="2000" dirty="0">
                <a:solidFill>
                  <a:srgbClr val="FFFFFF"/>
                </a:solidFill>
                <a:latin typeface="HGP創英角ﾎﾟｯﾌﾟ体" pitchFamily="50" charset="-128"/>
                <a:ea typeface="HGP創英角ﾎﾟｯﾌﾟ体" pitchFamily="50" charset="-128"/>
              </a:rPr>
              <a:t>2</a:t>
            </a:r>
            <a:r>
              <a:rPr lang="ja-JP" altLang="en-US" sz="2000" dirty="0">
                <a:solidFill>
                  <a:srgbClr val="FFFFFF"/>
                </a:solidFill>
                <a:latin typeface="HGP創英角ﾎﾟｯﾌﾟ体" pitchFamily="50" charset="-128"/>
                <a:ea typeface="HGP創英角ﾎﾟｯﾌﾟ体" pitchFamily="50" charset="-128"/>
              </a:rPr>
              <a:t>月</a:t>
            </a:r>
            <a:r>
              <a:rPr lang="en-US" altLang="ja-JP" sz="2000" dirty="0">
                <a:solidFill>
                  <a:srgbClr val="FFFFFF"/>
                </a:solidFill>
                <a:latin typeface="HGP創英角ﾎﾟｯﾌﾟ体" pitchFamily="50" charset="-128"/>
                <a:ea typeface="HGP創英角ﾎﾟｯﾌﾟ体" pitchFamily="50" charset="-128"/>
              </a:rPr>
              <a:t>19</a:t>
            </a:r>
            <a:r>
              <a:rPr lang="ja-JP" altLang="en-US" sz="2000" dirty="0">
                <a:solidFill>
                  <a:srgbClr val="FFFFFF"/>
                </a:solidFill>
                <a:latin typeface="HGP創英角ﾎﾟｯﾌﾟ体" pitchFamily="50" charset="-128"/>
                <a:ea typeface="HGP創英角ﾎﾟｯﾌﾟ体" pitchFamily="50" charset="-128"/>
              </a:rPr>
              <a:t>日に，我が国について障害者権利条約が発効しました。</a:t>
            </a:r>
          </a:p>
        </p:txBody>
      </p:sp>
      <p:sp>
        <p:nvSpPr>
          <p:cNvPr id="23" name="スライド番号プレースホルダー 1"/>
          <p:cNvSpPr>
            <a:spLocks noGrp="1"/>
          </p:cNvSpPr>
          <p:nvPr>
            <p:ph type="sldNum" sz="quarter" idx="12"/>
          </p:nvPr>
        </p:nvSpPr>
        <p:spPr>
          <a:xfrm>
            <a:off x="7516936" y="6555666"/>
            <a:ext cx="2311400" cy="331814"/>
          </a:xfrm>
        </p:spPr>
        <p:txBody>
          <a:bodyPr/>
          <a:lstStyle/>
          <a:p>
            <a:pPr>
              <a:defRPr/>
            </a:pPr>
            <a:fld id="{028E30FF-6DFA-4E32-896A-0181B2B83A32}" type="slidenum">
              <a:rPr lang="en-US" altLang="ja-JP" smtClean="0">
                <a:solidFill>
                  <a:prstClr val="black">
                    <a:tint val="75000"/>
                  </a:prstClr>
                </a:solidFill>
              </a:rPr>
              <a:pPr>
                <a:defRPr/>
              </a:pPr>
              <a:t>79</a:t>
            </a:fld>
            <a:endParaRPr lang="en-US" altLang="ja-JP" dirty="0">
              <a:solidFill>
                <a:prstClr val="black">
                  <a:tint val="75000"/>
                </a:prstClr>
              </a:solidFill>
            </a:endParaRPr>
          </a:p>
        </p:txBody>
      </p:sp>
    </p:spTree>
    <p:extLst>
      <p:ext uri="{BB962C8B-B14F-4D97-AF65-F5344CB8AC3E}">
        <p14:creationId xmlns:p14="http://schemas.microsoft.com/office/powerpoint/2010/main" val="4150184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24231" y="6421079"/>
            <a:ext cx="2311400" cy="365125"/>
          </a:xfrm>
        </p:spPr>
        <p:txBody>
          <a:bodyPr/>
          <a:lstStyle/>
          <a:p>
            <a:pPr>
              <a:defRPr/>
            </a:pPr>
            <a:fld id="{E6EF40BC-E0AD-45D8-BA5D-F4901C8EA8CA}" type="slidenum">
              <a:rPr lang="en-US" altLang="ja-JP" smtClean="0">
                <a:solidFill>
                  <a:prstClr val="black"/>
                </a:solidFill>
              </a:rPr>
              <a:pPr>
                <a:defRPr/>
              </a:pPr>
              <a:t>8</a:t>
            </a:fld>
            <a:endParaRPr lang="en-US" altLang="ja-JP" dirty="0">
              <a:solidFill>
                <a:prstClr val="black"/>
              </a:solidFill>
            </a:endParaRPr>
          </a:p>
        </p:txBody>
      </p:sp>
      <p:sp>
        <p:nvSpPr>
          <p:cNvPr id="3" name="Rectangle 7"/>
          <p:cNvSpPr>
            <a:spLocks noChangeArrowheads="1"/>
          </p:cNvSpPr>
          <p:nvPr/>
        </p:nvSpPr>
        <p:spPr bwMode="auto">
          <a:xfrm>
            <a:off x="272480" y="120696"/>
            <a:ext cx="9517057" cy="470753"/>
          </a:xfrm>
          <a:prstGeom prst="rect">
            <a:avLst/>
          </a:prstGeom>
          <a:solidFill>
            <a:schemeClr val="bg1">
              <a:lumMod val="85000"/>
            </a:schemeClr>
          </a:solidFill>
          <a:ln w="9525">
            <a:solidFill>
              <a:schemeClr val="tx1"/>
            </a:solidFill>
            <a:miter lim="800000"/>
            <a:headEnd/>
            <a:tailEnd/>
          </a:ln>
        </p:spPr>
        <p:txBody>
          <a:bodyPr wrap="none" anchor="ctr"/>
          <a:lstStyle/>
          <a:p>
            <a:pPr algn="ctr" fontAlgn="auto">
              <a:spcBef>
                <a:spcPts val="0"/>
              </a:spcBef>
              <a:spcAft>
                <a:spcPts val="0"/>
              </a:spcAft>
              <a:defRPr/>
            </a:pPr>
            <a:r>
              <a:rPr lang="ja-JP" altLang="en-US" dirty="0" smtClean="0">
                <a:solidFill>
                  <a:prstClr val="black"/>
                </a:solidFill>
                <a:latin typeface="Calibri"/>
                <a:ea typeface="ＭＳ Ｐゴシック"/>
              </a:rPr>
              <a:t>利用者数の推移（各年４月時点の利用者数推移）（障害福祉サービスと障害児サービス）</a:t>
            </a:r>
            <a:endParaRPr lang="ja-JP" altLang="en-US" dirty="0">
              <a:solidFill>
                <a:prstClr val="black"/>
              </a:solidFill>
              <a:latin typeface="Calibri"/>
              <a:ea typeface="ＭＳ Ｐゴシック"/>
            </a:endParaRPr>
          </a:p>
        </p:txBody>
      </p:sp>
      <p:sp>
        <p:nvSpPr>
          <p:cNvPr id="5" name="AutoShape 6"/>
          <p:cNvSpPr>
            <a:spLocks noChangeArrowheads="1"/>
          </p:cNvSpPr>
          <p:nvPr/>
        </p:nvSpPr>
        <p:spPr bwMode="auto">
          <a:xfrm>
            <a:off x="292634" y="4162700"/>
            <a:ext cx="9517056" cy="404813"/>
          </a:xfrm>
          <a:prstGeom prst="roundRect">
            <a:avLst>
              <a:gd name="adj" fmla="val 16667"/>
            </a:avLst>
          </a:prstGeom>
          <a:noFill/>
          <a:ln w="9525" algn="ctr">
            <a:solidFill>
              <a:schemeClr val="tx1"/>
            </a:solidFill>
            <a:round/>
            <a:headEnd/>
            <a:tailEnd/>
          </a:ln>
        </p:spPr>
        <p:txBody>
          <a:bodyPr wrap="none"/>
          <a:lstStyle/>
          <a:p>
            <a:pPr fontAlgn="auto">
              <a:spcBef>
                <a:spcPts val="0"/>
              </a:spcBef>
              <a:spcAft>
                <a:spcPts val="0"/>
              </a:spcAft>
            </a:pPr>
            <a:r>
              <a:rPr lang="ja-JP" altLang="en-US" sz="2000" dirty="0" smtClean="0">
                <a:solidFill>
                  <a:prstClr val="black"/>
                </a:solidFill>
                <a:latin typeface="Calibri"/>
                <a:ea typeface="ＭＳ Ｐゴシック"/>
              </a:rPr>
              <a:t>　 </a:t>
            </a:r>
            <a:r>
              <a:rPr lang="en-US" altLang="ja-JP" sz="2000" dirty="0" smtClean="0">
                <a:solidFill>
                  <a:prstClr val="black"/>
                </a:solidFill>
                <a:latin typeface="Calibri"/>
                <a:ea typeface="ＭＳ Ｐゴシック"/>
              </a:rPr>
              <a:t>○</a:t>
            </a:r>
            <a:r>
              <a:rPr lang="ja-JP" altLang="en-US" sz="2000" dirty="0">
                <a:solidFill>
                  <a:prstClr val="black"/>
                </a:solidFill>
                <a:latin typeface="Calibri"/>
                <a:ea typeface="ＭＳ Ｐゴシック"/>
              </a:rPr>
              <a:t>平成</a:t>
            </a:r>
            <a:r>
              <a:rPr lang="ja-JP" altLang="en-US" sz="2000" dirty="0" smtClean="0">
                <a:solidFill>
                  <a:prstClr val="black"/>
                </a:solidFill>
                <a:latin typeface="Calibri"/>
                <a:ea typeface="ＭＳ Ｐゴシック"/>
              </a:rPr>
              <a:t>２８年４月　→　平成２９年４月の伸び率（年率）・・・・・　７．３％</a:t>
            </a:r>
            <a:endParaRPr lang="ja-JP" altLang="en-US" sz="2000" dirty="0">
              <a:solidFill>
                <a:prstClr val="black"/>
              </a:solidFill>
              <a:latin typeface="Calibri"/>
              <a:ea typeface="ＭＳ Ｐゴシック"/>
            </a:endParaRPr>
          </a:p>
        </p:txBody>
      </p:sp>
      <p:sp>
        <p:nvSpPr>
          <p:cNvPr id="4" name="テキスト ボックス 3"/>
          <p:cNvSpPr txBox="1"/>
          <p:nvPr/>
        </p:nvSpPr>
        <p:spPr>
          <a:xfrm>
            <a:off x="8474617" y="591451"/>
            <a:ext cx="1158903" cy="276999"/>
          </a:xfrm>
          <a:prstGeom prst="rect">
            <a:avLst/>
          </a:prstGeom>
          <a:noFill/>
        </p:spPr>
        <p:txBody>
          <a:bodyPr wrap="square" rtlCol="0">
            <a:spAutoFit/>
          </a:bodyPr>
          <a:lstStyle/>
          <a:p>
            <a:pPr fontAlgn="auto">
              <a:spcBef>
                <a:spcPts val="0"/>
              </a:spcBef>
              <a:spcAft>
                <a:spcPts val="0"/>
              </a:spcAft>
            </a:pPr>
            <a:r>
              <a:rPr lang="ja-JP" altLang="en-US" sz="1200" b="1" dirty="0" smtClean="0">
                <a:solidFill>
                  <a:prstClr val="black"/>
                </a:solidFill>
                <a:latin typeface="Calibri"/>
                <a:ea typeface="ＭＳ Ｐゴシック"/>
              </a:rPr>
              <a:t>（単位：万人）</a:t>
            </a:r>
            <a:endParaRPr lang="ja-JP" altLang="en-US" sz="1200" b="1" dirty="0">
              <a:solidFill>
                <a:prstClr val="black"/>
              </a:solidFill>
              <a:latin typeface="Calibri"/>
              <a:ea typeface="ＭＳ Ｐゴシック"/>
            </a:endParaRPr>
          </a:p>
        </p:txBody>
      </p:sp>
      <p:sp>
        <p:nvSpPr>
          <p:cNvPr id="7" name="テキスト ボックス 6"/>
          <p:cNvSpPr txBox="1"/>
          <p:nvPr/>
        </p:nvSpPr>
        <p:spPr>
          <a:xfrm>
            <a:off x="292632" y="4666753"/>
            <a:ext cx="9476753" cy="1754326"/>
          </a:xfrm>
          <a:prstGeom prst="rect">
            <a:avLst/>
          </a:prstGeom>
          <a:noFill/>
        </p:spPr>
        <p:txBody>
          <a:bodyPr wrap="square" rtlCol="0">
            <a:spAutoFit/>
          </a:bodyPr>
          <a:lstStyle/>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２９年４月</a:t>
            </a:r>
            <a:r>
              <a:rPr lang="ja-JP" altLang="en-US" sz="1200" dirty="0">
                <a:solidFill>
                  <a:prstClr val="black"/>
                </a:solidFill>
                <a:latin typeface="ＭＳ ゴシック" pitchFamily="49" charset="-128"/>
                <a:ea typeface="ＭＳ ゴシック" pitchFamily="49" charset="-128"/>
              </a:rPr>
              <a:t>の利用者数</a:t>
            </a:r>
            <a:r>
              <a:rPr lang="en-US" altLang="ja-JP" sz="1200" dirty="0">
                <a:solidFill>
                  <a:prstClr val="black"/>
                </a:solidFill>
                <a:latin typeface="ＭＳ ゴシック" pitchFamily="49" charset="-128"/>
                <a:ea typeface="ＭＳ ゴシック" pitchFamily="49" charset="-128"/>
              </a:rPr>
              <a:t>)</a:t>
            </a:r>
          </a:p>
          <a:p>
            <a:pPr fontAlgn="auto">
              <a:spcBef>
                <a:spcPts val="0"/>
              </a:spcBef>
              <a:spcAft>
                <a:spcPts val="0"/>
              </a:spcAft>
            </a:pPr>
            <a:r>
              <a:rPr lang="ja-JP" altLang="en-US" sz="1200" dirty="0" smtClean="0">
                <a:solidFill>
                  <a:prstClr val="black"/>
                </a:solidFill>
                <a:latin typeface="ＭＳ ゴシック" pitchFamily="49" charset="-128"/>
                <a:ea typeface="ＭＳ ゴシック" pitchFamily="49" charset="-128"/>
              </a:rPr>
              <a:t>　この</a:t>
            </a:r>
            <a:r>
              <a:rPr lang="ja-JP" altLang="en-US" sz="1200" dirty="0">
                <a:solidFill>
                  <a:prstClr val="black"/>
                </a:solidFill>
                <a:latin typeface="ＭＳ ゴシック" pitchFamily="49" charset="-128"/>
                <a:ea typeface="ＭＳ ゴシック" pitchFamily="49" charset="-128"/>
              </a:rPr>
              <a:t>うち　身体障害者の伸び率</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１</a:t>
            </a:r>
            <a:r>
              <a:rPr lang="en-US" altLang="ja-JP"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５</a:t>
            </a:r>
            <a:r>
              <a:rPr lang="ja-JP" altLang="en-US"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身体障害者</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２１．</a:t>
            </a:r>
            <a:r>
              <a:rPr lang="ja-JP" altLang="en-US" sz="1200" dirty="0">
                <a:solidFill>
                  <a:prstClr val="black"/>
                </a:solidFill>
                <a:latin typeface="ＭＳ ゴシック" pitchFamily="49" charset="-128"/>
                <a:ea typeface="ＭＳ ゴシック" pitchFamily="49" charset="-128"/>
              </a:rPr>
              <a:t>４</a:t>
            </a:r>
            <a:r>
              <a:rPr lang="ja-JP" altLang="en-US" sz="1200" dirty="0" smtClean="0">
                <a:solidFill>
                  <a:prstClr val="black"/>
                </a:solidFill>
                <a:latin typeface="ＭＳ ゴシック" pitchFamily="49" charset="-128"/>
                <a:ea typeface="ＭＳ ゴシック" pitchFamily="49" charset="-128"/>
              </a:rPr>
              <a:t>万人</a:t>
            </a:r>
            <a:r>
              <a:rPr lang="ja-JP" altLang="en-US" sz="1200" dirty="0">
                <a:solidFill>
                  <a:prstClr val="black"/>
                </a:solidFill>
                <a:latin typeface="ＭＳ ゴシック" pitchFamily="49" charset="-128"/>
                <a:ea typeface="ＭＳ ゴシック" pitchFamily="49" charset="-128"/>
              </a:rPr>
              <a:t>　　</a:t>
            </a: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　　　　知的障害者の伸び率</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３</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７</a:t>
            </a:r>
            <a:r>
              <a:rPr lang="ja-JP" altLang="en-US"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知的障害者</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３８．３万人</a:t>
            </a:r>
            <a:endParaRPr lang="ja-JP" altLang="en-US" sz="1200" dirty="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　　　　精神障害者の伸び率</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８</a:t>
            </a:r>
            <a:r>
              <a:rPr lang="en-US" altLang="ja-JP"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７</a:t>
            </a:r>
            <a:r>
              <a:rPr lang="ja-JP" altLang="en-US"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精神障害者</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１９．７万人</a:t>
            </a:r>
            <a:endParaRPr lang="en-US" altLang="ja-JP" sz="1200" dirty="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障害児の伸び率　　</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　１７．９％</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難病</a:t>
            </a:r>
            <a:r>
              <a:rPr lang="ja-JP" altLang="en-US" sz="1200" dirty="0">
                <a:solidFill>
                  <a:prstClr val="black"/>
                </a:solidFill>
                <a:latin typeface="ＭＳ ゴシック" pitchFamily="49" charset="-128"/>
                <a:ea typeface="ＭＳ ゴシック" pitchFamily="49" charset="-128"/>
              </a:rPr>
              <a:t>等対象者</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０．２万人（</a:t>
            </a:r>
            <a:r>
              <a:rPr lang="en-US" altLang="ja-JP" sz="1200" dirty="0" smtClean="0">
                <a:solidFill>
                  <a:prstClr val="black"/>
                </a:solidFill>
                <a:latin typeface="ＭＳ ゴシック" pitchFamily="49" charset="-128"/>
                <a:ea typeface="ＭＳ ゴシック" pitchFamily="49" charset="-128"/>
              </a:rPr>
              <a:t>2,201</a:t>
            </a:r>
            <a:r>
              <a:rPr lang="ja-JP" altLang="en-US" sz="1200" dirty="0" smtClean="0">
                <a:solidFill>
                  <a:prstClr val="black"/>
                </a:solidFill>
                <a:latin typeface="ＭＳ ゴシック" pitchFamily="49" charset="-128"/>
                <a:ea typeface="ＭＳ ゴシック" pitchFamily="49" charset="-128"/>
              </a:rPr>
              <a:t> 人</a:t>
            </a:r>
            <a:r>
              <a:rPr lang="ja-JP" altLang="en-US" sz="1200" dirty="0">
                <a:solidFill>
                  <a:prstClr val="black"/>
                </a:solidFill>
                <a:latin typeface="ＭＳ ゴシック" pitchFamily="49" charset="-128"/>
                <a:ea typeface="ＭＳ ゴシック" pitchFamily="49" charset="-128"/>
              </a:rPr>
              <a:t>）</a:t>
            </a:r>
            <a:endParaRPr lang="en-US" altLang="ja-JP" sz="1200" dirty="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障害児　　</a:t>
            </a:r>
            <a:r>
              <a:rPr lang="en-US" altLang="ja-JP"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２５．６万人（</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endParaRPr lang="en-US" altLang="ja-JP" sz="1200" dirty="0" smtClean="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障害福祉サービスを利用する障害児を含む）</a:t>
            </a:r>
            <a:endParaRPr lang="en-US" altLang="ja-JP" sz="1200" dirty="0" smtClean="0">
              <a:solidFill>
                <a:prstClr val="black"/>
              </a:solidFill>
              <a:latin typeface="ＭＳ ゴシック" pitchFamily="49" charset="-128"/>
              <a:ea typeface="ＭＳ ゴシック" pitchFamily="49" charset="-128"/>
            </a:endParaRPr>
          </a:p>
          <a:p>
            <a:pPr fontAlgn="auto">
              <a:spcBef>
                <a:spcPts val="0"/>
              </a:spcBef>
              <a:spcAft>
                <a:spcPts val="0"/>
              </a:spcAft>
            </a:pPr>
            <a:endParaRPr lang="en-US" altLang="ja-JP" sz="1200" dirty="0" smtClean="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100" dirty="0" smtClean="0">
                <a:solidFill>
                  <a:prstClr val="black"/>
                </a:solidFill>
                <a:latin typeface="ＭＳ ゴシック" pitchFamily="49" charset="-128"/>
                <a:ea typeface="ＭＳ ゴシック" pitchFamily="49" charset="-128"/>
              </a:rPr>
              <a:t>　　注：本統計処理は平成</a:t>
            </a:r>
            <a:r>
              <a:rPr lang="en-US" altLang="ja-JP" sz="1100" dirty="0" smtClean="0">
                <a:solidFill>
                  <a:prstClr val="black"/>
                </a:solidFill>
                <a:latin typeface="ＭＳ ゴシック" pitchFamily="49" charset="-128"/>
                <a:ea typeface="ＭＳ ゴシック" pitchFamily="49" charset="-128"/>
              </a:rPr>
              <a:t>19</a:t>
            </a:r>
            <a:r>
              <a:rPr lang="ja-JP" altLang="en-US" sz="1100" dirty="0" smtClean="0">
                <a:solidFill>
                  <a:prstClr val="black"/>
                </a:solidFill>
                <a:latin typeface="ＭＳ ゴシック" pitchFamily="49" charset="-128"/>
                <a:ea typeface="ＭＳ ゴシック" pitchFamily="49" charset="-128"/>
              </a:rPr>
              <a:t>年</a:t>
            </a:r>
            <a:r>
              <a:rPr lang="en-US" altLang="ja-JP" sz="1100" dirty="0" smtClean="0">
                <a:solidFill>
                  <a:prstClr val="black"/>
                </a:solidFill>
                <a:latin typeface="ＭＳ ゴシック" pitchFamily="49" charset="-128"/>
                <a:ea typeface="ＭＳ ゴシック" pitchFamily="49" charset="-128"/>
              </a:rPr>
              <a:t>11</a:t>
            </a:r>
            <a:r>
              <a:rPr lang="ja-JP" altLang="en-US" sz="1100" dirty="0" smtClean="0">
                <a:solidFill>
                  <a:prstClr val="black"/>
                </a:solidFill>
                <a:latin typeface="ＭＳ ゴシック" pitchFamily="49" charset="-128"/>
                <a:ea typeface="ＭＳ ゴシック" pitchFamily="49" charset="-128"/>
              </a:rPr>
              <a:t>月から開始しており、障害児の集計は平成</a:t>
            </a:r>
            <a:r>
              <a:rPr lang="en-US" altLang="ja-JP" sz="1100" dirty="0">
                <a:solidFill>
                  <a:prstClr val="black"/>
                </a:solidFill>
                <a:latin typeface="ＭＳ ゴシック" pitchFamily="49" charset="-128"/>
                <a:ea typeface="ＭＳ ゴシック" pitchFamily="49" charset="-128"/>
              </a:rPr>
              <a:t>22</a:t>
            </a:r>
            <a:r>
              <a:rPr lang="ja-JP" altLang="en-US" sz="1100" dirty="0">
                <a:solidFill>
                  <a:prstClr val="black"/>
                </a:solidFill>
                <a:latin typeface="ＭＳ ゴシック" pitchFamily="49" charset="-128"/>
                <a:ea typeface="ＭＳ ゴシック" pitchFamily="49" charset="-128"/>
              </a:rPr>
              <a:t>年</a:t>
            </a:r>
            <a:r>
              <a:rPr lang="en-US" altLang="ja-JP" sz="1100" dirty="0">
                <a:solidFill>
                  <a:prstClr val="black"/>
                </a:solidFill>
                <a:latin typeface="ＭＳ ゴシック" pitchFamily="49" charset="-128"/>
                <a:ea typeface="ＭＳ ゴシック" pitchFamily="49" charset="-128"/>
              </a:rPr>
              <a:t>4</a:t>
            </a:r>
            <a:r>
              <a:rPr lang="ja-JP" altLang="en-US" sz="1100" dirty="0">
                <a:solidFill>
                  <a:prstClr val="black"/>
                </a:solidFill>
                <a:latin typeface="ＭＳ ゴシック" pitchFamily="49" charset="-128"/>
                <a:ea typeface="ＭＳ ゴシック" pitchFamily="49" charset="-128"/>
              </a:rPr>
              <a:t>月から</a:t>
            </a:r>
            <a:r>
              <a:rPr lang="ja-JP" altLang="en-US" sz="1100" dirty="0" smtClean="0">
                <a:solidFill>
                  <a:prstClr val="black"/>
                </a:solidFill>
                <a:latin typeface="ＭＳ ゴシック" pitchFamily="49" charset="-128"/>
                <a:ea typeface="ＭＳ ゴシック" pitchFamily="49" charset="-128"/>
              </a:rPr>
              <a:t>開始。</a:t>
            </a:r>
            <a:r>
              <a:rPr lang="ja-JP" altLang="en-US" sz="1200" dirty="0">
                <a:solidFill>
                  <a:prstClr val="black"/>
                </a:solidFill>
                <a:latin typeface="ＭＳ ゴシック" pitchFamily="49" charset="-128"/>
                <a:ea typeface="ＭＳ ゴシック" pitchFamily="49" charset="-128"/>
              </a:rPr>
              <a:t>　　　　　　</a:t>
            </a:r>
            <a:endParaRPr lang="ja-JP" altLang="en-US" sz="1200" dirty="0">
              <a:solidFill>
                <a:prstClr val="black"/>
              </a:solidFill>
              <a:latin typeface="Calibri"/>
              <a:ea typeface="ＭＳ Ｐゴシック"/>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80" y="868447"/>
            <a:ext cx="9517057" cy="284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272480" y="591450"/>
            <a:ext cx="1638182" cy="276999"/>
          </a:xfrm>
          <a:prstGeom prst="rect">
            <a:avLst/>
          </a:prstGeom>
          <a:noFill/>
        </p:spPr>
        <p:txBody>
          <a:bodyPr wrap="square" rtlCol="0">
            <a:spAutoFit/>
          </a:bodyPr>
          <a:lstStyle/>
          <a:p>
            <a:pPr fontAlgn="auto">
              <a:spcBef>
                <a:spcPts val="0"/>
              </a:spcBef>
              <a:spcAft>
                <a:spcPts val="0"/>
              </a:spcAft>
            </a:pPr>
            <a:r>
              <a:rPr lang="ja-JP" altLang="en-US" sz="1200" b="1" dirty="0" smtClean="0">
                <a:solidFill>
                  <a:prstClr val="black"/>
                </a:solidFill>
                <a:latin typeface="Calibri"/>
                <a:ea typeface="ＭＳ Ｐゴシック"/>
              </a:rPr>
              <a:t>（平成２０年４月～）</a:t>
            </a:r>
            <a:endParaRPr lang="ja-JP" altLang="en-US" sz="1200" b="1" dirty="0">
              <a:solidFill>
                <a:prstClr val="black"/>
              </a:solidFill>
              <a:latin typeface="Calibri"/>
              <a:ea typeface="ＭＳ Ｐゴシック"/>
            </a:endParaRPr>
          </a:p>
        </p:txBody>
      </p:sp>
    </p:spTree>
    <p:extLst>
      <p:ext uri="{BB962C8B-B14F-4D97-AF65-F5344CB8AC3E}">
        <p14:creationId xmlns:p14="http://schemas.microsoft.com/office/powerpoint/2010/main" val="31775781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テキスト ボックス 71"/>
          <p:cNvSpPr txBox="1"/>
          <p:nvPr/>
        </p:nvSpPr>
        <p:spPr>
          <a:xfrm>
            <a:off x="-165697" y="210075"/>
            <a:ext cx="10418369" cy="353943"/>
          </a:xfrm>
          <a:prstGeom prst="rect">
            <a:avLst/>
          </a:prstGeom>
          <a:noFill/>
        </p:spPr>
        <p:txBody>
          <a:bodyPr wrap="square">
            <a:spAutoFit/>
          </a:bodyPr>
          <a:lstStyle/>
          <a:p>
            <a:pPr algn="ctr" fontAlgn="auto">
              <a:spcBef>
                <a:spcPts val="0"/>
              </a:spcBef>
              <a:spcAft>
                <a:spcPts val="0"/>
              </a:spcAft>
              <a:defRPr/>
            </a:pPr>
            <a:r>
              <a:rPr lang="ja-JP" altLang="en-US" sz="1700" b="1" dirty="0">
                <a:solidFill>
                  <a:prstClr val="black"/>
                </a:solidFill>
                <a:latin typeface="メイリオ" pitchFamily="50" charset="-128"/>
                <a:ea typeface="メイリオ" pitchFamily="50" charset="-128"/>
                <a:cs typeface="メイリオ" pitchFamily="50" charset="-128"/>
              </a:rPr>
              <a:t>障害を理由とする差別の解消の推進に関する法律（</a:t>
            </a:r>
            <a:r>
              <a:rPr lang="ja-JP" altLang="en-US" sz="1300" b="1" dirty="0">
                <a:solidFill>
                  <a:prstClr val="black"/>
                </a:solidFill>
                <a:latin typeface="メイリオ" pitchFamily="50" charset="-128"/>
                <a:ea typeface="メイリオ" pitchFamily="50" charset="-128"/>
                <a:cs typeface="メイリオ" pitchFamily="50" charset="-128"/>
              </a:rPr>
              <a:t>障害者差別解消法</a:t>
            </a:r>
            <a:r>
              <a:rPr lang="ja-JP" altLang="en-US" sz="1050" b="1" dirty="0">
                <a:solidFill>
                  <a:prstClr val="black"/>
                </a:solidFill>
                <a:latin typeface="メイリオ" pitchFamily="50" charset="-128"/>
                <a:ea typeface="メイリオ" pitchFamily="50" charset="-128"/>
                <a:cs typeface="メイリオ" pitchFamily="50" charset="-128"/>
              </a:rPr>
              <a:t>＜平成２５年法律第６５号＞</a:t>
            </a:r>
            <a:r>
              <a:rPr lang="ja-JP" altLang="en-US" sz="1700" b="1" dirty="0">
                <a:solidFill>
                  <a:prstClr val="black"/>
                </a:solidFill>
                <a:latin typeface="メイリオ" pitchFamily="50" charset="-128"/>
                <a:ea typeface="メイリオ" pitchFamily="50" charset="-128"/>
                <a:cs typeface="メイリオ" pitchFamily="50" charset="-128"/>
              </a:rPr>
              <a:t>）の概要</a:t>
            </a:r>
          </a:p>
        </p:txBody>
      </p:sp>
      <p:sp>
        <p:nvSpPr>
          <p:cNvPr id="222223" name="テキスト ボックス 108"/>
          <p:cNvSpPr txBox="1">
            <a:spLocks noChangeArrowheads="1"/>
          </p:cNvSpPr>
          <p:nvPr/>
        </p:nvSpPr>
        <p:spPr bwMode="auto">
          <a:xfrm>
            <a:off x="4386264" y="543322"/>
            <a:ext cx="5322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ja-JP" altLang="en-US" sz="1200" dirty="0">
                <a:solidFill>
                  <a:srgbClr val="000000"/>
                </a:solidFill>
              </a:rPr>
              <a:t>施行日：平成２８年４月１日（施行後３年を目途に必要な見直し検討）</a:t>
            </a:r>
          </a:p>
        </p:txBody>
      </p:sp>
      <p:sp>
        <p:nvSpPr>
          <p:cNvPr id="87" name="角丸四角形 86"/>
          <p:cNvSpPr/>
          <p:nvPr/>
        </p:nvSpPr>
        <p:spPr>
          <a:xfrm>
            <a:off x="292412" y="4856582"/>
            <a:ext cx="9460877" cy="1884787"/>
          </a:xfrm>
          <a:prstGeom prst="roundRect">
            <a:avLst>
              <a:gd name="adj" fmla="val 7931"/>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88" name="角丸四角形 87"/>
          <p:cNvSpPr/>
          <p:nvPr/>
        </p:nvSpPr>
        <p:spPr>
          <a:xfrm>
            <a:off x="247651" y="4688208"/>
            <a:ext cx="4359275" cy="3238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2228" name="テキスト ボックス 120"/>
          <p:cNvSpPr txBox="1">
            <a:spLocks noChangeArrowheads="1"/>
          </p:cNvSpPr>
          <p:nvPr/>
        </p:nvSpPr>
        <p:spPr bwMode="auto">
          <a:xfrm>
            <a:off x="254001" y="4661222"/>
            <a:ext cx="413226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700" b="1" dirty="0">
                <a:solidFill>
                  <a:srgbClr val="000000"/>
                </a:solidFill>
              </a:rPr>
              <a:t>Ⅱ</a:t>
            </a:r>
            <a:r>
              <a:rPr lang="ja-JP" altLang="en-US" sz="1700" b="1" dirty="0" err="1">
                <a:solidFill>
                  <a:srgbClr val="000000"/>
                </a:solidFill>
              </a:rPr>
              <a:t>．</a:t>
            </a:r>
            <a:r>
              <a:rPr lang="ja-JP" altLang="en-US" sz="1700" b="1" dirty="0">
                <a:solidFill>
                  <a:srgbClr val="000000"/>
                </a:solidFill>
              </a:rPr>
              <a:t>差別を解消するための支援措置</a:t>
            </a:r>
          </a:p>
        </p:txBody>
      </p:sp>
      <p:sp>
        <p:nvSpPr>
          <p:cNvPr id="94" name="角丸四角形 93"/>
          <p:cNvSpPr/>
          <p:nvPr/>
        </p:nvSpPr>
        <p:spPr bwMode="auto">
          <a:xfrm>
            <a:off x="934641" y="5053230"/>
            <a:ext cx="8712993" cy="1577340"/>
          </a:xfrm>
          <a:prstGeom prst="roundRect">
            <a:avLst>
              <a:gd name="adj" fmla="val 11902"/>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fontAlgn="auto">
              <a:lnSpc>
                <a:spcPct val="150000"/>
              </a:lnSpc>
              <a:spcBef>
                <a:spcPts val="0"/>
              </a:spcBef>
              <a:spcAft>
                <a:spcPts val="0"/>
              </a:spcAft>
              <a:defRPr/>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00"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00"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00" dirty="0">
              <a:solidFill>
                <a:prstClr val="black"/>
              </a:solidFill>
              <a:latin typeface="メイリオ" pitchFamily="50" charset="-128"/>
              <a:ea typeface="メイリオ" pitchFamily="50" charset="-128"/>
              <a:cs typeface="メイリオ" pitchFamily="50" charset="-128"/>
            </a:endParaRPr>
          </a:p>
        </p:txBody>
      </p:sp>
      <p:sp>
        <p:nvSpPr>
          <p:cNvPr id="222234" name="AutoShape 6"/>
          <p:cNvSpPr>
            <a:spLocks noChangeArrowheads="1"/>
          </p:cNvSpPr>
          <p:nvPr/>
        </p:nvSpPr>
        <p:spPr bwMode="auto">
          <a:xfrm>
            <a:off x="1192213" y="5098306"/>
            <a:ext cx="1451000" cy="306467"/>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35" name="テキスト ボックス 152"/>
          <p:cNvSpPr txBox="1">
            <a:spLocks noChangeArrowheads="1"/>
          </p:cNvSpPr>
          <p:nvPr/>
        </p:nvSpPr>
        <p:spPr bwMode="auto">
          <a:xfrm>
            <a:off x="2600325" y="5127774"/>
            <a:ext cx="624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相談・紛争解決の体制整備　⇒　既存の相談、紛争解決の制度の活用・充実</a:t>
            </a:r>
          </a:p>
        </p:txBody>
      </p:sp>
      <p:sp>
        <p:nvSpPr>
          <p:cNvPr id="222236" name="テキスト ボックス 153"/>
          <p:cNvSpPr txBox="1">
            <a:spLocks noChangeArrowheads="1"/>
          </p:cNvSpPr>
          <p:nvPr/>
        </p:nvSpPr>
        <p:spPr bwMode="auto">
          <a:xfrm>
            <a:off x="1165213" y="5127774"/>
            <a:ext cx="146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紛争解決・相談</a:t>
            </a:r>
          </a:p>
        </p:txBody>
      </p:sp>
      <p:sp>
        <p:nvSpPr>
          <p:cNvPr id="222238" name="AutoShape 6"/>
          <p:cNvSpPr>
            <a:spLocks noChangeArrowheads="1"/>
          </p:cNvSpPr>
          <p:nvPr/>
        </p:nvSpPr>
        <p:spPr bwMode="auto">
          <a:xfrm>
            <a:off x="1179515" y="5437110"/>
            <a:ext cx="1463699" cy="306467"/>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39" name="テキスト ボックス 157"/>
          <p:cNvSpPr txBox="1">
            <a:spLocks noChangeArrowheads="1"/>
          </p:cNvSpPr>
          <p:nvPr/>
        </p:nvSpPr>
        <p:spPr bwMode="auto">
          <a:xfrm>
            <a:off x="2606592" y="5429584"/>
            <a:ext cx="57848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障害者差別解消支援地域協議会における関係機関等の連携</a:t>
            </a:r>
            <a:endParaRPr lang="en-US" altLang="ja-JP" sz="1200" dirty="0">
              <a:solidFill>
                <a:srgbClr val="000000"/>
              </a:solidFill>
              <a:latin typeface="メイリオ" pitchFamily="50" charset="-128"/>
              <a:ea typeface="メイリオ" pitchFamily="50" charset="-128"/>
              <a:cs typeface="メイリオ" pitchFamily="50" charset="-128"/>
            </a:endParaRPr>
          </a:p>
        </p:txBody>
      </p:sp>
      <p:sp>
        <p:nvSpPr>
          <p:cNvPr id="222240" name="テキスト ボックス 158"/>
          <p:cNvSpPr txBox="1">
            <a:spLocks noChangeArrowheads="1"/>
          </p:cNvSpPr>
          <p:nvPr/>
        </p:nvSpPr>
        <p:spPr bwMode="auto">
          <a:xfrm>
            <a:off x="1135115" y="5466578"/>
            <a:ext cx="1679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地域における連携</a:t>
            </a:r>
          </a:p>
        </p:txBody>
      </p:sp>
      <p:sp>
        <p:nvSpPr>
          <p:cNvPr id="222242" name="AutoShape 6"/>
          <p:cNvSpPr>
            <a:spLocks noChangeArrowheads="1"/>
          </p:cNvSpPr>
          <p:nvPr/>
        </p:nvSpPr>
        <p:spPr bwMode="auto">
          <a:xfrm>
            <a:off x="1171576" y="5780803"/>
            <a:ext cx="1484339" cy="306467"/>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43" name="テキスト ボックス 162"/>
          <p:cNvSpPr txBox="1">
            <a:spLocks noChangeArrowheads="1"/>
          </p:cNvSpPr>
          <p:nvPr/>
        </p:nvSpPr>
        <p:spPr bwMode="auto">
          <a:xfrm>
            <a:off x="2601913" y="5762172"/>
            <a:ext cx="578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普及・啓発活動の実施</a:t>
            </a:r>
          </a:p>
        </p:txBody>
      </p:sp>
      <p:sp>
        <p:nvSpPr>
          <p:cNvPr id="222244" name="テキスト ボックス 163"/>
          <p:cNvSpPr txBox="1">
            <a:spLocks noChangeArrowheads="1"/>
          </p:cNvSpPr>
          <p:nvPr/>
        </p:nvSpPr>
        <p:spPr bwMode="auto">
          <a:xfrm>
            <a:off x="1192212" y="5821364"/>
            <a:ext cx="140970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啓発活動</a:t>
            </a:r>
          </a:p>
        </p:txBody>
      </p:sp>
      <p:sp>
        <p:nvSpPr>
          <p:cNvPr id="106" name="下矢印 105"/>
          <p:cNvSpPr/>
          <p:nvPr/>
        </p:nvSpPr>
        <p:spPr>
          <a:xfrm>
            <a:off x="4606925" y="4300538"/>
            <a:ext cx="873126" cy="2032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7" name="角丸四角形 106"/>
          <p:cNvSpPr/>
          <p:nvPr/>
        </p:nvSpPr>
        <p:spPr>
          <a:xfrm>
            <a:off x="284789" y="858407"/>
            <a:ext cx="9468500" cy="3730693"/>
          </a:xfrm>
          <a:prstGeom prst="roundRect">
            <a:avLst>
              <a:gd name="adj" fmla="val 4405"/>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8" name="角丸四角形 107"/>
          <p:cNvSpPr/>
          <p:nvPr/>
        </p:nvSpPr>
        <p:spPr>
          <a:xfrm>
            <a:off x="390526" y="2910223"/>
            <a:ext cx="9264650" cy="1133713"/>
          </a:xfrm>
          <a:prstGeom prst="roundRect">
            <a:avLst>
              <a:gd name="adj" fmla="val 11902"/>
            </a:avLst>
          </a:prstGeom>
          <a:solidFill>
            <a:schemeClr val="bg1">
              <a:lumMod val="95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fontAlgn="auto">
              <a:lnSpc>
                <a:spcPct val="150000"/>
              </a:lnSpc>
              <a:spcBef>
                <a:spcPts val="0"/>
              </a:spcBef>
              <a:spcAft>
                <a:spcPts val="0"/>
              </a:spcAft>
              <a:defRPr/>
            </a:pPr>
            <a:endParaRPr lang="en-US" altLang="ja-JP" sz="1400"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dirty="0">
              <a:solidFill>
                <a:prstClr val="black"/>
              </a:solidFill>
              <a:latin typeface="メイリオ" pitchFamily="50" charset="-128"/>
              <a:ea typeface="メイリオ" pitchFamily="50" charset="-128"/>
              <a:cs typeface="メイリオ" pitchFamily="50" charset="-128"/>
            </a:endParaRPr>
          </a:p>
        </p:txBody>
      </p:sp>
      <p:sp>
        <p:nvSpPr>
          <p:cNvPr id="109" name="AutoShape 6"/>
          <p:cNvSpPr>
            <a:spLocks noChangeArrowheads="1"/>
          </p:cNvSpPr>
          <p:nvPr/>
        </p:nvSpPr>
        <p:spPr bwMode="auto">
          <a:xfrm>
            <a:off x="4257225" y="2728413"/>
            <a:ext cx="1368426" cy="374571"/>
          </a:xfrm>
          <a:prstGeom prst="roundRect">
            <a:avLst>
              <a:gd name="adj" fmla="val 16667"/>
            </a:avLst>
          </a:prstGeom>
          <a:solidFill>
            <a:schemeClr val="accent6">
              <a:lumMod val="40000"/>
              <a:lumOff val="60000"/>
            </a:schemeClr>
          </a:solidFill>
          <a:ln w="12700">
            <a:solidFill>
              <a:schemeClr val="tx1"/>
            </a:solidFill>
            <a:round/>
            <a:headEnd/>
            <a:tailEnd/>
          </a:ln>
          <a:effectLst/>
        </p:spPr>
        <p:txBody>
          <a:bodyPr anchor="ctr">
            <a:spAutoFit/>
          </a:bodyPr>
          <a:lstStyle/>
          <a:p>
            <a:pPr algn="ctr" fontAlgn="auto">
              <a:spcBef>
                <a:spcPts val="0"/>
              </a:spcBef>
              <a:spcAft>
                <a:spcPts val="0"/>
              </a:spcAft>
              <a:defRPr/>
            </a:pPr>
            <a:endParaRPr lang="ja-JP" altLang="en-US" sz="1600" b="1" dirty="0">
              <a:solidFill>
                <a:prstClr val="black"/>
              </a:solidFill>
              <a:latin typeface="メイリオ" pitchFamily="50" charset="-128"/>
              <a:ea typeface="メイリオ" pitchFamily="50" charset="-128"/>
              <a:cs typeface="メイリオ" pitchFamily="50" charset="-128"/>
            </a:endParaRPr>
          </a:p>
        </p:txBody>
      </p:sp>
      <p:sp>
        <p:nvSpPr>
          <p:cNvPr id="110" name="角丸四角形 109"/>
          <p:cNvSpPr/>
          <p:nvPr/>
        </p:nvSpPr>
        <p:spPr>
          <a:xfrm>
            <a:off x="343694" y="696481"/>
            <a:ext cx="3262313" cy="3238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2250" name="テキスト ボックス 118"/>
          <p:cNvSpPr txBox="1">
            <a:spLocks noChangeArrowheads="1"/>
          </p:cNvSpPr>
          <p:nvPr/>
        </p:nvSpPr>
        <p:spPr bwMode="auto">
          <a:xfrm>
            <a:off x="284788" y="681435"/>
            <a:ext cx="356084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700" b="1" dirty="0">
                <a:solidFill>
                  <a:srgbClr val="000000"/>
                </a:solidFill>
              </a:rPr>
              <a:t>Ⅰ</a:t>
            </a:r>
            <a:r>
              <a:rPr lang="ja-JP" altLang="en-US" sz="1700" b="1" dirty="0" err="1">
                <a:solidFill>
                  <a:srgbClr val="000000"/>
                </a:solidFill>
              </a:rPr>
              <a:t>．</a:t>
            </a:r>
            <a:r>
              <a:rPr lang="ja-JP" altLang="en-US" sz="1700" b="1" dirty="0">
                <a:solidFill>
                  <a:srgbClr val="000000"/>
                </a:solidFill>
              </a:rPr>
              <a:t>差別を解消するための措置</a:t>
            </a:r>
          </a:p>
        </p:txBody>
      </p:sp>
      <p:sp>
        <p:nvSpPr>
          <p:cNvPr id="112" name="角丸四角形 111"/>
          <p:cNvSpPr/>
          <p:nvPr/>
        </p:nvSpPr>
        <p:spPr>
          <a:xfrm>
            <a:off x="390526" y="1273386"/>
            <a:ext cx="4559300" cy="1306294"/>
          </a:xfrm>
          <a:prstGeom prst="roundRect">
            <a:avLst>
              <a:gd name="adj" fmla="val 6890"/>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spAutoFit/>
          </a:bodyPr>
          <a:lstStyle/>
          <a:p>
            <a:pPr algn="ctr" fontAlgn="auto">
              <a:spcBef>
                <a:spcPts val="0"/>
              </a:spcBef>
              <a:spcAft>
                <a:spcPts val="0"/>
              </a:spcAft>
              <a:defRPr/>
            </a:pPr>
            <a:r>
              <a:rPr lang="ja-JP" altLang="en-US" sz="1400" b="1" dirty="0">
                <a:solidFill>
                  <a:prstClr val="black"/>
                </a:solidFill>
                <a:latin typeface="メイリオ" pitchFamily="50" charset="-128"/>
                <a:ea typeface="メイリオ" pitchFamily="50" charset="-128"/>
                <a:cs typeface="メイリオ" pitchFamily="50" charset="-128"/>
              </a:rPr>
              <a:t>差別的取扱いの禁止</a:t>
            </a:r>
            <a:endParaRPr lang="en-US" altLang="ja-JP" sz="1400"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a:solidFill>
                <a:prstClr val="black"/>
              </a:solidFill>
              <a:latin typeface="メイリオ" pitchFamily="50" charset="-128"/>
              <a:ea typeface="メイリオ" pitchFamily="50" charset="-128"/>
              <a:cs typeface="メイリオ" pitchFamily="50" charset="-128"/>
            </a:endParaRPr>
          </a:p>
        </p:txBody>
      </p:sp>
      <p:sp>
        <p:nvSpPr>
          <p:cNvPr id="113" name="AutoShape 10"/>
          <p:cNvSpPr>
            <a:spLocks noChangeArrowheads="1"/>
          </p:cNvSpPr>
          <p:nvPr/>
        </p:nvSpPr>
        <p:spPr bwMode="auto">
          <a:xfrm flipH="1">
            <a:off x="582510" y="1700908"/>
            <a:ext cx="2952750" cy="503238"/>
          </a:xfrm>
          <a:prstGeom prst="leftArrowCallout">
            <a:avLst>
              <a:gd name="adj1" fmla="val 18216"/>
              <a:gd name="adj2" fmla="val 25615"/>
              <a:gd name="adj3" fmla="val 43138"/>
              <a:gd name="adj4" fmla="val 79949"/>
            </a:avLst>
          </a:prstGeom>
          <a:solidFill>
            <a:srgbClr val="FFFF99">
              <a:alpha val="54902"/>
            </a:srgbClr>
          </a:solidFill>
          <a:ln w="19050">
            <a:solidFill>
              <a:schemeClr val="tx1">
                <a:lumMod val="50000"/>
                <a:lumOff val="50000"/>
              </a:schemeClr>
            </a:solidFill>
            <a:miter lim="800000"/>
            <a:headEnd/>
            <a:tailEnd/>
          </a:ln>
          <a:effectLst/>
        </p:spPr>
        <p:txBody>
          <a:bodyPr tIns="36000" bIns="36000" anchor="ctr">
            <a:spAutoFit/>
          </a:bodyPr>
          <a:lstStyle/>
          <a:p>
            <a:pPr fontAlgn="auto">
              <a:spcBef>
                <a:spcPts val="0"/>
              </a:spcBef>
              <a:spcAft>
                <a:spcPts val="0"/>
              </a:spcAft>
              <a:defRPr/>
            </a:pPr>
            <a:endParaRPr lang="en-US" altLang="ja-JP" sz="1400" dirty="0">
              <a:solidFill>
                <a:prstClr val="black"/>
              </a:solidFill>
              <a:latin typeface="メイリオ" pitchFamily="50" charset="-128"/>
              <a:ea typeface="メイリオ" pitchFamily="50" charset="-128"/>
              <a:cs typeface="メイリオ" pitchFamily="50" charset="-128"/>
            </a:endParaRPr>
          </a:p>
          <a:p>
            <a:pP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114" name="AutoShape 6"/>
          <p:cNvSpPr>
            <a:spLocks noChangeArrowheads="1"/>
          </p:cNvSpPr>
          <p:nvPr/>
        </p:nvSpPr>
        <p:spPr bwMode="auto">
          <a:xfrm>
            <a:off x="3651146" y="1756274"/>
            <a:ext cx="989910" cy="340519"/>
          </a:xfrm>
          <a:prstGeom prst="roundRect">
            <a:avLst>
              <a:gd name="adj" fmla="val 16667"/>
            </a:avLst>
          </a:prstGeom>
          <a:solidFill>
            <a:schemeClr val="accent6">
              <a:lumMod val="20000"/>
              <a:lumOff val="80000"/>
            </a:schemeClr>
          </a:solidFill>
          <a:ln w="15875">
            <a:solidFill>
              <a:schemeClr val="tx1"/>
            </a:solidFill>
            <a:round/>
            <a:headEnd/>
            <a:tailEnd/>
          </a:ln>
          <a:effectLst/>
        </p:spPr>
        <p:txBody>
          <a:bodyPr wrap="square" anchor="ctr">
            <a:spAutoFit/>
          </a:bodyPr>
          <a:lstStyle/>
          <a:p>
            <a:pPr algn="ct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115" name="角丸四角形 114"/>
          <p:cNvSpPr/>
          <p:nvPr/>
        </p:nvSpPr>
        <p:spPr>
          <a:xfrm>
            <a:off x="5043488" y="1273385"/>
            <a:ext cx="4559300" cy="1306294"/>
          </a:xfrm>
          <a:prstGeom prst="roundRect">
            <a:avLst>
              <a:gd name="adj" fmla="val 6890"/>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spAutoFit/>
          </a:bodyPr>
          <a:lstStyle/>
          <a:p>
            <a:pPr algn="ctr" fontAlgn="auto">
              <a:spcBef>
                <a:spcPts val="0"/>
              </a:spcBef>
              <a:spcAft>
                <a:spcPts val="0"/>
              </a:spcAft>
              <a:defRPr/>
            </a:pPr>
            <a:r>
              <a:rPr lang="ja-JP" altLang="en-US" sz="1400" b="1" dirty="0">
                <a:solidFill>
                  <a:prstClr val="black"/>
                </a:solidFill>
                <a:latin typeface="メイリオ" pitchFamily="50" charset="-128"/>
                <a:ea typeface="メイリオ" pitchFamily="50" charset="-128"/>
                <a:cs typeface="メイリオ" pitchFamily="50" charset="-128"/>
              </a:rPr>
              <a:t>合理的配慮の不提供の禁止</a:t>
            </a:r>
            <a:endParaRPr lang="en-US" altLang="ja-JP" sz="1400"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a:solidFill>
                <a:prstClr val="black"/>
              </a:solidFill>
              <a:latin typeface="メイリオ" pitchFamily="50" charset="-128"/>
              <a:ea typeface="メイリオ" pitchFamily="50" charset="-128"/>
              <a:cs typeface="メイリオ" pitchFamily="50" charset="-128"/>
            </a:endParaRPr>
          </a:p>
        </p:txBody>
      </p:sp>
      <p:sp>
        <p:nvSpPr>
          <p:cNvPr id="222255" name="テキスト ボックス 125"/>
          <p:cNvSpPr txBox="1">
            <a:spLocks noChangeArrowheads="1"/>
          </p:cNvSpPr>
          <p:nvPr/>
        </p:nvSpPr>
        <p:spPr bwMode="auto">
          <a:xfrm>
            <a:off x="596797" y="1726308"/>
            <a:ext cx="2266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a:solidFill>
                  <a:srgbClr val="000000"/>
                </a:solidFill>
                <a:latin typeface="メイリオ" pitchFamily="50" charset="-128"/>
                <a:ea typeface="メイリオ" pitchFamily="50" charset="-128"/>
                <a:cs typeface="メイリオ" pitchFamily="50" charset="-128"/>
              </a:rPr>
              <a:t>国・地方公共団体等</a:t>
            </a:r>
            <a:endParaRPr lang="en-US" altLang="ja-JP" sz="1400" b="1">
              <a:solidFill>
                <a:srgbClr val="000000"/>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400" b="1">
                <a:solidFill>
                  <a:srgbClr val="000000"/>
                </a:solidFill>
                <a:latin typeface="メイリオ" pitchFamily="50" charset="-128"/>
                <a:ea typeface="メイリオ" pitchFamily="50" charset="-128"/>
                <a:cs typeface="メイリオ" pitchFamily="50" charset="-128"/>
              </a:rPr>
              <a:t>民間事業者</a:t>
            </a:r>
          </a:p>
        </p:txBody>
      </p:sp>
      <p:sp>
        <p:nvSpPr>
          <p:cNvPr id="117" name="AutoShape 10"/>
          <p:cNvSpPr>
            <a:spLocks noChangeArrowheads="1"/>
          </p:cNvSpPr>
          <p:nvPr/>
        </p:nvSpPr>
        <p:spPr bwMode="auto">
          <a:xfrm flipH="1">
            <a:off x="5230939" y="2159886"/>
            <a:ext cx="2952750" cy="288147"/>
          </a:xfrm>
          <a:prstGeom prst="leftArrowCallout">
            <a:avLst>
              <a:gd name="adj1" fmla="val 18216"/>
              <a:gd name="adj2" fmla="val 25615"/>
              <a:gd name="adj3" fmla="val 43138"/>
              <a:gd name="adj4" fmla="val 79949"/>
            </a:avLst>
          </a:prstGeom>
          <a:solidFill>
            <a:srgbClr val="FFFF99">
              <a:alpha val="54902"/>
            </a:srgbClr>
          </a:solidFill>
          <a:ln w="19050">
            <a:solidFill>
              <a:schemeClr val="tx1">
                <a:lumMod val="50000"/>
                <a:lumOff val="50000"/>
              </a:schemeClr>
            </a:solidFill>
            <a:miter lim="800000"/>
            <a:headEnd/>
            <a:tailEnd/>
          </a:ln>
          <a:effectLst/>
        </p:spPr>
        <p:txBody>
          <a:bodyPr tIns="36000" bIns="36000" anchor="ctr">
            <a:spAutoFit/>
          </a:bodyPr>
          <a:lstStyle/>
          <a:p>
            <a:pP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118" name="AutoShape 10"/>
          <p:cNvSpPr>
            <a:spLocks noChangeArrowheads="1"/>
          </p:cNvSpPr>
          <p:nvPr/>
        </p:nvSpPr>
        <p:spPr bwMode="auto">
          <a:xfrm flipH="1">
            <a:off x="5207836" y="1718017"/>
            <a:ext cx="2952750" cy="288147"/>
          </a:xfrm>
          <a:prstGeom prst="leftArrowCallout">
            <a:avLst>
              <a:gd name="adj1" fmla="val 18216"/>
              <a:gd name="adj2" fmla="val 25615"/>
              <a:gd name="adj3" fmla="val 43138"/>
              <a:gd name="adj4" fmla="val 80831"/>
            </a:avLst>
          </a:prstGeom>
          <a:solidFill>
            <a:srgbClr val="FFFF99">
              <a:alpha val="54902"/>
            </a:srgbClr>
          </a:solidFill>
          <a:ln w="19050">
            <a:solidFill>
              <a:schemeClr val="tx1">
                <a:lumMod val="50000"/>
                <a:lumOff val="50000"/>
              </a:schemeClr>
            </a:solidFill>
            <a:miter lim="800000"/>
            <a:headEnd/>
            <a:tailEnd/>
          </a:ln>
          <a:effectLst/>
        </p:spPr>
        <p:txBody>
          <a:bodyPr tIns="36000" bIns="36000" anchor="ctr">
            <a:spAutoFit/>
          </a:bodyPr>
          <a:lstStyle/>
          <a:p>
            <a:pP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222258" name="テキスト ボックス 128"/>
          <p:cNvSpPr txBox="1">
            <a:spLocks noChangeArrowheads="1"/>
          </p:cNvSpPr>
          <p:nvPr/>
        </p:nvSpPr>
        <p:spPr bwMode="auto">
          <a:xfrm>
            <a:off x="5303964" y="2182454"/>
            <a:ext cx="186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民間事業者</a:t>
            </a:r>
          </a:p>
        </p:txBody>
      </p:sp>
      <p:sp>
        <p:nvSpPr>
          <p:cNvPr id="222259" name="テキスト ボックス 129"/>
          <p:cNvSpPr txBox="1">
            <a:spLocks noChangeArrowheads="1"/>
          </p:cNvSpPr>
          <p:nvPr/>
        </p:nvSpPr>
        <p:spPr bwMode="auto">
          <a:xfrm>
            <a:off x="5291137" y="1729462"/>
            <a:ext cx="237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国・地方公共団体等</a:t>
            </a:r>
          </a:p>
        </p:txBody>
      </p:sp>
      <p:sp>
        <p:nvSpPr>
          <p:cNvPr id="222260" name="テキスト ボックス 130"/>
          <p:cNvSpPr txBox="1">
            <a:spLocks noChangeArrowheads="1"/>
          </p:cNvSpPr>
          <p:nvPr/>
        </p:nvSpPr>
        <p:spPr bwMode="auto">
          <a:xfrm>
            <a:off x="3647721" y="1815010"/>
            <a:ext cx="109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法的義務</a:t>
            </a:r>
          </a:p>
        </p:txBody>
      </p:sp>
      <p:sp>
        <p:nvSpPr>
          <p:cNvPr id="122" name="AutoShape 6"/>
          <p:cNvSpPr>
            <a:spLocks noChangeArrowheads="1"/>
          </p:cNvSpPr>
          <p:nvPr/>
        </p:nvSpPr>
        <p:spPr bwMode="auto">
          <a:xfrm>
            <a:off x="8334399" y="1643486"/>
            <a:ext cx="898525" cy="340519"/>
          </a:xfrm>
          <a:prstGeom prst="roundRect">
            <a:avLst>
              <a:gd name="adj" fmla="val 16667"/>
            </a:avLst>
          </a:prstGeom>
          <a:solidFill>
            <a:schemeClr val="accent6">
              <a:lumMod val="20000"/>
              <a:lumOff val="80000"/>
            </a:schemeClr>
          </a:solidFill>
          <a:ln w="15875">
            <a:solidFill>
              <a:schemeClr val="tx1"/>
            </a:solidFill>
            <a:round/>
            <a:headEnd/>
            <a:tailEnd/>
          </a:ln>
          <a:effectLst/>
        </p:spPr>
        <p:txBody>
          <a:bodyPr anchor="ctr">
            <a:spAutoFit/>
          </a:bodyPr>
          <a:lstStyle/>
          <a:p>
            <a:pPr algn="ct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123" name="AutoShape 6"/>
          <p:cNvSpPr>
            <a:spLocks noChangeArrowheads="1"/>
          </p:cNvSpPr>
          <p:nvPr/>
        </p:nvSpPr>
        <p:spPr bwMode="auto">
          <a:xfrm>
            <a:off x="8334399" y="2096793"/>
            <a:ext cx="898525" cy="340519"/>
          </a:xfrm>
          <a:prstGeom prst="roundRect">
            <a:avLst>
              <a:gd name="adj" fmla="val 16667"/>
            </a:avLst>
          </a:prstGeom>
          <a:solidFill>
            <a:schemeClr val="accent1">
              <a:lumMod val="20000"/>
              <a:lumOff val="80000"/>
            </a:schemeClr>
          </a:solidFill>
          <a:ln w="15875">
            <a:solidFill>
              <a:schemeClr val="tx1"/>
            </a:solidFill>
            <a:round/>
            <a:headEnd/>
            <a:tailEnd/>
          </a:ln>
          <a:effectLst/>
        </p:spPr>
        <p:txBody>
          <a:bodyPr anchor="ctr">
            <a:spAutoFit/>
          </a:bodyPr>
          <a:lstStyle/>
          <a:p>
            <a:pPr algn="ct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222263" name="テキスト ボックス 133"/>
          <p:cNvSpPr txBox="1">
            <a:spLocks noChangeArrowheads="1"/>
          </p:cNvSpPr>
          <p:nvPr/>
        </p:nvSpPr>
        <p:spPr bwMode="auto">
          <a:xfrm>
            <a:off x="8261375" y="2136375"/>
            <a:ext cx="971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努力義務</a:t>
            </a:r>
          </a:p>
        </p:txBody>
      </p:sp>
      <p:sp>
        <p:nvSpPr>
          <p:cNvPr id="222264" name="テキスト ボックス 134"/>
          <p:cNvSpPr txBox="1">
            <a:spLocks noChangeArrowheads="1"/>
          </p:cNvSpPr>
          <p:nvPr/>
        </p:nvSpPr>
        <p:spPr bwMode="auto">
          <a:xfrm>
            <a:off x="8297886" y="1698189"/>
            <a:ext cx="971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法的義務</a:t>
            </a:r>
          </a:p>
        </p:txBody>
      </p:sp>
      <p:cxnSp>
        <p:nvCxnSpPr>
          <p:cNvPr id="126" name="直線矢印コネクタ 125"/>
          <p:cNvCxnSpPr/>
          <p:nvPr/>
        </p:nvCxnSpPr>
        <p:spPr>
          <a:xfrm>
            <a:off x="2023302" y="2531847"/>
            <a:ext cx="269875" cy="430212"/>
          </a:xfrm>
          <a:prstGeom prst="straightConnector1">
            <a:avLst/>
          </a:prstGeom>
          <a:ln w="95250">
            <a:solidFill>
              <a:schemeClr val="tx1">
                <a:lumMod val="65000"/>
                <a:lumOff val="35000"/>
                <a:alpha val="72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flipH="1">
            <a:off x="7469523" y="2579679"/>
            <a:ext cx="390525" cy="433388"/>
          </a:xfrm>
          <a:prstGeom prst="straightConnector1">
            <a:avLst/>
          </a:prstGeom>
          <a:ln w="95250">
            <a:solidFill>
              <a:schemeClr val="tx1">
                <a:lumMod val="65000"/>
                <a:lumOff val="35000"/>
                <a:alpha val="72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2267" name="テキスト ボックス 137"/>
          <p:cNvSpPr txBox="1">
            <a:spLocks noChangeArrowheads="1"/>
          </p:cNvSpPr>
          <p:nvPr/>
        </p:nvSpPr>
        <p:spPr bwMode="auto">
          <a:xfrm>
            <a:off x="263280" y="3121676"/>
            <a:ext cx="83117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500" dirty="0">
                <a:solidFill>
                  <a:prstClr val="black"/>
                </a:solidFill>
                <a:latin typeface="メイリオ" pitchFamily="50" charset="-128"/>
                <a:ea typeface="メイリオ" pitchFamily="50" charset="-128"/>
                <a:cs typeface="メイリオ" pitchFamily="50" charset="-128"/>
              </a:rPr>
              <a:t>（１）政府全体の方針として、差別の解消の推進に関する</a:t>
            </a:r>
            <a:r>
              <a:rPr lang="ja-JP" altLang="en-US" sz="1500" b="1" dirty="0">
                <a:solidFill>
                  <a:prstClr val="black"/>
                </a:solidFill>
                <a:latin typeface="メイリオ" pitchFamily="50" charset="-128"/>
                <a:ea typeface="メイリオ" pitchFamily="50" charset="-128"/>
                <a:cs typeface="メイリオ" pitchFamily="50" charset="-128"/>
              </a:rPr>
              <a:t>基本方針</a:t>
            </a:r>
            <a:r>
              <a:rPr lang="ja-JP" altLang="en-US" sz="1500" dirty="0">
                <a:solidFill>
                  <a:prstClr val="black"/>
                </a:solidFill>
                <a:latin typeface="メイリオ" pitchFamily="50" charset="-128"/>
                <a:ea typeface="メイリオ" pitchFamily="50" charset="-128"/>
                <a:cs typeface="メイリオ" pitchFamily="50" charset="-128"/>
              </a:rPr>
              <a:t>を策定（閣議決定）</a:t>
            </a:r>
            <a:endParaRPr lang="en-US" altLang="ja-JP" sz="1500" dirty="0">
              <a:solidFill>
                <a:prstClr val="black"/>
              </a:solidFill>
              <a:latin typeface="メイリオ" pitchFamily="50" charset="-128"/>
              <a:ea typeface="メイリオ" pitchFamily="50" charset="-128"/>
              <a:cs typeface="メイリオ" pitchFamily="50" charset="-128"/>
            </a:endParaRPr>
          </a:p>
        </p:txBody>
      </p:sp>
      <p:sp>
        <p:nvSpPr>
          <p:cNvPr id="222268" name="テキスト ボックス 138"/>
          <p:cNvSpPr txBox="1">
            <a:spLocks noChangeArrowheads="1"/>
          </p:cNvSpPr>
          <p:nvPr/>
        </p:nvSpPr>
        <p:spPr bwMode="auto">
          <a:xfrm>
            <a:off x="4146100" y="2797428"/>
            <a:ext cx="158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具体的な対応</a:t>
            </a:r>
          </a:p>
        </p:txBody>
      </p:sp>
      <p:sp>
        <p:nvSpPr>
          <p:cNvPr id="130" name="角丸四角形 129"/>
          <p:cNvSpPr/>
          <p:nvPr/>
        </p:nvSpPr>
        <p:spPr bwMode="auto">
          <a:xfrm>
            <a:off x="973138" y="4078725"/>
            <a:ext cx="8674496" cy="443627"/>
          </a:xfrm>
          <a:prstGeom prst="roundRect">
            <a:avLst>
              <a:gd name="adj" fmla="val 11902"/>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fontAlgn="auto">
              <a:lnSpc>
                <a:spcPct val="150000"/>
              </a:lnSpc>
              <a:spcBef>
                <a:spcPts val="0"/>
              </a:spcBef>
              <a:spcAft>
                <a:spcPts val="0"/>
              </a:spcAft>
              <a:defRPr/>
            </a:pPr>
            <a:r>
              <a:rPr lang="ja-JP" altLang="en-US" sz="1400" dirty="0">
                <a:solidFill>
                  <a:prstClr val="black"/>
                </a:solidFill>
                <a:latin typeface="メイリオ" pitchFamily="50" charset="-128"/>
                <a:ea typeface="メイリオ" pitchFamily="50" charset="-128"/>
                <a:cs typeface="メイリオ" pitchFamily="50" charset="-128"/>
              </a:rPr>
              <a:t>　　　　　</a:t>
            </a:r>
            <a:endParaRPr lang="en-US" altLang="ja-JP" sz="1400" dirty="0">
              <a:solidFill>
                <a:prstClr val="black"/>
              </a:solidFill>
              <a:latin typeface="メイリオ" pitchFamily="50" charset="-128"/>
              <a:ea typeface="メイリオ" pitchFamily="50" charset="-128"/>
              <a:cs typeface="メイリオ" pitchFamily="50" charset="-128"/>
            </a:endParaRPr>
          </a:p>
        </p:txBody>
      </p:sp>
      <p:sp>
        <p:nvSpPr>
          <p:cNvPr id="222270" name="AutoShape 6"/>
          <p:cNvSpPr>
            <a:spLocks noChangeArrowheads="1"/>
          </p:cNvSpPr>
          <p:nvPr/>
        </p:nvSpPr>
        <p:spPr bwMode="auto">
          <a:xfrm>
            <a:off x="1192214" y="4147305"/>
            <a:ext cx="1387475" cy="306467"/>
          </a:xfrm>
          <a:prstGeom prst="roundRect">
            <a:avLst>
              <a:gd name="adj" fmla="val 16667"/>
            </a:avLst>
          </a:prstGeom>
          <a:solidFill>
            <a:schemeClr val="bg1"/>
          </a:solidFill>
          <a:ln w="12700">
            <a:solidFill>
              <a:srgbClr val="FF0000"/>
            </a:solidFill>
            <a:round/>
            <a:headEnd/>
            <a:tailEnd/>
          </a:ln>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71" name="テキスト ボックス 142"/>
          <p:cNvSpPr txBox="1">
            <a:spLocks noChangeArrowheads="1"/>
          </p:cNvSpPr>
          <p:nvPr/>
        </p:nvSpPr>
        <p:spPr bwMode="auto">
          <a:xfrm>
            <a:off x="2643213" y="4162426"/>
            <a:ext cx="5705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主務大臣による民間事業者に対する報告徴収、助言・指導、勧告</a:t>
            </a:r>
          </a:p>
        </p:txBody>
      </p:sp>
      <p:sp>
        <p:nvSpPr>
          <p:cNvPr id="222272" name="テキスト ボックス 143"/>
          <p:cNvSpPr txBox="1">
            <a:spLocks noChangeArrowheads="1"/>
          </p:cNvSpPr>
          <p:nvPr/>
        </p:nvSpPr>
        <p:spPr bwMode="auto">
          <a:xfrm>
            <a:off x="1171576" y="4177547"/>
            <a:ext cx="1408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実効性の確保</a:t>
            </a:r>
          </a:p>
        </p:txBody>
      </p:sp>
      <p:sp>
        <p:nvSpPr>
          <p:cNvPr id="222273" name="テキスト ボックス 164"/>
          <p:cNvSpPr txBox="1">
            <a:spLocks noChangeArrowheads="1"/>
          </p:cNvSpPr>
          <p:nvPr/>
        </p:nvSpPr>
        <p:spPr bwMode="auto">
          <a:xfrm>
            <a:off x="8048987" y="3502424"/>
            <a:ext cx="16216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dirty="0">
                <a:solidFill>
                  <a:srgbClr val="000000"/>
                </a:solidFill>
                <a:latin typeface="メイリオ" pitchFamily="50" charset="-128"/>
                <a:ea typeface="メイリオ" pitchFamily="50" charset="-128"/>
                <a:cs typeface="メイリオ" pitchFamily="50" charset="-128"/>
              </a:rPr>
              <a:t>※ </a:t>
            </a:r>
            <a:r>
              <a:rPr lang="ja-JP" altLang="en-US" sz="900" dirty="0">
                <a:solidFill>
                  <a:srgbClr val="000000"/>
                </a:solidFill>
                <a:latin typeface="メイリオ" pitchFamily="50" charset="-128"/>
                <a:ea typeface="メイリオ" pitchFamily="50" charset="-128"/>
                <a:cs typeface="メイリオ" pitchFamily="50" charset="-128"/>
              </a:rPr>
              <a:t>地方の策定は努力義務</a:t>
            </a:r>
          </a:p>
        </p:txBody>
      </p:sp>
      <p:sp>
        <p:nvSpPr>
          <p:cNvPr id="222274" name="テキスト ボックス 166"/>
          <p:cNvSpPr txBox="1">
            <a:spLocks noChangeArrowheads="1"/>
          </p:cNvSpPr>
          <p:nvPr/>
        </p:nvSpPr>
        <p:spPr bwMode="auto">
          <a:xfrm>
            <a:off x="488639" y="3471319"/>
            <a:ext cx="92646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500" dirty="0" smtClean="0">
                <a:solidFill>
                  <a:srgbClr val="000000"/>
                </a:solidFill>
                <a:latin typeface="メイリオ" pitchFamily="50" charset="-128"/>
                <a:ea typeface="メイリオ" pitchFamily="50" charset="-128"/>
                <a:cs typeface="メイリオ" pitchFamily="50" charset="-128"/>
              </a:rPr>
              <a:t>　　 国</a:t>
            </a:r>
            <a:r>
              <a:rPr lang="ja-JP" altLang="en-US" sz="1500" dirty="0">
                <a:solidFill>
                  <a:srgbClr val="000000"/>
                </a:solidFill>
                <a:latin typeface="メイリオ" pitchFamily="50" charset="-128"/>
                <a:ea typeface="メイリオ" pitchFamily="50" charset="-128"/>
                <a:cs typeface="メイリオ" pitchFamily="50" charset="-128"/>
              </a:rPr>
              <a:t>・地方公共団体等　　⇒　</a:t>
            </a:r>
            <a:r>
              <a:rPr lang="ja-JP" altLang="en-US" sz="1500" dirty="0" smtClean="0">
                <a:solidFill>
                  <a:srgbClr val="000000"/>
                </a:solidFill>
                <a:latin typeface="メイリオ" pitchFamily="50" charset="-128"/>
                <a:ea typeface="メイリオ" pitchFamily="50" charset="-128"/>
                <a:cs typeface="メイリオ" pitchFamily="50" charset="-128"/>
              </a:rPr>
              <a:t>当該</a:t>
            </a:r>
            <a:r>
              <a:rPr lang="ja-JP" altLang="en-US" sz="1500" dirty="0">
                <a:solidFill>
                  <a:srgbClr val="000000"/>
                </a:solidFill>
                <a:latin typeface="メイリオ" pitchFamily="50" charset="-128"/>
                <a:ea typeface="メイリオ" pitchFamily="50" charset="-128"/>
                <a:cs typeface="メイリオ" pitchFamily="50" charset="-128"/>
              </a:rPr>
              <a:t>機関における取組に</a:t>
            </a:r>
            <a:r>
              <a:rPr lang="ja-JP" altLang="en-US" sz="1500" dirty="0" smtClean="0">
                <a:solidFill>
                  <a:srgbClr val="000000"/>
                </a:solidFill>
                <a:latin typeface="メイリオ" pitchFamily="50" charset="-128"/>
                <a:ea typeface="メイリオ" pitchFamily="50" charset="-128"/>
                <a:cs typeface="メイリオ" pitchFamily="50" charset="-128"/>
              </a:rPr>
              <a:t>関する</a:t>
            </a:r>
            <a:r>
              <a:rPr lang="ja-JP" altLang="en-US" sz="1500" b="1" dirty="0" smtClean="0">
                <a:solidFill>
                  <a:srgbClr val="000000"/>
                </a:solidFill>
                <a:latin typeface="メイリオ" pitchFamily="50" charset="-128"/>
                <a:ea typeface="メイリオ" pitchFamily="50" charset="-128"/>
                <a:cs typeface="メイリオ" pitchFamily="50" charset="-128"/>
              </a:rPr>
              <a:t>対応要領</a:t>
            </a:r>
            <a:r>
              <a:rPr lang="ja-JP" altLang="en-US" sz="1500" dirty="0">
                <a:solidFill>
                  <a:srgbClr val="000000"/>
                </a:solidFill>
                <a:latin typeface="メイリオ" pitchFamily="50" charset="-128"/>
                <a:ea typeface="メイリオ" pitchFamily="50" charset="-128"/>
                <a:cs typeface="メイリオ" pitchFamily="50" charset="-128"/>
              </a:rPr>
              <a:t>を</a:t>
            </a:r>
            <a:r>
              <a:rPr lang="ja-JP" altLang="en-US" sz="1500" dirty="0" smtClean="0">
                <a:solidFill>
                  <a:srgbClr val="000000"/>
                </a:solidFill>
                <a:latin typeface="メイリオ" pitchFamily="50" charset="-128"/>
                <a:ea typeface="メイリオ" pitchFamily="50" charset="-128"/>
                <a:cs typeface="メイリオ" pitchFamily="50" charset="-128"/>
              </a:rPr>
              <a:t>策定</a:t>
            </a:r>
            <a:endParaRPr lang="en-US" altLang="ja-JP" sz="1500" dirty="0">
              <a:solidFill>
                <a:srgbClr val="000000"/>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500" dirty="0" smtClean="0">
                <a:solidFill>
                  <a:srgbClr val="000000"/>
                </a:solidFill>
                <a:latin typeface="メイリオ" pitchFamily="50" charset="-128"/>
                <a:ea typeface="メイリオ" pitchFamily="50" charset="-128"/>
                <a:cs typeface="メイリオ" pitchFamily="50" charset="-128"/>
              </a:rPr>
              <a:t>       事業者</a:t>
            </a:r>
            <a:r>
              <a:rPr lang="ja-JP" altLang="en-US" sz="1500" dirty="0">
                <a:solidFill>
                  <a:srgbClr val="000000"/>
                </a:solidFill>
                <a:latin typeface="メイリオ" pitchFamily="50" charset="-128"/>
                <a:ea typeface="メイリオ" pitchFamily="50" charset="-128"/>
                <a:cs typeface="メイリオ" pitchFamily="50" charset="-128"/>
              </a:rPr>
              <a:t>　　 　　　  　　⇒　</a:t>
            </a:r>
            <a:r>
              <a:rPr lang="ja-JP" altLang="en-US" sz="1500" dirty="0" smtClean="0">
                <a:solidFill>
                  <a:srgbClr val="000000"/>
                </a:solidFill>
                <a:latin typeface="メイリオ" pitchFamily="50" charset="-128"/>
                <a:ea typeface="メイリオ" pitchFamily="50" charset="-128"/>
                <a:cs typeface="メイリオ" pitchFamily="50" charset="-128"/>
              </a:rPr>
              <a:t>事業分</a:t>
            </a:r>
            <a:r>
              <a:rPr lang="ja-JP" altLang="en-US" sz="1500" dirty="0">
                <a:solidFill>
                  <a:srgbClr val="000000"/>
                </a:solidFill>
                <a:latin typeface="メイリオ" pitchFamily="50" charset="-128"/>
                <a:ea typeface="メイリオ" pitchFamily="50" charset="-128"/>
                <a:cs typeface="メイリオ" pitchFamily="50" charset="-128"/>
              </a:rPr>
              <a:t>野別</a:t>
            </a:r>
            <a:r>
              <a:rPr lang="ja-JP" altLang="en-US" sz="1500" dirty="0" smtClean="0">
                <a:solidFill>
                  <a:srgbClr val="000000"/>
                </a:solidFill>
                <a:latin typeface="メイリオ" pitchFamily="50" charset="-128"/>
                <a:ea typeface="メイリオ" pitchFamily="50" charset="-128"/>
                <a:cs typeface="メイリオ" pitchFamily="50" charset="-128"/>
              </a:rPr>
              <a:t>の</a:t>
            </a:r>
            <a:r>
              <a:rPr lang="ja-JP" altLang="en-US" sz="1500" b="1" dirty="0" smtClean="0">
                <a:solidFill>
                  <a:srgbClr val="000000"/>
                </a:solidFill>
                <a:latin typeface="メイリオ" pitchFamily="50" charset="-128"/>
                <a:ea typeface="メイリオ" pitchFamily="50" charset="-128"/>
                <a:cs typeface="メイリオ" pitchFamily="50" charset="-128"/>
              </a:rPr>
              <a:t>対応指針</a:t>
            </a:r>
            <a:r>
              <a:rPr lang="ja-JP" altLang="en-US" sz="1500" dirty="0">
                <a:solidFill>
                  <a:srgbClr val="000000"/>
                </a:solidFill>
                <a:latin typeface="メイリオ" pitchFamily="50" charset="-128"/>
                <a:ea typeface="メイリオ" pitchFamily="50" charset="-128"/>
                <a:cs typeface="メイリオ" pitchFamily="50" charset="-128"/>
              </a:rPr>
              <a:t>（ガイドライン）を策定</a:t>
            </a:r>
            <a:endParaRPr lang="en-US" altLang="ja-JP" sz="1500" dirty="0">
              <a:solidFill>
                <a:srgbClr val="000000"/>
              </a:solidFill>
              <a:latin typeface="メイリオ" pitchFamily="50" charset="-128"/>
              <a:ea typeface="メイリオ" pitchFamily="50" charset="-128"/>
              <a:cs typeface="メイリオ" pitchFamily="50" charset="-128"/>
            </a:endParaRPr>
          </a:p>
        </p:txBody>
      </p:sp>
      <p:sp>
        <p:nvSpPr>
          <p:cNvPr id="136" name="左中かっこ 135"/>
          <p:cNvSpPr/>
          <p:nvPr/>
        </p:nvSpPr>
        <p:spPr bwMode="auto">
          <a:xfrm>
            <a:off x="937013" y="3502425"/>
            <a:ext cx="85725" cy="36353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222276" name="テキスト ボックス 168"/>
          <p:cNvSpPr txBox="1">
            <a:spLocks noChangeArrowheads="1"/>
          </p:cNvSpPr>
          <p:nvPr/>
        </p:nvSpPr>
        <p:spPr bwMode="auto">
          <a:xfrm>
            <a:off x="322272" y="3524663"/>
            <a:ext cx="844550" cy="3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500" dirty="0">
                <a:solidFill>
                  <a:srgbClr val="000000"/>
                </a:solidFill>
                <a:latin typeface="メイリオ" pitchFamily="50" charset="-128"/>
                <a:ea typeface="メイリオ" pitchFamily="50" charset="-128"/>
                <a:cs typeface="メイリオ" pitchFamily="50" charset="-128"/>
              </a:rPr>
              <a:t>（２）</a:t>
            </a:r>
            <a:endParaRPr lang="en-US" altLang="ja-JP" sz="1500" dirty="0">
              <a:solidFill>
                <a:srgbClr val="000000"/>
              </a:solidFill>
              <a:latin typeface="メイリオ" pitchFamily="50" charset="-128"/>
              <a:ea typeface="メイリオ" pitchFamily="50" charset="-128"/>
              <a:cs typeface="メイリオ" pitchFamily="50" charset="-128"/>
            </a:endParaRPr>
          </a:p>
        </p:txBody>
      </p:sp>
      <p:sp>
        <p:nvSpPr>
          <p:cNvPr id="222230" name="AutoShape 6"/>
          <p:cNvSpPr>
            <a:spLocks noChangeArrowheads="1"/>
          </p:cNvSpPr>
          <p:nvPr/>
        </p:nvSpPr>
        <p:spPr bwMode="auto">
          <a:xfrm>
            <a:off x="1192693" y="6150780"/>
            <a:ext cx="1450519" cy="306467"/>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32" name="テキスト ボックス 148"/>
          <p:cNvSpPr txBox="1">
            <a:spLocks noChangeArrowheads="1"/>
          </p:cNvSpPr>
          <p:nvPr/>
        </p:nvSpPr>
        <p:spPr bwMode="auto">
          <a:xfrm>
            <a:off x="1185054" y="6182520"/>
            <a:ext cx="1457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情報収集等</a:t>
            </a:r>
          </a:p>
        </p:txBody>
      </p:sp>
      <p:sp>
        <p:nvSpPr>
          <p:cNvPr id="222231" name="テキスト ボックス 147"/>
          <p:cNvSpPr txBox="1">
            <a:spLocks noChangeArrowheads="1"/>
          </p:cNvSpPr>
          <p:nvPr/>
        </p:nvSpPr>
        <p:spPr bwMode="auto">
          <a:xfrm>
            <a:off x="2601914" y="6138996"/>
            <a:ext cx="7151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国内外における差別及び差別の解消に向けた取組に関わる情報の収集、整理及び提供</a:t>
            </a:r>
          </a:p>
        </p:txBody>
      </p:sp>
      <p:sp>
        <p:nvSpPr>
          <p:cNvPr id="2" name="スライド番号プレースホルダー 1"/>
          <p:cNvSpPr>
            <a:spLocks noGrp="1"/>
          </p:cNvSpPr>
          <p:nvPr>
            <p:ph type="sldNum" sz="quarter" idx="12"/>
          </p:nvPr>
        </p:nvSpPr>
        <p:spPr>
          <a:xfrm>
            <a:off x="7642250" y="6558806"/>
            <a:ext cx="2311400" cy="365125"/>
          </a:xfrm>
        </p:spPr>
        <p:txBody>
          <a:bodyPr/>
          <a:lstStyle/>
          <a:p>
            <a:r>
              <a:rPr lang="ja-JP" altLang="en-US" b="1" dirty="0" smtClean="0">
                <a:solidFill>
                  <a:prstClr val="black"/>
                </a:solidFill>
              </a:rPr>
              <a:t>２</a:t>
            </a:r>
            <a:endParaRPr lang="ja-JP" altLang="en-US" b="1" dirty="0">
              <a:solidFill>
                <a:prstClr val="black"/>
              </a:solidFill>
            </a:endParaRPr>
          </a:p>
        </p:txBody>
      </p:sp>
    </p:spTree>
    <p:extLst>
      <p:ext uri="{BB962C8B-B14F-4D97-AF65-F5344CB8AC3E}">
        <p14:creationId xmlns:p14="http://schemas.microsoft.com/office/powerpoint/2010/main" val="4514769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altLang="ja-JP" b="1" dirty="0" smtClean="0">
                <a:solidFill>
                  <a:prstClr val="black"/>
                </a:solidFill>
                <a:latin typeface="ＭＳ Ｐゴシック"/>
              </a:rPr>
              <a:t>3</a:t>
            </a:r>
            <a:endParaRPr lang="ja-JP" altLang="en-US" b="1" dirty="0">
              <a:solidFill>
                <a:prstClr val="black"/>
              </a:solidFill>
              <a:latin typeface="ＭＳ Ｐゴシック"/>
            </a:endParaRPr>
          </a:p>
        </p:txBody>
      </p:sp>
      <p:sp>
        <p:nvSpPr>
          <p:cNvPr id="7" name="コンテンツ プレースホルダー 2"/>
          <p:cNvSpPr>
            <a:spLocks noGrp="1"/>
          </p:cNvSpPr>
          <p:nvPr>
            <p:ph idx="1"/>
          </p:nvPr>
        </p:nvSpPr>
        <p:spPr>
          <a:xfrm>
            <a:off x="490728" y="323564"/>
            <a:ext cx="3521596" cy="360040"/>
          </a:xfrm>
        </p:spPr>
        <p:txBody>
          <a:bodyPr>
            <a:normAutofit/>
          </a:bodyPr>
          <a:lstStyle/>
          <a:p>
            <a:pPr marL="0" indent="0">
              <a:buNone/>
            </a:pPr>
            <a:r>
              <a:rPr kumimoji="1"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対応要領・対応指針の策定</a:t>
            </a:r>
            <a:endParaRPr kumimoji="1" lang="en-US" altLang="ja-JP" sz="17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7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29" y="663769"/>
            <a:ext cx="8910240" cy="405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552685" y="778494"/>
            <a:ext cx="5616624" cy="307777"/>
          </a:xfrm>
          <a:prstGeom prst="rect">
            <a:avLst/>
          </a:prstGeom>
          <a:noFill/>
        </p:spPr>
        <p:txBody>
          <a:bodyPr wrap="square" rtlCol="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a:t>
            </a:r>
            <a:r>
              <a:rPr lang="zh-TW"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差別解消法（平成</a:t>
            </a:r>
            <a:r>
              <a:rPr lang="en-US" altLang="zh-TW"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zh-TW"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年４月１日施行）</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704529" y="1827130"/>
            <a:ext cx="2844316" cy="15121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差別の解消の推進に関する</a:t>
            </a:r>
            <a:r>
              <a:rPr lang="ja-JP" altLang="ja-JP" sz="14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基本方針</a:t>
            </a:r>
            <a:endPar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政府</a:t>
            </a:r>
            <a:r>
              <a:rPr lang="ja-JP"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全体の方針として策定</a:t>
            </a:r>
          </a:p>
          <a:p>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Ｈ</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27.2.24</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閣議</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決定</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a:xfrm>
            <a:off x="4611751" y="1110353"/>
            <a:ext cx="4680520" cy="1161747"/>
          </a:xfrm>
          <a:prstGeom prst="roundRect">
            <a:avLst>
              <a:gd name="adj" fmla="val 135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b="1" u="dbl"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対応要領 </a:t>
            </a:r>
            <a:endParaRPr lang="en-US" altLang="ja-JP" sz="1400" b="1" u="dbl"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当該機関における</a:t>
            </a:r>
            <a:r>
              <a:rPr lang="ja-JP" altLang="en-US" sz="13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職員の取組に関する要領</a:t>
            </a:r>
            <a:endParaRPr lang="ja-JP"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○厚生労働省（人事課）   ○中央労働委員会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○厚労省所管独立行政法人等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a:t>
            </a:r>
            <a:endPar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640965" y="2367826"/>
            <a:ext cx="4680520" cy="1925270"/>
          </a:xfrm>
          <a:prstGeom prst="roundRect">
            <a:avLst>
              <a:gd name="adj" fmla="val 91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b="1" u="dbl"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対応指針</a:t>
            </a:r>
            <a:endParaRPr lang="ja-JP" altLang="ja-JP" sz="1400" b="1" u="dbl"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事業者向け</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に事業分野別の</a:t>
            </a:r>
            <a:r>
              <a:rPr lang="ja-JP" altLang="en-US" sz="13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指針</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（ガイドライン）</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○福祉事業者向けガイドライン</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○医療関係事業者向けガイドライン</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○衛生事業者向けガイドライン　</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○社会保険労務士の業務を行う事業者向け</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ガイドライン</a:t>
            </a:r>
            <a:endPar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ストライプ矢印 13"/>
          <p:cNvSpPr/>
          <p:nvPr/>
        </p:nvSpPr>
        <p:spPr>
          <a:xfrm>
            <a:off x="3754845" y="2060212"/>
            <a:ext cx="711180" cy="91904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1247587" y="1393992"/>
            <a:ext cx="1872208" cy="297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政府全体</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6015907" y="788620"/>
            <a:ext cx="1872208" cy="297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厚生労働省</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コンテンツ プレースホルダー 2"/>
          <p:cNvSpPr txBox="1">
            <a:spLocks/>
          </p:cNvSpPr>
          <p:nvPr/>
        </p:nvSpPr>
        <p:spPr>
          <a:xfrm>
            <a:off x="466430" y="4959170"/>
            <a:ext cx="5616820"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7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公表</a:t>
            </a:r>
            <a:r>
              <a:rPr lang="ja-JP" altLang="en-US" sz="1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まで</a:t>
            </a:r>
            <a:r>
              <a:rPr lang="ja-JP" altLang="en-US" sz="17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の工程（指針）　</a:t>
            </a:r>
            <a:endParaRPr lang="en-US" altLang="ja-JP" sz="17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507891" y="5319210"/>
            <a:ext cx="8910240" cy="972108"/>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H27</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　障害者団体からのヒアリング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月初旬　　　 公表・周知</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月中旬～</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月中旬　各分野別にパブリックコメント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H28</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　障害者差別解消法施行　　　　</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 name="直線コネクタ 18"/>
          <p:cNvCxnSpPr/>
          <p:nvPr/>
        </p:nvCxnSpPr>
        <p:spPr>
          <a:xfrm>
            <a:off x="5169024" y="5481228"/>
            <a:ext cx="0" cy="64807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77633" y="4365031"/>
            <a:ext cx="8453808" cy="3840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300" dirty="0">
                <a:solidFill>
                  <a:prstClr val="black"/>
                </a:solidFill>
              </a:rPr>
              <a:t>http://www.mhlw.go.jp/seisakunitsuite/bunya/hukushi_kaigo/shougaishahukushi/sabetsu_kaisho/index.html</a:t>
            </a:r>
            <a:endParaRPr lang="ja-JP" altLang="en-US" sz="1300" dirty="0">
              <a:solidFill>
                <a:prstClr val="black"/>
              </a:solidFill>
            </a:endParaRPr>
          </a:p>
        </p:txBody>
      </p:sp>
      <p:sp>
        <p:nvSpPr>
          <p:cNvPr id="3" name="正方形/長方形 2"/>
          <p:cNvSpPr/>
          <p:nvPr/>
        </p:nvSpPr>
        <p:spPr>
          <a:xfrm>
            <a:off x="552686" y="4129917"/>
            <a:ext cx="2138063" cy="32635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3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対応指針掲載</a:t>
            </a:r>
            <a:r>
              <a:rPr lang="en-US" altLang="ja-JP" sz="13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URL</a:t>
            </a:r>
            <a:r>
              <a:rPr lang="ja-JP" altLang="en-US" sz="13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140254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614122" y="476672"/>
            <a:ext cx="7615242" cy="360040"/>
          </a:xfrm>
        </p:spPr>
        <p:txBody>
          <a:bodyPr>
            <a:normAutofit/>
          </a:bodyPr>
          <a:lstStyle/>
          <a:p>
            <a:pPr marL="0" indent="0">
              <a:buNone/>
            </a:pPr>
            <a:r>
              <a:rPr kumimoji="1"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福祉事業者向けガイドラインの概要＜１＞</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84515" y="828673"/>
            <a:ext cx="8892988" cy="555265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趣旨</a:t>
            </a:r>
            <a:endPar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福祉分野に関わる事業（地域福祉、児童福祉、老人福祉、障害福祉）を行う事業者向けの</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ガイドライン</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不当な差別的取扱いと考えられる例</a:t>
            </a:r>
            <a:endPar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○サービスの利用を拒否すること</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○サービスの利用を制限すること（場所・時間帯などの制限）</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○サービスの利用に際し条件を付すこと（障害のない者には付さない条件を付すこと）</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○サービスの利用・提供にあたって、他の者とは異なる取扱いをすること</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合理的配慮と考えられる例</a:t>
            </a:r>
            <a:endPar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○基準・手順の柔軟な変更</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・障害の特性に応じた休憩時間等の調整などのルール、慣行を柔軟に変更すること　</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○物理的環境への配慮</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・施設内の段差にスロープを渡すこと　など</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○補助器具・サービスの提供</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・手話、要約筆記、筆談、図解、ふりがな付文書を使用するなど、本人が希望する方法で、わかりや</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すい説明を行うこと</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・パニック等を起こした際に静かに休憩できる場所を設けること　</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・館内放送を文字化したり、電光表示板で表示したりすること　など</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事業者における相談体制の整備</a:t>
            </a:r>
            <a:endPar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事業者における研修・啓発</a:t>
            </a:r>
            <a:endPar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国の行政機関における相談窓口</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　主務大臣による行政措置</a:t>
            </a:r>
            <a:endParaRPr lang="en-US" altLang="ja-JP" sz="14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r>
              <a:rPr lang="ja-JP" altLang="en-US" b="1" dirty="0" smtClean="0">
                <a:solidFill>
                  <a:prstClr val="black"/>
                </a:solidFill>
              </a:rPr>
              <a:t>４</a:t>
            </a:r>
            <a:endParaRPr lang="ja-JP" altLang="en-US" b="1" dirty="0">
              <a:solidFill>
                <a:prstClr val="black"/>
              </a:solidFill>
            </a:endParaRPr>
          </a:p>
        </p:txBody>
      </p:sp>
      <p:sp>
        <p:nvSpPr>
          <p:cNvPr id="3" name="正方形/長方形 2"/>
          <p:cNvSpPr/>
          <p:nvPr/>
        </p:nvSpPr>
        <p:spPr>
          <a:xfrm>
            <a:off x="6903217" y="332657"/>
            <a:ext cx="2574286" cy="496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prstClr val="black"/>
                </a:solidFill>
              </a:rPr>
              <a:t>※</a:t>
            </a:r>
            <a:r>
              <a:rPr lang="ja-JP" altLang="en-US" sz="1400" dirty="0" smtClean="0">
                <a:solidFill>
                  <a:prstClr val="black"/>
                </a:solidFill>
              </a:rPr>
              <a:t>他分野のガイドラインも</a:t>
            </a:r>
            <a:endParaRPr lang="en-US" altLang="ja-JP" sz="1400" dirty="0" smtClean="0">
              <a:solidFill>
                <a:prstClr val="black"/>
              </a:solidFill>
            </a:endParaRPr>
          </a:p>
          <a:p>
            <a:r>
              <a:rPr lang="ja-JP" altLang="en-US" sz="1400" dirty="0" smtClean="0">
                <a:solidFill>
                  <a:prstClr val="black"/>
                </a:solidFill>
              </a:rPr>
              <a:t>　　ほぼ同内容</a:t>
            </a:r>
            <a:endParaRPr lang="ja-JP" altLang="en-US" sz="1400" dirty="0">
              <a:solidFill>
                <a:prstClr val="black"/>
              </a:solidFill>
            </a:endParaRPr>
          </a:p>
        </p:txBody>
      </p:sp>
      <p:sp>
        <p:nvSpPr>
          <p:cNvPr id="6" name="中かっこ 5"/>
          <p:cNvSpPr/>
          <p:nvPr/>
        </p:nvSpPr>
        <p:spPr>
          <a:xfrm>
            <a:off x="6825208" y="332657"/>
            <a:ext cx="2496277" cy="49601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Tree>
    <p:extLst>
      <p:ext uri="{BB962C8B-B14F-4D97-AF65-F5344CB8AC3E}">
        <p14:creationId xmlns:p14="http://schemas.microsoft.com/office/powerpoint/2010/main" val="428802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614122" y="476672"/>
            <a:ext cx="7615242" cy="360040"/>
          </a:xfrm>
        </p:spPr>
        <p:txBody>
          <a:bodyPr>
            <a:normAutofit/>
          </a:bodyPr>
          <a:lstStyle/>
          <a:p>
            <a:pPr marL="0" indent="0">
              <a:buNone/>
            </a:pPr>
            <a:r>
              <a:rPr kumimoji="1"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福祉事業者向けガイドラインの概要＜２＞</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84514" y="828673"/>
            <a:ext cx="8892989" cy="5544616"/>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コンテンツ プレースホルダー 2"/>
          <p:cNvSpPr txBox="1">
            <a:spLocks/>
          </p:cNvSpPr>
          <p:nvPr/>
        </p:nvSpPr>
        <p:spPr>
          <a:xfrm>
            <a:off x="675300" y="912894"/>
            <a:ext cx="7172473" cy="8475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福祉事業者向けガイドラインの特色</a:t>
            </a:r>
            <a:endParaRPr lang="en-US" altLang="ja-JP" sz="14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（１）障害種別ごとの障害特性に応じた対応について記載　</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7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p:cNvSpPr txBox="1">
            <a:spLocks/>
          </p:cNvSpPr>
          <p:nvPr/>
        </p:nvSpPr>
        <p:spPr>
          <a:xfrm>
            <a:off x="3604945" y="2146501"/>
            <a:ext cx="2804381" cy="4019736"/>
          </a:xfrm>
          <a:prstGeom prst="rect">
            <a:avLst/>
          </a:prstGeom>
          <a:ln>
            <a:solidFill>
              <a:schemeClr val="tx1"/>
            </a:solidFill>
            <a:prstDash val="sysDot"/>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p:cNvSpPr txBox="1">
            <a:spLocks/>
          </p:cNvSpPr>
          <p:nvPr/>
        </p:nvSpPr>
        <p:spPr>
          <a:xfrm>
            <a:off x="693957" y="2134103"/>
            <a:ext cx="2804381" cy="4032134"/>
          </a:xfrm>
          <a:prstGeom prst="rect">
            <a:avLst/>
          </a:prstGeom>
          <a:ln>
            <a:solidFill>
              <a:schemeClr val="tx1"/>
            </a:solidFill>
            <a:prstDash val="sysDot"/>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コンテンツ プレースホルダー 2"/>
          <p:cNvSpPr txBox="1">
            <a:spLocks/>
          </p:cNvSpPr>
          <p:nvPr/>
        </p:nvSpPr>
        <p:spPr>
          <a:xfrm>
            <a:off x="6513172" y="2125438"/>
            <a:ext cx="2804381" cy="4040799"/>
          </a:xfrm>
          <a:prstGeom prst="rect">
            <a:avLst/>
          </a:prstGeom>
          <a:ln>
            <a:solidFill>
              <a:schemeClr val="tx1"/>
            </a:solidFill>
            <a:prstDash val="sysDot"/>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744464" y="1760460"/>
            <a:ext cx="776155" cy="308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正方形/長方形 2"/>
          <p:cNvSpPr/>
          <p:nvPr/>
        </p:nvSpPr>
        <p:spPr>
          <a:xfrm>
            <a:off x="625484" y="1760460"/>
            <a:ext cx="1014113" cy="44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a:t>
            </a:r>
            <a:endPar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スライド番号プレースホルダー 7"/>
          <p:cNvSpPr>
            <a:spLocks noGrp="1"/>
          </p:cNvSpPr>
          <p:nvPr>
            <p:ph type="sldNum" sz="quarter" idx="12"/>
          </p:nvPr>
        </p:nvSpPr>
        <p:spPr/>
        <p:txBody>
          <a:bodyPr/>
          <a:lstStyle/>
          <a:p>
            <a:r>
              <a:rPr lang="ja-JP" altLang="en-US" b="1" dirty="0" smtClean="0">
                <a:solidFill>
                  <a:prstClr val="black"/>
                </a:solidFill>
              </a:rPr>
              <a:t>５</a:t>
            </a:r>
            <a:endParaRPr lang="ja-JP" altLang="en-US" b="1" dirty="0">
              <a:solidFill>
                <a:prstClr val="black"/>
              </a:solidFill>
            </a:endParaRPr>
          </a:p>
        </p:txBody>
      </p:sp>
      <p:sp>
        <p:nvSpPr>
          <p:cNvPr id="11" name="正方形/長方形 10"/>
          <p:cNvSpPr/>
          <p:nvPr/>
        </p:nvSpPr>
        <p:spPr>
          <a:xfrm>
            <a:off x="3604945" y="2137964"/>
            <a:ext cx="2884353" cy="40282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肢体不自由（車椅子を利用されている場合）</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抄</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主な特性</a:t>
            </a:r>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・脊髄損傷（対麻痺又は四肢麻痺、</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排泄障</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害</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、知覚障害、体温調節障害など）</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・脳性麻痺（不随意運動、手足の緊張</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、言</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語</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障害、知的障害重複の場合も</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ある</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・脳血管障害（片麻痺、運動失調）</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・病気等による筋力低下や関節損傷など</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歩行が</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困難な場合もある</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・ベッドへの移乗、着替え、洗面、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トイレ、</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入浴</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など、日常の様々な場面で</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援助</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必</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な人の割合が高い</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主な対応</a:t>
            </a:r>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・段差をなくす、車椅子移動時の幅・</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走行</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面</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の斜度、車椅子用トイレ、施設</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のドア</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引き戸や自動ドアにするなど</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の配慮</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・机</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アプローチ時に</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車椅子が入れる</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高さや</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作業</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を容易にする手の届く範囲の</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考慮</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・目線をあわせて会話する</a:t>
            </a:r>
          </a:p>
        </p:txBody>
      </p:sp>
      <p:sp>
        <p:nvSpPr>
          <p:cNvPr id="12" name="正方形/長方形 11"/>
          <p:cNvSpPr/>
          <p:nvPr/>
        </p:nvSpPr>
        <p:spPr>
          <a:xfrm>
            <a:off x="744463" y="2069015"/>
            <a:ext cx="2808312" cy="41764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聴覚障害</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抄</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主な特性</a:t>
            </a:r>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・聴覚障害は外見上</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わかりにく</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い</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障害で</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あり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、その人が抱えている困難も他</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人から</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は気づかれにくい側面がある</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・聴覚障害者は補聴器や人工内耳を装用</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するほか、コミュニケーション方法</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には、手話、筆談、口話など様々な方</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法があるが、どれか一つで十分という</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ことではなく、多くの聴覚障害者は話</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相手や場面によって複数の手段を組</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み合わせるなど使い分けている</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主な対応</a:t>
            </a:r>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・手話や文字表示、手話通訳や要約筆記</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者の配置など、目で見てわかる情報を</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提示したり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コミュニケーションを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とる</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配慮</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・音声だけで話すことは極力避け、視覚</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的なより具体的な情報も併用</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・スマートフォンなどのアプリに音声を</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文字に変換できるものがあり、これら</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を使用すると筆談を補うことができる</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567205" y="1952300"/>
            <a:ext cx="2888680" cy="42611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失語症（抄）</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主な特性</a:t>
            </a:r>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・聞くことの障害</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音</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は聞こえるが「ことば」の理解に</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害があり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「話」の内容が分からない</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話すことの障害</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伝えたいことをうまく言葉や文章に</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き</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ない</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読むことの障害</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文字を読んでも理解が難しい</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・書くことの障害</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書き間違いが多い、また「てにをは</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をうまく使えない、文を書くこと</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難しい</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主な対応</a:t>
            </a:r>
            <a:r>
              <a:rPr lang="en-US" altLang="ja-JP" sz="1050" dirty="0" smtClean="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・表情がわかるよう、顔を見ながら、</a:t>
            </a:r>
            <a:r>
              <a:rPr lang="ja-JP" altLang="en-US" sz="105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ゆっ</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くりと短いことばや文章で、わかりや</a:t>
            </a:r>
            <a:r>
              <a:rPr lang="ja-JP" altLang="en-US" sz="105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く</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話しかける</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・「はい」「いいえ」で答えられるように</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問いかけると理解しやすい</a:t>
            </a:r>
            <a:endParaRPr lang="en-US" altLang="ja-JP" sz="1050"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endParaRPr>
          </a:p>
        </p:txBody>
      </p:sp>
    </p:spTree>
    <p:extLst>
      <p:ext uri="{BB962C8B-B14F-4D97-AF65-F5344CB8AC3E}">
        <p14:creationId xmlns:p14="http://schemas.microsoft.com/office/powerpoint/2010/main" val="38156702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614122" y="476672"/>
            <a:ext cx="7615242" cy="360040"/>
          </a:xfrm>
        </p:spPr>
        <p:txBody>
          <a:bodyPr>
            <a:normAutofit/>
          </a:bodyPr>
          <a:lstStyle/>
          <a:p>
            <a:pPr marL="0" indent="0">
              <a:buNone/>
            </a:pPr>
            <a:r>
              <a:rPr kumimoji="1"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福祉事業者向けガイドラインの概要＜３＞</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84515" y="828673"/>
            <a:ext cx="8892988" cy="5544616"/>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コンテンツ プレースホルダー 2"/>
          <p:cNvSpPr txBox="1">
            <a:spLocks/>
          </p:cNvSpPr>
          <p:nvPr/>
        </p:nvSpPr>
        <p:spPr>
          <a:xfrm>
            <a:off x="584515" y="863262"/>
            <a:ext cx="7263258" cy="76617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ja-JP" altLang="en-US" sz="14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福祉事業者向けガイドラインの特色</a:t>
            </a:r>
            <a:endParaRPr lang="en-US" altLang="ja-JP" sz="14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（２）障害特性に応じた具体的対応例（コラム）を記載　～抄～</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7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p:cNvSpPr txBox="1">
            <a:spLocks/>
          </p:cNvSpPr>
          <p:nvPr/>
        </p:nvSpPr>
        <p:spPr>
          <a:xfrm>
            <a:off x="988378" y="1556792"/>
            <a:ext cx="4052519" cy="1878648"/>
          </a:xfrm>
          <a:prstGeom prst="rect">
            <a:avLst/>
          </a:prstGeom>
          <a:ln>
            <a:solidFill>
              <a:schemeClr val="tx1"/>
            </a:solidFill>
            <a:prstDash val="sysDot"/>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2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アンケートも多様な方法で（視覚障害）</a:t>
            </a:r>
            <a:endParaRPr lang="en-US" altLang="ja-JP" sz="12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アンケート</a:t>
            </a:r>
            <a:r>
              <a:rPr lang="ja-JP"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を取る際に、印刷物だけを配布していました。すると、</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視覚障</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害</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方から、電子データでほしいと要望がありました。電子データであればパソコンの読み上げソフトを利用して回答できるからとのことでした。</a:t>
            </a:r>
          </a:p>
          <a:p>
            <a:pPr marL="0" indent="0">
              <a:buFont typeface="Arial" panose="020B0604020202020204" pitchFamily="34" charset="0"/>
              <a:buNone/>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紙</a:t>
            </a:r>
            <a:r>
              <a:rPr lang="ja-JP"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媒体という画一的な方法ではなく、テキストデータでアンケートを送信し、メールで回答を受け取るという方法をとることで、視覚障害の方にもアンケートに答えてもらえるようになりました</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p:cNvSpPr txBox="1">
            <a:spLocks/>
          </p:cNvSpPr>
          <p:nvPr/>
        </p:nvSpPr>
        <p:spPr>
          <a:xfrm>
            <a:off x="984446" y="3512673"/>
            <a:ext cx="4084878" cy="1859904"/>
          </a:xfrm>
          <a:prstGeom prst="rect">
            <a:avLst/>
          </a:prstGeom>
          <a:ln>
            <a:solidFill>
              <a:schemeClr val="tx1"/>
            </a:solidFill>
            <a:prstDash val="sysDot"/>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2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建物の段差が障壁に（肢体</a:t>
            </a:r>
            <a:r>
              <a:rPr lang="ja-JP" altLang="en-US" sz="12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不自由</a:t>
            </a:r>
            <a:r>
              <a:rPr lang="ja-JP" altLang="en-US" sz="12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車椅子</a:t>
            </a:r>
            <a:r>
              <a:rPr lang="ja-JP"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を使用している身体障害者（</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級）Ａさんが、外出中、建物に入ろうとすると大きな段差があり立ち往生してしまいました</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スタッフ</a:t>
            </a:r>
            <a:r>
              <a:rPr lang="ja-JP"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に協力をお願いしてみると、段差を車椅子で乗り越える手伝いを申し出てくれました。介助のお陰で、無事に建物に入ることができました</a:t>
            </a:r>
            <a:r>
              <a:rPr lang="ja-JP"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コンテンツ プレースホルダー 2"/>
          <p:cNvSpPr txBox="1">
            <a:spLocks/>
          </p:cNvSpPr>
          <p:nvPr/>
        </p:nvSpPr>
        <p:spPr>
          <a:xfrm>
            <a:off x="5265035" y="1556792"/>
            <a:ext cx="4048135" cy="1878648"/>
          </a:xfrm>
          <a:prstGeom prst="rect">
            <a:avLst/>
          </a:prstGeom>
          <a:ln>
            <a:solidFill>
              <a:schemeClr val="tx1"/>
            </a:solidFill>
            <a:prstDash val="sysDot"/>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20000"/>
              </a:lnSpc>
              <a:buFont typeface="Arial" panose="020B0604020202020204" pitchFamily="34" charset="0"/>
              <a:buNone/>
            </a:pPr>
            <a:r>
              <a:rPr lang="ja-JP" altLang="en-US" sz="14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作業能力を発揮するための一工夫（知的障害）</a:t>
            </a:r>
            <a:endParaRPr lang="en-US" altLang="ja-JP" sz="14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Font typeface="Arial" panose="020B0604020202020204" pitchFamily="34" charset="0"/>
              <a:buNone/>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Ａ</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さんは、作業能力はあるけれど、不安が強くなると本来の作業能力が発揮できなくなってしまいます。Ａさんの担当は清掃作業。１フロアーを一人で担当するように任されていましたが、広い範囲を一人で任されることに不安を感じ、本来の作業能力を発揮できずミスが増えていました。</a:t>
            </a:r>
          </a:p>
          <a:p>
            <a:pPr marL="0" indent="0">
              <a:lnSpc>
                <a:spcPct val="110000"/>
              </a:lnSpc>
              <a:buFont typeface="Arial" panose="020B0604020202020204" pitchFamily="34" charset="0"/>
              <a:buNone/>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作業量</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は変えずに</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フロアーを</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人で担当する様にしたところ、Ａさんの不安が減少し、本来の能力を発揮できるようになり、ミスも減りました</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コンテンツ プレースホルダー 2"/>
          <p:cNvSpPr txBox="1">
            <a:spLocks/>
          </p:cNvSpPr>
          <p:nvPr/>
        </p:nvSpPr>
        <p:spPr>
          <a:xfrm>
            <a:off x="5265035" y="3512673"/>
            <a:ext cx="4084878" cy="1859905"/>
          </a:xfrm>
          <a:prstGeom prst="rect">
            <a:avLst/>
          </a:prstGeom>
          <a:ln>
            <a:solidFill>
              <a:schemeClr val="tx1"/>
            </a:solidFill>
            <a:prstDash val="sysDot"/>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5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個別の対応で理解が容易に（発達障害）</a:t>
            </a:r>
            <a:endParaRPr lang="en-US" altLang="ja-JP" sz="1500" b="1"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Font typeface="Arial" panose="020B0604020202020204" pitchFamily="34" charset="0"/>
              <a:buNone/>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発達</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Ｂ</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さんは</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、利用者全体に向けた説明を聞いても、理解できないことがしばしばある方です。そのため、ルールや変更事項等が伝わらないことでトラブルになってしまうことも多々ありました。</a:t>
            </a:r>
          </a:p>
          <a:p>
            <a:pPr marL="0" indent="0">
              <a:lnSpc>
                <a:spcPct val="110000"/>
              </a:lnSpc>
              <a:buFont typeface="Arial" panose="020B0604020202020204" pitchFamily="34" charset="0"/>
              <a:buNone/>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そこ</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Ｂ</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さんには</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、全体での説明の他に個別に時間を取り、正面に座り文字やイラストにして直接伝えるようにしたら、様々な説明が理解できるようになり、トラブルが減るようになりました</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コンテンツ プレースホルダー 2"/>
          <p:cNvSpPr txBox="1">
            <a:spLocks/>
          </p:cNvSpPr>
          <p:nvPr/>
        </p:nvSpPr>
        <p:spPr>
          <a:xfrm>
            <a:off x="520914" y="5360277"/>
            <a:ext cx="9039965"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ja-JP" altLang="en-US" sz="15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（３）関連情報をコラムで紹介</a:t>
            </a:r>
            <a:endParaRPr lang="en-US" altLang="ja-JP" sz="15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Font typeface="Arial" panose="020B0604020202020204" pitchFamily="34" charset="0"/>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○障害者虐待防止法　○発達障害者支援法　○身体障害者補助犬　○障害者に関するマーク　</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Font typeface="Arial" panose="020B0604020202020204" pitchFamily="34" charset="0"/>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○児童虐待防止法　　○高齢者虐待防止法　等</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7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スライド番号プレースホルダー 7"/>
          <p:cNvSpPr>
            <a:spLocks noGrp="1"/>
          </p:cNvSpPr>
          <p:nvPr>
            <p:ph type="sldNum" sz="quarter" idx="12"/>
          </p:nvPr>
        </p:nvSpPr>
        <p:spPr/>
        <p:txBody>
          <a:bodyPr/>
          <a:lstStyle/>
          <a:p>
            <a:r>
              <a:rPr lang="ja-JP" altLang="en-US" b="1" dirty="0">
                <a:solidFill>
                  <a:prstClr val="black"/>
                </a:solidFill>
              </a:rPr>
              <a:t>６</a:t>
            </a:r>
          </a:p>
        </p:txBody>
      </p:sp>
    </p:spTree>
    <p:extLst>
      <p:ext uri="{BB962C8B-B14F-4D97-AF65-F5344CB8AC3E}">
        <p14:creationId xmlns:p14="http://schemas.microsoft.com/office/powerpoint/2010/main" val="27003453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smtClean="0">
                <a:solidFill>
                  <a:schemeClr val="tx1"/>
                </a:solidFill>
              </a:rPr>
              <a:t>２　障害者虐待防止法について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85</a:t>
            </a:fld>
            <a:endParaRPr lang="en-US" altLang="ja-JP">
              <a:solidFill>
                <a:prstClr val="black"/>
              </a:solidFill>
            </a:endParaRPr>
          </a:p>
        </p:txBody>
      </p:sp>
    </p:spTree>
    <p:extLst>
      <p:ext uri="{BB962C8B-B14F-4D97-AF65-F5344CB8AC3E}">
        <p14:creationId xmlns:p14="http://schemas.microsoft.com/office/powerpoint/2010/main" val="562131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15904" y="103080"/>
            <a:ext cx="9590087" cy="424320"/>
          </a:xfrm>
          <a:prstGeom prst="rect">
            <a:avLst/>
          </a:prstGeom>
          <a:gradFill rotWithShape="1">
            <a:gsLst>
              <a:gs pos="0">
                <a:srgbClr val="5E765E"/>
              </a:gs>
              <a:gs pos="50000">
                <a:srgbClr val="CCFFCC"/>
              </a:gs>
              <a:gs pos="100000">
                <a:srgbClr val="5E765E"/>
              </a:gs>
            </a:gsLst>
            <a:lin ang="5400000" scaled="1"/>
          </a:gradFill>
          <a:ln w="9525">
            <a:noFill/>
            <a:miter lim="800000"/>
            <a:headEnd/>
            <a:tailEnd/>
          </a:ln>
        </p:spPr>
        <p:txBody>
          <a:bodyPr lIns="73008" tIns="8736" rIns="73008" bIns="8736" anchor="ctr" anchorCtr="1"/>
          <a:lstStyle/>
          <a:p>
            <a:pPr marL="117003" indent="-117003" algn="ctr" defTabSz="858020"/>
            <a:r>
              <a:rPr lang="ja-JP" altLang="en-US" sz="1572" dirty="0">
                <a:solidFill>
                  <a:srgbClr val="000000"/>
                </a:solidFill>
                <a:latin typeface="HGPｺﾞｼｯｸE" pitchFamily="50" charset="-128"/>
              </a:rPr>
              <a:t>障害者虐待の防止、障害者の養護者に対する支援等に関する法律の概要</a:t>
            </a:r>
            <a:endParaRPr lang="ja-JP" altLang="en-US" sz="1179" dirty="0">
              <a:solidFill>
                <a:srgbClr val="000000"/>
              </a:solidFill>
            </a:endParaRPr>
          </a:p>
        </p:txBody>
      </p:sp>
      <p:sp>
        <p:nvSpPr>
          <p:cNvPr id="8" name="正方形/長方形 7"/>
          <p:cNvSpPr/>
          <p:nvPr/>
        </p:nvSpPr>
        <p:spPr>
          <a:xfrm>
            <a:off x="128605" y="1748446"/>
            <a:ext cx="9648824" cy="778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84242" indent="-84242">
              <a:defRPr/>
            </a:pPr>
            <a:r>
              <a:rPr lang="ja-JP" altLang="ja-JP" sz="1032" dirty="0">
                <a:solidFill>
                  <a:prstClr val="black"/>
                </a:solidFill>
              </a:rPr>
              <a:t>１　｢障害者｣とは、身体・知的・精神障害その他の心身の機能の障害がある者であって、障害及び社会的障壁により継続的に日常生活・社会生活に相当な制限を受ける状態にあるものをいう。</a:t>
            </a:r>
          </a:p>
          <a:p>
            <a:pPr marL="84242" indent="-84242">
              <a:defRPr/>
            </a:pPr>
            <a:r>
              <a:rPr lang="ja-JP" altLang="ja-JP" sz="1032" dirty="0">
                <a:solidFill>
                  <a:prstClr val="black"/>
                </a:solidFill>
              </a:rPr>
              <a:t>２　｢障害者虐待｣とは、</a:t>
            </a:r>
            <a:r>
              <a:rPr lang="ja-JP" altLang="ja-JP" sz="1032" dirty="0">
                <a:solidFill>
                  <a:srgbClr val="FF0000"/>
                </a:solidFill>
              </a:rPr>
              <a:t>①養護者による障害者虐待、②障害者福祉施設従事者等による障害者虐待、③使用者による障害者虐待</a:t>
            </a:r>
            <a:r>
              <a:rPr lang="ja-JP" altLang="ja-JP" sz="1032" dirty="0">
                <a:solidFill>
                  <a:prstClr val="black"/>
                </a:solidFill>
              </a:rPr>
              <a:t>をいう。</a:t>
            </a:r>
          </a:p>
          <a:p>
            <a:pPr marL="84242" indent="-84242">
              <a:defRPr/>
            </a:pPr>
            <a:r>
              <a:rPr lang="ja-JP" altLang="ja-JP" sz="1032" dirty="0">
                <a:solidFill>
                  <a:prstClr val="black"/>
                </a:solidFill>
              </a:rPr>
              <a:t>３　障害者虐待の類型は、</a:t>
            </a:r>
            <a:r>
              <a:rPr lang="ja-JP" altLang="ja-JP" sz="1032" dirty="0">
                <a:solidFill>
                  <a:srgbClr val="FF0000"/>
                </a:solidFill>
              </a:rPr>
              <a:t>①身体的虐待、②</a:t>
            </a:r>
            <a:r>
              <a:rPr lang="ja-JP" altLang="en-US" sz="1032" dirty="0">
                <a:solidFill>
                  <a:srgbClr val="FF0000"/>
                </a:solidFill>
              </a:rPr>
              <a:t>放棄・放置</a:t>
            </a:r>
            <a:r>
              <a:rPr lang="ja-JP" altLang="ja-JP" sz="1032" dirty="0">
                <a:solidFill>
                  <a:srgbClr val="FF0000"/>
                </a:solidFill>
              </a:rPr>
              <a:t>、③心理的虐待、④性的虐待、⑤経済的虐待</a:t>
            </a:r>
            <a:r>
              <a:rPr lang="ja-JP" altLang="ja-JP" sz="1032" dirty="0">
                <a:solidFill>
                  <a:prstClr val="black"/>
                </a:solidFill>
              </a:rPr>
              <a:t>の５つ。</a:t>
            </a:r>
          </a:p>
        </p:txBody>
      </p:sp>
      <p:sp>
        <p:nvSpPr>
          <p:cNvPr id="174085" name="AutoShape 5"/>
          <p:cNvSpPr>
            <a:spLocks noChangeArrowheads="1"/>
          </p:cNvSpPr>
          <p:nvPr/>
        </p:nvSpPr>
        <p:spPr bwMode="auto">
          <a:xfrm>
            <a:off x="273052" y="1569042"/>
            <a:ext cx="685800" cy="212160"/>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3008" tIns="8736" rIns="73008" bIns="8736" anchor="ctr" anchorCtr="1"/>
          <a:lstStyle/>
          <a:p>
            <a:pPr marL="117003" indent="-117003" algn="ctr" defTabSz="858020">
              <a:defRPr/>
            </a:pPr>
            <a:r>
              <a:rPr lang="ja-JP" altLang="en-US" sz="1032" dirty="0">
                <a:solidFill>
                  <a:prstClr val="black"/>
                </a:solidFill>
                <a:latin typeface="HGPｺﾞｼｯｸE" pitchFamily="50" charset="-128"/>
                <a:ea typeface="ＭＳ Ｐゴシック"/>
              </a:rPr>
              <a:t>定　義</a:t>
            </a:r>
            <a:endParaRPr lang="ja-JP" altLang="en-US" sz="1032" dirty="0">
              <a:solidFill>
                <a:prstClr val="black"/>
              </a:solidFill>
              <a:latin typeface="Arial"/>
              <a:ea typeface="ＭＳ Ｐゴシック"/>
            </a:endParaRPr>
          </a:p>
        </p:txBody>
      </p:sp>
      <p:sp>
        <p:nvSpPr>
          <p:cNvPr id="10" name="正方形/長方形 9"/>
          <p:cNvSpPr/>
          <p:nvPr/>
        </p:nvSpPr>
        <p:spPr>
          <a:xfrm>
            <a:off x="128605" y="2873763"/>
            <a:ext cx="9648824" cy="23242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ja-JP" sz="1032" dirty="0">
                <a:solidFill>
                  <a:prstClr val="black"/>
                </a:solidFill>
              </a:rPr>
              <a:t>１　何人も障害者を虐待してはならない旨の規定、障害者の虐待の防止に係る国等の責務規定、障害者虐待の早期発見の努力義務規定を置く。</a:t>
            </a:r>
          </a:p>
          <a:p>
            <a:pPr>
              <a:defRPr/>
            </a:pPr>
            <a:r>
              <a:rPr lang="ja-JP" altLang="ja-JP" sz="1032" dirty="0">
                <a:solidFill>
                  <a:prstClr val="black"/>
                </a:solidFill>
              </a:rPr>
              <a:t>２　</a:t>
            </a:r>
            <a:r>
              <a:rPr lang="ja-JP" altLang="en-US" sz="1032" dirty="0">
                <a:solidFill>
                  <a:srgbClr val="FF0000"/>
                </a:solidFill>
              </a:rPr>
              <a:t>「</a:t>
            </a:r>
            <a:r>
              <a:rPr lang="ja-JP" altLang="ja-JP" sz="1032" dirty="0">
                <a:solidFill>
                  <a:srgbClr val="FF0000"/>
                </a:solidFill>
              </a:rPr>
              <a:t>障害者虐待</a:t>
            </a:r>
            <a:r>
              <a:rPr lang="ja-JP" altLang="en-US" sz="1032" dirty="0">
                <a:solidFill>
                  <a:srgbClr val="FF0000"/>
                </a:solidFill>
              </a:rPr>
              <a:t>」を受けたと思われる障害者を発見した者に速やかな通報を義務付ける</a:t>
            </a:r>
            <a:r>
              <a:rPr lang="ja-JP" altLang="en-US" sz="1032" dirty="0">
                <a:solidFill>
                  <a:prstClr val="black"/>
                </a:solidFill>
              </a:rPr>
              <a:t>とともに、障害者虐待</a:t>
            </a:r>
            <a:r>
              <a:rPr lang="ja-JP" altLang="ja-JP" sz="1032" dirty="0">
                <a:solidFill>
                  <a:prstClr val="black"/>
                </a:solidFill>
              </a:rPr>
              <a:t>防止等に係る具体的スキームを定める。</a:t>
            </a:r>
            <a:endParaRPr lang="en-US" altLang="ja-JP" sz="1032" dirty="0">
              <a:solidFill>
                <a:prstClr val="black"/>
              </a:solidFill>
            </a:endParaRPr>
          </a:p>
          <a:p>
            <a:pPr>
              <a:defRPr/>
            </a:pPr>
            <a:endParaRPr lang="en-US" altLang="ja-JP" sz="1032" dirty="0">
              <a:solidFill>
                <a:prstClr val="black"/>
              </a:solidFill>
            </a:endParaRPr>
          </a:p>
          <a:p>
            <a:pPr>
              <a:defRPr/>
            </a:pPr>
            <a:endParaRPr lang="en-US" altLang="ja-JP" sz="1032" dirty="0">
              <a:solidFill>
                <a:prstClr val="black"/>
              </a:solidFill>
            </a:endParaRPr>
          </a:p>
          <a:p>
            <a:pPr>
              <a:defRPr/>
            </a:pPr>
            <a:endParaRPr lang="en-US" altLang="ja-JP" sz="1032" dirty="0">
              <a:solidFill>
                <a:prstClr val="black"/>
              </a:solidFill>
            </a:endParaRPr>
          </a:p>
          <a:p>
            <a:pPr>
              <a:defRPr/>
            </a:pPr>
            <a:endParaRPr lang="en-US" altLang="ja-JP" sz="1032" dirty="0">
              <a:solidFill>
                <a:prstClr val="black"/>
              </a:solidFill>
            </a:endParaRPr>
          </a:p>
          <a:p>
            <a:pPr>
              <a:defRPr/>
            </a:pPr>
            <a:endParaRPr lang="en-US" altLang="ja-JP" sz="1032" dirty="0">
              <a:solidFill>
                <a:prstClr val="black"/>
              </a:solidFill>
            </a:endParaRPr>
          </a:p>
          <a:p>
            <a:pPr>
              <a:defRPr/>
            </a:pPr>
            <a:endParaRPr lang="en-US" altLang="ja-JP" sz="1032" dirty="0">
              <a:solidFill>
                <a:prstClr val="black"/>
              </a:solidFill>
            </a:endParaRPr>
          </a:p>
          <a:p>
            <a:pPr>
              <a:defRPr/>
            </a:pPr>
            <a:endParaRPr lang="en-US" altLang="ja-JP" sz="1032" dirty="0">
              <a:solidFill>
                <a:prstClr val="black"/>
              </a:solidFill>
            </a:endParaRPr>
          </a:p>
          <a:p>
            <a:pPr>
              <a:defRPr/>
            </a:pPr>
            <a:endParaRPr lang="en-US" altLang="ja-JP" sz="1032" dirty="0">
              <a:solidFill>
                <a:prstClr val="black"/>
              </a:solidFill>
            </a:endParaRPr>
          </a:p>
          <a:p>
            <a:pPr>
              <a:defRPr/>
            </a:pPr>
            <a:endParaRPr lang="en-US" altLang="ja-JP" sz="1032" dirty="0">
              <a:solidFill>
                <a:prstClr val="black"/>
              </a:solidFill>
            </a:endParaRPr>
          </a:p>
          <a:p>
            <a:pPr marL="84242" indent="-84242">
              <a:defRPr/>
            </a:pPr>
            <a:endParaRPr lang="en-US" altLang="ja-JP" sz="1032" dirty="0">
              <a:solidFill>
                <a:prstClr val="black"/>
              </a:solidFill>
            </a:endParaRPr>
          </a:p>
          <a:p>
            <a:pPr marL="84242" indent="-84242">
              <a:defRPr/>
            </a:pPr>
            <a:r>
              <a:rPr lang="ja-JP" altLang="ja-JP" sz="1032" dirty="0">
                <a:solidFill>
                  <a:prstClr val="black"/>
                </a:solidFill>
              </a:rPr>
              <a:t>３</a:t>
            </a:r>
            <a:r>
              <a:rPr lang="ja-JP" altLang="en-US" sz="1032" dirty="0">
                <a:solidFill>
                  <a:prstClr val="black"/>
                </a:solidFill>
              </a:rPr>
              <a:t>　</a:t>
            </a:r>
            <a:r>
              <a:rPr lang="ja-JP" altLang="ja-JP" sz="1032" dirty="0">
                <a:solidFill>
                  <a:prstClr val="black"/>
                </a:solidFill>
              </a:rPr>
              <a:t>就学する障害者、保育所等に通う障害者及び医療機関を利用する障害者に対する虐待への対応について、その防止等のための措置の実施を学校の長、保育所等の長及び医療機関の管理者に義務付ける。</a:t>
            </a:r>
          </a:p>
          <a:p>
            <a:pPr>
              <a:defRPr/>
            </a:pPr>
            <a:r>
              <a:rPr lang="en-US" altLang="ja-JP" sz="1032" dirty="0">
                <a:solidFill>
                  <a:prstClr val="black"/>
                </a:solidFill>
              </a:rPr>
              <a:t> </a:t>
            </a:r>
            <a:endParaRPr lang="ja-JP" altLang="ja-JP" sz="1032" dirty="0">
              <a:solidFill>
                <a:prstClr val="black"/>
              </a:solidFill>
            </a:endParaRPr>
          </a:p>
        </p:txBody>
      </p:sp>
      <p:sp>
        <p:nvSpPr>
          <p:cNvPr id="174086" name="AutoShape 6"/>
          <p:cNvSpPr>
            <a:spLocks noChangeArrowheads="1"/>
          </p:cNvSpPr>
          <p:nvPr/>
        </p:nvSpPr>
        <p:spPr bwMode="auto">
          <a:xfrm>
            <a:off x="273051" y="2647596"/>
            <a:ext cx="1136650" cy="226200"/>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3008" tIns="8736" rIns="73008" bIns="8736" anchor="ctr" anchorCtr="1"/>
          <a:lstStyle/>
          <a:p>
            <a:pPr marL="117003" indent="-117003" algn="ctr" defTabSz="858020">
              <a:defRPr/>
            </a:pPr>
            <a:r>
              <a:rPr lang="ja-JP" altLang="en-US" sz="1032" dirty="0">
                <a:solidFill>
                  <a:prstClr val="black"/>
                </a:solidFill>
                <a:latin typeface="HGPｺﾞｼｯｸE" pitchFamily="50" charset="-128"/>
                <a:ea typeface="ＭＳ Ｐゴシック"/>
              </a:rPr>
              <a:t>虐待防止施策</a:t>
            </a:r>
            <a:endParaRPr lang="ja-JP" altLang="en-US" sz="1032" dirty="0">
              <a:solidFill>
                <a:prstClr val="black"/>
              </a:solidFill>
              <a:latin typeface="Arial"/>
              <a:ea typeface="ＭＳ Ｐゴシック"/>
            </a:endParaRPr>
          </a:p>
        </p:txBody>
      </p:sp>
      <p:graphicFrame>
        <p:nvGraphicFramePr>
          <p:cNvPr id="11" name="表 10"/>
          <p:cNvGraphicFramePr>
            <a:graphicFrameLocks noGrp="1"/>
          </p:cNvGraphicFramePr>
          <p:nvPr>
            <p:extLst/>
          </p:nvPr>
        </p:nvGraphicFramePr>
        <p:xfrm>
          <a:off x="273053" y="3305883"/>
          <a:ext cx="9289602" cy="1470682"/>
        </p:xfrm>
        <a:graphic>
          <a:graphicData uri="http://schemas.openxmlformats.org/drawingml/2006/table">
            <a:tbl>
              <a:tblPr/>
              <a:tblGrid>
                <a:gridCol w="3022826">
                  <a:extLst>
                    <a:ext uri="{9D8B030D-6E8A-4147-A177-3AD203B41FA5}">
                      <a16:colId xmlns:a16="http://schemas.microsoft.com/office/drawing/2014/main" xmlns="" val="20000"/>
                    </a:ext>
                  </a:extLst>
                </a:gridCol>
                <a:gridCol w="3097814">
                  <a:extLst>
                    <a:ext uri="{9D8B030D-6E8A-4147-A177-3AD203B41FA5}">
                      <a16:colId xmlns:a16="http://schemas.microsoft.com/office/drawing/2014/main" xmlns="" val="20001"/>
                    </a:ext>
                  </a:extLst>
                </a:gridCol>
                <a:gridCol w="3168962">
                  <a:extLst>
                    <a:ext uri="{9D8B030D-6E8A-4147-A177-3AD203B41FA5}">
                      <a16:colId xmlns:a16="http://schemas.microsoft.com/office/drawing/2014/main" xmlns="" val="20002"/>
                    </a:ext>
                  </a:extLst>
                </a:gridCol>
              </a:tblGrid>
              <a:tr h="212280">
                <a:tc>
                  <a:txBody>
                    <a:bodyPr/>
                    <a:lstStyle/>
                    <a:p>
                      <a:pPr algn="ctr">
                        <a:spcAft>
                          <a:spcPts val="0"/>
                        </a:spcAft>
                      </a:pPr>
                      <a:r>
                        <a:rPr lang="ja-JP" sz="1000" b="1" kern="100" dirty="0">
                          <a:latin typeface="Century"/>
                          <a:ea typeface="HGPｺﾞｼｯｸE"/>
                          <a:cs typeface="Times New Roman"/>
                        </a:rPr>
                        <a:t>養護者による障害者虐待</a:t>
                      </a:r>
                      <a:endParaRPr lang="ja-JP" sz="1000" kern="100" dirty="0">
                        <a:latin typeface="Century"/>
                        <a:ea typeface="ＭＳ 明朝"/>
                        <a:cs typeface="Times New Roman"/>
                      </a:endParaRPr>
                    </a:p>
                  </a:txBody>
                  <a:tcPr marL="48345" marR="4834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1000" b="1" kern="100" dirty="0">
                          <a:latin typeface="Century"/>
                          <a:ea typeface="HGPｺﾞｼｯｸE"/>
                          <a:cs typeface="Times New Roman"/>
                        </a:rPr>
                        <a:t>障害者福祉施設従事者等による障害者虐待</a:t>
                      </a:r>
                      <a:endParaRPr lang="ja-JP" sz="1000" kern="100" dirty="0">
                        <a:latin typeface="Century"/>
                        <a:ea typeface="ＭＳ 明朝"/>
                        <a:cs typeface="Times New Roman"/>
                      </a:endParaRPr>
                    </a:p>
                  </a:txBody>
                  <a:tcPr marL="48345" marR="4834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1000" b="1" kern="100" dirty="0">
                          <a:latin typeface="Century"/>
                          <a:ea typeface="HGPｺﾞｼｯｸE"/>
                          <a:cs typeface="Times New Roman"/>
                        </a:rPr>
                        <a:t>使用者による障害者虐待</a:t>
                      </a:r>
                      <a:endParaRPr lang="ja-JP" sz="1000" kern="100" dirty="0">
                        <a:latin typeface="Century"/>
                        <a:ea typeface="ＭＳ 明朝"/>
                        <a:cs typeface="Times New Roman"/>
                      </a:endParaRPr>
                    </a:p>
                  </a:txBody>
                  <a:tcPr marL="48345" marR="4834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14496">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市町村の責務</a:t>
                      </a:r>
                      <a:r>
                        <a:rPr lang="en-US" sz="1000" b="1" kern="100" dirty="0" smtClean="0">
                          <a:latin typeface="Century"/>
                          <a:ea typeface="HGSｺﾞｼｯｸM"/>
                          <a:cs typeface="Times New Roman"/>
                        </a:rPr>
                        <a:t>]</a:t>
                      </a:r>
                      <a:r>
                        <a:rPr lang="ja-JP" sz="1000" kern="100" dirty="0" smtClean="0">
                          <a:latin typeface="Century"/>
                          <a:ea typeface="HGSｺﾞｼｯｸM"/>
                          <a:cs typeface="Times New Roman"/>
                        </a:rPr>
                        <a:t>相談</a:t>
                      </a:r>
                      <a:r>
                        <a:rPr lang="ja-JP" sz="1000" kern="100" dirty="0">
                          <a:latin typeface="Century"/>
                          <a:ea typeface="HGSｺﾞｼｯｸM"/>
                          <a:cs typeface="Times New Roman"/>
                        </a:rPr>
                        <a:t>等、居室確保、連携確保</a:t>
                      </a:r>
                      <a:endParaRPr lang="ja-JP" sz="1000" kern="100" dirty="0">
                        <a:latin typeface="Century"/>
                        <a:ea typeface="ＭＳ 明朝"/>
                        <a:cs typeface="Times New Roman"/>
                      </a:endParaRPr>
                    </a:p>
                  </a:txBody>
                  <a:tcPr marL="48345" marR="4834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設置者等の責務</a:t>
                      </a:r>
                      <a:r>
                        <a:rPr lang="en-US" sz="1000" b="1" kern="100" dirty="0">
                          <a:latin typeface="Century"/>
                          <a:ea typeface="HGSｺﾞｼｯｸM"/>
                          <a:cs typeface="Times New Roman"/>
                        </a:rPr>
                        <a:t>]</a:t>
                      </a:r>
                      <a:r>
                        <a:rPr lang="ja-JP" sz="1000" kern="100" dirty="0">
                          <a:latin typeface="Century"/>
                          <a:ea typeface="HGSｺﾞｼｯｸM"/>
                          <a:cs typeface="Times New Roman"/>
                        </a:rPr>
                        <a:t>　当該施設等における障害者に対する虐待防止等のための措置を実施</a:t>
                      </a:r>
                      <a:endParaRPr lang="ja-JP" sz="1000" kern="100" dirty="0">
                        <a:latin typeface="Century"/>
                        <a:ea typeface="ＭＳ 明朝"/>
                        <a:cs typeface="Times New Roman"/>
                      </a:endParaRPr>
                    </a:p>
                  </a:txBody>
                  <a:tcPr marL="48345" marR="4834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事業主の責務</a:t>
                      </a:r>
                      <a:r>
                        <a:rPr lang="en-US" sz="1000" b="1" kern="100" dirty="0">
                          <a:latin typeface="Century"/>
                          <a:ea typeface="HGSｺﾞｼｯｸM"/>
                          <a:cs typeface="Times New Roman"/>
                        </a:rPr>
                        <a:t>]</a:t>
                      </a:r>
                      <a:r>
                        <a:rPr lang="ja-JP" sz="1000" kern="100" dirty="0">
                          <a:latin typeface="Century"/>
                          <a:ea typeface="HGSｺﾞｼｯｸM"/>
                          <a:cs typeface="Times New Roman"/>
                        </a:rPr>
                        <a:t>　当該事業所における障害者に対する虐待防止等のための措置を実施</a:t>
                      </a:r>
                      <a:endParaRPr lang="ja-JP" sz="1000" kern="100" dirty="0">
                        <a:latin typeface="Century"/>
                        <a:ea typeface="ＭＳ 明朝"/>
                        <a:cs typeface="Times New Roman"/>
                      </a:endParaRPr>
                    </a:p>
                  </a:txBody>
                  <a:tcPr marL="48345" marR="4834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 val="10001"/>
                  </a:ext>
                </a:extLst>
              </a:tr>
              <a:tr h="943906">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スキーム</a:t>
                      </a:r>
                      <a:r>
                        <a:rPr lang="en-US" sz="1000" b="1" kern="100" dirty="0">
                          <a:latin typeface="Century"/>
                          <a:ea typeface="HGSｺﾞｼｯｸM"/>
                          <a:cs typeface="Times New Roman"/>
                        </a:rPr>
                        <a:t>]</a:t>
                      </a:r>
                      <a:endParaRPr lang="ja-JP" sz="1000" kern="100" dirty="0">
                        <a:latin typeface="Century"/>
                        <a:ea typeface="ＭＳ 明朝"/>
                        <a:cs typeface="Times New Roman"/>
                      </a:endParaRPr>
                    </a:p>
                    <a:p>
                      <a:pPr algn="just">
                        <a:spcAft>
                          <a:spcPts val="0"/>
                        </a:spcAft>
                      </a:pPr>
                      <a:endParaRPr lang="ja-JP" sz="1000" kern="100" dirty="0">
                        <a:latin typeface="Century"/>
                        <a:ea typeface="ＭＳ 明朝"/>
                        <a:cs typeface="Times New Roman"/>
                      </a:endParaRPr>
                    </a:p>
                  </a:txBody>
                  <a:tcPr marL="48345" marR="48345"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スキーム</a:t>
                      </a:r>
                      <a:r>
                        <a:rPr lang="en-US" sz="1000" b="1" kern="100" dirty="0">
                          <a:latin typeface="Century"/>
                          <a:ea typeface="HGSｺﾞｼｯｸM"/>
                          <a:cs typeface="Times New Roman"/>
                        </a:rPr>
                        <a:t>]</a:t>
                      </a:r>
                      <a:endParaRPr lang="ja-JP" sz="1000" kern="100" dirty="0">
                        <a:latin typeface="Century"/>
                        <a:ea typeface="ＭＳ 明朝"/>
                        <a:cs typeface="Times New Roman"/>
                      </a:endParaRPr>
                    </a:p>
                    <a:p>
                      <a:pPr algn="just">
                        <a:spcAft>
                          <a:spcPts val="0"/>
                        </a:spcAft>
                      </a:pPr>
                      <a:endParaRPr lang="ja-JP" sz="800" kern="100" dirty="0">
                        <a:latin typeface="Century"/>
                        <a:ea typeface="ＭＳ 明朝"/>
                        <a:cs typeface="Times New Roman"/>
                      </a:endParaRPr>
                    </a:p>
                  </a:txBody>
                  <a:tcPr marL="48345" marR="48345"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dirty="0" smtClean="0">
                          <a:latin typeface="HGSｺﾞｼｯｸM"/>
                        </a:rPr>
                        <a:t>[</a:t>
                      </a:r>
                      <a:r>
                        <a:rPr lang="ja-JP" sz="1000" b="1" dirty="0">
                          <a:latin typeface="Century"/>
                          <a:ea typeface="HGSｺﾞｼｯｸM"/>
                        </a:rPr>
                        <a:t>スキーム</a:t>
                      </a:r>
                      <a:r>
                        <a:rPr lang="en-US" sz="1000" b="1" dirty="0">
                          <a:latin typeface="Century"/>
                          <a:ea typeface="HGSｺﾞｼｯｸM"/>
                        </a:rPr>
                        <a:t>]</a:t>
                      </a:r>
                      <a:r>
                        <a:rPr lang="ja-JP" sz="1000" dirty="0">
                          <a:latin typeface="Century"/>
                        </a:rPr>
                        <a:t> </a:t>
                      </a:r>
                      <a:endParaRPr lang="en-US" altLang="ja-JP" sz="1000" kern="100" dirty="0" smtClean="0">
                        <a:latin typeface="Century"/>
                        <a:ea typeface="ＭＳ 明朝"/>
                        <a:cs typeface="Times New Roman"/>
                      </a:endParaRPr>
                    </a:p>
                    <a:p>
                      <a:pPr algn="just">
                        <a:spcAft>
                          <a:spcPts val="0"/>
                        </a:spcAft>
                      </a:pPr>
                      <a:r>
                        <a:rPr lang="en-US" sz="1000" dirty="0" smtClean="0">
                          <a:latin typeface="Century"/>
                          <a:ea typeface="HGSｺﾞｼｯｸM"/>
                        </a:rPr>
                        <a:t> </a:t>
                      </a:r>
                      <a:r>
                        <a:rPr lang="ja-JP" altLang="en-US" sz="1000" dirty="0" smtClean="0">
                          <a:latin typeface="Century"/>
                          <a:ea typeface="HGSｺﾞｼｯｸM"/>
                        </a:rPr>
                        <a:t>　　</a:t>
                      </a:r>
                      <a:r>
                        <a:rPr lang="en-US" sz="1000" dirty="0" smtClean="0">
                          <a:latin typeface="Century"/>
                          <a:ea typeface="HGSｺﾞｼｯｸM"/>
                        </a:rPr>
                        <a:t>     </a:t>
                      </a:r>
                      <a:r>
                        <a:rPr lang="ja-JP" altLang="en-US" sz="1000" dirty="0" smtClean="0">
                          <a:latin typeface="Century"/>
                          <a:ea typeface="HGSｺﾞｼｯｸM"/>
                        </a:rPr>
                        <a:t>　</a:t>
                      </a:r>
                      <a:endParaRPr lang="ja-JP" sz="1000" kern="100" dirty="0">
                        <a:latin typeface="Century"/>
                        <a:ea typeface="ＭＳ 明朝"/>
                        <a:cs typeface="Times New Roman"/>
                      </a:endParaRPr>
                    </a:p>
                  </a:txBody>
                  <a:tcPr marL="48345" marR="48345"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03451" name="Text Box 8"/>
          <p:cNvSpPr txBox="1">
            <a:spLocks noChangeArrowheads="1"/>
          </p:cNvSpPr>
          <p:nvPr/>
        </p:nvSpPr>
        <p:spPr bwMode="auto">
          <a:xfrm>
            <a:off x="998553" y="209160"/>
            <a:ext cx="533400" cy="205920"/>
          </a:xfrm>
          <a:prstGeom prst="rect">
            <a:avLst/>
          </a:prstGeom>
          <a:noFill/>
          <a:ln w="9525">
            <a:noFill/>
            <a:miter lim="800000"/>
            <a:headEnd/>
            <a:tailEnd/>
          </a:ln>
        </p:spPr>
        <p:txBody>
          <a:bodyPr lIns="73008" tIns="8736" rIns="73008" bIns="8736"/>
          <a:lstStyle/>
          <a:p>
            <a:pPr eaLnBrk="0" hangingPunct="0"/>
            <a:endParaRPr lang="ja-JP" altLang="ja-JP" sz="1179" dirty="0">
              <a:solidFill>
                <a:srgbClr val="000000"/>
              </a:solidFill>
            </a:endParaRPr>
          </a:p>
        </p:txBody>
      </p:sp>
      <p:sp>
        <p:nvSpPr>
          <p:cNvPr id="103452" name="Line 27"/>
          <p:cNvSpPr>
            <a:spLocks noChangeShapeType="1"/>
          </p:cNvSpPr>
          <p:nvPr/>
        </p:nvSpPr>
        <p:spPr bwMode="auto">
          <a:xfrm flipV="1">
            <a:off x="6753225" y="4508642"/>
            <a:ext cx="387350" cy="7800"/>
          </a:xfrm>
          <a:prstGeom prst="line">
            <a:avLst/>
          </a:prstGeom>
          <a:noFill/>
          <a:ln w="9525">
            <a:solidFill>
              <a:srgbClr val="000000"/>
            </a:solidFill>
            <a:round/>
            <a:headEnd/>
            <a:tailEnd type="triangle" w="med" len="med"/>
          </a:ln>
        </p:spPr>
        <p:txBody>
          <a:bodyPr/>
          <a:lstStyle/>
          <a:p>
            <a:endParaRPr lang="ja-JP" altLang="en-US" dirty="0">
              <a:solidFill>
                <a:prstClr val="black"/>
              </a:solidFill>
            </a:endParaRPr>
          </a:p>
        </p:txBody>
      </p:sp>
      <p:sp>
        <p:nvSpPr>
          <p:cNvPr id="103453" name="Line 23"/>
          <p:cNvSpPr>
            <a:spLocks noChangeShapeType="1"/>
          </p:cNvSpPr>
          <p:nvPr/>
        </p:nvSpPr>
        <p:spPr bwMode="auto">
          <a:xfrm>
            <a:off x="3584589" y="4084322"/>
            <a:ext cx="457200" cy="0"/>
          </a:xfrm>
          <a:prstGeom prst="line">
            <a:avLst/>
          </a:prstGeom>
          <a:noFill/>
          <a:ln w="9525">
            <a:solidFill>
              <a:srgbClr val="000000"/>
            </a:solidFill>
            <a:round/>
            <a:headEnd/>
            <a:tailEnd type="triangle" w="med" len="med"/>
          </a:ln>
        </p:spPr>
        <p:txBody>
          <a:bodyPr/>
          <a:lstStyle/>
          <a:p>
            <a:endParaRPr lang="ja-JP" altLang="en-US" dirty="0">
              <a:solidFill>
                <a:prstClr val="black"/>
              </a:solidFill>
            </a:endParaRPr>
          </a:p>
        </p:txBody>
      </p:sp>
      <p:sp>
        <p:nvSpPr>
          <p:cNvPr id="103454" name="Line 11"/>
          <p:cNvSpPr>
            <a:spLocks noChangeShapeType="1"/>
          </p:cNvSpPr>
          <p:nvPr/>
        </p:nvSpPr>
        <p:spPr bwMode="auto">
          <a:xfrm>
            <a:off x="8024827" y="4053122"/>
            <a:ext cx="312737" cy="0"/>
          </a:xfrm>
          <a:prstGeom prst="line">
            <a:avLst/>
          </a:prstGeom>
          <a:noFill/>
          <a:ln w="9525">
            <a:solidFill>
              <a:srgbClr val="000000"/>
            </a:solidFill>
            <a:round/>
            <a:headEnd/>
            <a:tailEnd type="triangle" w="med" len="med"/>
          </a:ln>
        </p:spPr>
        <p:txBody>
          <a:bodyPr/>
          <a:lstStyle/>
          <a:p>
            <a:endParaRPr lang="ja-JP" altLang="en-US" dirty="0">
              <a:solidFill>
                <a:prstClr val="black"/>
              </a:solidFill>
            </a:endParaRPr>
          </a:p>
        </p:txBody>
      </p:sp>
      <p:sp>
        <p:nvSpPr>
          <p:cNvPr id="174099" name="Text Box 19"/>
          <p:cNvSpPr txBox="1">
            <a:spLocks noChangeArrowheads="1"/>
          </p:cNvSpPr>
          <p:nvPr/>
        </p:nvSpPr>
        <p:spPr bwMode="auto">
          <a:xfrm>
            <a:off x="4016387" y="4014122"/>
            <a:ext cx="304800" cy="611520"/>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vert="eaVert" lIns="73008" tIns="8736" rIns="73008" bIns="8736" anchor="ctr" anchorCtr="1"/>
          <a:lstStyle/>
          <a:p>
            <a:pPr eaLnBrk="0" hangingPunct="0">
              <a:defRPr/>
            </a:pPr>
            <a:r>
              <a:rPr lang="ja-JP" altLang="en-US" sz="1081" dirty="0">
                <a:solidFill>
                  <a:prstClr val="black"/>
                </a:solidFill>
                <a:latin typeface="Arial"/>
                <a:ea typeface="ＭＳ Ｐゴシック"/>
              </a:rPr>
              <a:t>市町村</a:t>
            </a:r>
            <a:endParaRPr lang="en-US" altLang="ja-JP" sz="1081" dirty="0">
              <a:solidFill>
                <a:prstClr val="black"/>
              </a:solidFill>
              <a:latin typeface="Arial"/>
              <a:ea typeface="ＭＳ Ｐゴシック"/>
            </a:endParaRPr>
          </a:p>
        </p:txBody>
      </p:sp>
      <p:sp>
        <p:nvSpPr>
          <p:cNvPr id="174096" name="Text Box 16"/>
          <p:cNvSpPr txBox="1">
            <a:spLocks noChangeArrowheads="1"/>
          </p:cNvSpPr>
          <p:nvPr/>
        </p:nvSpPr>
        <p:spPr bwMode="auto">
          <a:xfrm>
            <a:off x="7689865" y="3872162"/>
            <a:ext cx="315913" cy="611520"/>
          </a:xfrm>
          <a:prstGeom prst="rect">
            <a:avLst/>
          </a:prstGeom>
          <a:solidFill>
            <a:srgbClr val="99CCFF"/>
          </a:solidFill>
          <a:ln w="9525">
            <a:solidFill>
              <a:srgbClr val="000000"/>
            </a:solidFill>
            <a:miter lim="800000"/>
            <a:headEnd/>
            <a:tailEnd/>
          </a:ln>
          <a:effectLst>
            <a:outerShdw dist="35921" dir="2700000" algn="ctr" rotWithShape="0">
              <a:srgbClr val="808080"/>
            </a:outerShdw>
          </a:effectLst>
        </p:spPr>
        <p:txBody>
          <a:bodyPr vert="eaVert" lIns="73008" tIns="8736" rIns="73008" bIns="8736" anchor="ctr" anchorCtr="1"/>
          <a:lstStyle/>
          <a:p>
            <a:pPr eaLnBrk="0" hangingPunct="0">
              <a:defRPr/>
            </a:pPr>
            <a:r>
              <a:rPr lang="ja-JP" altLang="en-US" sz="1081" dirty="0">
                <a:solidFill>
                  <a:prstClr val="black"/>
                </a:solidFill>
                <a:latin typeface="Arial"/>
                <a:ea typeface="ＭＳ Ｐゴシック"/>
              </a:rPr>
              <a:t>都道府県</a:t>
            </a:r>
            <a:endParaRPr lang="ja-JP" altLang="ja-JP" sz="1081" dirty="0">
              <a:solidFill>
                <a:prstClr val="black"/>
              </a:solidFill>
              <a:latin typeface="Arial"/>
              <a:ea typeface="ＭＳ Ｐゴシック"/>
            </a:endParaRPr>
          </a:p>
        </p:txBody>
      </p:sp>
      <p:sp>
        <p:nvSpPr>
          <p:cNvPr id="103457" name="Line 13"/>
          <p:cNvSpPr>
            <a:spLocks noChangeShapeType="1"/>
          </p:cNvSpPr>
          <p:nvPr/>
        </p:nvSpPr>
        <p:spPr bwMode="auto">
          <a:xfrm>
            <a:off x="6770704" y="4045322"/>
            <a:ext cx="914401" cy="0"/>
          </a:xfrm>
          <a:prstGeom prst="line">
            <a:avLst/>
          </a:prstGeom>
          <a:noFill/>
          <a:ln w="9525">
            <a:solidFill>
              <a:srgbClr val="000000"/>
            </a:solidFill>
            <a:round/>
            <a:headEnd/>
            <a:tailEnd type="triangle" w="med" len="med"/>
          </a:ln>
        </p:spPr>
        <p:txBody>
          <a:bodyPr/>
          <a:lstStyle/>
          <a:p>
            <a:endParaRPr lang="ja-JP" altLang="en-US" dirty="0">
              <a:solidFill>
                <a:prstClr val="black"/>
              </a:solidFill>
            </a:endParaRPr>
          </a:p>
        </p:txBody>
      </p:sp>
      <p:sp>
        <p:nvSpPr>
          <p:cNvPr id="174092" name="Text Box 12"/>
          <p:cNvSpPr txBox="1">
            <a:spLocks noChangeArrowheads="1"/>
          </p:cNvSpPr>
          <p:nvPr/>
        </p:nvSpPr>
        <p:spPr bwMode="auto">
          <a:xfrm>
            <a:off x="344500" y="4014122"/>
            <a:ext cx="304800" cy="611520"/>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73008" tIns="8736" rIns="73008" bIns="8736" anchor="ctr" anchorCtr="1"/>
          <a:lstStyle/>
          <a:p>
            <a:pPr eaLnBrk="0" hangingPunct="0">
              <a:defRPr/>
            </a:pPr>
            <a:r>
              <a:rPr lang="ja-JP" altLang="en-US" sz="983" dirty="0">
                <a:solidFill>
                  <a:prstClr val="black"/>
                </a:solidFill>
                <a:latin typeface="Arial"/>
                <a:ea typeface="ＭＳ Ｐゴシック"/>
              </a:rPr>
              <a:t>虐待発見</a:t>
            </a:r>
            <a:endParaRPr lang="ja-JP" altLang="ja-JP" sz="983" dirty="0">
              <a:solidFill>
                <a:prstClr val="black"/>
              </a:solidFill>
              <a:latin typeface="Arial"/>
              <a:ea typeface="ＭＳ Ｐゴシック"/>
            </a:endParaRPr>
          </a:p>
        </p:txBody>
      </p:sp>
      <p:sp>
        <p:nvSpPr>
          <p:cNvPr id="103459" name="Line 9"/>
          <p:cNvSpPr>
            <a:spLocks noChangeShapeType="1"/>
          </p:cNvSpPr>
          <p:nvPr/>
        </p:nvSpPr>
        <p:spPr bwMode="auto">
          <a:xfrm>
            <a:off x="665166" y="4126442"/>
            <a:ext cx="381000" cy="0"/>
          </a:xfrm>
          <a:prstGeom prst="line">
            <a:avLst/>
          </a:prstGeom>
          <a:noFill/>
          <a:ln w="9525">
            <a:solidFill>
              <a:srgbClr val="000000"/>
            </a:solidFill>
            <a:round/>
            <a:headEnd/>
            <a:tailEnd type="triangle" w="med" len="med"/>
          </a:ln>
        </p:spPr>
        <p:txBody>
          <a:bodyPr/>
          <a:lstStyle/>
          <a:p>
            <a:endParaRPr lang="ja-JP" altLang="en-US" dirty="0">
              <a:solidFill>
                <a:prstClr val="black"/>
              </a:solidFill>
            </a:endParaRPr>
          </a:p>
        </p:txBody>
      </p:sp>
      <p:sp>
        <p:nvSpPr>
          <p:cNvPr id="103460" name="Line 7"/>
          <p:cNvSpPr>
            <a:spLocks noChangeShapeType="1"/>
          </p:cNvSpPr>
          <p:nvPr/>
        </p:nvSpPr>
        <p:spPr bwMode="auto">
          <a:xfrm>
            <a:off x="7461264" y="4502402"/>
            <a:ext cx="228601" cy="0"/>
          </a:xfrm>
          <a:prstGeom prst="line">
            <a:avLst/>
          </a:prstGeom>
          <a:noFill/>
          <a:ln w="9525">
            <a:solidFill>
              <a:srgbClr val="000000"/>
            </a:solidFill>
            <a:round/>
            <a:headEnd/>
            <a:tailEnd type="triangle" w="med" len="med"/>
          </a:ln>
        </p:spPr>
        <p:txBody>
          <a:bodyPr/>
          <a:lstStyle/>
          <a:p>
            <a:endParaRPr lang="ja-JP" altLang="en-US" dirty="0">
              <a:solidFill>
                <a:prstClr val="black"/>
              </a:solidFill>
            </a:endParaRPr>
          </a:p>
        </p:txBody>
      </p:sp>
      <p:sp>
        <p:nvSpPr>
          <p:cNvPr id="103461" name="Rectangle 10"/>
          <p:cNvSpPr>
            <a:spLocks noChangeArrowheads="1"/>
          </p:cNvSpPr>
          <p:nvPr/>
        </p:nvSpPr>
        <p:spPr bwMode="auto">
          <a:xfrm>
            <a:off x="1963756" y="168600"/>
            <a:ext cx="1076325" cy="405600"/>
          </a:xfrm>
          <a:prstGeom prst="rect">
            <a:avLst/>
          </a:prstGeom>
          <a:noFill/>
          <a:ln w="9525">
            <a:noFill/>
            <a:prstDash val="dash"/>
            <a:miter lim="800000"/>
            <a:headEnd/>
            <a:tailEnd/>
          </a:ln>
        </p:spPr>
        <p:txBody>
          <a:bodyPr lIns="73008" tIns="8736" rIns="73008" bIns="8736"/>
          <a:lstStyle/>
          <a:p>
            <a:pPr eaLnBrk="0" hangingPunct="0"/>
            <a:endParaRPr lang="ja-JP" altLang="ja-JP" sz="1179" dirty="0">
              <a:solidFill>
                <a:srgbClr val="000000"/>
              </a:solidFill>
            </a:endParaRPr>
          </a:p>
        </p:txBody>
      </p:sp>
      <p:sp>
        <p:nvSpPr>
          <p:cNvPr id="103462" name="Rectangle 18"/>
          <p:cNvSpPr>
            <a:spLocks noChangeArrowheads="1"/>
          </p:cNvSpPr>
          <p:nvPr/>
        </p:nvSpPr>
        <p:spPr bwMode="auto">
          <a:xfrm>
            <a:off x="1962168" y="171720"/>
            <a:ext cx="1076325" cy="620880"/>
          </a:xfrm>
          <a:prstGeom prst="rect">
            <a:avLst/>
          </a:prstGeom>
          <a:noFill/>
          <a:ln w="9525">
            <a:noFill/>
            <a:prstDash val="dash"/>
            <a:miter lim="800000"/>
            <a:headEnd/>
            <a:tailEnd/>
          </a:ln>
        </p:spPr>
        <p:txBody>
          <a:bodyPr lIns="73008" tIns="8736" rIns="73008" bIns="8736"/>
          <a:lstStyle/>
          <a:p>
            <a:pPr eaLnBrk="0" hangingPunct="0"/>
            <a:endParaRPr lang="ja-JP" altLang="ja-JP" sz="1179" dirty="0">
              <a:solidFill>
                <a:srgbClr val="000000"/>
              </a:solidFill>
            </a:endParaRPr>
          </a:p>
        </p:txBody>
      </p:sp>
      <p:sp>
        <p:nvSpPr>
          <p:cNvPr id="37" name="Text Box 12"/>
          <p:cNvSpPr txBox="1">
            <a:spLocks noChangeArrowheads="1"/>
          </p:cNvSpPr>
          <p:nvPr/>
        </p:nvSpPr>
        <p:spPr bwMode="auto">
          <a:xfrm>
            <a:off x="6448427" y="4025042"/>
            <a:ext cx="304800" cy="611520"/>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73008" tIns="8736" rIns="73008" bIns="8736" anchor="ctr" anchorCtr="1"/>
          <a:lstStyle/>
          <a:p>
            <a:pPr eaLnBrk="0" hangingPunct="0">
              <a:defRPr/>
            </a:pPr>
            <a:r>
              <a:rPr lang="ja-JP" altLang="en-US" sz="983" dirty="0">
                <a:solidFill>
                  <a:prstClr val="black"/>
                </a:solidFill>
                <a:latin typeface="Arial"/>
                <a:ea typeface="ＭＳ Ｐゴシック"/>
              </a:rPr>
              <a:t>虐待発見</a:t>
            </a:r>
            <a:endParaRPr lang="ja-JP" altLang="ja-JP" sz="983" dirty="0">
              <a:solidFill>
                <a:prstClr val="black"/>
              </a:solidFill>
              <a:latin typeface="Arial"/>
              <a:ea typeface="ＭＳ Ｐゴシック"/>
            </a:endParaRPr>
          </a:p>
        </p:txBody>
      </p:sp>
      <p:sp>
        <p:nvSpPr>
          <p:cNvPr id="38" name="Text Box 12"/>
          <p:cNvSpPr txBox="1">
            <a:spLocks noChangeArrowheads="1"/>
          </p:cNvSpPr>
          <p:nvPr/>
        </p:nvSpPr>
        <p:spPr bwMode="auto">
          <a:xfrm>
            <a:off x="3352812" y="4014122"/>
            <a:ext cx="304800" cy="611520"/>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73008" tIns="8736" rIns="73008" bIns="8736" anchor="ctr" anchorCtr="1"/>
          <a:lstStyle/>
          <a:p>
            <a:pPr eaLnBrk="0" hangingPunct="0">
              <a:defRPr/>
            </a:pPr>
            <a:r>
              <a:rPr lang="ja-JP" altLang="en-US" sz="983" dirty="0">
                <a:solidFill>
                  <a:prstClr val="black"/>
                </a:solidFill>
                <a:latin typeface="Arial"/>
                <a:ea typeface="ＭＳ Ｐゴシック"/>
              </a:rPr>
              <a:t>虐待発見</a:t>
            </a:r>
            <a:endParaRPr lang="ja-JP" altLang="ja-JP" sz="983" dirty="0">
              <a:solidFill>
                <a:prstClr val="black"/>
              </a:solidFill>
              <a:latin typeface="Arial"/>
              <a:ea typeface="ＭＳ Ｐゴシック"/>
            </a:endParaRPr>
          </a:p>
        </p:txBody>
      </p:sp>
      <p:sp>
        <p:nvSpPr>
          <p:cNvPr id="36" name="Text Box 19"/>
          <p:cNvSpPr txBox="1">
            <a:spLocks noChangeArrowheads="1"/>
          </p:cNvSpPr>
          <p:nvPr/>
        </p:nvSpPr>
        <p:spPr bwMode="auto">
          <a:xfrm>
            <a:off x="7142175" y="4084322"/>
            <a:ext cx="304800" cy="611520"/>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vert="eaVert" lIns="73008" tIns="8736" rIns="73008" bIns="8736" anchor="ctr" anchorCtr="1"/>
          <a:lstStyle/>
          <a:p>
            <a:pPr eaLnBrk="0" hangingPunct="0">
              <a:defRPr/>
            </a:pPr>
            <a:r>
              <a:rPr lang="ja-JP" altLang="en-US" sz="1081" dirty="0">
                <a:solidFill>
                  <a:prstClr val="black"/>
                </a:solidFill>
                <a:latin typeface="Arial"/>
                <a:ea typeface="ＭＳ Ｐゴシック"/>
              </a:rPr>
              <a:t>市町村</a:t>
            </a:r>
            <a:endParaRPr lang="en-US" altLang="ja-JP" sz="1081" dirty="0">
              <a:solidFill>
                <a:prstClr val="black"/>
              </a:solidFill>
              <a:latin typeface="Arial"/>
              <a:ea typeface="ＭＳ Ｐゴシック"/>
            </a:endParaRPr>
          </a:p>
        </p:txBody>
      </p:sp>
      <p:sp>
        <p:nvSpPr>
          <p:cNvPr id="39" name="正方形/長方形 38"/>
          <p:cNvSpPr/>
          <p:nvPr/>
        </p:nvSpPr>
        <p:spPr>
          <a:xfrm>
            <a:off x="116464" y="5551819"/>
            <a:ext cx="9648824" cy="91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4242" indent="-84242">
              <a:defRPr/>
            </a:pPr>
            <a:r>
              <a:rPr lang="ja-JP" altLang="en-US" sz="1032" dirty="0">
                <a:solidFill>
                  <a:prstClr val="black"/>
                </a:solidFill>
              </a:rPr>
              <a:t>附則第２条</a:t>
            </a:r>
            <a:endParaRPr lang="en-US" altLang="ja-JP" sz="1032" dirty="0">
              <a:solidFill>
                <a:prstClr val="black"/>
              </a:solidFill>
            </a:endParaRPr>
          </a:p>
          <a:p>
            <a:pPr marL="84242" indent="-84242">
              <a:defRPr/>
            </a:pPr>
            <a:r>
              <a:rPr lang="ja-JP" altLang="en-US" sz="1032" dirty="0">
                <a:solidFill>
                  <a:prstClr val="black"/>
                </a:solidFill>
              </a:rPr>
              <a:t>　　政府は、学校、保育所等、医療機関、官公署等における障害者に対する虐待の防止等の体制の在り方並びに障害者の安全の確認又は安全の確保を実効的に行うための方策、障害者を訪問して相談等を行う体制の充実強化その他の障害者虐待の防止、障害者虐待を受けた障害者の保護及び自立の支援、養護者に対する支援等のための制度について、この法律の施行後三年を目途として、児童虐待、高齢者虐待、配偶者からの暴力等の防止等に関する法制度全般の見直しの状況を踏まえ、この法律の施行状況等を勘案して検討を加え、その結果に基づいて必要な措置を講ずるものとする。 </a:t>
            </a:r>
          </a:p>
        </p:txBody>
      </p:sp>
      <p:sp>
        <p:nvSpPr>
          <p:cNvPr id="40" name="AutoShape 3"/>
          <p:cNvSpPr>
            <a:spLocks noChangeArrowheads="1"/>
          </p:cNvSpPr>
          <p:nvPr/>
        </p:nvSpPr>
        <p:spPr bwMode="auto">
          <a:xfrm>
            <a:off x="273052" y="5319381"/>
            <a:ext cx="685800" cy="232440"/>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3008" tIns="8736" rIns="73008" bIns="8736" anchor="ctr" anchorCtr="1"/>
          <a:lstStyle/>
          <a:p>
            <a:pPr marL="117003" indent="-117003" algn="ctr" defTabSz="858020">
              <a:defRPr/>
            </a:pPr>
            <a:r>
              <a:rPr lang="ja-JP" altLang="en-US" sz="983" dirty="0">
                <a:solidFill>
                  <a:prstClr val="black"/>
                </a:solidFill>
                <a:latin typeface="Arial"/>
                <a:ea typeface="ＭＳ Ｐゴシック"/>
              </a:rPr>
              <a:t>検討</a:t>
            </a:r>
          </a:p>
        </p:txBody>
      </p:sp>
      <p:sp>
        <p:nvSpPr>
          <p:cNvPr id="103468" name="Text Box 25"/>
          <p:cNvSpPr txBox="1">
            <a:spLocks noChangeArrowheads="1"/>
          </p:cNvSpPr>
          <p:nvPr/>
        </p:nvSpPr>
        <p:spPr bwMode="auto">
          <a:xfrm>
            <a:off x="611204" y="4154522"/>
            <a:ext cx="465138" cy="212160"/>
          </a:xfrm>
          <a:prstGeom prst="rect">
            <a:avLst/>
          </a:prstGeom>
          <a:noFill/>
          <a:ln w="9525">
            <a:noFill/>
            <a:miter lim="800000"/>
            <a:headEnd/>
            <a:tailEnd/>
          </a:ln>
        </p:spPr>
        <p:txBody>
          <a:bodyPr lIns="0" tIns="0" rIns="0" bIns="0" anchor="ctr" anchorCtr="1"/>
          <a:lstStyle/>
          <a:p>
            <a:pPr eaLnBrk="0" hangingPunct="0"/>
            <a:r>
              <a:rPr lang="ja-JP" altLang="en-US" sz="983" dirty="0">
                <a:solidFill>
                  <a:srgbClr val="000000"/>
                </a:solidFill>
              </a:rPr>
              <a:t>通報</a:t>
            </a:r>
            <a:endParaRPr lang="ja-JP" altLang="ja-JP" sz="1179" dirty="0">
              <a:solidFill>
                <a:srgbClr val="000000"/>
              </a:solidFill>
            </a:endParaRPr>
          </a:p>
        </p:txBody>
      </p:sp>
      <p:sp>
        <p:nvSpPr>
          <p:cNvPr id="42" name="Rectangle 26"/>
          <p:cNvSpPr>
            <a:spLocks noChangeArrowheads="1"/>
          </p:cNvSpPr>
          <p:nvPr/>
        </p:nvSpPr>
        <p:spPr bwMode="auto">
          <a:xfrm>
            <a:off x="992205" y="4226282"/>
            <a:ext cx="2232025" cy="424320"/>
          </a:xfrm>
          <a:prstGeom prst="rect">
            <a:avLst/>
          </a:prstGeom>
          <a:solidFill>
            <a:srgbClr val="FFFFFF"/>
          </a:solidFill>
          <a:ln w="9525">
            <a:solidFill>
              <a:srgbClr val="000000"/>
            </a:solidFill>
            <a:prstDash val="dash"/>
            <a:miter lim="800000"/>
            <a:headEnd/>
            <a:tailEnd/>
          </a:ln>
        </p:spPr>
        <p:txBody>
          <a:bodyPr lIns="35376" tIns="8736" rIns="35376" bIns="8736" anchor="ctr"/>
          <a:lstStyle/>
          <a:p>
            <a:pPr eaLnBrk="0" hangingPunct="0">
              <a:defRPr/>
            </a:pPr>
            <a:r>
              <a:rPr lang="ja-JP" altLang="ja-JP" sz="1032" kern="100" dirty="0">
                <a:solidFill>
                  <a:prstClr val="black"/>
                </a:solidFill>
                <a:latin typeface="Century"/>
                <a:ea typeface="HGｺﾞｼｯｸM"/>
                <a:cs typeface="Times New Roman"/>
              </a:rPr>
              <a:t>①</a:t>
            </a:r>
            <a:r>
              <a:rPr lang="ja-JP" altLang="en-US" sz="1032" kern="100" dirty="0">
                <a:solidFill>
                  <a:prstClr val="black"/>
                </a:solidFill>
                <a:latin typeface="Century"/>
                <a:ea typeface="HGｺﾞｼｯｸM"/>
                <a:cs typeface="Times New Roman"/>
              </a:rPr>
              <a:t>事実確認（立入調査等）</a:t>
            </a:r>
            <a:endParaRPr lang="en-US" altLang="ja-JP" sz="1032" kern="100" dirty="0">
              <a:solidFill>
                <a:prstClr val="black"/>
              </a:solidFill>
              <a:latin typeface="Century"/>
              <a:ea typeface="HGｺﾞｼｯｸM"/>
              <a:cs typeface="Times New Roman"/>
            </a:endParaRPr>
          </a:p>
          <a:p>
            <a:pPr marL="179405" indent="-179405" eaLnBrk="0" hangingPunct="0">
              <a:defRPr/>
            </a:pPr>
            <a:r>
              <a:rPr lang="ja-JP" altLang="ja-JP" sz="1032" kern="100" dirty="0">
                <a:solidFill>
                  <a:prstClr val="black"/>
                </a:solidFill>
                <a:latin typeface="Century"/>
                <a:ea typeface="HGｺﾞｼｯｸM"/>
                <a:cs typeface="Times New Roman"/>
              </a:rPr>
              <a:t>②措置</a:t>
            </a:r>
            <a:r>
              <a:rPr lang="en-US" altLang="ja-JP" sz="1032" kern="100" dirty="0">
                <a:solidFill>
                  <a:prstClr val="black"/>
                </a:solidFill>
                <a:latin typeface="Century"/>
                <a:ea typeface="HGｺﾞｼｯｸM"/>
                <a:cs typeface="Times New Roman"/>
              </a:rPr>
              <a:t>(</a:t>
            </a:r>
            <a:r>
              <a:rPr lang="ja-JP" altLang="en-US" sz="1032" kern="100" dirty="0">
                <a:solidFill>
                  <a:prstClr val="black"/>
                </a:solidFill>
                <a:latin typeface="Century"/>
                <a:ea typeface="HGｺﾞｼｯｸM"/>
                <a:cs typeface="Times New Roman"/>
              </a:rPr>
              <a:t>一時保護、後見審判請求</a:t>
            </a:r>
            <a:r>
              <a:rPr lang="en-US" altLang="ja-JP" sz="1032" kern="100" dirty="0">
                <a:solidFill>
                  <a:prstClr val="black"/>
                </a:solidFill>
                <a:latin typeface="Century"/>
                <a:ea typeface="HGｺﾞｼｯｸM"/>
                <a:cs typeface="Times New Roman"/>
              </a:rPr>
              <a:t>)</a:t>
            </a:r>
            <a:endParaRPr lang="ja-JP" altLang="ja-JP" sz="1032" dirty="0">
              <a:solidFill>
                <a:prstClr val="black"/>
              </a:solidFill>
              <a:latin typeface="Arial"/>
              <a:ea typeface="ＭＳ Ｐゴシック"/>
            </a:endParaRPr>
          </a:p>
        </p:txBody>
      </p:sp>
      <p:sp>
        <p:nvSpPr>
          <p:cNvPr id="103470" name="Line 23"/>
          <p:cNvSpPr>
            <a:spLocks noChangeShapeType="1"/>
          </p:cNvSpPr>
          <p:nvPr/>
        </p:nvSpPr>
        <p:spPr bwMode="auto">
          <a:xfrm>
            <a:off x="4305305" y="4084322"/>
            <a:ext cx="457200" cy="0"/>
          </a:xfrm>
          <a:prstGeom prst="line">
            <a:avLst/>
          </a:prstGeom>
          <a:noFill/>
          <a:ln w="9525">
            <a:solidFill>
              <a:srgbClr val="000000"/>
            </a:solidFill>
            <a:round/>
            <a:headEnd/>
            <a:tailEnd type="triangle" w="med" len="med"/>
          </a:ln>
        </p:spPr>
        <p:txBody>
          <a:bodyPr/>
          <a:lstStyle/>
          <a:p>
            <a:endParaRPr lang="ja-JP" altLang="en-US" dirty="0">
              <a:solidFill>
                <a:prstClr val="black"/>
              </a:solidFill>
            </a:endParaRPr>
          </a:p>
        </p:txBody>
      </p:sp>
      <p:sp>
        <p:nvSpPr>
          <p:cNvPr id="44" name="Rectangle 26"/>
          <p:cNvSpPr>
            <a:spLocks noChangeArrowheads="1"/>
          </p:cNvSpPr>
          <p:nvPr/>
        </p:nvSpPr>
        <p:spPr bwMode="auto">
          <a:xfrm>
            <a:off x="4541851" y="4226286"/>
            <a:ext cx="1800225" cy="352560"/>
          </a:xfrm>
          <a:prstGeom prst="rect">
            <a:avLst/>
          </a:prstGeom>
          <a:solidFill>
            <a:srgbClr val="FFFFFF"/>
          </a:solidFill>
          <a:ln w="9525">
            <a:solidFill>
              <a:srgbClr val="000000"/>
            </a:solidFill>
            <a:prstDash val="dash"/>
            <a:miter lim="800000"/>
            <a:headEnd/>
            <a:tailEnd/>
          </a:ln>
        </p:spPr>
        <p:txBody>
          <a:bodyPr lIns="35376" tIns="8736" rIns="35376" bIns="8736" anchor="b"/>
          <a:lstStyle/>
          <a:p>
            <a:pPr eaLnBrk="0" hangingPunct="0">
              <a:defRPr/>
            </a:pPr>
            <a:r>
              <a:rPr lang="ja-JP" altLang="ja-JP" sz="983" kern="100" dirty="0">
                <a:solidFill>
                  <a:prstClr val="black"/>
                </a:solidFill>
                <a:latin typeface="Century"/>
                <a:ea typeface="HGｺﾞｼｯｸM"/>
                <a:cs typeface="Times New Roman"/>
              </a:rPr>
              <a:t>①監督権限等の適切な行使</a:t>
            </a:r>
            <a:endParaRPr lang="en-US" altLang="ja-JP" sz="983" kern="100" dirty="0">
              <a:solidFill>
                <a:prstClr val="black"/>
              </a:solidFill>
              <a:latin typeface="Century"/>
              <a:ea typeface="HGｺﾞｼｯｸM"/>
              <a:cs typeface="Times New Roman"/>
            </a:endParaRPr>
          </a:p>
          <a:p>
            <a:pPr eaLnBrk="0" hangingPunct="0">
              <a:defRPr/>
            </a:pPr>
            <a:r>
              <a:rPr lang="ja-JP" altLang="ja-JP" sz="983" kern="100" dirty="0">
                <a:solidFill>
                  <a:prstClr val="black"/>
                </a:solidFill>
                <a:latin typeface="Century"/>
                <a:ea typeface="HGｺﾞｼｯｸM"/>
                <a:cs typeface="Times New Roman"/>
              </a:rPr>
              <a:t>②措置等の公表</a:t>
            </a:r>
            <a:endParaRPr lang="ja-JP" altLang="ja-JP" sz="983" dirty="0">
              <a:solidFill>
                <a:prstClr val="black"/>
              </a:solidFill>
              <a:latin typeface="Arial"/>
              <a:ea typeface="ＭＳ Ｐゴシック"/>
            </a:endParaRPr>
          </a:p>
        </p:txBody>
      </p:sp>
      <p:sp>
        <p:nvSpPr>
          <p:cNvPr id="45" name="Rectangle 26"/>
          <p:cNvSpPr>
            <a:spLocks noChangeArrowheads="1"/>
          </p:cNvSpPr>
          <p:nvPr/>
        </p:nvSpPr>
        <p:spPr bwMode="auto">
          <a:xfrm>
            <a:off x="8369303" y="4123322"/>
            <a:ext cx="1120776" cy="566280"/>
          </a:xfrm>
          <a:prstGeom prst="rect">
            <a:avLst/>
          </a:prstGeom>
          <a:solidFill>
            <a:srgbClr val="FFFFFF"/>
          </a:solidFill>
          <a:ln w="9525">
            <a:solidFill>
              <a:srgbClr val="000000"/>
            </a:solidFill>
            <a:prstDash val="dash"/>
            <a:miter lim="800000"/>
            <a:headEnd/>
            <a:tailEnd/>
          </a:ln>
        </p:spPr>
        <p:txBody>
          <a:bodyPr lIns="35376" tIns="8736" rIns="35376" bIns="8736" anchor="b"/>
          <a:lstStyle/>
          <a:p>
            <a:pPr marL="84242" indent="-84242" eaLnBrk="0" hangingPunct="0">
              <a:defRPr/>
            </a:pPr>
            <a:r>
              <a:rPr lang="ja-JP" altLang="ja-JP" sz="983" kern="100" dirty="0">
                <a:solidFill>
                  <a:prstClr val="black"/>
                </a:solidFill>
                <a:latin typeface="Century"/>
                <a:ea typeface="HGｺﾞｼｯｸM"/>
                <a:cs typeface="Times New Roman"/>
              </a:rPr>
              <a:t>①監督権限等の適切な行使</a:t>
            </a:r>
            <a:endParaRPr lang="en-US" altLang="ja-JP" sz="983" kern="100" dirty="0">
              <a:solidFill>
                <a:prstClr val="black"/>
              </a:solidFill>
              <a:latin typeface="Century"/>
              <a:ea typeface="HGｺﾞｼｯｸM"/>
              <a:cs typeface="Times New Roman"/>
            </a:endParaRPr>
          </a:p>
          <a:p>
            <a:pPr eaLnBrk="0" hangingPunct="0">
              <a:defRPr/>
            </a:pPr>
            <a:r>
              <a:rPr lang="ja-JP" altLang="ja-JP" sz="983" kern="100" dirty="0">
                <a:solidFill>
                  <a:prstClr val="black"/>
                </a:solidFill>
                <a:latin typeface="Century"/>
                <a:ea typeface="HGｺﾞｼｯｸM"/>
                <a:cs typeface="Times New Roman"/>
              </a:rPr>
              <a:t>②措置等の公表</a:t>
            </a:r>
            <a:endParaRPr lang="ja-JP" altLang="ja-JP" sz="983" dirty="0">
              <a:solidFill>
                <a:prstClr val="black"/>
              </a:solidFill>
              <a:latin typeface="Arial"/>
              <a:ea typeface="ＭＳ Ｐゴシック"/>
            </a:endParaRPr>
          </a:p>
        </p:txBody>
      </p:sp>
      <p:sp>
        <p:nvSpPr>
          <p:cNvPr id="103473" name="Text Box 25"/>
          <p:cNvSpPr txBox="1">
            <a:spLocks noChangeArrowheads="1"/>
          </p:cNvSpPr>
          <p:nvPr/>
        </p:nvSpPr>
        <p:spPr bwMode="auto">
          <a:xfrm>
            <a:off x="3584590" y="4084322"/>
            <a:ext cx="465139" cy="212160"/>
          </a:xfrm>
          <a:prstGeom prst="rect">
            <a:avLst/>
          </a:prstGeom>
          <a:noFill/>
          <a:ln w="9525">
            <a:noFill/>
            <a:miter lim="800000"/>
            <a:headEnd/>
            <a:tailEnd/>
          </a:ln>
        </p:spPr>
        <p:txBody>
          <a:bodyPr lIns="0" tIns="0" rIns="0" bIns="0" anchor="ctr" anchorCtr="1"/>
          <a:lstStyle/>
          <a:p>
            <a:pPr eaLnBrk="0" hangingPunct="0"/>
            <a:r>
              <a:rPr lang="ja-JP" altLang="en-US" sz="983" dirty="0">
                <a:solidFill>
                  <a:srgbClr val="000000"/>
                </a:solidFill>
              </a:rPr>
              <a:t>通報</a:t>
            </a:r>
            <a:endParaRPr lang="ja-JP" altLang="ja-JP" sz="1179" dirty="0">
              <a:solidFill>
                <a:srgbClr val="000000"/>
              </a:solidFill>
            </a:endParaRPr>
          </a:p>
        </p:txBody>
      </p:sp>
      <p:sp>
        <p:nvSpPr>
          <p:cNvPr id="103474" name="Text Box 25"/>
          <p:cNvSpPr txBox="1">
            <a:spLocks noChangeArrowheads="1"/>
          </p:cNvSpPr>
          <p:nvPr/>
        </p:nvSpPr>
        <p:spPr bwMode="auto">
          <a:xfrm>
            <a:off x="6719894" y="4154522"/>
            <a:ext cx="465138" cy="212160"/>
          </a:xfrm>
          <a:prstGeom prst="rect">
            <a:avLst/>
          </a:prstGeom>
          <a:noFill/>
          <a:ln w="9525">
            <a:noFill/>
            <a:miter lim="800000"/>
            <a:headEnd/>
            <a:tailEnd/>
          </a:ln>
        </p:spPr>
        <p:txBody>
          <a:bodyPr lIns="0" tIns="0" rIns="0" bIns="0" anchor="ctr" anchorCtr="1"/>
          <a:lstStyle/>
          <a:p>
            <a:pPr eaLnBrk="0" hangingPunct="0"/>
            <a:r>
              <a:rPr lang="ja-JP" altLang="en-US" sz="983" dirty="0">
                <a:solidFill>
                  <a:srgbClr val="000000"/>
                </a:solidFill>
              </a:rPr>
              <a:t>通報</a:t>
            </a:r>
            <a:endParaRPr lang="ja-JP" altLang="ja-JP" sz="1179" dirty="0">
              <a:solidFill>
                <a:srgbClr val="000000"/>
              </a:solidFill>
            </a:endParaRPr>
          </a:p>
        </p:txBody>
      </p:sp>
      <p:sp>
        <p:nvSpPr>
          <p:cNvPr id="103475" name="Text Box 25"/>
          <p:cNvSpPr txBox="1">
            <a:spLocks noChangeArrowheads="1"/>
          </p:cNvSpPr>
          <p:nvPr/>
        </p:nvSpPr>
        <p:spPr bwMode="auto">
          <a:xfrm>
            <a:off x="7389828" y="4530482"/>
            <a:ext cx="466726" cy="212160"/>
          </a:xfrm>
          <a:prstGeom prst="rect">
            <a:avLst/>
          </a:prstGeom>
          <a:noFill/>
          <a:ln w="9525">
            <a:noFill/>
            <a:miter lim="800000"/>
            <a:headEnd/>
            <a:tailEnd/>
          </a:ln>
        </p:spPr>
        <p:txBody>
          <a:bodyPr lIns="0" tIns="0" rIns="0" bIns="0" anchor="ctr" anchorCtr="1"/>
          <a:lstStyle/>
          <a:p>
            <a:pPr eaLnBrk="0" hangingPunct="0"/>
            <a:r>
              <a:rPr lang="ja-JP" altLang="en-US" sz="983" dirty="0">
                <a:solidFill>
                  <a:srgbClr val="000000"/>
                </a:solidFill>
              </a:rPr>
              <a:t>通知</a:t>
            </a:r>
            <a:endParaRPr lang="ja-JP" altLang="ja-JP" sz="1179" dirty="0">
              <a:solidFill>
                <a:srgbClr val="000000"/>
              </a:solidFill>
            </a:endParaRPr>
          </a:p>
        </p:txBody>
      </p:sp>
      <p:sp>
        <p:nvSpPr>
          <p:cNvPr id="103476" name="Text Box 25"/>
          <p:cNvSpPr txBox="1">
            <a:spLocks noChangeArrowheads="1"/>
          </p:cNvSpPr>
          <p:nvPr/>
        </p:nvSpPr>
        <p:spPr bwMode="auto">
          <a:xfrm>
            <a:off x="7954970" y="4034402"/>
            <a:ext cx="465138" cy="212160"/>
          </a:xfrm>
          <a:prstGeom prst="rect">
            <a:avLst/>
          </a:prstGeom>
          <a:noFill/>
          <a:ln w="9525">
            <a:noFill/>
            <a:miter lim="800000"/>
            <a:headEnd/>
            <a:tailEnd/>
          </a:ln>
        </p:spPr>
        <p:txBody>
          <a:bodyPr lIns="0" tIns="0" rIns="0" bIns="0" anchor="ctr" anchorCtr="1"/>
          <a:lstStyle/>
          <a:p>
            <a:pPr eaLnBrk="0" hangingPunct="0"/>
            <a:r>
              <a:rPr lang="ja-JP" altLang="en-US" sz="983" dirty="0">
                <a:solidFill>
                  <a:srgbClr val="000000"/>
                </a:solidFill>
              </a:rPr>
              <a:t>報告</a:t>
            </a:r>
            <a:endParaRPr lang="ja-JP" altLang="ja-JP" sz="983" dirty="0">
              <a:solidFill>
                <a:srgbClr val="000000"/>
              </a:solidFill>
            </a:endParaRPr>
          </a:p>
        </p:txBody>
      </p:sp>
      <p:sp>
        <p:nvSpPr>
          <p:cNvPr id="103477" name="Text Box 25"/>
          <p:cNvSpPr txBox="1">
            <a:spLocks noChangeArrowheads="1"/>
          </p:cNvSpPr>
          <p:nvPr/>
        </p:nvSpPr>
        <p:spPr bwMode="auto">
          <a:xfrm>
            <a:off x="4283078" y="4073402"/>
            <a:ext cx="465139" cy="212160"/>
          </a:xfrm>
          <a:prstGeom prst="rect">
            <a:avLst/>
          </a:prstGeom>
          <a:noFill/>
          <a:ln w="9525">
            <a:noFill/>
            <a:miter lim="800000"/>
            <a:headEnd/>
            <a:tailEnd/>
          </a:ln>
        </p:spPr>
        <p:txBody>
          <a:bodyPr lIns="0" tIns="0" rIns="0" bIns="0" anchor="ctr" anchorCtr="1"/>
          <a:lstStyle/>
          <a:p>
            <a:pPr eaLnBrk="0" hangingPunct="0"/>
            <a:r>
              <a:rPr lang="ja-JP" altLang="en-US" sz="983" dirty="0">
                <a:solidFill>
                  <a:srgbClr val="000000"/>
                </a:solidFill>
              </a:rPr>
              <a:t>報告</a:t>
            </a:r>
            <a:endParaRPr lang="ja-JP" altLang="ja-JP" sz="983" dirty="0">
              <a:solidFill>
                <a:srgbClr val="000000"/>
              </a:solidFill>
            </a:endParaRPr>
          </a:p>
        </p:txBody>
      </p:sp>
      <p:sp>
        <p:nvSpPr>
          <p:cNvPr id="174097" name="Text Box 17"/>
          <p:cNvSpPr txBox="1">
            <a:spLocks noChangeArrowheads="1"/>
          </p:cNvSpPr>
          <p:nvPr/>
        </p:nvSpPr>
        <p:spPr bwMode="auto">
          <a:xfrm>
            <a:off x="8348668" y="3970442"/>
            <a:ext cx="762000" cy="205920"/>
          </a:xfrm>
          <a:prstGeom prst="rect">
            <a:avLst/>
          </a:prstGeom>
          <a:solidFill>
            <a:srgbClr val="CC99FF"/>
          </a:solidFill>
          <a:ln w="9525">
            <a:solidFill>
              <a:srgbClr val="000000"/>
            </a:solidFill>
            <a:miter lim="800000"/>
            <a:headEnd/>
            <a:tailEnd/>
          </a:ln>
          <a:effectLst>
            <a:outerShdw dist="35921" dir="2700000" algn="ctr" rotWithShape="0">
              <a:srgbClr val="808080"/>
            </a:outerShdw>
          </a:effectLst>
        </p:spPr>
        <p:txBody>
          <a:bodyPr lIns="73008" tIns="8736" rIns="73008" bIns="8736" anchor="ctr" anchorCtr="1"/>
          <a:lstStyle/>
          <a:p>
            <a:pPr eaLnBrk="0" hangingPunct="0">
              <a:defRPr/>
            </a:pPr>
            <a:r>
              <a:rPr lang="ja-JP" altLang="en-US" sz="1081" dirty="0">
                <a:solidFill>
                  <a:prstClr val="black"/>
                </a:solidFill>
                <a:latin typeface="Arial"/>
                <a:ea typeface="ＭＳ Ｐゴシック"/>
              </a:rPr>
              <a:t>労働局</a:t>
            </a:r>
            <a:endParaRPr lang="ja-JP" altLang="ja-JP" sz="1081" dirty="0">
              <a:solidFill>
                <a:prstClr val="black"/>
              </a:solidFill>
              <a:latin typeface="Arial"/>
              <a:ea typeface="ＭＳ Ｐゴシック"/>
            </a:endParaRPr>
          </a:p>
        </p:txBody>
      </p:sp>
      <p:sp>
        <p:nvSpPr>
          <p:cNvPr id="174101" name="Text Box 21"/>
          <p:cNvSpPr txBox="1">
            <a:spLocks noChangeArrowheads="1"/>
          </p:cNvSpPr>
          <p:nvPr/>
        </p:nvSpPr>
        <p:spPr bwMode="auto">
          <a:xfrm>
            <a:off x="4767266" y="4014122"/>
            <a:ext cx="762000" cy="205920"/>
          </a:xfrm>
          <a:prstGeom prst="rect">
            <a:avLst/>
          </a:prstGeom>
          <a:solidFill>
            <a:srgbClr val="99CCFF"/>
          </a:solidFill>
          <a:ln w="9525">
            <a:solidFill>
              <a:srgbClr val="000000"/>
            </a:solidFill>
            <a:miter lim="800000"/>
            <a:headEnd/>
            <a:tailEnd/>
          </a:ln>
          <a:effectLst>
            <a:outerShdw dist="35921" dir="2700000" algn="ctr" rotWithShape="0">
              <a:srgbClr val="808080"/>
            </a:outerShdw>
          </a:effectLst>
        </p:spPr>
        <p:txBody>
          <a:bodyPr lIns="35376" tIns="8736" rIns="35376" bIns="8736" anchor="ctr" anchorCtr="1"/>
          <a:lstStyle/>
          <a:p>
            <a:pPr eaLnBrk="0" hangingPunct="0">
              <a:defRPr/>
            </a:pPr>
            <a:r>
              <a:rPr lang="ja-JP" altLang="en-US" sz="1081" dirty="0">
                <a:solidFill>
                  <a:prstClr val="black"/>
                </a:solidFill>
                <a:latin typeface="Arial"/>
                <a:ea typeface="ＭＳ Ｐゴシック"/>
              </a:rPr>
              <a:t>都道府県</a:t>
            </a:r>
            <a:endParaRPr lang="ja-JP" altLang="ja-JP" sz="1081" dirty="0">
              <a:solidFill>
                <a:prstClr val="black"/>
              </a:solidFill>
              <a:latin typeface="Arial"/>
              <a:ea typeface="ＭＳ Ｐゴシック"/>
            </a:endParaRPr>
          </a:p>
        </p:txBody>
      </p:sp>
      <p:sp>
        <p:nvSpPr>
          <p:cNvPr id="103481" name="Rectangle 71"/>
          <p:cNvSpPr>
            <a:spLocks noChangeArrowheads="1"/>
          </p:cNvSpPr>
          <p:nvPr/>
        </p:nvSpPr>
        <p:spPr bwMode="auto">
          <a:xfrm>
            <a:off x="5441965" y="648617"/>
            <a:ext cx="4241787" cy="192320"/>
          </a:xfrm>
          <a:prstGeom prst="rect">
            <a:avLst/>
          </a:prstGeom>
          <a:solidFill>
            <a:srgbClr val="FFFFFF"/>
          </a:solidFill>
          <a:ln w="9525" cap="rnd">
            <a:noFill/>
            <a:prstDash val="sysDot"/>
            <a:miter lim="800000"/>
            <a:headEnd/>
            <a:tailEnd/>
          </a:ln>
        </p:spPr>
        <p:txBody>
          <a:bodyPr lIns="73008" tIns="8736" rIns="73008" bIns="8736"/>
          <a:lstStyle/>
          <a:p>
            <a:pPr marL="268326" lvl="1" algn="r" defTabSz="858020"/>
            <a:r>
              <a:rPr lang="ja-JP" altLang="en-US" sz="884" dirty="0">
                <a:solidFill>
                  <a:srgbClr val="000000"/>
                </a:solidFill>
                <a:latin typeface="HGｺﾞｼｯｸM" pitchFamily="49" charset="-128"/>
              </a:rPr>
              <a:t>（平成２３年６月１７日成立、同６月２４日公布、平成２４年１０月１日施行）</a:t>
            </a:r>
            <a:endParaRPr lang="ja-JP" altLang="en-US" sz="1179" dirty="0">
              <a:solidFill>
                <a:srgbClr val="000000"/>
              </a:solidFill>
            </a:endParaRPr>
          </a:p>
        </p:txBody>
      </p:sp>
      <p:sp>
        <p:nvSpPr>
          <p:cNvPr id="174105" name="Text Box 25"/>
          <p:cNvSpPr txBox="1">
            <a:spLocks noChangeArrowheads="1"/>
          </p:cNvSpPr>
          <p:nvPr/>
        </p:nvSpPr>
        <p:spPr bwMode="auto">
          <a:xfrm>
            <a:off x="1042988" y="4020362"/>
            <a:ext cx="609600" cy="212160"/>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lIns="73008" tIns="8736" rIns="73008" bIns="8736"/>
          <a:lstStyle/>
          <a:p>
            <a:pPr eaLnBrk="0" hangingPunct="0">
              <a:defRPr/>
            </a:pPr>
            <a:r>
              <a:rPr lang="ja-JP" altLang="en-US" sz="1081" dirty="0">
                <a:solidFill>
                  <a:prstClr val="black"/>
                </a:solidFill>
                <a:latin typeface="Arial"/>
                <a:ea typeface="ＭＳ Ｐゴシック"/>
              </a:rPr>
              <a:t>市町村</a:t>
            </a:r>
            <a:endParaRPr lang="en-US" altLang="ja-JP" sz="1081" dirty="0">
              <a:solidFill>
                <a:prstClr val="black"/>
              </a:solidFill>
              <a:latin typeface="Arial"/>
              <a:ea typeface="ＭＳ Ｐゴシック"/>
            </a:endParaRPr>
          </a:p>
          <a:p>
            <a:pPr eaLnBrk="0" hangingPunct="0">
              <a:defRPr/>
            </a:pPr>
            <a:endParaRPr lang="ja-JP" altLang="ja-JP" sz="1179" dirty="0">
              <a:solidFill>
                <a:prstClr val="black"/>
              </a:solidFill>
              <a:latin typeface="Arial"/>
              <a:ea typeface="ＭＳ Ｐゴシック"/>
            </a:endParaRPr>
          </a:p>
        </p:txBody>
      </p:sp>
      <p:sp>
        <p:nvSpPr>
          <p:cNvPr id="6" name="正方形/長方形 5"/>
          <p:cNvSpPr/>
          <p:nvPr/>
        </p:nvSpPr>
        <p:spPr>
          <a:xfrm>
            <a:off x="128605" y="840937"/>
            <a:ext cx="9648824" cy="627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5376" rIns="35376" anchor="b"/>
          <a:lstStyle/>
          <a:p>
            <a:pPr>
              <a:defRPr/>
            </a:pPr>
            <a:r>
              <a:rPr lang="ja-JP" altLang="en-US" sz="1032" spc="-20" dirty="0">
                <a:solidFill>
                  <a:prstClr val="black"/>
                </a:solidFill>
                <a:latin typeface="HGSｺﾞｼｯｸM" pitchFamily="50" charset="-128"/>
              </a:rPr>
              <a:t>　障害者に対する虐待が障害者の尊厳を害するものであり、障害者の自立及び社会参加にとって障害者に対する虐待を防止することが極めて重要であること等に鑑み、障害者に対する虐待の禁止、国等の責務、障害者虐待を受けた障害者に対する保護及び自立の支援のための措置、養護者に対する支援のための措置等を定めることにより、障害者虐待の防止、養護者に対する支援等に関する施策を促進し、もって障害者の権利利益の擁護に資することを目的とする。</a:t>
            </a:r>
            <a:endParaRPr lang="ja-JP" altLang="en-US" sz="1032" spc="-20" dirty="0">
              <a:solidFill>
                <a:prstClr val="white"/>
              </a:solidFill>
            </a:endParaRPr>
          </a:p>
        </p:txBody>
      </p:sp>
      <p:sp>
        <p:nvSpPr>
          <p:cNvPr id="174083" name="AutoShape 3"/>
          <p:cNvSpPr>
            <a:spLocks noChangeArrowheads="1"/>
          </p:cNvSpPr>
          <p:nvPr/>
        </p:nvSpPr>
        <p:spPr bwMode="auto">
          <a:xfrm>
            <a:off x="273052" y="669336"/>
            <a:ext cx="685800" cy="232440"/>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3008" tIns="8736" rIns="73008" bIns="8736" anchor="ctr" anchorCtr="1"/>
          <a:lstStyle/>
          <a:p>
            <a:pPr marL="117003" indent="-117003" algn="ctr" defTabSz="858020">
              <a:defRPr/>
            </a:pPr>
            <a:r>
              <a:rPr lang="ja-JP" altLang="en-US" sz="1032" dirty="0">
                <a:solidFill>
                  <a:prstClr val="black"/>
                </a:solidFill>
                <a:latin typeface="HGPｺﾞｼｯｸE" pitchFamily="50" charset="-128"/>
                <a:ea typeface="ＭＳ Ｐゴシック"/>
              </a:rPr>
              <a:t>目　的</a:t>
            </a:r>
            <a:endParaRPr lang="ja-JP" altLang="en-US" sz="1032" dirty="0">
              <a:solidFill>
                <a:prstClr val="black"/>
              </a:solidFill>
              <a:latin typeface="Arial"/>
              <a:ea typeface="ＭＳ Ｐゴシック"/>
            </a:endParaRPr>
          </a:p>
        </p:txBody>
      </p:sp>
      <p:sp>
        <p:nvSpPr>
          <p:cNvPr id="41" name="スライド番号プレースホルダー 3"/>
          <p:cNvSpPr txBox="1">
            <a:spLocks/>
          </p:cNvSpPr>
          <p:nvPr/>
        </p:nvSpPr>
        <p:spPr>
          <a:xfrm>
            <a:off x="7610152" y="6466711"/>
            <a:ext cx="2311400" cy="358800"/>
          </a:xfrm>
          <a:prstGeom prst="rect">
            <a:avLst/>
          </a:prstGeom>
        </p:spPr>
        <p:txBody>
          <a:bodyPr vert="horz" lIns="89856" tIns="44928" rIns="89856" bIns="4492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4AE95C0-234B-49A8-AC9D-E95C4502BD26}" type="slidenum">
              <a:rPr lang="ja-JP" altLang="en-US" sz="1376">
                <a:solidFill>
                  <a:prstClr val="black"/>
                </a:solidFill>
                <a:latin typeface="ＭＳ Ｐゴシック"/>
              </a:rPr>
              <a:pPr/>
              <a:t>86</a:t>
            </a:fld>
            <a:endParaRPr lang="ja-JP" altLang="en-US" sz="1376" dirty="0">
              <a:solidFill>
                <a:prstClr val="black"/>
              </a:solidFill>
              <a:latin typeface="ＭＳ Ｐゴシック"/>
            </a:endParaRPr>
          </a:p>
        </p:txBody>
      </p:sp>
    </p:spTree>
    <p:extLst>
      <p:ext uri="{BB962C8B-B14F-4D97-AF65-F5344CB8AC3E}">
        <p14:creationId xmlns:p14="http://schemas.microsoft.com/office/powerpoint/2010/main" val="17496280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
          <p:cNvSpPr txBox="1"/>
          <p:nvPr/>
        </p:nvSpPr>
        <p:spPr>
          <a:xfrm>
            <a:off x="6825209" y="1491901"/>
            <a:ext cx="3080792" cy="22683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84" dirty="0">
                <a:solidFill>
                  <a:prstClr val="black"/>
                </a:solidFill>
              </a:rPr>
              <a:t>※</a:t>
            </a:r>
            <a:r>
              <a:rPr lang="ja-JP" altLang="en-US" sz="884" dirty="0">
                <a:solidFill>
                  <a:prstClr val="black"/>
                </a:solidFill>
              </a:rPr>
              <a:t>認定件数、被虐待者数は、雇用環境・均等局調べ</a:t>
            </a:r>
          </a:p>
        </p:txBody>
      </p:sp>
      <p:sp>
        <p:nvSpPr>
          <p:cNvPr id="16" name="AutoShape 2"/>
          <p:cNvSpPr>
            <a:spLocks noChangeArrowheads="1"/>
          </p:cNvSpPr>
          <p:nvPr/>
        </p:nvSpPr>
        <p:spPr bwMode="auto">
          <a:xfrm>
            <a:off x="1945580" y="244772"/>
            <a:ext cx="6006667" cy="408114"/>
          </a:xfrm>
          <a:prstGeom prst="bevel">
            <a:avLst>
              <a:gd name="adj" fmla="val 12500"/>
            </a:avLst>
          </a:prstGeom>
          <a:solidFill>
            <a:srgbClr val="FFFF99"/>
          </a:solidFill>
          <a:ln w="9525">
            <a:solidFill>
              <a:srgbClr val="000000"/>
            </a:solidFill>
            <a:miter lim="800000"/>
            <a:headEnd/>
            <a:tailEnd/>
          </a:ln>
        </p:spPr>
        <p:txBody>
          <a:bodyPr wrap="square" lIns="64538" tIns="32269" rIns="64538" bIns="32269" anchor="ctr">
            <a:spAutoFit/>
          </a:bodyPr>
          <a:lstStyle/>
          <a:p>
            <a:pPr algn="ctr"/>
            <a:r>
              <a:rPr lang="ja-JP" altLang="en-US" sz="1572" b="1" dirty="0">
                <a:solidFill>
                  <a:prstClr val="black"/>
                </a:solidFill>
              </a:rPr>
              <a:t>障害者虐待事例への対応状況等（調査結果）経年比較</a:t>
            </a:r>
          </a:p>
        </p:txBody>
      </p:sp>
      <p:sp>
        <p:nvSpPr>
          <p:cNvPr id="17" name="テキスト ボックス 16"/>
          <p:cNvSpPr txBox="1"/>
          <p:nvPr/>
        </p:nvSpPr>
        <p:spPr>
          <a:xfrm>
            <a:off x="226979" y="850282"/>
            <a:ext cx="8321622" cy="249517"/>
          </a:xfrm>
          <a:prstGeom prst="rect">
            <a:avLst/>
          </a:prstGeom>
          <a:noFill/>
        </p:spPr>
        <p:txBody>
          <a:bodyPr wrap="square" rtlCol="0">
            <a:spAutoFit/>
          </a:bodyPr>
          <a:lstStyle/>
          <a:p>
            <a:r>
              <a:rPr lang="ja-JP" altLang="en-US" sz="1032" dirty="0">
                <a:solidFill>
                  <a:prstClr val="black"/>
                </a:solidFill>
              </a:rPr>
              <a:t>注：平成２４年度のデータは下半期のみのデータであり、経年比較としては平成２５年度から平成２８年度の４ヶ年分が対象。</a:t>
            </a:r>
          </a:p>
        </p:txBody>
      </p:sp>
      <p:graphicFrame>
        <p:nvGraphicFramePr>
          <p:cNvPr id="18" name="グラフ 17"/>
          <p:cNvGraphicFramePr/>
          <p:nvPr>
            <p:extLst/>
          </p:nvPr>
        </p:nvGraphicFramePr>
        <p:xfrm>
          <a:off x="3290954" y="1407452"/>
          <a:ext cx="3315919" cy="52765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p:nvPr>
            <p:extLst/>
          </p:nvPr>
        </p:nvGraphicFramePr>
        <p:xfrm>
          <a:off x="34932" y="1407452"/>
          <a:ext cx="3201879" cy="52913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グラフ 20"/>
          <p:cNvGraphicFramePr/>
          <p:nvPr>
            <p:extLst/>
          </p:nvPr>
        </p:nvGraphicFramePr>
        <p:xfrm>
          <a:off x="6667446" y="1407452"/>
          <a:ext cx="3198355" cy="5291328"/>
        </p:xfrm>
        <a:graphic>
          <a:graphicData uri="http://schemas.openxmlformats.org/drawingml/2006/chart">
            <c:chart xmlns:c="http://schemas.openxmlformats.org/drawingml/2006/chart" xmlns:r="http://schemas.openxmlformats.org/officeDocument/2006/relationships" r:id="rId5"/>
          </a:graphicData>
        </a:graphic>
      </p:graphicFrame>
      <p:sp>
        <p:nvSpPr>
          <p:cNvPr id="12" name="角丸四角形 11"/>
          <p:cNvSpPr/>
          <p:nvPr/>
        </p:nvSpPr>
        <p:spPr>
          <a:xfrm>
            <a:off x="226979" y="1142818"/>
            <a:ext cx="2931823" cy="283043"/>
          </a:xfrm>
          <a:prstGeom prst="roundRect">
            <a:avLst/>
          </a:prstGeom>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081" b="1" dirty="0">
                <a:solidFill>
                  <a:prstClr val="white"/>
                </a:solidFill>
                <a:latin typeface="ＭＳ Ｐゴシック"/>
              </a:rPr>
              <a:t>養護者による障害者虐待</a:t>
            </a:r>
            <a:endParaRPr lang="en-US" altLang="ja-JP" sz="1081" b="1" dirty="0">
              <a:solidFill>
                <a:prstClr val="white"/>
              </a:solidFill>
              <a:latin typeface="ＭＳ Ｐゴシック"/>
            </a:endParaRPr>
          </a:p>
        </p:txBody>
      </p:sp>
      <p:sp>
        <p:nvSpPr>
          <p:cNvPr id="13" name="角丸四角形 12"/>
          <p:cNvSpPr/>
          <p:nvPr/>
        </p:nvSpPr>
        <p:spPr>
          <a:xfrm>
            <a:off x="3432382" y="1142818"/>
            <a:ext cx="3033064" cy="292104"/>
          </a:xfrm>
          <a:prstGeom prst="roundRect">
            <a:avLst/>
          </a:prstGeom>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081" b="1" dirty="0">
                <a:solidFill>
                  <a:prstClr val="white"/>
                </a:solidFill>
                <a:latin typeface="ＭＳ Ｐゴシック"/>
              </a:rPr>
              <a:t>障害福祉施設従事者等による障害者虐待</a:t>
            </a:r>
            <a:endParaRPr lang="en-US" altLang="ja-JP" sz="1081" b="1" dirty="0">
              <a:solidFill>
                <a:prstClr val="white"/>
              </a:solidFill>
              <a:latin typeface="ＭＳ Ｐゴシック"/>
            </a:endParaRPr>
          </a:p>
        </p:txBody>
      </p:sp>
      <p:sp>
        <p:nvSpPr>
          <p:cNvPr id="14" name="角丸四角形 13"/>
          <p:cNvSpPr/>
          <p:nvPr/>
        </p:nvSpPr>
        <p:spPr>
          <a:xfrm>
            <a:off x="6941672" y="1142818"/>
            <a:ext cx="2847867" cy="292104"/>
          </a:xfrm>
          <a:prstGeom prst="roundRect">
            <a:avLst/>
          </a:prstGeom>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081" b="1" dirty="0">
                <a:solidFill>
                  <a:prstClr val="white"/>
                </a:solidFill>
                <a:latin typeface="ＭＳ Ｐゴシック"/>
              </a:rPr>
              <a:t>使用者による障害者虐待</a:t>
            </a:r>
            <a:endParaRPr lang="en-US" altLang="ja-JP" sz="1081" b="1" dirty="0">
              <a:solidFill>
                <a:prstClr val="white"/>
              </a:solidFill>
              <a:latin typeface="ＭＳ Ｐゴシック"/>
            </a:endParaRPr>
          </a:p>
        </p:txBody>
      </p:sp>
      <p:sp>
        <p:nvSpPr>
          <p:cNvPr id="11" name="スライド番号プレースホルダー 3"/>
          <p:cNvSpPr txBox="1">
            <a:spLocks/>
          </p:cNvSpPr>
          <p:nvPr/>
        </p:nvSpPr>
        <p:spPr>
          <a:xfrm>
            <a:off x="7610152" y="6466711"/>
            <a:ext cx="2311400" cy="358800"/>
          </a:xfrm>
          <a:prstGeom prst="rect">
            <a:avLst/>
          </a:prstGeom>
        </p:spPr>
        <p:txBody>
          <a:bodyPr vert="horz" lIns="89856" tIns="44928" rIns="89856" bIns="4492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4AE95C0-234B-49A8-AC9D-E95C4502BD26}" type="slidenum">
              <a:rPr lang="ja-JP" altLang="en-US" sz="1376">
                <a:solidFill>
                  <a:prstClr val="black"/>
                </a:solidFill>
                <a:latin typeface="ＭＳ Ｐゴシック"/>
              </a:rPr>
              <a:pPr/>
              <a:t>87</a:t>
            </a:fld>
            <a:endParaRPr lang="ja-JP" altLang="en-US" sz="1376" dirty="0">
              <a:solidFill>
                <a:prstClr val="black"/>
              </a:solidFill>
              <a:latin typeface="ＭＳ Ｐゴシック"/>
            </a:endParaRPr>
          </a:p>
        </p:txBody>
      </p:sp>
      <p:sp>
        <p:nvSpPr>
          <p:cNvPr id="2" name="正方形/長方形 1"/>
          <p:cNvSpPr>
            <a:spLocks noChangeArrowheads="1"/>
          </p:cNvSpPr>
          <p:nvPr/>
        </p:nvSpPr>
        <p:spPr bwMode="auto">
          <a:xfrm>
            <a:off x="7113240" y="6466710"/>
            <a:ext cx="2808312" cy="2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56" tIns="44928" rIns="89856" bIns="44928" numCol="1" anchor="t" anchorCtr="0" compatLnSpc="1">
            <a:prstTxWarp prst="textNoShape">
              <a:avLst/>
            </a:prstTxWarp>
            <a:spAutoFit/>
          </a:bodyPr>
          <a:lstStyle/>
          <a:p>
            <a:pPr defTabSz="898581">
              <a:spcBef>
                <a:spcPts val="491"/>
              </a:spcBef>
              <a:spcAft>
                <a:spcPts val="491"/>
              </a:spcAft>
            </a:pPr>
            <a:r>
              <a:rPr lang="en-US" altLang="ja-JP" sz="786" dirty="0">
                <a:solidFill>
                  <a:prstClr val="black"/>
                </a:solidFill>
                <a:latin typeface="ＭＳ ゴシック" pitchFamily="49" charset="-128"/>
                <a:ea typeface="ＭＳ ゴシック" pitchFamily="49" charset="-128"/>
                <a:cs typeface="ＭＳ Ｐゴシック" pitchFamily="50" charset="-128"/>
              </a:rPr>
              <a:t>※</a:t>
            </a:r>
            <a:r>
              <a:rPr lang="en-US" altLang="ja-JP" sz="786" dirty="0">
                <a:solidFill>
                  <a:prstClr val="black"/>
                </a:solidFill>
                <a:latin typeface="Arial" pitchFamily="34" charset="0"/>
                <a:ea typeface="ＭＳ Ｐゴシック" pitchFamily="50" charset="-128"/>
                <a:cs typeface="ＭＳ Ｐゴシック" pitchFamily="50" charset="-128"/>
              </a:rPr>
              <a:t>27</a:t>
            </a:r>
            <a:r>
              <a:rPr lang="ja-JP" altLang="en-US" sz="786" dirty="0">
                <a:solidFill>
                  <a:prstClr val="black"/>
                </a:solidFill>
                <a:latin typeface="Arial" pitchFamily="34" charset="0"/>
                <a:ea typeface="ＭＳ Ｐゴシック" pitchFamily="50" charset="-128"/>
                <a:cs typeface="ＭＳ Ｐゴシック" pitchFamily="50" charset="-128"/>
              </a:rPr>
              <a:t>年度の増加は、主に件数の計上方法の変更による。</a:t>
            </a:r>
            <a:endParaRPr lang="ja-JP" altLang="ja-JP" sz="786" dirty="0">
              <a:solidFill>
                <a:prstClr val="black"/>
              </a:solidFill>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13879410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3305402" y="824394"/>
            <a:ext cx="3417398" cy="313683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ctr"/>
          <a:lstStyle/>
          <a:p>
            <a:pPr algn="ctr"/>
            <a:endParaRPr lang="ja-JP" altLang="en-US" dirty="0">
              <a:solidFill>
                <a:prstClr val="white"/>
              </a:solidFill>
            </a:endParaRPr>
          </a:p>
        </p:txBody>
      </p:sp>
      <p:sp>
        <p:nvSpPr>
          <p:cNvPr id="21" name="角丸四角形 20"/>
          <p:cNvSpPr/>
          <p:nvPr/>
        </p:nvSpPr>
        <p:spPr>
          <a:xfrm>
            <a:off x="3440509" y="1262010"/>
            <a:ext cx="2132423" cy="2686436"/>
          </a:xfrm>
          <a:prstGeom prst="roundRect">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38" tIns="32269" rIns="64538" bIns="32269"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33" name="角丸四角形 32"/>
          <p:cNvSpPr/>
          <p:nvPr/>
        </p:nvSpPr>
        <p:spPr>
          <a:xfrm>
            <a:off x="1651194" y="904625"/>
            <a:ext cx="1487743" cy="1539507"/>
          </a:xfrm>
          <a:prstGeom prst="roundRect">
            <a:avLst/>
          </a:prstGeom>
          <a:solidFill>
            <a:srgbClr val="E3F3D1"/>
          </a:solidFill>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ctr"/>
          <a:lstStyle/>
          <a:p>
            <a:pPr algn="ctr"/>
            <a:endParaRPr lang="en-US" altLang="ja-JP" sz="983" dirty="0">
              <a:solidFill>
                <a:prstClr val="black"/>
              </a:solidFill>
            </a:endParaRPr>
          </a:p>
          <a:p>
            <a:pPr algn="ctr"/>
            <a:endParaRPr lang="en-US" altLang="ja-JP" sz="983" dirty="0">
              <a:solidFill>
                <a:prstClr val="black"/>
              </a:solidFill>
            </a:endParaRPr>
          </a:p>
          <a:p>
            <a:pPr algn="ctr"/>
            <a:endParaRPr lang="en-US" altLang="ja-JP" sz="983" dirty="0">
              <a:solidFill>
                <a:prstClr val="black"/>
              </a:solidFill>
            </a:endParaRPr>
          </a:p>
          <a:p>
            <a:pPr algn="ctr"/>
            <a:endParaRPr lang="en-US" altLang="ja-JP" sz="983" dirty="0">
              <a:solidFill>
                <a:prstClr val="black"/>
              </a:solidFill>
            </a:endParaRPr>
          </a:p>
          <a:p>
            <a:pPr algn="ctr"/>
            <a:endParaRPr lang="en-US" altLang="ja-JP" sz="983" dirty="0">
              <a:solidFill>
                <a:prstClr val="black"/>
              </a:solidFill>
            </a:endParaRPr>
          </a:p>
          <a:p>
            <a:pPr algn="ctr"/>
            <a:endParaRPr lang="en-US" altLang="ja-JP" sz="983" dirty="0">
              <a:solidFill>
                <a:prstClr val="black"/>
              </a:solidFill>
            </a:endParaRPr>
          </a:p>
          <a:p>
            <a:pPr algn="ctr"/>
            <a:endParaRPr lang="en-US" altLang="ja-JP" sz="983" dirty="0">
              <a:solidFill>
                <a:prstClr val="black"/>
              </a:solidFill>
            </a:endParaRPr>
          </a:p>
          <a:p>
            <a:pPr algn="ctr"/>
            <a:endParaRPr lang="en-US" altLang="ja-JP" sz="983" dirty="0">
              <a:solidFill>
                <a:prstClr val="black"/>
              </a:solidFill>
            </a:endParaRPr>
          </a:p>
          <a:p>
            <a:pPr algn="ctr"/>
            <a:endParaRPr lang="en-US" altLang="ja-JP" sz="983" dirty="0">
              <a:solidFill>
                <a:prstClr val="black"/>
              </a:solidFill>
            </a:endParaRPr>
          </a:p>
        </p:txBody>
      </p:sp>
      <p:sp>
        <p:nvSpPr>
          <p:cNvPr id="34" name="角丸四角形 33"/>
          <p:cNvSpPr/>
          <p:nvPr/>
        </p:nvSpPr>
        <p:spPr>
          <a:xfrm>
            <a:off x="4041200" y="634910"/>
            <a:ext cx="1894495" cy="277989"/>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538" tIns="32269" rIns="64538" bIns="32269" rtlCol="0" anchor="ctr"/>
          <a:lstStyle/>
          <a:p>
            <a:pPr algn="ctr" defTabSz="645398">
              <a:defRPr/>
            </a:pPr>
            <a:r>
              <a:rPr kumimoji="0" lang="ja-JP" altLang="en-US" sz="1474" b="1" kern="0" dirty="0">
                <a:solidFill>
                  <a:prstClr val="white"/>
                </a:solidFill>
                <a:latin typeface="Calibri"/>
                <a:ea typeface="ＭＳ Ｐゴシック"/>
              </a:rPr>
              <a:t>市区町村</a:t>
            </a:r>
          </a:p>
        </p:txBody>
      </p:sp>
      <p:sp>
        <p:nvSpPr>
          <p:cNvPr id="41" name="角丸四角形 40"/>
          <p:cNvSpPr/>
          <p:nvPr/>
        </p:nvSpPr>
        <p:spPr>
          <a:xfrm>
            <a:off x="6903217" y="824391"/>
            <a:ext cx="2858162" cy="3124053"/>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t" anchorCtr="0"/>
          <a:lstStyle/>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p:txBody>
      </p:sp>
      <p:sp>
        <p:nvSpPr>
          <p:cNvPr id="42" name="角丸四角形 41"/>
          <p:cNvSpPr/>
          <p:nvPr/>
        </p:nvSpPr>
        <p:spPr>
          <a:xfrm>
            <a:off x="5646525" y="1099207"/>
            <a:ext cx="997843" cy="2689854"/>
          </a:xfrm>
          <a:prstGeom prst="roundRect">
            <a:avLst/>
          </a:prstGeom>
          <a:solidFill>
            <a:srgbClr val="FFFF00"/>
          </a:solidFill>
          <a:ln w="22225" cap="flat" cmpd="sng" algn="ctr">
            <a:solidFill>
              <a:srgbClr val="BBE0E3">
                <a:shade val="50000"/>
              </a:srgbClr>
            </a:solidFill>
            <a:prstDash val="solid"/>
          </a:ln>
          <a:effectLst/>
        </p:spPr>
        <p:txBody>
          <a:bodyPr lIns="47450" tIns="23725" rIns="47450" bIns="23725" spcCol="0" rtlCol="0" anchor="ctr"/>
          <a:lstStyle/>
          <a:p>
            <a:pPr algn="ctr" defTabSz="645398">
              <a:lnSpc>
                <a:spcPts val="923"/>
              </a:lnSpc>
              <a:defRPr/>
            </a:pPr>
            <a:endParaRPr kumimoji="0" lang="en-US" altLang="ja-JP" sz="1081" b="1" kern="0" dirty="0">
              <a:solidFill>
                <a:prstClr val="black"/>
              </a:solidFill>
              <a:latin typeface="ＭＳ Ｐゴシック"/>
              <a:ea typeface="ＭＳ Ｐゴシック"/>
              <a:cs typeface="メイリオ" pitchFamily="50" charset="-128"/>
            </a:endParaRPr>
          </a:p>
          <a:p>
            <a:pPr algn="ctr" defTabSz="645398">
              <a:lnSpc>
                <a:spcPts val="923"/>
              </a:lnSpc>
              <a:defRPr/>
            </a:pPr>
            <a:endParaRPr kumimoji="0" lang="en-US" altLang="ja-JP" sz="1081" b="1" kern="0" dirty="0">
              <a:solidFill>
                <a:prstClr val="black"/>
              </a:solidFill>
              <a:latin typeface="ＭＳ Ｐゴシック"/>
              <a:ea typeface="ＭＳ Ｐゴシック"/>
              <a:cs typeface="メイリオ" pitchFamily="50" charset="-128"/>
            </a:endParaRPr>
          </a:p>
          <a:p>
            <a:pPr defTabSz="645398">
              <a:defRPr/>
            </a:pPr>
            <a:r>
              <a:rPr kumimoji="0" lang="ja-JP" altLang="en-US" sz="1081" b="1" kern="0" dirty="0">
                <a:solidFill>
                  <a:prstClr val="black"/>
                </a:solidFill>
                <a:latin typeface="ＭＳ Ｐゴシック"/>
                <a:ea typeface="ＭＳ Ｐゴシック"/>
                <a:cs typeface="メイリオ" pitchFamily="50" charset="-128"/>
              </a:rPr>
              <a:t>虐待の事実が認められた事例</a:t>
            </a:r>
            <a:endParaRPr kumimoji="0" lang="en-US" altLang="ja-JP" sz="1081" b="1" kern="0" dirty="0">
              <a:solidFill>
                <a:prstClr val="black"/>
              </a:solidFill>
              <a:latin typeface="ＭＳ Ｐゴシック"/>
              <a:ea typeface="ＭＳ Ｐゴシック"/>
              <a:cs typeface="メイリオ" pitchFamily="50" charset="-128"/>
            </a:endParaRPr>
          </a:p>
          <a:p>
            <a:pPr defTabSz="645398">
              <a:lnSpc>
                <a:spcPts val="1179"/>
              </a:lnSpc>
              <a:defRPr/>
            </a:pPr>
            <a:endParaRPr kumimoji="0" lang="en-US" altLang="ja-JP" sz="1081" b="1" kern="0" dirty="0">
              <a:solidFill>
                <a:prstClr val="black"/>
              </a:solidFill>
              <a:latin typeface="ＭＳ Ｐゴシック"/>
              <a:ea typeface="ＭＳ Ｐゴシック"/>
              <a:cs typeface="メイリオ" pitchFamily="50" charset="-128"/>
            </a:endParaRPr>
          </a:p>
          <a:p>
            <a:pPr defTabSz="645398">
              <a:lnSpc>
                <a:spcPts val="1179"/>
              </a:lnSpc>
              <a:defRPr/>
            </a:pPr>
            <a:endParaRPr kumimoji="0" lang="en-US" altLang="ja-JP" sz="1081" b="1" kern="0" dirty="0">
              <a:solidFill>
                <a:prstClr val="black"/>
              </a:solidFill>
              <a:latin typeface="ＭＳ Ｐゴシック"/>
              <a:ea typeface="ＭＳ Ｐゴシック"/>
              <a:cs typeface="メイリオ" pitchFamily="50" charset="-128"/>
            </a:endParaRPr>
          </a:p>
          <a:p>
            <a:pPr defTabSz="645398">
              <a:lnSpc>
                <a:spcPts val="1179"/>
              </a:lnSpc>
              <a:defRPr/>
            </a:pPr>
            <a:r>
              <a:rPr kumimoji="0" lang="ja-JP" altLang="en-US" sz="1032" b="1" kern="0" dirty="0">
                <a:solidFill>
                  <a:prstClr val="black"/>
                </a:solidFill>
                <a:latin typeface="ＭＳ Ｐゴシック"/>
                <a:ea typeface="ＭＳ Ｐゴシック"/>
                <a:cs typeface="メイリオ" pitchFamily="50" charset="-128"/>
              </a:rPr>
              <a:t>　　　　　　　</a:t>
            </a:r>
            <a:r>
              <a:rPr kumimoji="0" lang="ja-JP" altLang="en-US" sz="1081" b="1" kern="0" dirty="0">
                <a:solidFill>
                  <a:prstClr val="black"/>
                </a:solidFill>
                <a:latin typeface="ＭＳ Ｐゴシック"/>
                <a:ea typeface="ＭＳ Ｐゴシック"/>
                <a:cs typeface="メイリオ" pitchFamily="50" charset="-128"/>
              </a:rPr>
              <a:t>　　　　　　</a:t>
            </a:r>
            <a:endParaRPr kumimoji="0" lang="en-US" altLang="ja-JP" sz="1081" b="1" kern="0" dirty="0">
              <a:solidFill>
                <a:prstClr val="black"/>
              </a:solidFill>
              <a:latin typeface="ＭＳ Ｐゴシック"/>
              <a:ea typeface="ＭＳ Ｐゴシック"/>
              <a:cs typeface="メイリオ" pitchFamily="50" charset="-128"/>
            </a:endParaRPr>
          </a:p>
          <a:p>
            <a:pPr defTabSz="645398">
              <a:lnSpc>
                <a:spcPts val="1179"/>
              </a:lnSpc>
              <a:defRPr/>
            </a:pPr>
            <a:r>
              <a:rPr kumimoji="0" lang="ja-JP" altLang="en-US" sz="1081" kern="0" dirty="0">
                <a:solidFill>
                  <a:prstClr val="black"/>
                </a:solidFill>
                <a:latin typeface="ＭＳ Ｐゴシック"/>
                <a:ea typeface="ＭＳ Ｐゴシック"/>
                <a:cs typeface="メイリオ" pitchFamily="50" charset="-128"/>
              </a:rPr>
              <a:t>（死亡事例：</a:t>
            </a:r>
            <a:r>
              <a:rPr kumimoji="0" lang="en-US" altLang="ja-JP" sz="1081" kern="0" dirty="0">
                <a:solidFill>
                  <a:prstClr val="black"/>
                </a:solidFill>
                <a:latin typeface="ＭＳ Ｐゴシック"/>
                <a:ea typeface="ＭＳ Ｐゴシック"/>
                <a:cs typeface="メイリオ" pitchFamily="50" charset="-128"/>
              </a:rPr>
              <a:t>5</a:t>
            </a:r>
            <a:r>
              <a:rPr kumimoji="0" lang="ja-JP" altLang="en-US" sz="1081" kern="0" dirty="0">
                <a:solidFill>
                  <a:prstClr val="black"/>
                </a:solidFill>
                <a:latin typeface="ＭＳ Ｐゴシック"/>
                <a:ea typeface="ＭＳ Ｐゴシック"/>
                <a:cs typeface="メイリオ" pitchFamily="50" charset="-128"/>
              </a:rPr>
              <a:t>人）</a:t>
            </a:r>
            <a:endParaRPr kumimoji="0" lang="en-US" altLang="ja-JP" sz="1081" kern="0" dirty="0">
              <a:solidFill>
                <a:prstClr val="black"/>
              </a:solidFill>
              <a:latin typeface="ＭＳ Ｐゴシック"/>
              <a:ea typeface="ＭＳ Ｐゴシック"/>
              <a:cs typeface="メイリオ" pitchFamily="50" charset="-128"/>
            </a:endParaRPr>
          </a:p>
          <a:p>
            <a:pPr defTabSz="645398">
              <a:lnSpc>
                <a:spcPts val="1179"/>
              </a:lnSpc>
              <a:defRPr/>
            </a:pPr>
            <a:endParaRPr kumimoji="0" lang="en-US" altLang="ja-JP" sz="1081" b="1" kern="0" dirty="0">
              <a:solidFill>
                <a:prstClr val="black"/>
              </a:solidFill>
              <a:latin typeface="ＭＳ Ｐゴシック"/>
              <a:ea typeface="ＭＳ Ｐゴシック"/>
              <a:cs typeface="メイリオ" pitchFamily="50" charset="-128"/>
            </a:endParaRPr>
          </a:p>
          <a:p>
            <a:pPr defTabSz="645398">
              <a:lnSpc>
                <a:spcPts val="1179"/>
              </a:lnSpc>
              <a:defRPr/>
            </a:pPr>
            <a:r>
              <a:rPr kumimoji="0" lang="ja-JP" altLang="en-US" sz="1081" kern="0" dirty="0">
                <a:solidFill>
                  <a:prstClr val="black"/>
                </a:solidFill>
                <a:latin typeface="ＭＳ Ｐゴシック"/>
                <a:ea typeface="ＭＳ Ｐゴシック"/>
                <a:cs typeface="メイリオ" pitchFamily="50" charset="-128"/>
              </a:rPr>
              <a:t>被虐待者数</a:t>
            </a:r>
            <a:endParaRPr kumimoji="0" lang="en-US" altLang="ja-JP" sz="1081" kern="0" dirty="0">
              <a:solidFill>
                <a:prstClr val="black"/>
              </a:solidFill>
              <a:latin typeface="ＭＳ Ｐゴシック"/>
              <a:ea typeface="ＭＳ Ｐゴシック"/>
              <a:cs typeface="メイリオ" pitchFamily="50" charset="-128"/>
            </a:endParaRPr>
          </a:p>
          <a:p>
            <a:pPr defTabSz="645398">
              <a:lnSpc>
                <a:spcPts val="1179"/>
              </a:lnSpc>
              <a:defRPr/>
            </a:pPr>
            <a:r>
              <a:rPr kumimoji="0" lang="en-US" altLang="ja-JP" sz="1081" kern="0" dirty="0">
                <a:solidFill>
                  <a:prstClr val="black"/>
                </a:solidFill>
                <a:latin typeface="ＭＳ Ｐゴシック"/>
                <a:ea typeface="ＭＳ Ｐゴシック"/>
                <a:cs typeface="メイリオ" pitchFamily="50" charset="-128"/>
              </a:rPr>
              <a:t>1,554</a:t>
            </a:r>
            <a:r>
              <a:rPr kumimoji="0" lang="ja-JP" altLang="en-US" sz="1081" kern="0" dirty="0">
                <a:solidFill>
                  <a:prstClr val="black"/>
                </a:solidFill>
                <a:latin typeface="ＭＳ Ｐゴシック"/>
                <a:ea typeface="ＭＳ Ｐゴシック"/>
                <a:cs typeface="メイリオ" pitchFamily="50" charset="-128"/>
              </a:rPr>
              <a:t>人</a:t>
            </a:r>
            <a:endParaRPr kumimoji="0" lang="en-US" altLang="ja-JP" sz="1081" kern="0" dirty="0">
              <a:solidFill>
                <a:prstClr val="black"/>
              </a:solidFill>
              <a:latin typeface="ＭＳ Ｐゴシック"/>
              <a:ea typeface="ＭＳ Ｐゴシック"/>
              <a:cs typeface="メイリオ" pitchFamily="50" charset="-128"/>
            </a:endParaRPr>
          </a:p>
          <a:p>
            <a:pPr defTabSz="645398">
              <a:lnSpc>
                <a:spcPts val="1179"/>
              </a:lnSpc>
              <a:defRPr/>
            </a:pPr>
            <a:endParaRPr kumimoji="0" lang="en-US" altLang="ja-JP" sz="1081" kern="0" dirty="0">
              <a:solidFill>
                <a:prstClr val="black"/>
              </a:solidFill>
              <a:latin typeface="ＭＳ Ｐゴシック"/>
              <a:ea typeface="ＭＳ Ｐゴシック"/>
              <a:cs typeface="メイリオ" pitchFamily="50" charset="-128"/>
            </a:endParaRPr>
          </a:p>
          <a:p>
            <a:pPr defTabSz="645398">
              <a:lnSpc>
                <a:spcPts val="1179"/>
              </a:lnSpc>
              <a:defRPr/>
            </a:pPr>
            <a:r>
              <a:rPr kumimoji="0" lang="ja-JP" altLang="en-US" sz="1081" kern="0" dirty="0">
                <a:solidFill>
                  <a:prstClr val="black"/>
                </a:solidFill>
                <a:latin typeface="ＭＳ Ｐゴシック"/>
                <a:ea typeface="ＭＳ Ｐゴシック"/>
                <a:cs typeface="メイリオ" pitchFamily="50" charset="-128"/>
              </a:rPr>
              <a:t>虐待者数</a:t>
            </a:r>
            <a:endParaRPr kumimoji="0" lang="en-US" altLang="ja-JP" sz="1081" kern="0" dirty="0">
              <a:solidFill>
                <a:prstClr val="black"/>
              </a:solidFill>
              <a:latin typeface="ＭＳ Ｐゴシック"/>
              <a:ea typeface="ＭＳ Ｐゴシック"/>
              <a:cs typeface="メイリオ" pitchFamily="50" charset="-128"/>
            </a:endParaRPr>
          </a:p>
          <a:p>
            <a:pPr defTabSz="645398">
              <a:lnSpc>
                <a:spcPts val="1179"/>
              </a:lnSpc>
              <a:defRPr/>
            </a:pPr>
            <a:r>
              <a:rPr kumimoji="0" lang="en-US" altLang="ja-JP" sz="1081" kern="0" dirty="0">
                <a:solidFill>
                  <a:prstClr val="black"/>
                </a:solidFill>
                <a:latin typeface="ＭＳ Ｐゴシック"/>
                <a:ea typeface="ＭＳ Ｐゴシック"/>
                <a:cs typeface="メイリオ" pitchFamily="50" charset="-128"/>
              </a:rPr>
              <a:t>1,732</a:t>
            </a:r>
            <a:r>
              <a:rPr kumimoji="0" lang="ja-JP" altLang="en-US" sz="1081" kern="0" dirty="0">
                <a:solidFill>
                  <a:prstClr val="black"/>
                </a:solidFill>
                <a:latin typeface="ＭＳ Ｐゴシック"/>
                <a:ea typeface="ＭＳ Ｐゴシック"/>
                <a:cs typeface="メイリオ" pitchFamily="50" charset="-128"/>
              </a:rPr>
              <a:t>人</a:t>
            </a:r>
            <a:endParaRPr kumimoji="0" lang="en-US" altLang="ja-JP" sz="1081" kern="0" dirty="0">
              <a:solidFill>
                <a:prstClr val="black"/>
              </a:solidFill>
              <a:latin typeface="ＭＳ Ｐゴシック"/>
              <a:ea typeface="ＭＳ Ｐゴシック"/>
              <a:cs typeface="メイリオ" pitchFamily="50" charset="-128"/>
            </a:endParaRPr>
          </a:p>
          <a:p>
            <a:pPr defTabSz="645398">
              <a:lnSpc>
                <a:spcPts val="1179"/>
              </a:lnSpc>
              <a:defRPr/>
            </a:pPr>
            <a:endParaRPr kumimoji="0" lang="en-US" altLang="ja-JP" sz="1081" kern="0" dirty="0">
              <a:solidFill>
                <a:prstClr val="black"/>
              </a:solidFill>
              <a:latin typeface="ＭＳ Ｐゴシック"/>
              <a:ea typeface="ＭＳ Ｐゴシック"/>
              <a:cs typeface="メイリオ" pitchFamily="50" charset="-128"/>
            </a:endParaRPr>
          </a:p>
          <a:p>
            <a:pPr defTabSz="645398">
              <a:lnSpc>
                <a:spcPts val="1179"/>
              </a:lnSpc>
              <a:defRPr/>
            </a:pPr>
            <a:endParaRPr kumimoji="0" lang="en-US" altLang="ja-JP" sz="1376" kern="0" dirty="0">
              <a:solidFill>
                <a:prstClr val="black"/>
              </a:solidFill>
              <a:latin typeface="ＭＳ Ｐゴシック"/>
              <a:ea typeface="ＭＳ Ｐゴシック"/>
              <a:cs typeface="メイリオ" pitchFamily="50" charset="-128"/>
            </a:endParaRPr>
          </a:p>
        </p:txBody>
      </p:sp>
      <p:sp>
        <p:nvSpPr>
          <p:cNvPr id="15" name="角丸四角形 14"/>
          <p:cNvSpPr/>
          <p:nvPr/>
        </p:nvSpPr>
        <p:spPr>
          <a:xfrm>
            <a:off x="7098931" y="649894"/>
            <a:ext cx="2483024" cy="235947"/>
          </a:xfrm>
          <a:prstGeom prst="roundRect">
            <a:avLst/>
          </a:prstGeom>
          <a:gradFill flip="none" rotWithShape="1">
            <a:gsLst>
              <a:gs pos="0">
                <a:schemeClr val="accent6"/>
              </a:gs>
              <a:gs pos="80000">
                <a:schemeClr val="accent6"/>
              </a:gs>
              <a:gs pos="100000">
                <a:schemeClr val="accent6">
                  <a:lumMod val="20000"/>
                  <a:lumOff val="80000"/>
                </a:schemeClr>
              </a:gs>
            </a:gsLst>
            <a:lin ang="16200000" scaled="1"/>
            <a:tileRect/>
          </a:gra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376" b="1" dirty="0">
                <a:solidFill>
                  <a:prstClr val="white"/>
                </a:solidFill>
              </a:rPr>
              <a:t>虐待事例に対する措置</a:t>
            </a:r>
          </a:p>
        </p:txBody>
      </p:sp>
      <p:sp>
        <p:nvSpPr>
          <p:cNvPr id="44" name="AutoShape 2"/>
          <p:cNvSpPr>
            <a:spLocks noChangeArrowheads="1"/>
          </p:cNvSpPr>
          <p:nvPr/>
        </p:nvSpPr>
        <p:spPr bwMode="auto">
          <a:xfrm>
            <a:off x="1446548" y="148588"/>
            <a:ext cx="6702721" cy="388029"/>
          </a:xfrm>
          <a:prstGeom prst="bevel">
            <a:avLst>
              <a:gd name="adj" fmla="val 12500"/>
            </a:avLst>
          </a:prstGeom>
          <a:solidFill>
            <a:srgbClr val="FFFF99"/>
          </a:solidFill>
          <a:ln w="9525">
            <a:solidFill>
              <a:srgbClr val="000000"/>
            </a:solidFill>
            <a:miter lim="800000"/>
            <a:headEnd/>
            <a:tailEnd/>
          </a:ln>
        </p:spPr>
        <p:txBody>
          <a:bodyPr wrap="square" lIns="64538" tIns="32269" rIns="64538" bIns="32269" anchor="ctr">
            <a:spAutoFit/>
          </a:bodyPr>
          <a:lstStyle/>
          <a:p>
            <a:pPr algn="ctr" defTabSz="645398">
              <a:defRPr/>
            </a:pPr>
            <a:r>
              <a:rPr kumimoji="0" lang="ja-JP" altLang="en-US" sz="1474" b="1" kern="0" dirty="0">
                <a:solidFill>
                  <a:srgbClr val="2D2D8A">
                    <a:lumMod val="75000"/>
                  </a:srgbClr>
                </a:solidFill>
                <a:latin typeface="ＭＳ Ｐゴシック"/>
                <a:ea typeface="ＭＳ Ｐゴシック"/>
              </a:rPr>
              <a:t>平成２８年度　障害者虐待対応状況調査＜養護者による障害者虐待＞</a:t>
            </a:r>
          </a:p>
        </p:txBody>
      </p:sp>
      <p:sp>
        <p:nvSpPr>
          <p:cNvPr id="45" name="角丸四角形 44"/>
          <p:cNvSpPr/>
          <p:nvPr/>
        </p:nvSpPr>
        <p:spPr>
          <a:xfrm>
            <a:off x="52738" y="649895"/>
            <a:ext cx="1505993" cy="3298549"/>
          </a:xfrm>
          <a:prstGeom prst="roundRect">
            <a:avLst/>
          </a:prstGeom>
          <a:solidFill>
            <a:schemeClr val="tx2">
              <a:lumMod val="20000"/>
              <a:lumOff val="80000"/>
            </a:schemeClr>
          </a:solidFill>
          <a:ln w="25400">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4538" tIns="32269" rIns="64538" bIns="32269" rtlCol="0" anchor="t" anchorCtr="0"/>
          <a:lstStyle/>
          <a:p>
            <a:pPr algn="ctr"/>
            <a:endParaRPr lang="en-US" altLang="ja-JP" sz="1081" b="1" dirty="0">
              <a:solidFill>
                <a:srgbClr val="4F81BD">
                  <a:lumMod val="75000"/>
                </a:srgbClr>
              </a:solidFill>
              <a:latin typeface="メイリオ" pitchFamily="50" charset="-128"/>
              <a:ea typeface="メイリオ" pitchFamily="50" charset="-128"/>
              <a:cs typeface="メイリオ" pitchFamily="50" charset="-128"/>
            </a:endParaRPr>
          </a:p>
          <a:p>
            <a:pPr algn="ctr"/>
            <a:r>
              <a:rPr lang="ja-JP" altLang="en-US" sz="1376" b="1" dirty="0">
                <a:solidFill>
                  <a:srgbClr val="4F81BD">
                    <a:lumMod val="75000"/>
                  </a:srgbClr>
                </a:solidFill>
                <a:latin typeface="メイリオ" pitchFamily="50" charset="-128"/>
                <a:ea typeface="メイリオ" pitchFamily="50" charset="-128"/>
                <a:cs typeface="メイリオ" pitchFamily="50" charset="-128"/>
              </a:rPr>
              <a:t>相談</a:t>
            </a:r>
            <a:endParaRPr lang="en-US" altLang="ja-JP" sz="1376" b="1" dirty="0">
              <a:solidFill>
                <a:srgbClr val="4F81BD">
                  <a:lumMod val="75000"/>
                </a:srgbClr>
              </a:solidFill>
              <a:latin typeface="メイリオ" pitchFamily="50" charset="-128"/>
              <a:ea typeface="メイリオ" pitchFamily="50" charset="-128"/>
              <a:cs typeface="メイリオ" pitchFamily="50" charset="-128"/>
            </a:endParaRPr>
          </a:p>
          <a:p>
            <a:pPr algn="ctr"/>
            <a:r>
              <a:rPr lang="ja-JP" altLang="en-US" sz="1376" b="1" dirty="0">
                <a:solidFill>
                  <a:srgbClr val="4F81BD">
                    <a:lumMod val="75000"/>
                  </a:srgbClr>
                </a:solidFill>
                <a:latin typeface="メイリオ" pitchFamily="50" charset="-128"/>
                <a:ea typeface="メイリオ" pitchFamily="50" charset="-128"/>
                <a:cs typeface="メイリオ" pitchFamily="50" charset="-128"/>
              </a:rPr>
              <a:t>通報</a:t>
            </a:r>
            <a:r>
              <a:rPr lang="ja-JP" altLang="en-US" sz="1081" b="1" dirty="0">
                <a:solidFill>
                  <a:srgbClr val="4F81BD">
                    <a:lumMod val="75000"/>
                  </a:srgbClr>
                </a:solidFill>
                <a:latin typeface="メイリオ" pitchFamily="50" charset="-128"/>
                <a:ea typeface="メイリオ" pitchFamily="50" charset="-128"/>
                <a:cs typeface="メイリオ" pitchFamily="50" charset="-128"/>
              </a:rPr>
              <a:t>　</a:t>
            </a:r>
          </a:p>
        </p:txBody>
      </p:sp>
      <p:sp>
        <p:nvSpPr>
          <p:cNvPr id="46" name="円/楕円 45"/>
          <p:cNvSpPr/>
          <p:nvPr/>
        </p:nvSpPr>
        <p:spPr>
          <a:xfrm>
            <a:off x="356307" y="1476263"/>
            <a:ext cx="940552" cy="3042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38" tIns="32269" rIns="64538" bIns="32269" numCol="1" spcCol="0" rtlCol="0" fromWordArt="0" anchor="ctr" anchorCtr="0" forceAA="0" compatLnSpc="1">
            <a:prstTxWarp prst="textNoShape">
              <a:avLst/>
            </a:prstTxWarp>
            <a:spAutoFit/>
          </a:bodyPr>
          <a:lstStyle/>
          <a:p>
            <a:pPr algn="ctr"/>
            <a:r>
              <a:rPr lang="en-US" altLang="ja-JP" sz="983" b="1" dirty="0">
                <a:solidFill>
                  <a:prstClr val="black"/>
                </a:solidFill>
                <a:latin typeface="ＭＳ Ｐゴシック"/>
              </a:rPr>
              <a:t>4,606</a:t>
            </a:r>
            <a:r>
              <a:rPr lang="ja-JP" altLang="en-US" sz="983" b="1" dirty="0">
                <a:solidFill>
                  <a:prstClr val="black"/>
                </a:solidFill>
                <a:latin typeface="ＭＳ Ｐゴシック"/>
              </a:rPr>
              <a:t>件</a:t>
            </a:r>
          </a:p>
        </p:txBody>
      </p:sp>
      <p:sp>
        <p:nvSpPr>
          <p:cNvPr id="49" name="大かっこ 48"/>
          <p:cNvSpPr/>
          <p:nvPr/>
        </p:nvSpPr>
        <p:spPr>
          <a:xfrm>
            <a:off x="356307" y="1892735"/>
            <a:ext cx="940552" cy="259303"/>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lIns="64538" tIns="32269" rIns="64538" bIns="32269" spcCol="0" rtlCol="0" anchor="ctr"/>
          <a:lstStyle/>
          <a:p>
            <a:pPr algn="ctr"/>
            <a:r>
              <a:rPr lang="ja-JP" altLang="en-US" sz="983" b="1" dirty="0">
                <a:solidFill>
                  <a:srgbClr val="1F497D">
                    <a:lumMod val="50000"/>
                  </a:srgbClr>
                </a:solidFill>
              </a:rPr>
              <a:t>主な通報</a:t>
            </a:r>
            <a:endParaRPr lang="en-US" altLang="ja-JP" sz="983" b="1" dirty="0">
              <a:solidFill>
                <a:srgbClr val="1F497D">
                  <a:lumMod val="50000"/>
                </a:srgbClr>
              </a:solidFill>
            </a:endParaRPr>
          </a:p>
          <a:p>
            <a:pPr algn="ctr"/>
            <a:r>
              <a:rPr lang="ja-JP" altLang="en-US" sz="983" b="1" dirty="0">
                <a:solidFill>
                  <a:srgbClr val="1F497D">
                    <a:lumMod val="50000"/>
                  </a:srgbClr>
                </a:solidFill>
              </a:rPr>
              <a:t>届出者内訳</a:t>
            </a:r>
            <a:endParaRPr lang="ja-JP" altLang="en-US" b="1" dirty="0">
              <a:solidFill>
                <a:srgbClr val="1F497D">
                  <a:lumMod val="50000"/>
                </a:srgbClr>
              </a:solidFill>
            </a:endParaRPr>
          </a:p>
        </p:txBody>
      </p:sp>
      <p:sp>
        <p:nvSpPr>
          <p:cNvPr id="50" name="正方形/長方形 49"/>
          <p:cNvSpPr/>
          <p:nvPr/>
        </p:nvSpPr>
        <p:spPr>
          <a:xfrm>
            <a:off x="78717" y="2338171"/>
            <a:ext cx="1427515" cy="1450890"/>
          </a:xfrm>
          <a:prstGeom prst="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lIns="35376" rIns="0" rtlCol="0" anchor="ctr"/>
          <a:lstStyle/>
          <a:p>
            <a:pPr defTabSz="876740">
              <a:lnSpc>
                <a:spcPts val="1179"/>
              </a:lnSpc>
            </a:pPr>
            <a:r>
              <a:rPr lang="ja-JP" altLang="en-US" sz="884" dirty="0">
                <a:solidFill>
                  <a:prstClr val="black"/>
                </a:solidFill>
                <a:latin typeface="ＭＳ Ｐゴシック"/>
              </a:rPr>
              <a:t>●警察　  　　　　　  </a:t>
            </a:r>
            <a:r>
              <a:rPr lang="en-US" altLang="ja-JP" sz="884" dirty="0">
                <a:solidFill>
                  <a:prstClr val="black"/>
                </a:solidFill>
                <a:latin typeface="ＭＳ Ｐゴシック"/>
              </a:rPr>
              <a:t>(24.7%)</a:t>
            </a:r>
          </a:p>
          <a:p>
            <a:pPr defTabSz="876740">
              <a:lnSpc>
                <a:spcPts val="1179"/>
              </a:lnSpc>
            </a:pPr>
            <a:r>
              <a:rPr lang="ja-JP" altLang="en-US" sz="884" dirty="0">
                <a:solidFill>
                  <a:prstClr val="black"/>
                </a:solidFill>
                <a:latin typeface="ＭＳ Ｐゴシック"/>
              </a:rPr>
              <a:t>●本人による届出 （</a:t>
            </a:r>
            <a:r>
              <a:rPr lang="en-US" altLang="ja-JP" sz="884" dirty="0">
                <a:solidFill>
                  <a:prstClr val="black"/>
                </a:solidFill>
                <a:latin typeface="ＭＳ Ｐゴシック"/>
              </a:rPr>
              <a:t>21.3%)</a:t>
            </a:r>
            <a:endParaRPr lang="ja-JP" altLang="en-US" sz="884" dirty="0">
              <a:solidFill>
                <a:prstClr val="black"/>
              </a:solidFill>
              <a:latin typeface="ＭＳ Ｐゴシック"/>
            </a:endParaRPr>
          </a:p>
          <a:p>
            <a:pPr>
              <a:lnSpc>
                <a:spcPts val="1179"/>
              </a:lnSpc>
            </a:pPr>
            <a:r>
              <a:rPr lang="ja-JP" altLang="en-US" sz="884" dirty="0">
                <a:solidFill>
                  <a:prstClr val="black"/>
                </a:solidFill>
                <a:latin typeface="ＭＳ Ｐゴシック"/>
              </a:rPr>
              <a:t>●障害者福祉施設・事業</a:t>
            </a:r>
            <a:endParaRPr lang="en-US" altLang="ja-JP" sz="884" dirty="0">
              <a:solidFill>
                <a:prstClr val="black"/>
              </a:solidFill>
              <a:latin typeface="ＭＳ Ｐゴシック"/>
            </a:endParaRPr>
          </a:p>
          <a:p>
            <a:pPr>
              <a:lnSpc>
                <a:spcPts val="1179"/>
              </a:lnSpc>
            </a:pPr>
            <a:r>
              <a:rPr lang="ja-JP" altLang="en-US" sz="884" dirty="0">
                <a:solidFill>
                  <a:prstClr val="black"/>
                </a:solidFill>
                <a:latin typeface="ＭＳ Ｐゴシック"/>
              </a:rPr>
              <a:t>　所の職員　　　　　</a:t>
            </a:r>
            <a:r>
              <a:rPr lang="en-US" altLang="ja-JP" sz="884" dirty="0">
                <a:solidFill>
                  <a:prstClr val="black"/>
                </a:solidFill>
                <a:latin typeface="ＭＳ Ｐゴシック"/>
              </a:rPr>
              <a:t>(15.8%)</a:t>
            </a:r>
            <a:r>
              <a:rPr lang="ja-JP" altLang="en-US" sz="884" dirty="0">
                <a:solidFill>
                  <a:prstClr val="black"/>
                </a:solidFill>
                <a:latin typeface="ＭＳ Ｐゴシック"/>
              </a:rPr>
              <a:t>　</a:t>
            </a:r>
            <a:endParaRPr lang="en-US" altLang="ja-JP" sz="884" dirty="0">
              <a:solidFill>
                <a:prstClr val="black"/>
              </a:solidFill>
              <a:latin typeface="ＭＳ Ｐゴシック"/>
            </a:endParaRPr>
          </a:p>
          <a:p>
            <a:pPr>
              <a:lnSpc>
                <a:spcPts val="1179"/>
              </a:lnSpc>
            </a:pPr>
            <a:r>
              <a:rPr lang="ja-JP" altLang="en-US" sz="884" dirty="0">
                <a:solidFill>
                  <a:prstClr val="black"/>
                </a:solidFill>
                <a:latin typeface="ＭＳ Ｐゴシック"/>
              </a:rPr>
              <a:t>●相談支援専門員（</a:t>
            </a:r>
            <a:r>
              <a:rPr lang="en-US" altLang="ja-JP" sz="884" dirty="0">
                <a:solidFill>
                  <a:prstClr val="black"/>
                </a:solidFill>
                <a:latin typeface="ＭＳ Ｐゴシック"/>
              </a:rPr>
              <a:t>15.4%</a:t>
            </a:r>
            <a:r>
              <a:rPr lang="ja-JP" altLang="en-US" sz="884" dirty="0">
                <a:solidFill>
                  <a:prstClr val="black"/>
                </a:solidFill>
                <a:latin typeface="ＭＳ Ｐゴシック"/>
              </a:rPr>
              <a:t>）</a:t>
            </a:r>
            <a:endParaRPr lang="en-US" altLang="ja-JP" sz="884" dirty="0">
              <a:solidFill>
                <a:prstClr val="black"/>
              </a:solidFill>
              <a:latin typeface="ＭＳ Ｐゴシック"/>
            </a:endParaRPr>
          </a:p>
          <a:p>
            <a:pPr>
              <a:lnSpc>
                <a:spcPts val="1179"/>
              </a:lnSpc>
            </a:pPr>
            <a:r>
              <a:rPr lang="ja-JP" altLang="en-US" sz="884" dirty="0">
                <a:solidFill>
                  <a:prstClr val="black"/>
                </a:solidFill>
                <a:latin typeface="ＭＳ Ｐゴシック"/>
              </a:rPr>
              <a:t>●当該市区町村行政職員</a:t>
            </a:r>
            <a:endParaRPr lang="en-US" altLang="ja-JP" sz="884" dirty="0">
              <a:solidFill>
                <a:prstClr val="black"/>
              </a:solidFill>
              <a:latin typeface="ＭＳ Ｐゴシック"/>
            </a:endParaRPr>
          </a:p>
          <a:p>
            <a:pPr>
              <a:lnSpc>
                <a:spcPts val="1179"/>
              </a:lnSpc>
            </a:pPr>
            <a:r>
              <a:rPr lang="ja-JP" altLang="en-US" sz="884" dirty="0">
                <a:solidFill>
                  <a:prstClr val="black"/>
                </a:solidFill>
                <a:latin typeface="ＭＳ Ｐゴシック"/>
              </a:rPr>
              <a:t>                            </a:t>
            </a:r>
            <a:r>
              <a:rPr lang="en-US" altLang="ja-JP" sz="884" dirty="0">
                <a:solidFill>
                  <a:prstClr val="black"/>
                </a:solidFill>
                <a:latin typeface="ＭＳ Ｐゴシック"/>
              </a:rPr>
              <a:t>(6.6%)</a:t>
            </a:r>
          </a:p>
          <a:p>
            <a:pPr>
              <a:lnSpc>
                <a:spcPts val="1179"/>
              </a:lnSpc>
            </a:pPr>
            <a:r>
              <a:rPr lang="ja-JP" altLang="en-US" sz="884" dirty="0">
                <a:solidFill>
                  <a:prstClr val="black"/>
                </a:solidFill>
                <a:latin typeface="ＭＳ Ｐゴシック"/>
              </a:rPr>
              <a:t>●家族・親族 　　　　</a:t>
            </a:r>
            <a:r>
              <a:rPr lang="en-US" altLang="ja-JP" sz="884" dirty="0">
                <a:solidFill>
                  <a:prstClr val="black"/>
                </a:solidFill>
                <a:latin typeface="ＭＳ Ｐゴシック"/>
              </a:rPr>
              <a:t>(5.5%)</a:t>
            </a:r>
            <a:r>
              <a:rPr lang="ja-JP" altLang="en-US" sz="884" dirty="0">
                <a:solidFill>
                  <a:prstClr val="black"/>
                </a:solidFill>
                <a:latin typeface="ＭＳ Ｐゴシック"/>
              </a:rPr>
              <a:t>　</a:t>
            </a:r>
            <a:r>
              <a:rPr lang="ja-JP" altLang="en-US" sz="983" dirty="0">
                <a:solidFill>
                  <a:prstClr val="black"/>
                </a:solidFill>
                <a:latin typeface="ＭＳ Ｐゴシック"/>
              </a:rPr>
              <a:t>　　　　</a:t>
            </a:r>
          </a:p>
        </p:txBody>
      </p:sp>
      <p:sp>
        <p:nvSpPr>
          <p:cNvPr id="51" name="角丸四角形 50"/>
          <p:cNvSpPr/>
          <p:nvPr/>
        </p:nvSpPr>
        <p:spPr>
          <a:xfrm>
            <a:off x="1731263" y="640342"/>
            <a:ext cx="1357222" cy="299529"/>
          </a:xfrm>
          <a:prstGeom prst="roundRect">
            <a:avLst/>
          </a:prstGeom>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474" b="1" dirty="0">
                <a:solidFill>
                  <a:prstClr val="white"/>
                </a:solidFill>
                <a:latin typeface="ＭＳ Ｐゴシック"/>
              </a:rPr>
              <a:t>都道府県</a:t>
            </a:r>
            <a:endParaRPr lang="en-US" altLang="ja-JP" sz="1474" b="1" dirty="0">
              <a:solidFill>
                <a:prstClr val="white"/>
              </a:solidFill>
              <a:latin typeface="ＭＳ Ｐゴシック"/>
            </a:endParaRPr>
          </a:p>
        </p:txBody>
      </p:sp>
      <p:sp>
        <p:nvSpPr>
          <p:cNvPr id="53" name="角丸四角形 52"/>
          <p:cNvSpPr/>
          <p:nvPr/>
        </p:nvSpPr>
        <p:spPr>
          <a:xfrm>
            <a:off x="2135344" y="1093902"/>
            <a:ext cx="858095" cy="765662"/>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35376" tIns="23725" rIns="35376" bIns="23725" spcCol="0" rtlCol="0" anchor="ctr"/>
          <a:lstStyle/>
          <a:p>
            <a:pPr defTabSz="645398">
              <a:lnSpc>
                <a:spcPts val="1081"/>
              </a:lnSpc>
              <a:defRPr/>
            </a:pPr>
            <a:r>
              <a:rPr kumimoji="0" lang="ja-JP" altLang="en-US" sz="983" kern="0" dirty="0">
                <a:solidFill>
                  <a:prstClr val="black"/>
                </a:solidFill>
                <a:latin typeface="ＭＳ Ｐゴシック"/>
                <a:ea typeface="ＭＳ Ｐゴシック"/>
                <a:cs typeface="メイリオ" pitchFamily="50" charset="-128"/>
              </a:rPr>
              <a:t>市区町村に連絡した事例　</a:t>
            </a:r>
            <a:r>
              <a:rPr kumimoji="0" lang="en-US" altLang="ja-JP" sz="983" b="1" kern="0" dirty="0">
                <a:solidFill>
                  <a:prstClr val="black"/>
                </a:solidFill>
                <a:latin typeface="ＭＳ Ｐゴシック"/>
                <a:cs typeface="メイリオ" pitchFamily="50" charset="-128"/>
              </a:rPr>
              <a:t>39</a:t>
            </a:r>
            <a:r>
              <a:rPr kumimoji="0" lang="ja-JP" altLang="en-US" sz="884" b="1" kern="0" dirty="0">
                <a:solidFill>
                  <a:prstClr val="black"/>
                </a:solidFill>
                <a:latin typeface="ＭＳ Ｐゴシック"/>
                <a:ea typeface="ＭＳ Ｐゴシック"/>
                <a:cs typeface="メイリオ" pitchFamily="50" charset="-128"/>
              </a:rPr>
              <a:t>件</a:t>
            </a: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p:txBody>
      </p:sp>
      <p:sp>
        <p:nvSpPr>
          <p:cNvPr id="58" name="角丸四角形 57"/>
          <p:cNvSpPr/>
          <p:nvPr/>
        </p:nvSpPr>
        <p:spPr>
          <a:xfrm>
            <a:off x="1734055" y="1892734"/>
            <a:ext cx="1268730" cy="458905"/>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ctr"/>
          <a:lstStyle/>
          <a:p>
            <a:pPr defTabSz="645398">
              <a:lnSpc>
                <a:spcPts val="1081"/>
              </a:lnSpc>
              <a:defRPr/>
            </a:pPr>
            <a:r>
              <a:rPr kumimoji="0" lang="ja-JP" altLang="en-US" sz="983" kern="0" dirty="0">
                <a:solidFill>
                  <a:prstClr val="black"/>
                </a:solidFill>
                <a:latin typeface="ＭＳ Ｐゴシック"/>
                <a:ea typeface="ＭＳ Ｐゴシック"/>
                <a:cs typeface="メイリオ" pitchFamily="50" charset="-128"/>
              </a:rPr>
              <a:t>明らかに虐待でないと判断した事例</a:t>
            </a:r>
            <a:r>
              <a:rPr kumimoji="0" lang="ja-JP" altLang="en-US" sz="983" b="1" kern="0" dirty="0">
                <a:solidFill>
                  <a:prstClr val="black"/>
                </a:solidFill>
                <a:latin typeface="ＭＳ Ｐゴシック"/>
                <a:ea typeface="ＭＳ Ｐゴシック"/>
                <a:cs typeface="メイリオ" pitchFamily="50" charset="-128"/>
              </a:rPr>
              <a:t>　</a:t>
            </a:r>
            <a:r>
              <a:rPr kumimoji="0" lang="en-US" altLang="ja-JP" sz="983" b="1" kern="0" dirty="0">
                <a:solidFill>
                  <a:prstClr val="black"/>
                </a:solidFill>
                <a:latin typeface="ＭＳ Ｐゴシック"/>
                <a:ea typeface="ＭＳ Ｐゴシック"/>
                <a:cs typeface="メイリオ" pitchFamily="50" charset="-128"/>
              </a:rPr>
              <a:t>39</a:t>
            </a:r>
            <a:r>
              <a:rPr kumimoji="0" lang="ja-JP" altLang="en-US" sz="983" b="1" kern="0" dirty="0">
                <a:solidFill>
                  <a:prstClr val="black"/>
                </a:solidFill>
                <a:latin typeface="ＭＳ Ｐゴシック"/>
                <a:ea typeface="ＭＳ Ｐゴシック"/>
                <a:cs typeface="メイリオ" pitchFamily="50" charset="-128"/>
              </a:rPr>
              <a:t>件</a:t>
            </a: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p:txBody>
      </p:sp>
      <p:sp>
        <p:nvSpPr>
          <p:cNvPr id="59" name="右矢印 58"/>
          <p:cNvSpPr/>
          <p:nvPr/>
        </p:nvSpPr>
        <p:spPr>
          <a:xfrm>
            <a:off x="1524742" y="1076425"/>
            <a:ext cx="619947" cy="383055"/>
          </a:xfrm>
          <a:prstGeom prst="rightArrow">
            <a:avLst>
              <a:gd name="adj1" fmla="val 50000"/>
              <a:gd name="adj2" fmla="val 37814"/>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pPr algn="ctr"/>
            <a:r>
              <a:rPr lang="en-US" altLang="ja-JP" sz="983" b="1" dirty="0">
                <a:solidFill>
                  <a:prstClr val="white"/>
                </a:solidFill>
                <a:latin typeface="ＭＳ Ｐゴシック"/>
              </a:rPr>
              <a:t>78</a:t>
            </a:r>
            <a:r>
              <a:rPr lang="ja-JP" altLang="en-US" sz="983" b="1" dirty="0">
                <a:solidFill>
                  <a:prstClr val="white"/>
                </a:solidFill>
                <a:latin typeface="ＭＳ Ｐゴシック"/>
              </a:rPr>
              <a:t>件</a:t>
            </a:r>
          </a:p>
        </p:txBody>
      </p:sp>
      <p:sp>
        <p:nvSpPr>
          <p:cNvPr id="60" name="角丸四角形 59"/>
          <p:cNvSpPr/>
          <p:nvPr/>
        </p:nvSpPr>
        <p:spPr>
          <a:xfrm>
            <a:off x="3558551" y="1409095"/>
            <a:ext cx="1802504" cy="1057634"/>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ctr"/>
          <a:lstStyle/>
          <a:p>
            <a:pPr defTabSz="645398">
              <a:lnSpc>
                <a:spcPts val="923"/>
              </a:lnSpc>
              <a:defRPr/>
            </a:pPr>
            <a:r>
              <a:rPr kumimoji="0" lang="ja-JP" altLang="en-US" sz="1278" kern="0" dirty="0">
                <a:solidFill>
                  <a:prstClr val="black"/>
                </a:solidFill>
                <a:latin typeface="ＭＳ Ｐゴシック"/>
                <a:ea typeface="ＭＳ Ｐゴシック"/>
                <a:cs typeface="メイリオ" pitchFamily="50" charset="-128"/>
              </a:rPr>
              <a:t>　</a:t>
            </a:r>
            <a:endParaRPr kumimoji="0" lang="en-US" altLang="ja-JP" sz="1278" kern="0" dirty="0">
              <a:solidFill>
                <a:prstClr val="black"/>
              </a:solidFill>
              <a:latin typeface="ＭＳ Ｐゴシック"/>
              <a:ea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p:txBody>
      </p:sp>
      <p:sp>
        <p:nvSpPr>
          <p:cNvPr id="67" name="角丸四角形 66"/>
          <p:cNvSpPr/>
          <p:nvPr/>
        </p:nvSpPr>
        <p:spPr>
          <a:xfrm>
            <a:off x="3558550" y="2525694"/>
            <a:ext cx="1802505" cy="1310882"/>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ctr"/>
          <a:lstStyle/>
          <a:p>
            <a:pPr defTabSz="645398">
              <a:lnSpc>
                <a:spcPts val="923"/>
              </a:lnSpc>
              <a:defRPr/>
            </a:pPr>
            <a:endParaRPr kumimoji="0" lang="en-US" altLang="ja-JP" sz="983" kern="0" dirty="0">
              <a:solidFill>
                <a:prstClr val="black"/>
              </a:solidFill>
              <a:latin typeface="ＭＳ Ｐゴシック"/>
              <a:cs typeface="メイリオ" pitchFamily="50" charset="-128"/>
            </a:endParaRPr>
          </a:p>
        </p:txBody>
      </p:sp>
      <p:sp>
        <p:nvSpPr>
          <p:cNvPr id="69" name="右矢印 68"/>
          <p:cNvSpPr/>
          <p:nvPr/>
        </p:nvSpPr>
        <p:spPr>
          <a:xfrm>
            <a:off x="1608978" y="2843184"/>
            <a:ext cx="1705842" cy="373536"/>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r>
              <a:rPr lang="ja-JP" altLang="en-US" sz="983" b="1" dirty="0">
                <a:solidFill>
                  <a:prstClr val="white"/>
                </a:solidFill>
                <a:latin typeface="ＭＳ Ｐゴシック"/>
              </a:rPr>
              <a:t>　　</a:t>
            </a:r>
            <a:r>
              <a:rPr lang="en-US" altLang="ja-JP" sz="983" b="1" dirty="0">
                <a:solidFill>
                  <a:prstClr val="white"/>
                </a:solidFill>
                <a:latin typeface="ＭＳ Ｐゴシック"/>
              </a:rPr>
              <a:t>4,528</a:t>
            </a:r>
            <a:r>
              <a:rPr lang="ja-JP" altLang="en-US" sz="983" b="1" dirty="0">
                <a:solidFill>
                  <a:prstClr val="white"/>
                </a:solidFill>
                <a:latin typeface="ＭＳ Ｐゴシック"/>
              </a:rPr>
              <a:t>件　　　　　</a:t>
            </a:r>
          </a:p>
        </p:txBody>
      </p:sp>
      <p:sp>
        <p:nvSpPr>
          <p:cNvPr id="70" name="右矢印 69"/>
          <p:cNvSpPr/>
          <p:nvPr/>
        </p:nvSpPr>
        <p:spPr>
          <a:xfrm>
            <a:off x="5361055" y="1960918"/>
            <a:ext cx="393518" cy="323660"/>
          </a:xfrm>
          <a:prstGeom prst="rightArrow">
            <a:avLst/>
          </a:prstGeom>
          <a:solidFill>
            <a:srgbClr val="002060"/>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ctr"/>
          <a:lstStyle/>
          <a:p>
            <a:pPr algn="ctr"/>
            <a:endParaRPr lang="ja-JP" altLang="en-US" sz="983" b="1" dirty="0">
              <a:solidFill>
                <a:prstClr val="white"/>
              </a:solidFill>
              <a:latin typeface="ＭＳ Ｐゴシック"/>
            </a:endParaRPr>
          </a:p>
        </p:txBody>
      </p:sp>
      <p:sp>
        <p:nvSpPr>
          <p:cNvPr id="71" name="角丸四角形 70"/>
          <p:cNvSpPr/>
          <p:nvPr/>
        </p:nvSpPr>
        <p:spPr>
          <a:xfrm>
            <a:off x="6993166" y="936399"/>
            <a:ext cx="2695721" cy="2426289"/>
          </a:xfrm>
          <a:prstGeom prst="roundRect">
            <a:avLst>
              <a:gd name="adj" fmla="val 11417"/>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35376" tIns="35376" rIns="35376" bIns="23725" spcCol="0" rtlCol="0" anchor="t" anchorCtr="0"/>
          <a:lstStyle/>
          <a:p>
            <a:pPr defTabSz="645398">
              <a:lnSpc>
                <a:spcPts val="923"/>
              </a:lnSpc>
              <a:defRPr/>
            </a:pP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①　障害福祉サービスの利用 　 　  </a:t>
            </a:r>
            <a:r>
              <a:rPr kumimoji="0" lang="en-US" altLang="ja-JP" sz="983" kern="0" dirty="0">
                <a:solidFill>
                  <a:prstClr val="black"/>
                </a:solidFill>
                <a:latin typeface="ＭＳ Ｐゴシック"/>
                <a:ea typeface="ＭＳ Ｐゴシック"/>
                <a:cs typeface="メイリオ" pitchFamily="50" charset="-128"/>
              </a:rPr>
              <a:t>39.6%</a:t>
            </a: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②　措置入所　　　　　　　　　　　　   </a:t>
            </a:r>
            <a:r>
              <a:rPr kumimoji="0" lang="en-US" altLang="ja-JP" sz="983" kern="0" dirty="0">
                <a:solidFill>
                  <a:prstClr val="black"/>
                </a:solidFill>
                <a:latin typeface="ＭＳ Ｐゴシック"/>
                <a:cs typeface="メイリオ" pitchFamily="50" charset="-128"/>
              </a:rPr>
              <a:t> 14.2</a:t>
            </a:r>
            <a:r>
              <a:rPr kumimoji="0" lang="en-US" altLang="ja-JP" sz="983" kern="0" dirty="0">
                <a:solidFill>
                  <a:prstClr val="black"/>
                </a:solidFill>
                <a:latin typeface="ＭＳ Ｐゴシック"/>
                <a:ea typeface="ＭＳ Ｐゴシック"/>
                <a:cs typeface="メイリオ" pitchFamily="50" charset="-128"/>
              </a:rPr>
              <a:t>%</a:t>
            </a: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③　①、②以外の一時保護　　    　</a:t>
            </a:r>
            <a:r>
              <a:rPr kumimoji="0" lang="en-US" altLang="ja-JP" sz="983" kern="0" dirty="0">
                <a:solidFill>
                  <a:prstClr val="black"/>
                </a:solidFill>
                <a:latin typeface="ＭＳ Ｐゴシック"/>
                <a:cs typeface="メイリオ" pitchFamily="50" charset="-128"/>
              </a:rPr>
              <a:t> 15.7%</a:t>
            </a: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④　医療機関への一時入院　　   </a:t>
            </a:r>
            <a:r>
              <a:rPr kumimoji="0" lang="en-US" altLang="ja-JP" sz="983" kern="0" dirty="0">
                <a:solidFill>
                  <a:prstClr val="black"/>
                </a:solidFill>
                <a:latin typeface="ＭＳ Ｐゴシック"/>
                <a:ea typeface="ＭＳ Ｐゴシック"/>
                <a:cs typeface="メイリオ" pitchFamily="50" charset="-128"/>
              </a:rPr>
              <a:t> </a:t>
            </a:r>
            <a:r>
              <a:rPr kumimoji="0" lang="ja-JP" altLang="en-US" sz="983" kern="0" dirty="0">
                <a:solidFill>
                  <a:prstClr val="black"/>
                </a:solidFill>
                <a:latin typeface="ＭＳ Ｐゴシック"/>
                <a:ea typeface="ＭＳ Ｐゴシック"/>
                <a:cs typeface="メイリオ" pitchFamily="50" charset="-128"/>
              </a:rPr>
              <a:t>　</a:t>
            </a:r>
            <a:r>
              <a:rPr kumimoji="0" lang="en-US" altLang="ja-JP" sz="983" kern="0" dirty="0">
                <a:solidFill>
                  <a:prstClr val="black"/>
                </a:solidFill>
                <a:latin typeface="ＭＳ Ｐゴシック"/>
                <a:ea typeface="ＭＳ Ｐゴシック"/>
                <a:cs typeface="メイリオ" pitchFamily="50" charset="-128"/>
              </a:rPr>
              <a:t>12.8%</a:t>
            </a: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⑤　その他                 　　　　　   </a:t>
            </a:r>
            <a:r>
              <a:rPr kumimoji="0" lang="en-US" altLang="ja-JP" sz="983" kern="0" dirty="0">
                <a:solidFill>
                  <a:prstClr val="black"/>
                </a:solidFill>
                <a:latin typeface="ＭＳ Ｐゴシック"/>
                <a:ea typeface="ＭＳ Ｐゴシック"/>
                <a:cs typeface="メイリオ" pitchFamily="50" charset="-128"/>
              </a:rPr>
              <a:t> </a:t>
            </a:r>
            <a:r>
              <a:rPr kumimoji="0" lang="ja-JP" altLang="en-US" sz="983" kern="0" dirty="0">
                <a:solidFill>
                  <a:prstClr val="black"/>
                </a:solidFill>
                <a:latin typeface="ＭＳ Ｐゴシック"/>
                <a:ea typeface="ＭＳ Ｐゴシック"/>
                <a:cs typeface="メイリオ" pitchFamily="50" charset="-128"/>
              </a:rPr>
              <a:t>　</a:t>
            </a:r>
            <a:r>
              <a:rPr kumimoji="0" lang="en-US" altLang="ja-JP" sz="983" kern="0" dirty="0">
                <a:solidFill>
                  <a:prstClr val="black"/>
                </a:solidFill>
                <a:latin typeface="ＭＳ Ｐゴシック"/>
                <a:ea typeface="ＭＳ Ｐゴシック"/>
                <a:cs typeface="メイリオ" pitchFamily="50" charset="-128"/>
              </a:rPr>
              <a:t>17.7%</a:t>
            </a: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①～⑤のうち、面会制限を行った事例 　</a:t>
            </a: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　　　　　　　　　　　　　　　　　　　　  　 </a:t>
            </a:r>
            <a:r>
              <a:rPr kumimoji="0" lang="en-US" altLang="ja-JP" sz="983" kern="0" dirty="0">
                <a:solidFill>
                  <a:prstClr val="black"/>
                </a:solidFill>
                <a:latin typeface="ＭＳ Ｐゴシック"/>
                <a:ea typeface="ＭＳ Ｐゴシック"/>
                <a:cs typeface="メイリオ" pitchFamily="50" charset="-128"/>
              </a:rPr>
              <a:t>35.2%</a:t>
            </a:r>
          </a:p>
          <a:p>
            <a:pPr defTabSz="645398">
              <a:lnSpc>
                <a:spcPts val="923"/>
              </a:lnSpc>
              <a:defRPr/>
            </a:pP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23"/>
              </a:lnSpc>
              <a:defRPr/>
            </a:pPr>
            <a:endParaRPr kumimoji="0" lang="en-US" altLang="ja-JP" sz="983" b="1" u="sng" kern="0" dirty="0">
              <a:solidFill>
                <a:prstClr val="black"/>
              </a:solidFill>
              <a:latin typeface="ＭＳ Ｐゴシック"/>
              <a:ea typeface="ＭＳ Ｐゴシック"/>
              <a:cs typeface="メイリオ" pitchFamily="50" charset="-128"/>
            </a:endParaRP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①　助言・指導</a:t>
            </a:r>
            <a:r>
              <a:rPr kumimoji="0" lang="en-US" altLang="ja-JP" sz="983" kern="0" dirty="0">
                <a:solidFill>
                  <a:prstClr val="black"/>
                </a:solidFill>
                <a:latin typeface="ＭＳ Ｐゴシック"/>
                <a:ea typeface="ＭＳ Ｐゴシック"/>
                <a:cs typeface="メイリオ" pitchFamily="50" charset="-128"/>
              </a:rPr>
              <a:t>                             60.9%</a:t>
            </a: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②　定期的な見守りの実施　　　　　 </a:t>
            </a:r>
            <a:r>
              <a:rPr kumimoji="0" lang="en-US" altLang="ja-JP" sz="983" kern="0" dirty="0">
                <a:solidFill>
                  <a:prstClr val="black"/>
                </a:solidFill>
                <a:latin typeface="ＭＳ Ｐゴシック"/>
                <a:ea typeface="ＭＳ Ｐゴシック"/>
                <a:cs typeface="メイリオ" pitchFamily="50" charset="-128"/>
              </a:rPr>
              <a:t>52.9%</a:t>
            </a: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③　サービス等利用計画見直し   　</a:t>
            </a:r>
            <a:r>
              <a:rPr kumimoji="0" lang="en-US" altLang="ja-JP" sz="983" kern="0" dirty="0">
                <a:solidFill>
                  <a:prstClr val="black"/>
                </a:solidFill>
                <a:latin typeface="ＭＳ Ｐゴシック"/>
                <a:ea typeface="ＭＳ Ｐゴシック"/>
                <a:cs typeface="メイリオ" pitchFamily="50" charset="-128"/>
              </a:rPr>
              <a:t>16.7%</a:t>
            </a:r>
          </a:p>
          <a:p>
            <a:pPr defTabSz="645398">
              <a:lnSpc>
                <a:spcPts val="983"/>
              </a:lnSpc>
              <a:defRPr/>
            </a:pPr>
            <a:r>
              <a:rPr kumimoji="0" lang="ja-JP" altLang="en-US" sz="983" kern="0" dirty="0">
                <a:solidFill>
                  <a:prstClr val="black"/>
                </a:solidFill>
                <a:latin typeface="ＭＳ Ｐゴシック"/>
                <a:ea typeface="ＭＳ Ｐゴシック"/>
                <a:cs typeface="メイリオ" pitchFamily="50" charset="-128"/>
              </a:rPr>
              <a:t>④　新たに</a:t>
            </a:r>
            <a:r>
              <a:rPr kumimoji="0" lang="ja-JP" altLang="en-US" sz="983" kern="0" dirty="0">
                <a:solidFill>
                  <a:prstClr val="black"/>
                </a:solidFill>
                <a:latin typeface="ＭＳ Ｐゴシック"/>
                <a:cs typeface="メイリオ" pitchFamily="50" charset="-128"/>
              </a:rPr>
              <a:t>障害福祉サービス利用　</a:t>
            </a:r>
            <a:r>
              <a:rPr kumimoji="0" lang="en-US" altLang="ja-JP" sz="983" kern="0" dirty="0">
                <a:solidFill>
                  <a:prstClr val="black"/>
                </a:solidFill>
                <a:latin typeface="ＭＳ Ｐゴシック"/>
                <a:cs typeface="メイリオ" pitchFamily="50" charset="-128"/>
              </a:rPr>
              <a:t>15.5%</a:t>
            </a: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83"/>
              </a:lnSpc>
              <a:defRPr/>
            </a:pP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83"/>
              </a:lnSpc>
              <a:defRPr/>
            </a:pP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83"/>
              </a:lnSpc>
              <a:defRPr/>
            </a:pPr>
            <a:r>
              <a:rPr kumimoji="0" lang="ja-JP" altLang="en-US" sz="983" b="1" kern="0" dirty="0">
                <a:solidFill>
                  <a:srgbClr val="FF0000"/>
                </a:solidFill>
                <a:latin typeface="ＭＳ Ｐゴシック"/>
                <a:ea typeface="ＭＳ Ｐゴシック"/>
                <a:cs typeface="メイリオ" pitchFamily="50" charset="-128"/>
              </a:rPr>
              <a:t>　</a:t>
            </a:r>
            <a:r>
              <a:rPr kumimoji="0" lang="ja-JP" altLang="en-US" sz="983" kern="0" dirty="0">
                <a:solidFill>
                  <a:prstClr val="black"/>
                </a:solidFill>
                <a:latin typeface="ＭＳ Ｐゴシック"/>
                <a:cs typeface="メイリオ" pitchFamily="50" charset="-128"/>
              </a:rPr>
              <a:t>介護保険サービスを利用、虐待者・被虐待者の転居、入院中等</a:t>
            </a:r>
            <a:endParaRPr kumimoji="0" lang="en-US" altLang="ja-JP" sz="983" kern="0" dirty="0">
              <a:solidFill>
                <a:prstClr val="black"/>
              </a:solidFill>
              <a:latin typeface="ＭＳ Ｐゴシック"/>
              <a:cs typeface="メイリオ" pitchFamily="50" charset="-128"/>
            </a:endParaRPr>
          </a:p>
        </p:txBody>
      </p:sp>
      <p:sp>
        <p:nvSpPr>
          <p:cNvPr id="72" name="対角する 2 つの角を丸めた四角形 71"/>
          <p:cNvSpPr/>
          <p:nvPr/>
        </p:nvSpPr>
        <p:spPr>
          <a:xfrm>
            <a:off x="7237078" y="953720"/>
            <a:ext cx="2206731" cy="160147"/>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spcCol="0" rtlCol="0" anchor="ctr"/>
          <a:lstStyle/>
          <a:p>
            <a:pPr algn="ctr"/>
            <a:r>
              <a:rPr lang="ja-JP" altLang="en-US" sz="983" dirty="0">
                <a:solidFill>
                  <a:prstClr val="black"/>
                </a:solidFill>
              </a:rPr>
              <a:t>虐待者と分離した人数　</a:t>
            </a:r>
            <a:r>
              <a:rPr lang="en-US" altLang="ja-JP" sz="983" dirty="0">
                <a:solidFill>
                  <a:prstClr val="black"/>
                </a:solidFill>
              </a:rPr>
              <a:t>674</a:t>
            </a:r>
            <a:r>
              <a:rPr lang="ja-JP" altLang="en-US" sz="983" dirty="0">
                <a:solidFill>
                  <a:prstClr val="black"/>
                </a:solidFill>
              </a:rPr>
              <a:t>人</a:t>
            </a:r>
            <a:endParaRPr lang="ja-JP" altLang="en-US" sz="688" dirty="0">
              <a:solidFill>
                <a:prstClr val="black"/>
              </a:solidFill>
            </a:endParaRPr>
          </a:p>
        </p:txBody>
      </p:sp>
      <p:sp>
        <p:nvSpPr>
          <p:cNvPr id="73" name="対角する 2 つの角を丸めた四角形 72"/>
          <p:cNvSpPr/>
          <p:nvPr/>
        </p:nvSpPr>
        <p:spPr>
          <a:xfrm>
            <a:off x="7132548" y="2045155"/>
            <a:ext cx="2483024" cy="187766"/>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spcCol="0" rtlCol="0" anchor="ctr"/>
          <a:lstStyle/>
          <a:p>
            <a:pPr algn="ctr"/>
            <a:r>
              <a:rPr lang="ja-JP" altLang="en-US" sz="983" dirty="0">
                <a:solidFill>
                  <a:prstClr val="black"/>
                </a:solidFill>
              </a:rPr>
              <a:t>虐待者と分離しなかった人数 </a:t>
            </a:r>
            <a:r>
              <a:rPr lang="en-US" altLang="ja-JP" sz="983" dirty="0">
                <a:solidFill>
                  <a:prstClr val="black"/>
                </a:solidFill>
              </a:rPr>
              <a:t>652</a:t>
            </a:r>
            <a:r>
              <a:rPr lang="ja-JP" altLang="en-US" sz="983" dirty="0">
                <a:solidFill>
                  <a:prstClr val="black"/>
                </a:solidFill>
              </a:rPr>
              <a:t>人</a:t>
            </a:r>
            <a:endParaRPr lang="ja-JP" altLang="en-US" sz="688" dirty="0">
              <a:solidFill>
                <a:prstClr val="black"/>
              </a:solidFill>
            </a:endParaRPr>
          </a:p>
        </p:txBody>
      </p:sp>
      <p:sp>
        <p:nvSpPr>
          <p:cNvPr id="74" name="対角する 2 つの角を丸めた四角形 73"/>
          <p:cNvSpPr/>
          <p:nvPr/>
        </p:nvSpPr>
        <p:spPr>
          <a:xfrm>
            <a:off x="7237079" y="2815833"/>
            <a:ext cx="2139582" cy="164796"/>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spcCol="0" rtlCol="0" anchor="ctr"/>
          <a:lstStyle/>
          <a:p>
            <a:pPr algn="ctr"/>
            <a:r>
              <a:rPr lang="ja-JP" altLang="en-US" sz="983" dirty="0">
                <a:solidFill>
                  <a:prstClr val="black"/>
                </a:solidFill>
              </a:rPr>
              <a:t>現在対応中・その他　</a:t>
            </a:r>
            <a:r>
              <a:rPr lang="en-US" altLang="ja-JP" sz="983" dirty="0">
                <a:solidFill>
                  <a:prstClr val="black"/>
                </a:solidFill>
                <a:latin typeface="ＭＳ Ｐゴシック"/>
              </a:rPr>
              <a:t>228</a:t>
            </a:r>
            <a:r>
              <a:rPr lang="ja-JP" altLang="en-US" sz="983" dirty="0">
                <a:solidFill>
                  <a:prstClr val="black"/>
                </a:solidFill>
                <a:latin typeface="ＭＳ Ｐゴシック"/>
              </a:rPr>
              <a:t>人</a:t>
            </a:r>
          </a:p>
        </p:txBody>
      </p:sp>
      <p:sp>
        <p:nvSpPr>
          <p:cNvPr id="75" name="右矢印 74"/>
          <p:cNvSpPr/>
          <p:nvPr/>
        </p:nvSpPr>
        <p:spPr>
          <a:xfrm>
            <a:off x="6598670" y="2695276"/>
            <a:ext cx="322004" cy="32235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pPr algn="ctr"/>
            <a:endParaRPr lang="ja-JP" altLang="en-US" sz="983" b="1" dirty="0">
              <a:solidFill>
                <a:prstClr val="white"/>
              </a:solidFill>
              <a:latin typeface="ＭＳ Ｐゴシック"/>
            </a:endParaRPr>
          </a:p>
        </p:txBody>
      </p:sp>
      <p:sp>
        <p:nvSpPr>
          <p:cNvPr id="76" name="角丸四角形 75"/>
          <p:cNvSpPr/>
          <p:nvPr/>
        </p:nvSpPr>
        <p:spPr>
          <a:xfrm>
            <a:off x="6998657" y="3400039"/>
            <a:ext cx="2616915" cy="461178"/>
          </a:xfrm>
          <a:prstGeom prst="roundRect">
            <a:avLst>
              <a:gd name="adj" fmla="val 38568"/>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0" rIns="47450" bIns="0" spcCol="0" rtlCol="0" anchor="b" anchorCtr="0"/>
          <a:lstStyle/>
          <a:p>
            <a:pPr defTabSz="645398">
              <a:lnSpc>
                <a:spcPts val="923"/>
              </a:lnSpc>
              <a:defRPr/>
            </a:pP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23"/>
              </a:lnSpc>
              <a:defRPr/>
            </a:pP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923"/>
              </a:lnSpc>
              <a:defRPr/>
            </a:pPr>
            <a:r>
              <a:rPr kumimoji="0" lang="ja-JP" altLang="en-US" sz="983" kern="0" dirty="0">
                <a:solidFill>
                  <a:prstClr val="black"/>
                </a:solidFill>
                <a:latin typeface="ＭＳ Ｐゴシック"/>
                <a:ea typeface="ＭＳ Ｐゴシック"/>
                <a:cs typeface="メイリオ" pitchFamily="50" charset="-128"/>
              </a:rPr>
              <a:t>　　　うち、市町村長申立　</a:t>
            </a:r>
            <a:r>
              <a:rPr kumimoji="0" lang="en-US" altLang="ja-JP" sz="983" kern="0" dirty="0">
                <a:solidFill>
                  <a:prstClr val="black"/>
                </a:solidFill>
                <a:latin typeface="ＭＳ Ｐゴシック"/>
                <a:ea typeface="ＭＳ Ｐゴシック"/>
                <a:cs typeface="メイリオ" pitchFamily="50" charset="-128"/>
              </a:rPr>
              <a:t>74</a:t>
            </a:r>
            <a:r>
              <a:rPr kumimoji="0" lang="ja-JP" altLang="en-US" sz="983" kern="0" dirty="0">
                <a:solidFill>
                  <a:prstClr val="black"/>
                </a:solidFill>
                <a:latin typeface="ＭＳ Ｐゴシック"/>
                <a:ea typeface="ＭＳ Ｐゴシック"/>
                <a:cs typeface="メイリオ" pitchFamily="50" charset="-128"/>
              </a:rPr>
              <a:t>人</a:t>
            </a:r>
            <a:endParaRPr kumimoji="0" lang="en-US" altLang="ja-JP" sz="983" kern="0" dirty="0">
              <a:solidFill>
                <a:prstClr val="black"/>
              </a:solidFill>
              <a:latin typeface="ＭＳ Ｐゴシック"/>
              <a:ea typeface="ＭＳ Ｐゴシック"/>
              <a:cs typeface="メイリオ" pitchFamily="50" charset="-128"/>
            </a:endParaRPr>
          </a:p>
        </p:txBody>
      </p:sp>
      <p:sp>
        <p:nvSpPr>
          <p:cNvPr id="77" name="対角する 2 つの角を丸めた四角形 76"/>
          <p:cNvSpPr/>
          <p:nvPr/>
        </p:nvSpPr>
        <p:spPr>
          <a:xfrm>
            <a:off x="7214759" y="3497140"/>
            <a:ext cx="2232839" cy="179243"/>
          </a:xfrm>
          <a:prstGeom prst="round2Diag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spcCol="0" rtlCol="0" anchor="ctr"/>
          <a:lstStyle/>
          <a:p>
            <a:pPr algn="ctr"/>
            <a:r>
              <a:rPr lang="ja-JP" altLang="en-US" sz="983" dirty="0">
                <a:solidFill>
                  <a:prstClr val="black"/>
                </a:solidFill>
              </a:rPr>
              <a:t>成年後見制度の審判請求　　</a:t>
            </a:r>
            <a:r>
              <a:rPr lang="en-US" altLang="ja-JP" sz="983" dirty="0">
                <a:solidFill>
                  <a:prstClr val="black"/>
                </a:solidFill>
              </a:rPr>
              <a:t>160</a:t>
            </a:r>
            <a:r>
              <a:rPr lang="ja-JP" altLang="en-US" sz="983" dirty="0">
                <a:solidFill>
                  <a:prstClr val="black"/>
                </a:solidFill>
              </a:rPr>
              <a:t>人</a:t>
            </a:r>
          </a:p>
        </p:txBody>
      </p:sp>
      <p:sp>
        <p:nvSpPr>
          <p:cNvPr id="2" name="下矢印 1"/>
          <p:cNvSpPr/>
          <p:nvPr/>
        </p:nvSpPr>
        <p:spPr>
          <a:xfrm>
            <a:off x="1653920" y="1367778"/>
            <a:ext cx="334752" cy="524956"/>
          </a:xfrm>
          <a:prstGeom prst="down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81" dirty="0">
              <a:solidFill>
                <a:prstClr val="black"/>
              </a:solidFill>
            </a:endParaRPr>
          </a:p>
        </p:txBody>
      </p:sp>
      <p:sp>
        <p:nvSpPr>
          <p:cNvPr id="4" name="正方形/長方形 3"/>
          <p:cNvSpPr/>
          <p:nvPr/>
        </p:nvSpPr>
        <p:spPr>
          <a:xfrm>
            <a:off x="3705693" y="1512575"/>
            <a:ext cx="1560173" cy="36880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081"/>
              </a:lnSpc>
            </a:pPr>
            <a:r>
              <a:rPr lang="ja-JP" altLang="en-US" sz="983" dirty="0">
                <a:solidFill>
                  <a:prstClr val="black"/>
                </a:solidFill>
              </a:rPr>
              <a:t>事実確認調査を行った事例　　　　　　</a:t>
            </a:r>
            <a:r>
              <a:rPr lang="en-US" altLang="ja-JP" sz="983" b="1" dirty="0">
                <a:solidFill>
                  <a:prstClr val="black"/>
                </a:solidFill>
                <a:latin typeface="ＭＳ Ｐゴシック"/>
              </a:rPr>
              <a:t>3,848</a:t>
            </a:r>
            <a:r>
              <a:rPr lang="ja-JP" altLang="en-US" sz="983" b="1" dirty="0">
                <a:solidFill>
                  <a:prstClr val="black"/>
                </a:solidFill>
                <a:latin typeface="ＭＳ Ｐゴシック"/>
              </a:rPr>
              <a:t>件</a:t>
            </a:r>
          </a:p>
        </p:txBody>
      </p:sp>
      <p:sp>
        <p:nvSpPr>
          <p:cNvPr id="5" name="大かっこ 4"/>
          <p:cNvSpPr/>
          <p:nvPr/>
        </p:nvSpPr>
        <p:spPr>
          <a:xfrm>
            <a:off x="3679715" y="1973690"/>
            <a:ext cx="1629510" cy="372949"/>
          </a:xfrm>
          <a:prstGeom prst="bracketPair">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nSpc>
                <a:spcPts val="1081"/>
              </a:lnSpc>
            </a:pPr>
            <a:r>
              <a:rPr lang="ja-JP" altLang="en-US" sz="983" dirty="0">
                <a:solidFill>
                  <a:prstClr val="black"/>
                </a:solidFill>
                <a:latin typeface="ＭＳ Ｐゴシック"/>
              </a:rPr>
              <a:t>うち、法第</a:t>
            </a:r>
            <a:r>
              <a:rPr lang="en-US" altLang="ja-JP" sz="983" dirty="0">
                <a:solidFill>
                  <a:prstClr val="black"/>
                </a:solidFill>
                <a:latin typeface="ＭＳ Ｐゴシック"/>
              </a:rPr>
              <a:t>11</a:t>
            </a:r>
            <a:r>
              <a:rPr lang="ja-JP" altLang="en-US" sz="983" dirty="0">
                <a:solidFill>
                  <a:prstClr val="black"/>
                </a:solidFill>
                <a:latin typeface="ＭＳ Ｐゴシック"/>
              </a:rPr>
              <a:t>条に基づく立入調査　</a:t>
            </a:r>
            <a:r>
              <a:rPr lang="en-US" altLang="ja-JP" sz="983" dirty="0">
                <a:solidFill>
                  <a:prstClr val="black"/>
                </a:solidFill>
                <a:latin typeface="ＭＳ Ｐゴシック"/>
              </a:rPr>
              <a:t> 84</a:t>
            </a:r>
            <a:r>
              <a:rPr lang="ja-JP" altLang="en-US" sz="983" dirty="0">
                <a:solidFill>
                  <a:prstClr val="black"/>
                </a:solidFill>
                <a:latin typeface="ＭＳ Ｐゴシック"/>
              </a:rPr>
              <a:t>件</a:t>
            </a:r>
          </a:p>
        </p:txBody>
      </p:sp>
      <p:sp>
        <p:nvSpPr>
          <p:cNvPr id="47" name="正方形/長方形 46"/>
          <p:cNvSpPr/>
          <p:nvPr/>
        </p:nvSpPr>
        <p:spPr>
          <a:xfrm>
            <a:off x="3705693" y="2631431"/>
            <a:ext cx="1560173" cy="36880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081"/>
              </a:lnSpc>
            </a:pPr>
            <a:r>
              <a:rPr lang="ja-JP" altLang="en-US" sz="983" dirty="0">
                <a:solidFill>
                  <a:prstClr val="black"/>
                </a:solidFill>
              </a:rPr>
              <a:t>事実確認調査を行っていない事例　　</a:t>
            </a:r>
            <a:r>
              <a:rPr lang="en-US" altLang="ja-JP" sz="983" b="1" dirty="0">
                <a:solidFill>
                  <a:prstClr val="black"/>
                </a:solidFill>
                <a:latin typeface="ＭＳ Ｐゴシック"/>
              </a:rPr>
              <a:t>888</a:t>
            </a:r>
            <a:r>
              <a:rPr lang="ja-JP" altLang="en-US" sz="983" b="1" dirty="0">
                <a:solidFill>
                  <a:prstClr val="black"/>
                </a:solidFill>
                <a:latin typeface="ＭＳ Ｐゴシック"/>
              </a:rPr>
              <a:t>件</a:t>
            </a:r>
          </a:p>
        </p:txBody>
      </p:sp>
      <p:sp>
        <p:nvSpPr>
          <p:cNvPr id="48" name="大かっこ 47"/>
          <p:cNvSpPr/>
          <p:nvPr/>
        </p:nvSpPr>
        <p:spPr>
          <a:xfrm>
            <a:off x="3714685" y="3063834"/>
            <a:ext cx="1542195" cy="725227"/>
          </a:xfrm>
          <a:prstGeom prst="bracketPair">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nSpc>
                <a:spcPts val="1081"/>
              </a:lnSpc>
            </a:pPr>
            <a:r>
              <a:rPr lang="ja-JP" altLang="en-US" sz="983" dirty="0">
                <a:solidFill>
                  <a:prstClr val="black"/>
                </a:solidFill>
                <a:latin typeface="ＭＳ Ｐゴシック"/>
              </a:rPr>
              <a:t>・明らかに虐待では</a:t>
            </a:r>
            <a:r>
              <a:rPr lang="ja-JP" altLang="en-US" sz="983" dirty="0" err="1">
                <a:solidFill>
                  <a:prstClr val="black"/>
                </a:solidFill>
                <a:latin typeface="ＭＳ Ｐゴシック"/>
              </a:rPr>
              <a:t>な</a:t>
            </a:r>
            <a:endParaRPr lang="en-US" altLang="ja-JP" sz="983" dirty="0">
              <a:solidFill>
                <a:prstClr val="black"/>
              </a:solidFill>
              <a:latin typeface="ＭＳ Ｐゴシック"/>
            </a:endParaRPr>
          </a:p>
          <a:p>
            <a:pPr>
              <a:lnSpc>
                <a:spcPts val="1081"/>
              </a:lnSpc>
            </a:pPr>
            <a:r>
              <a:rPr lang="ja-JP" altLang="en-US" sz="983" dirty="0">
                <a:solidFill>
                  <a:prstClr val="black"/>
                </a:solidFill>
                <a:latin typeface="ＭＳ Ｐゴシック"/>
              </a:rPr>
              <a:t>　く調査不要　　</a:t>
            </a:r>
            <a:r>
              <a:rPr lang="en-US" altLang="ja-JP" sz="983" dirty="0">
                <a:solidFill>
                  <a:prstClr val="black"/>
                </a:solidFill>
                <a:latin typeface="ＭＳ Ｐゴシック"/>
              </a:rPr>
              <a:t>591</a:t>
            </a:r>
            <a:r>
              <a:rPr lang="ja-JP" altLang="en-US" sz="983" dirty="0">
                <a:solidFill>
                  <a:prstClr val="black"/>
                </a:solidFill>
                <a:latin typeface="ＭＳ Ｐゴシック"/>
              </a:rPr>
              <a:t>件</a:t>
            </a:r>
            <a:endParaRPr lang="en-US" altLang="ja-JP" sz="983" dirty="0">
              <a:solidFill>
                <a:prstClr val="black"/>
              </a:solidFill>
              <a:latin typeface="ＭＳ Ｐゴシック"/>
            </a:endParaRPr>
          </a:p>
          <a:p>
            <a:pPr>
              <a:lnSpc>
                <a:spcPts val="590"/>
              </a:lnSpc>
            </a:pPr>
            <a:r>
              <a:rPr lang="ja-JP" altLang="en-US" sz="590" dirty="0">
                <a:solidFill>
                  <a:prstClr val="black"/>
                </a:solidFill>
                <a:latin typeface="ＭＳ Ｐゴシック"/>
              </a:rPr>
              <a:t>　　＊都道府県判断の</a:t>
            </a:r>
            <a:r>
              <a:rPr lang="en-US" altLang="ja-JP" sz="590" dirty="0">
                <a:solidFill>
                  <a:prstClr val="black"/>
                </a:solidFill>
                <a:latin typeface="ＭＳ Ｐゴシック"/>
              </a:rPr>
              <a:t>39</a:t>
            </a:r>
            <a:r>
              <a:rPr lang="ja-JP" altLang="en-US" sz="590" dirty="0">
                <a:solidFill>
                  <a:prstClr val="black"/>
                </a:solidFill>
                <a:latin typeface="ＭＳ Ｐゴシック"/>
              </a:rPr>
              <a:t>件を含む</a:t>
            </a:r>
            <a:endParaRPr lang="en-US" altLang="ja-JP" sz="590" dirty="0">
              <a:solidFill>
                <a:prstClr val="black"/>
              </a:solidFill>
              <a:latin typeface="ＭＳ Ｐゴシック"/>
            </a:endParaRPr>
          </a:p>
          <a:p>
            <a:pPr>
              <a:lnSpc>
                <a:spcPts val="1081"/>
              </a:lnSpc>
            </a:pPr>
            <a:r>
              <a:rPr lang="ja-JP" altLang="en-US" sz="983" dirty="0">
                <a:solidFill>
                  <a:prstClr val="black"/>
                </a:solidFill>
                <a:latin typeface="ＭＳ Ｐゴシック"/>
              </a:rPr>
              <a:t>・調査を予定、又は検</a:t>
            </a:r>
            <a:endParaRPr lang="en-US" altLang="ja-JP" sz="983" dirty="0">
              <a:solidFill>
                <a:prstClr val="black"/>
              </a:solidFill>
              <a:latin typeface="ＭＳ Ｐゴシック"/>
            </a:endParaRPr>
          </a:p>
          <a:p>
            <a:pPr>
              <a:lnSpc>
                <a:spcPts val="1081"/>
              </a:lnSpc>
            </a:pPr>
            <a:r>
              <a:rPr lang="ja-JP" altLang="en-US" sz="983" dirty="0">
                <a:solidFill>
                  <a:prstClr val="black"/>
                </a:solidFill>
                <a:latin typeface="ＭＳ Ｐゴシック"/>
              </a:rPr>
              <a:t>　討中　　　　　　 </a:t>
            </a:r>
            <a:r>
              <a:rPr lang="en-US" altLang="ja-JP" sz="983" dirty="0">
                <a:solidFill>
                  <a:prstClr val="black"/>
                </a:solidFill>
                <a:latin typeface="ＭＳ Ｐゴシック"/>
              </a:rPr>
              <a:t>95</a:t>
            </a:r>
            <a:r>
              <a:rPr lang="ja-JP" altLang="en-US" sz="983" dirty="0">
                <a:solidFill>
                  <a:prstClr val="black"/>
                </a:solidFill>
                <a:latin typeface="ＭＳ Ｐゴシック"/>
              </a:rPr>
              <a:t>件</a:t>
            </a:r>
          </a:p>
        </p:txBody>
      </p:sp>
      <p:sp>
        <p:nvSpPr>
          <p:cNvPr id="52" name="円/楕円 51"/>
          <p:cNvSpPr/>
          <p:nvPr/>
        </p:nvSpPr>
        <p:spPr>
          <a:xfrm>
            <a:off x="5733088" y="1893014"/>
            <a:ext cx="858096" cy="3042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38" tIns="32269" rIns="64538" bIns="32269" numCol="1" spcCol="0" rtlCol="0" fromWordArt="0" anchor="ctr" anchorCtr="0" forceAA="0" compatLnSpc="1">
            <a:prstTxWarp prst="textNoShape">
              <a:avLst/>
            </a:prstTxWarp>
            <a:spAutoFit/>
          </a:bodyPr>
          <a:lstStyle/>
          <a:p>
            <a:pPr algn="ctr"/>
            <a:r>
              <a:rPr lang="en-US" altLang="ja-JP" sz="983" b="1" dirty="0">
                <a:solidFill>
                  <a:prstClr val="black"/>
                </a:solidFill>
                <a:latin typeface="ＭＳ Ｐゴシック"/>
              </a:rPr>
              <a:t>1,538</a:t>
            </a:r>
            <a:r>
              <a:rPr lang="ja-JP" altLang="en-US" sz="983" b="1" dirty="0">
                <a:solidFill>
                  <a:prstClr val="black"/>
                </a:solidFill>
                <a:latin typeface="ＭＳ Ｐゴシック"/>
              </a:rPr>
              <a:t>件</a:t>
            </a:r>
          </a:p>
        </p:txBody>
      </p:sp>
      <p:sp>
        <p:nvSpPr>
          <p:cNvPr id="6" name="線吹き出し 1 (枠付き) 5"/>
          <p:cNvSpPr/>
          <p:nvPr/>
        </p:nvSpPr>
        <p:spPr>
          <a:xfrm>
            <a:off x="61110" y="3987013"/>
            <a:ext cx="9807931" cy="2754919"/>
          </a:xfrm>
          <a:prstGeom prst="borderCallout1">
            <a:avLst>
              <a:gd name="adj1" fmla="val -61"/>
              <a:gd name="adj2" fmla="val 54038"/>
              <a:gd name="adj3" fmla="val -11578"/>
              <a:gd name="adj4" fmla="val 62283"/>
            </a:avLst>
          </a:prstGeom>
          <a:solidFill>
            <a:srgbClr val="FFFFCC"/>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81" dirty="0">
              <a:solidFill>
                <a:prstClr val="black"/>
              </a:solidFill>
            </a:endParaRPr>
          </a:p>
        </p:txBody>
      </p:sp>
      <p:sp>
        <p:nvSpPr>
          <p:cNvPr id="54" name="正方形/長方形 53"/>
          <p:cNvSpPr/>
          <p:nvPr/>
        </p:nvSpPr>
        <p:spPr>
          <a:xfrm>
            <a:off x="154420" y="4159094"/>
            <a:ext cx="2474469" cy="2088070"/>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983" dirty="0">
                <a:solidFill>
                  <a:prstClr val="black"/>
                </a:solidFill>
              </a:rPr>
              <a:t>● 性別</a:t>
            </a:r>
          </a:p>
          <a:p>
            <a:r>
              <a:rPr lang="ja-JP" altLang="en-US" sz="983" dirty="0">
                <a:solidFill>
                  <a:prstClr val="black"/>
                </a:solidFill>
              </a:rPr>
              <a:t>　　男性（</a:t>
            </a:r>
            <a:r>
              <a:rPr lang="en-US" altLang="ja-JP" sz="983" dirty="0">
                <a:solidFill>
                  <a:prstClr val="black"/>
                </a:solidFill>
              </a:rPr>
              <a:t>62.0%</a:t>
            </a:r>
            <a:r>
              <a:rPr lang="ja-JP" altLang="en-US" sz="983" dirty="0">
                <a:solidFill>
                  <a:prstClr val="black"/>
                </a:solidFill>
              </a:rPr>
              <a:t>）、女性（</a:t>
            </a:r>
            <a:r>
              <a:rPr lang="en-US" altLang="ja-JP" sz="983" dirty="0">
                <a:solidFill>
                  <a:prstClr val="black"/>
                </a:solidFill>
              </a:rPr>
              <a:t>37.7%</a:t>
            </a:r>
            <a:r>
              <a:rPr lang="ja-JP" altLang="en-US" sz="983" dirty="0">
                <a:solidFill>
                  <a:prstClr val="black"/>
                </a:solidFill>
              </a:rPr>
              <a:t>）</a:t>
            </a:r>
            <a:endParaRPr lang="en-US" altLang="ja-JP" sz="983" dirty="0">
              <a:solidFill>
                <a:prstClr val="black"/>
              </a:solidFill>
            </a:endParaRPr>
          </a:p>
          <a:p>
            <a:r>
              <a:rPr lang="ja-JP" altLang="en-US" sz="983" dirty="0">
                <a:solidFill>
                  <a:prstClr val="black"/>
                </a:solidFill>
              </a:rPr>
              <a:t>● 年齢</a:t>
            </a:r>
          </a:p>
          <a:p>
            <a:r>
              <a:rPr lang="ja-JP" altLang="en-US" sz="983" dirty="0">
                <a:solidFill>
                  <a:prstClr val="black"/>
                </a:solidFill>
              </a:rPr>
              <a:t>　</a:t>
            </a:r>
            <a:r>
              <a:rPr lang="en-US" altLang="ja-JP" sz="983" dirty="0">
                <a:solidFill>
                  <a:prstClr val="black"/>
                </a:solidFill>
              </a:rPr>
              <a:t>60</a:t>
            </a:r>
            <a:r>
              <a:rPr lang="ja-JP" altLang="en-US" sz="983" dirty="0">
                <a:solidFill>
                  <a:prstClr val="black"/>
                </a:solidFill>
              </a:rPr>
              <a:t>歳以上（</a:t>
            </a:r>
            <a:r>
              <a:rPr lang="en-US" altLang="ja-JP" sz="983" dirty="0">
                <a:solidFill>
                  <a:prstClr val="black"/>
                </a:solidFill>
              </a:rPr>
              <a:t>35.9%</a:t>
            </a:r>
            <a:r>
              <a:rPr lang="ja-JP" altLang="en-US" sz="983" dirty="0">
                <a:solidFill>
                  <a:prstClr val="black"/>
                </a:solidFill>
              </a:rPr>
              <a:t>）、</a:t>
            </a:r>
            <a:r>
              <a:rPr lang="en-US" altLang="ja-JP" sz="983" dirty="0">
                <a:solidFill>
                  <a:prstClr val="black"/>
                </a:solidFill>
              </a:rPr>
              <a:t>50</a:t>
            </a:r>
            <a:r>
              <a:rPr lang="ja-JP" altLang="en-US" sz="983" dirty="0">
                <a:solidFill>
                  <a:prstClr val="black"/>
                </a:solidFill>
              </a:rPr>
              <a:t>～</a:t>
            </a:r>
            <a:r>
              <a:rPr lang="en-US" altLang="ja-JP" sz="983" dirty="0">
                <a:solidFill>
                  <a:prstClr val="black"/>
                </a:solidFill>
              </a:rPr>
              <a:t>59</a:t>
            </a:r>
            <a:r>
              <a:rPr lang="ja-JP" altLang="en-US" sz="983" dirty="0">
                <a:solidFill>
                  <a:prstClr val="black"/>
                </a:solidFill>
              </a:rPr>
              <a:t>歳（</a:t>
            </a:r>
            <a:r>
              <a:rPr lang="en-US" altLang="ja-JP" sz="983" dirty="0">
                <a:solidFill>
                  <a:prstClr val="black"/>
                </a:solidFill>
              </a:rPr>
              <a:t>22.0%</a:t>
            </a:r>
            <a:r>
              <a:rPr lang="ja-JP" altLang="en-US" sz="983" dirty="0">
                <a:solidFill>
                  <a:prstClr val="black"/>
                </a:solidFill>
              </a:rPr>
              <a:t>）</a:t>
            </a:r>
          </a:p>
          <a:p>
            <a:r>
              <a:rPr lang="ja-JP" altLang="en-US" sz="983" dirty="0">
                <a:solidFill>
                  <a:prstClr val="black"/>
                </a:solidFill>
              </a:rPr>
              <a:t>　</a:t>
            </a:r>
            <a:r>
              <a:rPr lang="en-US" altLang="ja-JP" sz="983" dirty="0">
                <a:solidFill>
                  <a:prstClr val="black"/>
                </a:solidFill>
              </a:rPr>
              <a:t>40</a:t>
            </a:r>
            <a:r>
              <a:rPr lang="ja-JP" altLang="en-US" sz="983" dirty="0">
                <a:solidFill>
                  <a:prstClr val="black"/>
                </a:solidFill>
              </a:rPr>
              <a:t>～</a:t>
            </a:r>
            <a:r>
              <a:rPr lang="en-US" altLang="ja-JP" sz="983" dirty="0">
                <a:solidFill>
                  <a:prstClr val="black"/>
                </a:solidFill>
              </a:rPr>
              <a:t>49</a:t>
            </a:r>
            <a:r>
              <a:rPr lang="ja-JP" altLang="en-US" sz="983" dirty="0">
                <a:solidFill>
                  <a:prstClr val="black"/>
                </a:solidFill>
              </a:rPr>
              <a:t>歳（</a:t>
            </a:r>
            <a:r>
              <a:rPr lang="en-US" altLang="ja-JP" sz="983" dirty="0">
                <a:solidFill>
                  <a:prstClr val="black"/>
                </a:solidFill>
              </a:rPr>
              <a:t>21.2%</a:t>
            </a:r>
            <a:r>
              <a:rPr lang="ja-JP" altLang="en-US" sz="983" dirty="0">
                <a:solidFill>
                  <a:prstClr val="black"/>
                </a:solidFill>
              </a:rPr>
              <a:t>）</a:t>
            </a:r>
          </a:p>
          <a:p>
            <a:r>
              <a:rPr lang="ja-JP" altLang="en-US" sz="983" dirty="0">
                <a:solidFill>
                  <a:prstClr val="black"/>
                </a:solidFill>
              </a:rPr>
              <a:t>● 続柄</a:t>
            </a:r>
          </a:p>
          <a:p>
            <a:r>
              <a:rPr lang="ja-JP" altLang="en-US" sz="983" dirty="0">
                <a:solidFill>
                  <a:prstClr val="black"/>
                </a:solidFill>
              </a:rPr>
              <a:t>　母（</a:t>
            </a:r>
            <a:r>
              <a:rPr lang="en-US" altLang="ja-JP" sz="983" dirty="0">
                <a:solidFill>
                  <a:prstClr val="black"/>
                </a:solidFill>
              </a:rPr>
              <a:t>22.1%</a:t>
            </a:r>
            <a:r>
              <a:rPr lang="ja-JP" altLang="en-US" sz="983" dirty="0">
                <a:solidFill>
                  <a:prstClr val="black"/>
                </a:solidFill>
              </a:rPr>
              <a:t>）、父（</a:t>
            </a:r>
            <a:r>
              <a:rPr lang="en-US" altLang="ja-JP" sz="983" dirty="0">
                <a:solidFill>
                  <a:prstClr val="black"/>
                </a:solidFill>
              </a:rPr>
              <a:t>20.6%</a:t>
            </a:r>
            <a:r>
              <a:rPr lang="ja-JP" altLang="en-US" sz="983" dirty="0">
                <a:solidFill>
                  <a:prstClr val="black"/>
                </a:solidFill>
              </a:rPr>
              <a:t>）、兄弟（</a:t>
            </a:r>
            <a:r>
              <a:rPr lang="en-US" altLang="ja-JP" sz="983" dirty="0">
                <a:solidFill>
                  <a:prstClr val="black"/>
                </a:solidFill>
              </a:rPr>
              <a:t>14.0%</a:t>
            </a:r>
            <a:r>
              <a:rPr lang="ja-JP" altLang="en-US" sz="983" dirty="0">
                <a:solidFill>
                  <a:prstClr val="black"/>
                </a:solidFill>
              </a:rPr>
              <a:t>）</a:t>
            </a:r>
            <a:endParaRPr lang="en-US" altLang="ja-JP" sz="983" dirty="0">
              <a:solidFill>
                <a:prstClr val="black"/>
              </a:solidFill>
            </a:endParaRPr>
          </a:p>
          <a:p>
            <a:r>
              <a:rPr lang="ja-JP" altLang="en-US" sz="983" dirty="0">
                <a:solidFill>
                  <a:prstClr val="black"/>
                </a:solidFill>
              </a:rPr>
              <a:t>   夫（</a:t>
            </a:r>
            <a:r>
              <a:rPr lang="en-US" altLang="ja-JP" sz="983" dirty="0">
                <a:solidFill>
                  <a:prstClr val="black"/>
                </a:solidFill>
              </a:rPr>
              <a:t>12.7%</a:t>
            </a:r>
            <a:r>
              <a:rPr lang="ja-JP" altLang="en-US" sz="983" dirty="0">
                <a:solidFill>
                  <a:prstClr val="black"/>
                </a:solidFill>
              </a:rPr>
              <a:t>）</a:t>
            </a:r>
            <a:endParaRPr lang="en-US" altLang="ja-JP" sz="983" dirty="0">
              <a:solidFill>
                <a:prstClr val="black"/>
              </a:solidFill>
            </a:endParaRPr>
          </a:p>
          <a:p>
            <a:endParaRPr lang="ja-JP" altLang="en-US" sz="983" dirty="0">
              <a:solidFill>
                <a:prstClr val="black"/>
              </a:solidFill>
            </a:endParaRPr>
          </a:p>
        </p:txBody>
      </p:sp>
      <p:sp>
        <p:nvSpPr>
          <p:cNvPr id="55" name="角丸四角形 54"/>
          <p:cNvSpPr/>
          <p:nvPr/>
        </p:nvSpPr>
        <p:spPr>
          <a:xfrm>
            <a:off x="662524" y="4065848"/>
            <a:ext cx="1374568" cy="299529"/>
          </a:xfrm>
          <a:prstGeom prst="roundRect">
            <a:avLst>
              <a:gd name="adj" fmla="val 0"/>
            </a:avLst>
          </a:prstGeom>
          <a:gradFill>
            <a:gsLst>
              <a:gs pos="0">
                <a:schemeClr val="accent5">
                  <a:lumMod val="75000"/>
                </a:schemeClr>
              </a:gs>
              <a:gs pos="80000">
                <a:schemeClr val="accent5">
                  <a:lumMod val="60000"/>
                  <a:lumOff val="4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474" b="1" dirty="0">
                <a:solidFill>
                  <a:prstClr val="white"/>
                </a:solidFill>
                <a:latin typeface="ＭＳ Ｐゴシック"/>
              </a:rPr>
              <a:t>虐待者</a:t>
            </a:r>
            <a:r>
              <a:rPr lang="en-US" altLang="ja-JP" sz="1032" b="1" dirty="0">
                <a:solidFill>
                  <a:prstClr val="white"/>
                </a:solidFill>
                <a:latin typeface="ＭＳ Ｐゴシック"/>
              </a:rPr>
              <a:t>(1,732</a:t>
            </a:r>
            <a:r>
              <a:rPr lang="ja-JP" altLang="en-US" sz="1032" b="1" dirty="0">
                <a:solidFill>
                  <a:prstClr val="white"/>
                </a:solidFill>
                <a:latin typeface="ＭＳ Ｐゴシック"/>
              </a:rPr>
              <a:t>人）</a:t>
            </a:r>
            <a:endParaRPr lang="en-US" altLang="ja-JP" sz="1032" b="1" dirty="0">
              <a:solidFill>
                <a:prstClr val="white"/>
              </a:solidFill>
              <a:latin typeface="ＭＳ Ｐゴシック"/>
            </a:endParaRPr>
          </a:p>
        </p:txBody>
      </p:sp>
      <p:sp>
        <p:nvSpPr>
          <p:cNvPr id="57" name="正方形/長方形 56"/>
          <p:cNvSpPr/>
          <p:nvPr/>
        </p:nvSpPr>
        <p:spPr>
          <a:xfrm>
            <a:off x="6208402" y="4159921"/>
            <a:ext cx="3587734" cy="2509254"/>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983" dirty="0">
              <a:solidFill>
                <a:prstClr val="black"/>
              </a:solidFill>
            </a:endParaRPr>
          </a:p>
          <a:p>
            <a:endParaRPr lang="en-US" altLang="ja-JP" sz="983" dirty="0">
              <a:solidFill>
                <a:prstClr val="black"/>
              </a:solidFill>
            </a:endParaRPr>
          </a:p>
          <a:p>
            <a:endParaRPr lang="en-US" altLang="ja-JP" sz="983" dirty="0">
              <a:solidFill>
                <a:prstClr val="black"/>
              </a:solidFill>
            </a:endParaRPr>
          </a:p>
          <a:p>
            <a:r>
              <a:rPr lang="ja-JP" altLang="en-US" sz="983" dirty="0">
                <a:solidFill>
                  <a:prstClr val="black"/>
                </a:solidFill>
              </a:rPr>
              <a:t>● 性別　　男性（</a:t>
            </a:r>
            <a:r>
              <a:rPr lang="en-US" altLang="ja-JP" sz="983" dirty="0">
                <a:solidFill>
                  <a:prstClr val="black"/>
                </a:solidFill>
              </a:rPr>
              <a:t>36.2%</a:t>
            </a:r>
            <a:r>
              <a:rPr lang="ja-JP" altLang="en-US" sz="983" dirty="0">
                <a:solidFill>
                  <a:prstClr val="black"/>
                </a:solidFill>
              </a:rPr>
              <a:t>）、女性（</a:t>
            </a:r>
            <a:r>
              <a:rPr lang="en-US" altLang="ja-JP" sz="983" dirty="0">
                <a:solidFill>
                  <a:prstClr val="black"/>
                </a:solidFill>
              </a:rPr>
              <a:t>63.8%</a:t>
            </a:r>
            <a:r>
              <a:rPr lang="ja-JP" altLang="en-US" sz="983" dirty="0">
                <a:solidFill>
                  <a:prstClr val="black"/>
                </a:solidFill>
              </a:rPr>
              <a:t>）</a:t>
            </a:r>
            <a:endParaRPr lang="en-US" altLang="ja-JP" sz="983" dirty="0">
              <a:solidFill>
                <a:prstClr val="black"/>
              </a:solidFill>
            </a:endParaRPr>
          </a:p>
          <a:p>
            <a:r>
              <a:rPr lang="en-US" altLang="ja-JP" sz="983" dirty="0">
                <a:solidFill>
                  <a:prstClr val="black"/>
                </a:solidFill>
              </a:rPr>
              <a:t>● </a:t>
            </a:r>
            <a:r>
              <a:rPr lang="ja-JP" altLang="en-US" sz="983" dirty="0">
                <a:solidFill>
                  <a:prstClr val="black"/>
                </a:solidFill>
              </a:rPr>
              <a:t>年齢</a:t>
            </a:r>
          </a:p>
          <a:p>
            <a:r>
              <a:rPr lang="ja-JP" altLang="en-US" sz="983" dirty="0">
                <a:solidFill>
                  <a:prstClr val="black"/>
                </a:solidFill>
              </a:rPr>
              <a:t>　</a:t>
            </a:r>
            <a:r>
              <a:rPr lang="en-US" altLang="ja-JP" sz="983" dirty="0">
                <a:solidFill>
                  <a:prstClr val="black"/>
                </a:solidFill>
              </a:rPr>
              <a:t>40</a:t>
            </a:r>
            <a:r>
              <a:rPr lang="ja-JP" altLang="en-US" sz="983" dirty="0">
                <a:solidFill>
                  <a:prstClr val="black"/>
                </a:solidFill>
              </a:rPr>
              <a:t>～</a:t>
            </a:r>
            <a:r>
              <a:rPr lang="en-US" altLang="ja-JP" sz="983" dirty="0">
                <a:solidFill>
                  <a:prstClr val="black"/>
                </a:solidFill>
              </a:rPr>
              <a:t>49</a:t>
            </a:r>
            <a:r>
              <a:rPr lang="ja-JP" altLang="en-US" sz="983" dirty="0">
                <a:solidFill>
                  <a:prstClr val="black"/>
                </a:solidFill>
              </a:rPr>
              <a:t>歳（</a:t>
            </a:r>
            <a:r>
              <a:rPr lang="en-US" altLang="ja-JP" sz="983" dirty="0">
                <a:solidFill>
                  <a:prstClr val="black"/>
                </a:solidFill>
              </a:rPr>
              <a:t>22.7%</a:t>
            </a:r>
            <a:r>
              <a:rPr lang="ja-JP" altLang="en-US" sz="983" dirty="0">
                <a:solidFill>
                  <a:prstClr val="black"/>
                </a:solidFill>
              </a:rPr>
              <a:t>）、</a:t>
            </a:r>
            <a:r>
              <a:rPr lang="en-US" altLang="ja-JP" sz="983" dirty="0">
                <a:solidFill>
                  <a:prstClr val="black"/>
                </a:solidFill>
              </a:rPr>
              <a:t> 50</a:t>
            </a:r>
            <a:r>
              <a:rPr lang="ja-JP" altLang="en-US" sz="983" dirty="0">
                <a:solidFill>
                  <a:prstClr val="black"/>
                </a:solidFill>
              </a:rPr>
              <a:t>～</a:t>
            </a:r>
            <a:r>
              <a:rPr lang="en-US" altLang="ja-JP" sz="983" dirty="0">
                <a:solidFill>
                  <a:prstClr val="black"/>
                </a:solidFill>
              </a:rPr>
              <a:t>59</a:t>
            </a:r>
            <a:r>
              <a:rPr lang="ja-JP" altLang="en-US" sz="983" dirty="0">
                <a:solidFill>
                  <a:prstClr val="black"/>
                </a:solidFill>
              </a:rPr>
              <a:t>歳（</a:t>
            </a:r>
            <a:r>
              <a:rPr lang="en-US" altLang="ja-JP" sz="983" dirty="0">
                <a:solidFill>
                  <a:prstClr val="black"/>
                </a:solidFill>
              </a:rPr>
              <a:t>20.3%</a:t>
            </a:r>
            <a:r>
              <a:rPr lang="ja-JP" altLang="en-US" sz="983" dirty="0">
                <a:solidFill>
                  <a:prstClr val="black"/>
                </a:solidFill>
              </a:rPr>
              <a:t>） </a:t>
            </a:r>
            <a:endParaRPr lang="en-US" altLang="ja-JP" sz="983" dirty="0">
              <a:solidFill>
                <a:prstClr val="black"/>
              </a:solidFill>
            </a:endParaRPr>
          </a:p>
          <a:p>
            <a:r>
              <a:rPr lang="ja-JP" altLang="en-US" sz="983" dirty="0">
                <a:solidFill>
                  <a:prstClr val="black"/>
                </a:solidFill>
              </a:rPr>
              <a:t>　</a:t>
            </a:r>
            <a:r>
              <a:rPr lang="en-US" altLang="ja-JP" sz="983" dirty="0">
                <a:solidFill>
                  <a:prstClr val="black"/>
                </a:solidFill>
              </a:rPr>
              <a:t>20</a:t>
            </a:r>
            <a:r>
              <a:rPr lang="ja-JP" altLang="en-US" sz="983" dirty="0">
                <a:solidFill>
                  <a:prstClr val="black"/>
                </a:solidFill>
              </a:rPr>
              <a:t>～</a:t>
            </a:r>
            <a:r>
              <a:rPr lang="en-US" altLang="ja-JP" sz="983" dirty="0">
                <a:solidFill>
                  <a:prstClr val="black"/>
                </a:solidFill>
              </a:rPr>
              <a:t>29</a:t>
            </a:r>
            <a:r>
              <a:rPr lang="ja-JP" altLang="en-US" sz="983" dirty="0">
                <a:solidFill>
                  <a:prstClr val="black"/>
                </a:solidFill>
              </a:rPr>
              <a:t>歳（</a:t>
            </a:r>
            <a:r>
              <a:rPr lang="en-US" altLang="ja-JP" sz="983" dirty="0">
                <a:solidFill>
                  <a:prstClr val="black"/>
                </a:solidFill>
              </a:rPr>
              <a:t>19.6%</a:t>
            </a:r>
            <a:r>
              <a:rPr lang="ja-JP" altLang="en-US" sz="983" dirty="0">
                <a:solidFill>
                  <a:prstClr val="black"/>
                </a:solidFill>
              </a:rPr>
              <a:t>）</a:t>
            </a:r>
          </a:p>
          <a:p>
            <a:r>
              <a:rPr lang="ja-JP" altLang="en-US" sz="983" dirty="0">
                <a:solidFill>
                  <a:prstClr val="black"/>
                </a:solidFill>
              </a:rPr>
              <a:t>● 障害種別（重複障害あり）</a:t>
            </a:r>
          </a:p>
          <a:p>
            <a:endParaRPr lang="ja-JP" altLang="en-US" sz="983" dirty="0">
              <a:solidFill>
                <a:prstClr val="black"/>
              </a:solidFill>
            </a:endParaRPr>
          </a:p>
          <a:p>
            <a:endParaRPr lang="ja-JP" altLang="en-US" sz="983" dirty="0">
              <a:solidFill>
                <a:prstClr val="black"/>
              </a:solidFill>
            </a:endParaRPr>
          </a:p>
          <a:p>
            <a:endParaRPr lang="en-US" altLang="ja-JP" sz="983" dirty="0">
              <a:solidFill>
                <a:prstClr val="black"/>
              </a:solidFill>
            </a:endParaRPr>
          </a:p>
          <a:p>
            <a:r>
              <a:rPr lang="ja-JP" altLang="en-US" sz="983" dirty="0">
                <a:solidFill>
                  <a:prstClr val="black"/>
                </a:solidFill>
              </a:rPr>
              <a:t>● 障害支援区分のある者　（</a:t>
            </a:r>
            <a:r>
              <a:rPr lang="en-US" altLang="ja-JP" sz="983" dirty="0">
                <a:solidFill>
                  <a:prstClr val="black"/>
                </a:solidFill>
              </a:rPr>
              <a:t>55.4%</a:t>
            </a:r>
            <a:r>
              <a:rPr lang="ja-JP" altLang="en-US" sz="983" dirty="0">
                <a:solidFill>
                  <a:prstClr val="black"/>
                </a:solidFill>
              </a:rPr>
              <a:t>）</a:t>
            </a:r>
            <a:endParaRPr lang="en-US" altLang="ja-JP" sz="983" dirty="0">
              <a:solidFill>
                <a:prstClr val="black"/>
              </a:solidFill>
            </a:endParaRPr>
          </a:p>
          <a:p>
            <a:r>
              <a:rPr lang="en-US" altLang="ja-JP" sz="983" dirty="0">
                <a:solidFill>
                  <a:prstClr val="black"/>
                </a:solidFill>
              </a:rPr>
              <a:t>● </a:t>
            </a:r>
            <a:r>
              <a:rPr lang="ja-JP" altLang="en-US" sz="983" dirty="0">
                <a:solidFill>
                  <a:prstClr val="black"/>
                </a:solidFill>
              </a:rPr>
              <a:t>行動障害がある者　（</a:t>
            </a:r>
            <a:r>
              <a:rPr lang="en-US" altLang="ja-JP" sz="983" dirty="0">
                <a:solidFill>
                  <a:prstClr val="black"/>
                </a:solidFill>
              </a:rPr>
              <a:t>28.7%</a:t>
            </a:r>
            <a:r>
              <a:rPr lang="ja-JP" altLang="en-US" sz="983" dirty="0">
                <a:solidFill>
                  <a:prstClr val="black"/>
                </a:solidFill>
              </a:rPr>
              <a:t>）</a:t>
            </a:r>
            <a:endParaRPr lang="en-US" altLang="ja-JP" sz="983" dirty="0">
              <a:solidFill>
                <a:prstClr val="black"/>
              </a:solidFill>
            </a:endParaRPr>
          </a:p>
          <a:p>
            <a:r>
              <a:rPr lang="en-US" altLang="ja-JP" sz="983" dirty="0">
                <a:solidFill>
                  <a:prstClr val="black"/>
                </a:solidFill>
              </a:rPr>
              <a:t>● </a:t>
            </a:r>
            <a:r>
              <a:rPr lang="ja-JP" altLang="en-US" sz="983" dirty="0">
                <a:solidFill>
                  <a:prstClr val="black"/>
                </a:solidFill>
              </a:rPr>
              <a:t>虐待者と同居　（</a:t>
            </a:r>
            <a:r>
              <a:rPr lang="en-US" altLang="ja-JP" sz="983" dirty="0">
                <a:solidFill>
                  <a:prstClr val="black"/>
                </a:solidFill>
              </a:rPr>
              <a:t>80.1%</a:t>
            </a:r>
            <a:r>
              <a:rPr lang="ja-JP" altLang="en-US" sz="983" dirty="0">
                <a:solidFill>
                  <a:prstClr val="black"/>
                </a:solidFill>
              </a:rPr>
              <a:t>）</a:t>
            </a:r>
            <a:endParaRPr lang="en-US" altLang="ja-JP" sz="983" dirty="0">
              <a:solidFill>
                <a:prstClr val="black"/>
              </a:solidFill>
            </a:endParaRPr>
          </a:p>
          <a:p>
            <a:r>
              <a:rPr lang="en-US" altLang="ja-JP" sz="983" dirty="0">
                <a:solidFill>
                  <a:prstClr val="black"/>
                </a:solidFill>
              </a:rPr>
              <a:t>● </a:t>
            </a:r>
            <a:r>
              <a:rPr lang="ja-JP" altLang="en-US" sz="983" dirty="0">
                <a:solidFill>
                  <a:prstClr val="black"/>
                </a:solidFill>
              </a:rPr>
              <a:t>世帯構成</a:t>
            </a:r>
          </a:p>
          <a:p>
            <a:r>
              <a:rPr lang="ja-JP" altLang="en-US" sz="983" dirty="0">
                <a:solidFill>
                  <a:prstClr val="black"/>
                </a:solidFill>
              </a:rPr>
              <a:t>　　両親と兄弟姉妹（</a:t>
            </a:r>
            <a:r>
              <a:rPr lang="en-US" altLang="ja-JP" sz="983" dirty="0">
                <a:solidFill>
                  <a:prstClr val="black"/>
                </a:solidFill>
              </a:rPr>
              <a:t>11.1%</a:t>
            </a:r>
            <a:r>
              <a:rPr lang="ja-JP" altLang="en-US" sz="983" dirty="0">
                <a:solidFill>
                  <a:prstClr val="black"/>
                </a:solidFill>
              </a:rPr>
              <a:t>）、単身（</a:t>
            </a:r>
            <a:r>
              <a:rPr lang="en-US" altLang="ja-JP" sz="983" dirty="0">
                <a:solidFill>
                  <a:prstClr val="black"/>
                </a:solidFill>
              </a:rPr>
              <a:t>10.5%</a:t>
            </a:r>
            <a:r>
              <a:rPr lang="ja-JP" altLang="en-US" sz="983" dirty="0">
                <a:solidFill>
                  <a:prstClr val="black"/>
                </a:solidFill>
              </a:rPr>
              <a:t>）、両親（</a:t>
            </a:r>
            <a:r>
              <a:rPr lang="en-US" altLang="ja-JP" sz="983" dirty="0">
                <a:solidFill>
                  <a:prstClr val="black"/>
                </a:solidFill>
              </a:rPr>
              <a:t>10.3%</a:t>
            </a:r>
            <a:r>
              <a:rPr lang="ja-JP" altLang="en-US" sz="983" dirty="0">
                <a:solidFill>
                  <a:prstClr val="black"/>
                </a:solidFill>
              </a:rPr>
              <a:t>）</a:t>
            </a:r>
            <a:endParaRPr lang="en-US" altLang="ja-JP" sz="983" dirty="0">
              <a:solidFill>
                <a:prstClr val="black"/>
              </a:solidFill>
            </a:endParaRPr>
          </a:p>
          <a:p>
            <a:r>
              <a:rPr lang="ja-JP" altLang="en-US" sz="983" dirty="0">
                <a:solidFill>
                  <a:prstClr val="black"/>
                </a:solidFill>
              </a:rPr>
              <a:t>　　配偶者（</a:t>
            </a:r>
            <a:r>
              <a:rPr lang="en-US" altLang="ja-JP" sz="983" dirty="0">
                <a:solidFill>
                  <a:prstClr val="black"/>
                </a:solidFill>
              </a:rPr>
              <a:t>9.2%</a:t>
            </a:r>
            <a:r>
              <a:rPr lang="ja-JP" altLang="en-US" sz="983" dirty="0">
                <a:solidFill>
                  <a:prstClr val="black"/>
                </a:solidFill>
              </a:rPr>
              <a:t>）、母・兄弟姉妹（</a:t>
            </a:r>
            <a:r>
              <a:rPr lang="en-US" altLang="ja-JP" sz="983" dirty="0">
                <a:solidFill>
                  <a:prstClr val="black"/>
                </a:solidFill>
              </a:rPr>
              <a:t>8.8%</a:t>
            </a:r>
            <a:r>
              <a:rPr lang="ja-JP" altLang="en-US" sz="983" dirty="0">
                <a:solidFill>
                  <a:prstClr val="black"/>
                </a:solidFill>
              </a:rPr>
              <a:t>）</a:t>
            </a:r>
          </a:p>
          <a:p>
            <a:endParaRPr lang="ja-JP" altLang="en-US" sz="1081" dirty="0">
              <a:solidFill>
                <a:prstClr val="black"/>
              </a:solidFill>
            </a:endParaRPr>
          </a:p>
        </p:txBody>
      </p:sp>
      <p:sp>
        <p:nvSpPr>
          <p:cNvPr id="61" name="角丸四角形 60"/>
          <p:cNvSpPr/>
          <p:nvPr/>
        </p:nvSpPr>
        <p:spPr>
          <a:xfrm>
            <a:off x="7164022" y="4072676"/>
            <a:ext cx="1676494" cy="299529"/>
          </a:xfrm>
          <a:prstGeom prst="roundRect">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474" b="1" dirty="0">
                <a:solidFill>
                  <a:prstClr val="white"/>
                </a:solidFill>
                <a:latin typeface="ＭＳ Ｐゴシック"/>
              </a:rPr>
              <a:t>被虐待者</a:t>
            </a:r>
            <a:r>
              <a:rPr lang="ja-JP" altLang="en-US" sz="1032" b="1" dirty="0">
                <a:solidFill>
                  <a:prstClr val="white"/>
                </a:solidFill>
                <a:latin typeface="ＭＳ Ｐゴシック"/>
              </a:rPr>
              <a:t>（</a:t>
            </a:r>
            <a:r>
              <a:rPr lang="en-US" altLang="ja-JP" sz="1032" b="1" dirty="0">
                <a:solidFill>
                  <a:prstClr val="white"/>
                </a:solidFill>
                <a:latin typeface="ＭＳ Ｐゴシック"/>
              </a:rPr>
              <a:t>1,554</a:t>
            </a:r>
            <a:r>
              <a:rPr lang="ja-JP" altLang="en-US" sz="1032" b="1" dirty="0">
                <a:solidFill>
                  <a:prstClr val="white"/>
                </a:solidFill>
                <a:latin typeface="ＭＳ Ｐゴシック"/>
              </a:rPr>
              <a:t>人）</a:t>
            </a:r>
            <a:endParaRPr lang="en-US" altLang="ja-JP" sz="1032" b="1" dirty="0">
              <a:solidFill>
                <a:prstClr val="white"/>
              </a:solidFill>
              <a:latin typeface="ＭＳ Ｐゴシック"/>
            </a:endParaRPr>
          </a:p>
        </p:txBody>
      </p:sp>
      <p:sp>
        <p:nvSpPr>
          <p:cNvPr id="65" name="右矢印 64"/>
          <p:cNvSpPr/>
          <p:nvPr/>
        </p:nvSpPr>
        <p:spPr>
          <a:xfrm>
            <a:off x="2711994" y="4747660"/>
            <a:ext cx="3413302" cy="294896"/>
          </a:xfrm>
          <a:prstGeom prst="rightArrow">
            <a:avLst/>
          </a:prstGeom>
          <a:gradFill>
            <a:gsLst>
              <a:gs pos="0">
                <a:schemeClr val="tx2">
                  <a:lumMod val="50000"/>
                </a:schemeClr>
              </a:gs>
              <a:gs pos="63000">
                <a:schemeClr val="tx2">
                  <a:lumMod val="60000"/>
                  <a:lumOff val="40000"/>
                </a:schemeClr>
              </a:gs>
              <a:gs pos="100000">
                <a:schemeClr val="tx2">
                  <a:lumMod val="40000"/>
                  <a:lumOff val="60000"/>
                </a:schemeClr>
              </a:gs>
            </a:gsLst>
            <a:lin ang="16200000" scaled="0"/>
          </a:gra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81" dirty="0">
              <a:solidFill>
                <a:prstClr val="black"/>
              </a:solidFill>
            </a:endParaRPr>
          </a:p>
        </p:txBody>
      </p:sp>
      <p:sp>
        <p:nvSpPr>
          <p:cNvPr id="3" name="正方形/長方形 2"/>
          <p:cNvSpPr/>
          <p:nvPr/>
        </p:nvSpPr>
        <p:spPr>
          <a:xfrm>
            <a:off x="8760051" y="116908"/>
            <a:ext cx="1126598" cy="225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81" dirty="0">
                <a:solidFill>
                  <a:prstClr val="black"/>
                </a:solidFill>
              </a:rPr>
              <a:t>参考資料１</a:t>
            </a:r>
          </a:p>
        </p:txBody>
      </p:sp>
      <p:cxnSp>
        <p:nvCxnSpPr>
          <p:cNvPr id="8" name="直線コネクタ 7"/>
          <p:cNvCxnSpPr/>
          <p:nvPr/>
        </p:nvCxnSpPr>
        <p:spPr>
          <a:xfrm flipH="1">
            <a:off x="3228095" y="2084548"/>
            <a:ext cx="0" cy="636846"/>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002785" y="2084548"/>
            <a:ext cx="199872" cy="0"/>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3228095" y="2721394"/>
            <a:ext cx="451620" cy="0"/>
          </a:xfrm>
          <a:prstGeom prst="line">
            <a:avLst/>
          </a:prstGeom>
          <a:ln w="22225">
            <a:solidFill>
              <a:schemeClr val="tx2"/>
            </a:solidFill>
            <a:prstDash val="sysDash"/>
            <a:headEnd type="none" w="med" len="lg"/>
            <a:tailEnd type="triangle" w="lg" len="med"/>
          </a:ln>
        </p:spPr>
        <p:style>
          <a:lnRef idx="1">
            <a:schemeClr val="accent1"/>
          </a:lnRef>
          <a:fillRef idx="0">
            <a:schemeClr val="accent1"/>
          </a:fillRef>
          <a:effectRef idx="0">
            <a:schemeClr val="accent1"/>
          </a:effectRef>
          <a:fontRef idx="minor">
            <a:schemeClr val="tx1"/>
          </a:fontRef>
        </p:style>
      </p:cxnSp>
      <p:sp>
        <p:nvSpPr>
          <p:cNvPr id="80" name="正方形/長方形 79"/>
          <p:cNvSpPr/>
          <p:nvPr/>
        </p:nvSpPr>
        <p:spPr>
          <a:xfrm>
            <a:off x="3520654" y="1116497"/>
            <a:ext cx="1878295" cy="273465"/>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934" b="1" dirty="0">
                <a:solidFill>
                  <a:srgbClr val="000000"/>
                </a:solidFill>
                <a:latin typeface="ＭＳ Ｐゴシック"/>
                <a:cs typeface="メイリオ" pitchFamily="50" charset="-128"/>
              </a:rPr>
              <a:t>事実確認調査</a:t>
            </a:r>
            <a:endParaRPr lang="en-US" altLang="ja-JP" sz="934" b="1" dirty="0">
              <a:solidFill>
                <a:srgbClr val="000000"/>
              </a:solidFill>
              <a:latin typeface="ＭＳ Ｐゴシック"/>
              <a:cs typeface="メイリオ" pitchFamily="50" charset="-128"/>
            </a:endParaRPr>
          </a:p>
        </p:txBody>
      </p:sp>
      <p:sp>
        <p:nvSpPr>
          <p:cNvPr id="68" name="右矢印 67"/>
          <p:cNvSpPr/>
          <p:nvPr/>
        </p:nvSpPr>
        <p:spPr>
          <a:xfrm>
            <a:off x="2974749" y="1235421"/>
            <a:ext cx="329912" cy="566085"/>
          </a:xfrm>
          <a:prstGeom prst="rightArrow">
            <a:avLst>
              <a:gd name="adj1" fmla="val 50000"/>
              <a:gd name="adj2" fmla="val 36904"/>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pPr algn="ctr"/>
            <a:r>
              <a:rPr lang="en-US" altLang="ja-JP" sz="884" b="1" dirty="0">
                <a:solidFill>
                  <a:prstClr val="white"/>
                </a:solidFill>
              </a:rPr>
              <a:t>39</a:t>
            </a:r>
            <a:r>
              <a:rPr lang="ja-JP" altLang="en-US" sz="884" b="1" dirty="0">
                <a:solidFill>
                  <a:prstClr val="white"/>
                </a:solidFill>
              </a:rPr>
              <a:t>件</a:t>
            </a:r>
          </a:p>
        </p:txBody>
      </p:sp>
      <p:sp>
        <p:nvSpPr>
          <p:cNvPr id="78" name="テキスト ボックス 77"/>
          <p:cNvSpPr txBox="1"/>
          <p:nvPr/>
        </p:nvSpPr>
        <p:spPr>
          <a:xfrm>
            <a:off x="3608165" y="907047"/>
            <a:ext cx="2748993" cy="211712"/>
          </a:xfrm>
          <a:prstGeom prst="rect">
            <a:avLst/>
          </a:prstGeom>
          <a:noFill/>
        </p:spPr>
        <p:txBody>
          <a:bodyPr wrap="square" rtlCol="0">
            <a:spAutoFit/>
          </a:bodyPr>
          <a:lstStyle/>
          <a:p>
            <a:r>
              <a:rPr lang="ja-JP" altLang="en-US" sz="786" dirty="0">
                <a:solidFill>
                  <a:srgbClr val="000000"/>
                </a:solidFill>
                <a:latin typeface="ＭＳ Ｐゴシック"/>
                <a:cs typeface="メイリオ" pitchFamily="50" charset="-128"/>
              </a:rPr>
              <a:t>＊平成</a:t>
            </a:r>
            <a:r>
              <a:rPr lang="en-US" altLang="ja-JP" sz="786" dirty="0">
                <a:solidFill>
                  <a:srgbClr val="000000"/>
                </a:solidFill>
                <a:latin typeface="ＭＳ Ｐゴシック"/>
                <a:cs typeface="メイリオ" pitchFamily="50" charset="-128"/>
              </a:rPr>
              <a:t>27</a:t>
            </a:r>
            <a:r>
              <a:rPr lang="ja-JP" altLang="en-US" sz="786" dirty="0">
                <a:solidFill>
                  <a:srgbClr val="000000"/>
                </a:solidFill>
                <a:latin typeface="ＭＳ Ｐゴシック"/>
                <a:cs typeface="メイリオ" pitchFamily="50" charset="-128"/>
              </a:rPr>
              <a:t>年度に通報・届出があった事案</a:t>
            </a:r>
            <a:r>
              <a:rPr lang="en-US" altLang="ja-JP" sz="786" dirty="0">
                <a:solidFill>
                  <a:srgbClr val="000000"/>
                </a:solidFill>
                <a:latin typeface="ＭＳ Ｐゴシック"/>
                <a:cs typeface="メイリオ" pitchFamily="50" charset="-128"/>
              </a:rPr>
              <a:t>130</a:t>
            </a:r>
            <a:r>
              <a:rPr lang="ja-JP" altLang="en-US" sz="786" dirty="0">
                <a:solidFill>
                  <a:srgbClr val="000000"/>
                </a:solidFill>
                <a:latin typeface="ＭＳ Ｐゴシック"/>
                <a:cs typeface="メイリオ" pitchFamily="50" charset="-128"/>
              </a:rPr>
              <a:t>件を含む</a:t>
            </a:r>
          </a:p>
        </p:txBody>
      </p:sp>
      <p:sp>
        <p:nvSpPr>
          <p:cNvPr id="9" name="テキスト ボックス 8"/>
          <p:cNvSpPr txBox="1"/>
          <p:nvPr/>
        </p:nvSpPr>
        <p:spPr>
          <a:xfrm>
            <a:off x="3148381" y="4125425"/>
            <a:ext cx="2540527" cy="211712"/>
          </a:xfrm>
          <a:prstGeom prst="rect">
            <a:avLst/>
          </a:prstGeom>
          <a:noFill/>
        </p:spPr>
        <p:txBody>
          <a:bodyPr wrap="square" rtlCol="0">
            <a:spAutoFit/>
          </a:bodyPr>
          <a:lstStyle/>
          <a:p>
            <a:pPr algn="ctr"/>
            <a:r>
              <a:rPr lang="ja-JP" altLang="en-US" sz="786" dirty="0">
                <a:solidFill>
                  <a:prstClr val="black"/>
                </a:solidFill>
              </a:rPr>
              <a:t>虐待行為の類型（複数回答）</a:t>
            </a:r>
          </a:p>
        </p:txBody>
      </p:sp>
      <p:graphicFrame>
        <p:nvGraphicFramePr>
          <p:cNvPr id="62" name="表 61"/>
          <p:cNvGraphicFramePr>
            <a:graphicFrameLocks noGrp="1"/>
          </p:cNvGraphicFramePr>
          <p:nvPr>
            <p:extLst/>
          </p:nvPr>
        </p:nvGraphicFramePr>
        <p:xfrm>
          <a:off x="6439287" y="5265935"/>
          <a:ext cx="3209335" cy="426050"/>
        </p:xfrm>
        <a:graphic>
          <a:graphicData uri="http://schemas.openxmlformats.org/drawingml/2006/table">
            <a:tbl>
              <a:tblPr firstRow="1" bandRow="1">
                <a:tableStyleId>{5C22544A-7EE6-4342-B048-85BDC9FD1C3A}</a:tableStyleId>
              </a:tblPr>
              <a:tblGrid>
                <a:gridCol w="641867">
                  <a:extLst>
                    <a:ext uri="{9D8B030D-6E8A-4147-A177-3AD203B41FA5}">
                      <a16:colId xmlns:a16="http://schemas.microsoft.com/office/drawing/2014/main" xmlns="" val="20000"/>
                    </a:ext>
                  </a:extLst>
                </a:gridCol>
                <a:gridCol w="641867">
                  <a:extLst>
                    <a:ext uri="{9D8B030D-6E8A-4147-A177-3AD203B41FA5}">
                      <a16:colId xmlns:a16="http://schemas.microsoft.com/office/drawing/2014/main" xmlns="" val="20001"/>
                    </a:ext>
                  </a:extLst>
                </a:gridCol>
                <a:gridCol w="641867">
                  <a:extLst>
                    <a:ext uri="{9D8B030D-6E8A-4147-A177-3AD203B41FA5}">
                      <a16:colId xmlns:a16="http://schemas.microsoft.com/office/drawing/2014/main" xmlns="" val="20002"/>
                    </a:ext>
                  </a:extLst>
                </a:gridCol>
                <a:gridCol w="641867">
                  <a:extLst>
                    <a:ext uri="{9D8B030D-6E8A-4147-A177-3AD203B41FA5}">
                      <a16:colId xmlns:a16="http://schemas.microsoft.com/office/drawing/2014/main" xmlns="" val="20003"/>
                    </a:ext>
                  </a:extLst>
                </a:gridCol>
                <a:gridCol w="641867">
                  <a:extLst>
                    <a:ext uri="{9D8B030D-6E8A-4147-A177-3AD203B41FA5}">
                      <a16:colId xmlns:a16="http://schemas.microsoft.com/office/drawing/2014/main" xmlns="" val="20004"/>
                    </a:ext>
                  </a:extLst>
                </a:gridCol>
              </a:tblGrid>
              <a:tr h="205537">
                <a:tc>
                  <a:txBody>
                    <a:bodyPr/>
                    <a:lstStyle/>
                    <a:p>
                      <a:pPr algn="ctr"/>
                      <a:r>
                        <a:rPr kumimoji="1" lang="ja-JP" altLang="en-US" sz="900" b="0" dirty="0">
                          <a:solidFill>
                            <a:schemeClr val="tx1"/>
                          </a:solidFill>
                        </a:rPr>
                        <a:t>身体障害</a:t>
                      </a:r>
                    </a:p>
                  </a:txBody>
                  <a:tcPr marL="39000" marR="39000" marT="35376" marB="3537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知的障害</a:t>
                      </a:r>
                    </a:p>
                  </a:txBody>
                  <a:tcPr marL="39000" marR="39000" marT="35376" marB="3537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精神障害</a:t>
                      </a:r>
                    </a:p>
                  </a:txBody>
                  <a:tcPr marL="39000" marR="39000" marT="35376" marB="3537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発達障害</a:t>
                      </a:r>
                    </a:p>
                  </a:txBody>
                  <a:tcPr marL="39000" marR="39000" marT="35376" marB="3537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難病等</a:t>
                      </a:r>
                    </a:p>
                  </a:txBody>
                  <a:tcPr marL="39000" marR="39000" marT="35376" marB="3537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220513">
                <a:tc>
                  <a:txBody>
                    <a:bodyPr/>
                    <a:lstStyle/>
                    <a:p>
                      <a:pPr algn="ctr"/>
                      <a:r>
                        <a:rPr kumimoji="1" lang="en-US" altLang="ja-JP" sz="1000" dirty="0">
                          <a:solidFill>
                            <a:schemeClr val="tx1"/>
                          </a:solidFill>
                        </a:rPr>
                        <a:t>23.0%</a:t>
                      </a:r>
                      <a:endParaRPr kumimoji="1" lang="ja-JP" altLang="en-US" sz="1000" dirty="0">
                        <a:solidFill>
                          <a:schemeClr val="tx1"/>
                        </a:solidFill>
                      </a:endParaRPr>
                    </a:p>
                  </a:txBody>
                  <a:tcPr marL="39000" marR="39000" marT="35376" marB="3537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54.2%</a:t>
                      </a:r>
                      <a:endParaRPr kumimoji="1" lang="ja-JP" altLang="en-US" sz="1000" dirty="0">
                        <a:solidFill>
                          <a:schemeClr val="tx1"/>
                        </a:solidFill>
                      </a:endParaRPr>
                    </a:p>
                  </a:txBody>
                  <a:tcPr marL="39000" marR="39000" marT="35376" marB="3537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32.6%</a:t>
                      </a:r>
                      <a:endParaRPr kumimoji="1" lang="ja-JP" altLang="en-US" sz="1000" dirty="0">
                        <a:solidFill>
                          <a:schemeClr val="tx1"/>
                        </a:solidFill>
                      </a:endParaRPr>
                    </a:p>
                  </a:txBody>
                  <a:tcPr marL="39000" marR="39000" marT="35376" marB="3537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2.6%</a:t>
                      </a:r>
                      <a:endParaRPr kumimoji="1" lang="ja-JP" altLang="en-US" sz="1000" dirty="0">
                        <a:solidFill>
                          <a:schemeClr val="tx1"/>
                        </a:solidFill>
                      </a:endParaRPr>
                    </a:p>
                  </a:txBody>
                  <a:tcPr marL="39000" marR="39000" marT="35376" marB="3537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2.8%</a:t>
                      </a:r>
                      <a:endParaRPr kumimoji="1" lang="ja-JP" altLang="en-US" sz="1000" dirty="0">
                        <a:solidFill>
                          <a:schemeClr val="tx1"/>
                        </a:solidFill>
                      </a:endParaRPr>
                    </a:p>
                  </a:txBody>
                  <a:tcPr marL="39000" marR="39000" marT="35376" marB="3537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11" name="表 10"/>
          <p:cNvGraphicFramePr>
            <a:graphicFrameLocks noGrp="1"/>
          </p:cNvGraphicFramePr>
          <p:nvPr>
            <p:extLst/>
          </p:nvPr>
        </p:nvGraphicFramePr>
        <p:xfrm>
          <a:off x="2902169" y="5237641"/>
          <a:ext cx="2786739" cy="1132044"/>
        </p:xfrm>
        <a:graphic>
          <a:graphicData uri="http://schemas.openxmlformats.org/drawingml/2006/table">
            <a:tbl>
              <a:tblPr firstRow="1" bandRow="1">
                <a:tableStyleId>{5C22544A-7EE6-4342-B048-85BDC9FD1C3A}</a:tableStyleId>
              </a:tblPr>
              <a:tblGrid>
                <a:gridCol w="2284858">
                  <a:extLst>
                    <a:ext uri="{9D8B030D-6E8A-4147-A177-3AD203B41FA5}">
                      <a16:colId xmlns:a16="http://schemas.microsoft.com/office/drawing/2014/main" xmlns="" val="20000"/>
                    </a:ext>
                  </a:extLst>
                </a:gridCol>
                <a:gridCol w="501881">
                  <a:extLst>
                    <a:ext uri="{9D8B030D-6E8A-4147-A177-3AD203B41FA5}">
                      <a16:colId xmlns:a16="http://schemas.microsoft.com/office/drawing/2014/main" xmlns="" val="20001"/>
                    </a:ext>
                  </a:extLst>
                </a:gridCol>
              </a:tblGrid>
              <a:tr h="188674">
                <a:tc>
                  <a:txBody>
                    <a:bodyPr/>
                    <a:lstStyle/>
                    <a:p>
                      <a:r>
                        <a:rPr kumimoji="1" lang="ja-JP" altLang="en-US" sz="800" b="0" dirty="0">
                          <a:solidFill>
                            <a:schemeClr val="tx1"/>
                          </a:solidFill>
                        </a:rPr>
                        <a:t>家庭における被虐待者と虐待者の人間関係</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b="0" dirty="0">
                          <a:solidFill>
                            <a:schemeClr val="tx1"/>
                          </a:solidFill>
                          <a:latin typeface="+mn-lt"/>
                          <a:ea typeface="+mj-ea"/>
                        </a:rPr>
                        <a:t>48.9%</a:t>
                      </a:r>
                      <a:endParaRPr kumimoji="1" lang="ja-JP" altLang="en-US" sz="900" b="0" dirty="0">
                        <a:solidFill>
                          <a:schemeClr val="tx1"/>
                        </a:solidFill>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8674">
                <a:tc>
                  <a:txBody>
                    <a:bodyPr/>
                    <a:lstStyle/>
                    <a:p>
                      <a:r>
                        <a:rPr kumimoji="1" lang="ja-JP" altLang="en-US" sz="800" dirty="0"/>
                        <a:t>虐待者が虐待と認識していない</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47.5%</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88674">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800" dirty="0"/>
                        <a:t>被虐待者の介護度や支援度の高さ</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30.3%</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88674">
                <a:tc>
                  <a:txBody>
                    <a:bodyPr/>
                    <a:lstStyle/>
                    <a:p>
                      <a:r>
                        <a:rPr kumimoji="1" lang="ja-JP" altLang="en-US" sz="800" dirty="0"/>
                        <a:t>虐待者の知識や情報の不足</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23.6%</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88674">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800" dirty="0"/>
                        <a:t>家庭における経済的困窮（経済的問題）</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20.8%</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88674">
                <a:tc>
                  <a:txBody>
                    <a:bodyPr/>
                    <a:lstStyle/>
                    <a:p>
                      <a:r>
                        <a:rPr kumimoji="1" lang="ja-JP" altLang="en-US" sz="800" dirty="0"/>
                        <a:t>虐待者の介護疲れ</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20.0%</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bl>
          </a:graphicData>
        </a:graphic>
      </p:graphicFrame>
      <p:sp>
        <p:nvSpPr>
          <p:cNvPr id="63" name="テキスト ボックス 62"/>
          <p:cNvSpPr txBox="1"/>
          <p:nvPr/>
        </p:nvSpPr>
        <p:spPr>
          <a:xfrm>
            <a:off x="2754657" y="5002902"/>
            <a:ext cx="3181038" cy="211712"/>
          </a:xfrm>
          <a:prstGeom prst="rect">
            <a:avLst/>
          </a:prstGeom>
          <a:noFill/>
        </p:spPr>
        <p:txBody>
          <a:bodyPr wrap="square" rtlCol="0">
            <a:spAutoFit/>
          </a:bodyPr>
          <a:lstStyle/>
          <a:p>
            <a:pPr algn="ctr"/>
            <a:r>
              <a:rPr lang="ja-JP" altLang="en-US" sz="786" dirty="0">
                <a:solidFill>
                  <a:prstClr val="black"/>
                </a:solidFill>
              </a:rPr>
              <a:t>市区町村職員が判断した虐待の発生要因や状況（複数回答）</a:t>
            </a:r>
          </a:p>
        </p:txBody>
      </p:sp>
      <p:graphicFrame>
        <p:nvGraphicFramePr>
          <p:cNvPr id="10" name="表 9"/>
          <p:cNvGraphicFramePr>
            <a:graphicFrameLocks noGrp="1"/>
          </p:cNvGraphicFramePr>
          <p:nvPr>
            <p:extLst/>
          </p:nvPr>
        </p:nvGraphicFramePr>
        <p:xfrm>
          <a:off x="2821660" y="4314971"/>
          <a:ext cx="3158246" cy="425089"/>
        </p:xfrm>
        <a:graphic>
          <a:graphicData uri="http://schemas.openxmlformats.org/drawingml/2006/table">
            <a:tbl>
              <a:tblPr firstRow="1" bandRow="1">
                <a:tableStyleId>{5C22544A-7EE6-4342-B048-85BDC9FD1C3A}</a:tableStyleId>
              </a:tblPr>
              <a:tblGrid>
                <a:gridCol w="631649">
                  <a:extLst>
                    <a:ext uri="{9D8B030D-6E8A-4147-A177-3AD203B41FA5}">
                      <a16:colId xmlns:a16="http://schemas.microsoft.com/office/drawing/2014/main" xmlns="" val="20000"/>
                    </a:ext>
                  </a:extLst>
                </a:gridCol>
                <a:gridCol w="631649">
                  <a:extLst>
                    <a:ext uri="{9D8B030D-6E8A-4147-A177-3AD203B41FA5}">
                      <a16:colId xmlns:a16="http://schemas.microsoft.com/office/drawing/2014/main" xmlns="" val="20001"/>
                    </a:ext>
                  </a:extLst>
                </a:gridCol>
                <a:gridCol w="631649">
                  <a:extLst>
                    <a:ext uri="{9D8B030D-6E8A-4147-A177-3AD203B41FA5}">
                      <a16:colId xmlns:a16="http://schemas.microsoft.com/office/drawing/2014/main" xmlns="" val="20002"/>
                    </a:ext>
                  </a:extLst>
                </a:gridCol>
                <a:gridCol w="631649">
                  <a:extLst>
                    <a:ext uri="{9D8B030D-6E8A-4147-A177-3AD203B41FA5}">
                      <a16:colId xmlns:a16="http://schemas.microsoft.com/office/drawing/2014/main" xmlns="" val="20003"/>
                    </a:ext>
                  </a:extLst>
                </a:gridCol>
                <a:gridCol w="631649">
                  <a:extLst>
                    <a:ext uri="{9D8B030D-6E8A-4147-A177-3AD203B41FA5}">
                      <a16:colId xmlns:a16="http://schemas.microsoft.com/office/drawing/2014/main" xmlns="" val="20004"/>
                    </a:ext>
                  </a:extLst>
                </a:gridCol>
              </a:tblGrid>
              <a:tr h="212808">
                <a:tc>
                  <a:txBody>
                    <a:bodyPr/>
                    <a:lstStyle/>
                    <a:p>
                      <a:pPr algn="ctr"/>
                      <a:r>
                        <a:rPr kumimoji="1" lang="ja-JP" altLang="en-US" sz="800" b="0" dirty="0"/>
                        <a:t>身体的虐待</a:t>
                      </a:r>
                    </a:p>
                  </a:txBody>
                  <a:tcPr marL="0" marR="0" marT="0" marB="0" anchor="ctr">
                    <a:solidFill>
                      <a:schemeClr val="tx2"/>
                    </a:solidFill>
                  </a:tcPr>
                </a:tc>
                <a:tc>
                  <a:txBody>
                    <a:bodyPr/>
                    <a:lstStyle/>
                    <a:p>
                      <a:pPr algn="ctr"/>
                      <a:r>
                        <a:rPr kumimoji="1" lang="ja-JP" altLang="en-US" sz="800" b="0" dirty="0"/>
                        <a:t>性的虐待</a:t>
                      </a:r>
                    </a:p>
                  </a:txBody>
                  <a:tcPr marL="0" marR="0" marT="0" marB="0" anchor="ctr">
                    <a:solidFill>
                      <a:schemeClr val="tx2"/>
                    </a:solidFill>
                  </a:tcPr>
                </a:tc>
                <a:tc>
                  <a:txBody>
                    <a:bodyPr/>
                    <a:lstStyle/>
                    <a:p>
                      <a:pPr algn="ctr"/>
                      <a:r>
                        <a:rPr kumimoji="1" lang="ja-JP" altLang="en-US" sz="800" b="0" dirty="0"/>
                        <a:t>心理的虐待</a:t>
                      </a:r>
                    </a:p>
                  </a:txBody>
                  <a:tcPr marL="0" marR="0" marT="0" marB="0" anchor="ctr">
                    <a:solidFill>
                      <a:schemeClr val="tx2"/>
                    </a:solidFill>
                  </a:tcPr>
                </a:tc>
                <a:tc>
                  <a:txBody>
                    <a:bodyPr/>
                    <a:lstStyle/>
                    <a:p>
                      <a:pPr algn="ctr"/>
                      <a:r>
                        <a:rPr kumimoji="1" lang="ja-JP" altLang="en-US" sz="800" b="0" dirty="0"/>
                        <a:t>放棄、放置</a:t>
                      </a:r>
                    </a:p>
                  </a:txBody>
                  <a:tcPr marL="0" marR="0" marT="0" marB="0" anchor="ctr">
                    <a:solidFill>
                      <a:schemeClr val="tx2"/>
                    </a:solidFill>
                  </a:tcPr>
                </a:tc>
                <a:tc>
                  <a:txBody>
                    <a:bodyPr/>
                    <a:lstStyle/>
                    <a:p>
                      <a:pPr algn="ctr"/>
                      <a:r>
                        <a:rPr kumimoji="1" lang="ja-JP" altLang="en-US" sz="800" b="0" dirty="0"/>
                        <a:t>経済的虐待</a:t>
                      </a:r>
                    </a:p>
                  </a:txBody>
                  <a:tcPr marL="0" marR="0" marT="0" marB="0" anchor="ctr">
                    <a:solidFill>
                      <a:schemeClr val="tx2"/>
                    </a:solidFill>
                  </a:tcPr>
                </a:tc>
                <a:extLst>
                  <a:ext uri="{0D108BD9-81ED-4DB2-BD59-A6C34878D82A}">
                    <a16:rowId xmlns:a16="http://schemas.microsoft.com/office/drawing/2014/main" xmlns="" val="10000"/>
                  </a:ext>
                </a:extLst>
              </a:tr>
              <a:tr h="212282">
                <a:tc>
                  <a:txBody>
                    <a:bodyPr/>
                    <a:lstStyle/>
                    <a:p>
                      <a:pPr algn="ctr"/>
                      <a:r>
                        <a:rPr kumimoji="1" lang="en-US" altLang="ja-JP" sz="1000" dirty="0"/>
                        <a:t>62.7%</a:t>
                      </a:r>
                      <a:endParaRPr kumimoji="1" lang="ja-JP" altLang="en-US" sz="1000" dirty="0"/>
                    </a:p>
                  </a:txBody>
                  <a:tcPr marL="0" marR="0" marT="0" marB="0" anchor="ctr"/>
                </a:tc>
                <a:tc>
                  <a:txBody>
                    <a:bodyPr/>
                    <a:lstStyle/>
                    <a:p>
                      <a:pPr algn="ctr"/>
                      <a:r>
                        <a:rPr kumimoji="1" lang="en-US" altLang="ja-JP" sz="1000" dirty="0"/>
                        <a:t>4.2%</a:t>
                      </a:r>
                      <a:endParaRPr kumimoji="1" lang="ja-JP" altLang="en-US" sz="1000" dirty="0"/>
                    </a:p>
                  </a:txBody>
                  <a:tcPr marL="0" marR="0" marT="0" marB="0" anchor="ctr"/>
                </a:tc>
                <a:tc>
                  <a:txBody>
                    <a:bodyPr/>
                    <a:lstStyle/>
                    <a:p>
                      <a:pPr algn="ctr"/>
                      <a:r>
                        <a:rPr kumimoji="1" lang="en-US" altLang="ja-JP" sz="1000" dirty="0"/>
                        <a:t>31.7%</a:t>
                      </a:r>
                      <a:endParaRPr kumimoji="1" lang="ja-JP" altLang="en-US" sz="1000" dirty="0"/>
                    </a:p>
                  </a:txBody>
                  <a:tcPr marL="0" marR="0" marT="0" marB="0" anchor="ctr"/>
                </a:tc>
                <a:tc>
                  <a:txBody>
                    <a:bodyPr/>
                    <a:lstStyle/>
                    <a:p>
                      <a:pPr algn="ctr"/>
                      <a:r>
                        <a:rPr kumimoji="1" lang="en-US" altLang="ja-JP" sz="1000" dirty="0"/>
                        <a:t>15.9%</a:t>
                      </a:r>
                      <a:endParaRPr kumimoji="1" lang="ja-JP" altLang="en-US" sz="1000" dirty="0"/>
                    </a:p>
                  </a:txBody>
                  <a:tcPr marL="0" marR="0" marT="0" marB="0" anchor="ctr"/>
                </a:tc>
                <a:tc>
                  <a:txBody>
                    <a:bodyPr/>
                    <a:lstStyle/>
                    <a:p>
                      <a:pPr algn="ctr"/>
                      <a:r>
                        <a:rPr kumimoji="1" lang="en-US" altLang="ja-JP" sz="1000" dirty="0"/>
                        <a:t>24.1%</a:t>
                      </a:r>
                      <a:endParaRPr kumimoji="1" lang="ja-JP" altLang="en-US" sz="1000" dirty="0"/>
                    </a:p>
                  </a:txBody>
                  <a:tcPr marL="0" marR="0" marT="0" marB="0" anchor="ctr"/>
                </a:tc>
                <a:extLst>
                  <a:ext uri="{0D108BD9-81ED-4DB2-BD59-A6C34878D82A}">
                    <a16:rowId xmlns:a16="http://schemas.microsoft.com/office/drawing/2014/main" xmlns="" val="10001"/>
                  </a:ext>
                </a:extLst>
              </a:tr>
            </a:tbl>
          </a:graphicData>
        </a:graphic>
      </p:graphicFrame>
      <p:sp>
        <p:nvSpPr>
          <p:cNvPr id="64" name="スライド番号プレースホルダー 3"/>
          <p:cNvSpPr txBox="1">
            <a:spLocks/>
          </p:cNvSpPr>
          <p:nvPr/>
        </p:nvSpPr>
        <p:spPr>
          <a:xfrm>
            <a:off x="7484735" y="6359320"/>
            <a:ext cx="2311400" cy="358800"/>
          </a:xfrm>
          <a:prstGeom prst="rect">
            <a:avLst/>
          </a:prstGeom>
        </p:spPr>
        <p:txBody>
          <a:bodyPr vert="horz" lIns="89856" tIns="44928" rIns="89856" bIns="4492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4AE95C0-234B-49A8-AC9D-E95C4502BD26}" type="slidenum">
              <a:rPr lang="ja-JP" altLang="en-US" sz="1376">
                <a:solidFill>
                  <a:prstClr val="black"/>
                </a:solidFill>
                <a:latin typeface="ＭＳ Ｐゴシック"/>
              </a:rPr>
              <a:pPr/>
              <a:t>88</a:t>
            </a:fld>
            <a:endParaRPr lang="ja-JP" altLang="en-US" sz="1376" dirty="0">
              <a:solidFill>
                <a:prstClr val="black"/>
              </a:solidFill>
              <a:latin typeface="ＭＳ Ｐゴシック"/>
            </a:endParaRPr>
          </a:p>
        </p:txBody>
      </p:sp>
    </p:spTree>
    <p:extLst>
      <p:ext uri="{BB962C8B-B14F-4D97-AF65-F5344CB8AC3E}">
        <p14:creationId xmlns:p14="http://schemas.microsoft.com/office/powerpoint/2010/main" val="13517997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51307" y="141055"/>
            <a:ext cx="8608826" cy="388019"/>
          </a:xfrm>
          <a:prstGeom prst="bevel">
            <a:avLst>
              <a:gd name="adj" fmla="val 12500"/>
            </a:avLst>
          </a:prstGeom>
          <a:solidFill>
            <a:schemeClr val="accent2">
              <a:lumMod val="40000"/>
              <a:lumOff val="60000"/>
            </a:schemeClr>
          </a:solidFill>
          <a:ln w="9525">
            <a:solidFill>
              <a:srgbClr val="000000"/>
            </a:solidFill>
            <a:miter lim="800000"/>
            <a:headEnd/>
            <a:tailEnd/>
          </a:ln>
        </p:spPr>
        <p:txBody>
          <a:bodyPr wrap="square" lIns="64538" tIns="32269" rIns="64538" bIns="32269" anchor="ctr">
            <a:spAutoFit/>
          </a:bodyPr>
          <a:lstStyle/>
          <a:p>
            <a:pPr algn="ctr" defTabSz="645398">
              <a:defRPr/>
            </a:pPr>
            <a:r>
              <a:rPr kumimoji="0" lang="ja-JP" altLang="en-US" sz="1474" b="1" kern="0" dirty="0">
                <a:solidFill>
                  <a:srgbClr val="2D2D8A">
                    <a:lumMod val="75000"/>
                  </a:srgbClr>
                </a:solidFill>
                <a:latin typeface="ＭＳ Ｐゴシック"/>
                <a:ea typeface="ＭＳ Ｐゴシック"/>
              </a:rPr>
              <a:t>平成２８年度　障害者虐待対応状況調査＜障害者福祉施設従事者等による障害者虐待＞</a:t>
            </a:r>
          </a:p>
        </p:txBody>
      </p:sp>
      <p:sp>
        <p:nvSpPr>
          <p:cNvPr id="6" name="角丸四角形 5"/>
          <p:cNvSpPr/>
          <p:nvPr/>
        </p:nvSpPr>
        <p:spPr>
          <a:xfrm>
            <a:off x="51476" y="610853"/>
            <a:ext cx="1374780" cy="2843513"/>
          </a:xfrm>
          <a:prstGeom prst="roundRect">
            <a:avLst/>
          </a:prstGeom>
          <a:solidFill>
            <a:schemeClr val="tx2">
              <a:lumMod val="20000"/>
              <a:lumOff val="80000"/>
            </a:schemeClr>
          </a:solidFill>
          <a:ln w="25400">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4538" tIns="32269" rIns="64538" bIns="32269" rtlCol="0" anchor="t" anchorCtr="0"/>
          <a:lstStyle/>
          <a:p>
            <a:pPr algn="ctr"/>
            <a:endParaRPr lang="en-US" altLang="ja-JP" sz="1081" b="1" dirty="0">
              <a:solidFill>
                <a:srgbClr val="4F81BD">
                  <a:lumMod val="75000"/>
                </a:srgbClr>
              </a:solidFill>
              <a:latin typeface="メイリオ" pitchFamily="50" charset="-128"/>
              <a:ea typeface="メイリオ" pitchFamily="50" charset="-128"/>
              <a:cs typeface="メイリオ" pitchFamily="50" charset="-128"/>
            </a:endParaRPr>
          </a:p>
          <a:p>
            <a:pPr algn="ctr"/>
            <a:r>
              <a:rPr lang="ja-JP" altLang="en-US" sz="1376" b="1" dirty="0">
                <a:solidFill>
                  <a:srgbClr val="4F81BD">
                    <a:lumMod val="75000"/>
                  </a:srgbClr>
                </a:solidFill>
                <a:latin typeface="メイリオ" pitchFamily="50" charset="-128"/>
                <a:ea typeface="メイリオ" pitchFamily="50" charset="-128"/>
                <a:cs typeface="メイリオ" pitchFamily="50" charset="-128"/>
              </a:rPr>
              <a:t>相談</a:t>
            </a:r>
            <a:endParaRPr lang="en-US" altLang="ja-JP" sz="1376" b="1" dirty="0">
              <a:solidFill>
                <a:srgbClr val="4F81BD">
                  <a:lumMod val="75000"/>
                </a:srgbClr>
              </a:solidFill>
              <a:latin typeface="メイリオ" pitchFamily="50" charset="-128"/>
              <a:ea typeface="メイリオ" pitchFamily="50" charset="-128"/>
              <a:cs typeface="メイリオ" pitchFamily="50" charset="-128"/>
            </a:endParaRPr>
          </a:p>
          <a:p>
            <a:pPr algn="ctr"/>
            <a:r>
              <a:rPr lang="ja-JP" altLang="en-US" sz="1376" b="1" dirty="0">
                <a:solidFill>
                  <a:srgbClr val="4F81BD">
                    <a:lumMod val="75000"/>
                  </a:srgbClr>
                </a:solidFill>
                <a:latin typeface="メイリオ" pitchFamily="50" charset="-128"/>
                <a:ea typeface="メイリオ" pitchFamily="50" charset="-128"/>
                <a:cs typeface="メイリオ" pitchFamily="50" charset="-128"/>
              </a:rPr>
              <a:t>通報</a:t>
            </a:r>
          </a:p>
        </p:txBody>
      </p:sp>
      <p:sp>
        <p:nvSpPr>
          <p:cNvPr id="7" name="円/楕円 6"/>
          <p:cNvSpPr/>
          <p:nvPr/>
        </p:nvSpPr>
        <p:spPr>
          <a:xfrm>
            <a:off x="268589" y="1275946"/>
            <a:ext cx="940552" cy="30429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38" tIns="32269" rIns="64538" bIns="32269" numCol="1" spcCol="0" rtlCol="0" fromWordArt="0" anchor="ctr" anchorCtr="0" forceAA="0" compatLnSpc="1">
            <a:prstTxWarp prst="textNoShape">
              <a:avLst/>
            </a:prstTxWarp>
            <a:spAutoFit/>
          </a:bodyPr>
          <a:lstStyle/>
          <a:p>
            <a:pPr algn="ctr"/>
            <a:r>
              <a:rPr lang="en-US" altLang="ja-JP" sz="983" b="1" dirty="0">
                <a:solidFill>
                  <a:prstClr val="black"/>
                </a:solidFill>
                <a:latin typeface="ＭＳ Ｐゴシック"/>
              </a:rPr>
              <a:t>2,115</a:t>
            </a:r>
            <a:r>
              <a:rPr lang="ja-JP" altLang="en-US" sz="983" b="1" dirty="0">
                <a:solidFill>
                  <a:prstClr val="black"/>
                </a:solidFill>
                <a:latin typeface="ＭＳ Ｐゴシック"/>
              </a:rPr>
              <a:t>件</a:t>
            </a:r>
          </a:p>
        </p:txBody>
      </p:sp>
      <p:sp>
        <p:nvSpPr>
          <p:cNvPr id="33" name="角丸四角形 32"/>
          <p:cNvSpPr/>
          <p:nvPr/>
        </p:nvSpPr>
        <p:spPr>
          <a:xfrm>
            <a:off x="1520620" y="768474"/>
            <a:ext cx="2496276" cy="2448244"/>
          </a:xfrm>
          <a:prstGeom prst="roundRect">
            <a:avLst>
              <a:gd name="adj" fmla="val 7755"/>
            </a:avLst>
          </a:prstGeom>
          <a:solidFill>
            <a:srgbClr val="E3F3D1"/>
          </a:solidFill>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ctr"/>
          <a:lstStyle/>
          <a:p>
            <a:pPr algn="ctr"/>
            <a:endParaRPr lang="ja-JP" altLang="en-US" dirty="0">
              <a:solidFill>
                <a:prstClr val="white"/>
              </a:solidFill>
            </a:endParaRPr>
          </a:p>
        </p:txBody>
      </p:sp>
      <p:sp>
        <p:nvSpPr>
          <p:cNvPr id="34" name="角丸四角形 33"/>
          <p:cNvSpPr/>
          <p:nvPr/>
        </p:nvSpPr>
        <p:spPr>
          <a:xfrm>
            <a:off x="2025094" y="610853"/>
            <a:ext cx="1363894" cy="293876"/>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538" tIns="32269" rIns="64538" bIns="32269" rtlCol="0" anchor="ctr"/>
          <a:lstStyle/>
          <a:p>
            <a:pPr algn="ctr" defTabSz="645398">
              <a:defRPr/>
            </a:pPr>
            <a:r>
              <a:rPr kumimoji="0" lang="ja-JP" altLang="en-US" sz="1474" b="1" kern="0" dirty="0">
                <a:solidFill>
                  <a:prstClr val="white"/>
                </a:solidFill>
                <a:latin typeface="Calibri"/>
                <a:ea typeface="ＭＳ Ｐゴシック"/>
              </a:rPr>
              <a:t>市区町村</a:t>
            </a:r>
          </a:p>
        </p:txBody>
      </p:sp>
      <p:sp>
        <p:nvSpPr>
          <p:cNvPr id="41" name="角丸四角形 40"/>
          <p:cNvSpPr/>
          <p:nvPr/>
        </p:nvSpPr>
        <p:spPr>
          <a:xfrm>
            <a:off x="7449279" y="810857"/>
            <a:ext cx="2312101" cy="2618143"/>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t" anchorCtr="0"/>
          <a:lstStyle/>
          <a:p>
            <a:endParaRPr lang="en-US" altLang="ja-JP" dirty="0">
              <a:solidFill>
                <a:prstClr val="white"/>
              </a:solidFill>
            </a:endParaRPr>
          </a:p>
          <a:p>
            <a:endParaRPr lang="en-US" altLang="ja-JP" sz="688" dirty="0">
              <a:solidFill>
                <a:prstClr val="white"/>
              </a:solidFill>
            </a:endParaRPr>
          </a:p>
          <a:p>
            <a:endParaRPr lang="en-US" altLang="ja-JP" sz="688" dirty="0">
              <a:solidFill>
                <a:prstClr val="white"/>
              </a:solidFill>
            </a:endParaRPr>
          </a:p>
          <a:p>
            <a:endParaRPr lang="en-US" altLang="ja-JP" sz="983" b="1" dirty="0">
              <a:solidFill>
                <a:prstClr val="black"/>
              </a:solidFill>
            </a:endParaRPr>
          </a:p>
          <a:p>
            <a:endParaRPr lang="en-US" altLang="ja-JP" sz="983" b="1" dirty="0">
              <a:solidFill>
                <a:prstClr val="black"/>
              </a:solidFill>
            </a:endParaRPr>
          </a:p>
          <a:p>
            <a:endParaRPr lang="en-US" altLang="ja-JP" sz="983" b="1" dirty="0">
              <a:solidFill>
                <a:prstClr val="black"/>
              </a:solidFill>
            </a:endParaRPr>
          </a:p>
          <a:p>
            <a:endParaRPr lang="en-US" altLang="ja-JP" sz="983" b="1" dirty="0">
              <a:solidFill>
                <a:prstClr val="black"/>
              </a:solidFill>
            </a:endParaRPr>
          </a:p>
          <a:p>
            <a:endParaRPr lang="en-US" altLang="ja-JP" sz="983" b="1" dirty="0">
              <a:solidFill>
                <a:prstClr val="black"/>
              </a:solidFill>
            </a:endParaRPr>
          </a:p>
          <a:p>
            <a:endParaRPr lang="en-US" altLang="ja-JP" sz="983" b="1" dirty="0">
              <a:solidFill>
                <a:prstClr val="black"/>
              </a:solidFill>
            </a:endParaRPr>
          </a:p>
          <a:p>
            <a:endParaRPr lang="en-US" altLang="ja-JP" sz="983" b="1" dirty="0">
              <a:solidFill>
                <a:prstClr val="black"/>
              </a:solidFill>
            </a:endParaRPr>
          </a:p>
          <a:p>
            <a:endParaRPr lang="en-US" altLang="ja-JP" sz="983"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p:txBody>
      </p:sp>
      <p:sp>
        <p:nvSpPr>
          <p:cNvPr id="39" name="大かっこ 38"/>
          <p:cNvSpPr/>
          <p:nvPr/>
        </p:nvSpPr>
        <p:spPr>
          <a:xfrm>
            <a:off x="268589" y="1641758"/>
            <a:ext cx="940552" cy="310721"/>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lIns="64538" tIns="32269" rIns="64538" bIns="32269" spcCol="0" rtlCol="0" anchor="ctr"/>
          <a:lstStyle/>
          <a:p>
            <a:pPr algn="ctr"/>
            <a:r>
              <a:rPr lang="ja-JP" altLang="en-US" sz="983" b="1" dirty="0">
                <a:solidFill>
                  <a:srgbClr val="1F497D">
                    <a:lumMod val="50000"/>
                  </a:srgbClr>
                </a:solidFill>
              </a:rPr>
              <a:t>主な通報</a:t>
            </a:r>
            <a:endParaRPr lang="en-US" altLang="ja-JP" sz="983" b="1" dirty="0">
              <a:solidFill>
                <a:srgbClr val="1F497D">
                  <a:lumMod val="50000"/>
                </a:srgbClr>
              </a:solidFill>
            </a:endParaRPr>
          </a:p>
          <a:p>
            <a:pPr algn="ctr"/>
            <a:r>
              <a:rPr lang="ja-JP" altLang="en-US" sz="983" b="1" dirty="0">
                <a:solidFill>
                  <a:srgbClr val="1F497D">
                    <a:lumMod val="50000"/>
                  </a:srgbClr>
                </a:solidFill>
              </a:rPr>
              <a:t>届出者内訳</a:t>
            </a:r>
            <a:endParaRPr lang="ja-JP" altLang="en-US" b="1" dirty="0">
              <a:solidFill>
                <a:srgbClr val="1F497D">
                  <a:lumMod val="50000"/>
                </a:srgbClr>
              </a:solidFill>
            </a:endParaRPr>
          </a:p>
        </p:txBody>
      </p:sp>
      <p:sp>
        <p:nvSpPr>
          <p:cNvPr id="2" name="正方形/長方形 1"/>
          <p:cNvSpPr/>
          <p:nvPr/>
        </p:nvSpPr>
        <p:spPr>
          <a:xfrm>
            <a:off x="204180" y="1952479"/>
            <a:ext cx="1230746" cy="1489258"/>
          </a:xfrm>
          <a:prstGeom prst="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590" dirty="0">
                <a:solidFill>
                  <a:prstClr val="black"/>
                </a:solidFill>
              </a:rPr>
              <a:t>●</a:t>
            </a:r>
            <a:r>
              <a:rPr lang="ja-JP" altLang="en-US" sz="884" dirty="0">
                <a:solidFill>
                  <a:prstClr val="black"/>
                </a:solidFill>
              </a:rPr>
              <a:t>本人による届出</a:t>
            </a:r>
            <a:r>
              <a:rPr lang="ja-JP" altLang="en-US" sz="884" dirty="0">
                <a:solidFill>
                  <a:prstClr val="black"/>
                </a:solidFill>
                <a:latin typeface="ＭＳ Ｐゴシック"/>
              </a:rPr>
              <a:t>　　　　　　</a:t>
            </a:r>
            <a:endParaRPr lang="en-US" altLang="ja-JP" sz="884" dirty="0">
              <a:solidFill>
                <a:prstClr val="black"/>
              </a:solidFill>
              <a:latin typeface="ＭＳ Ｐゴシック"/>
            </a:endParaRPr>
          </a:p>
          <a:p>
            <a:r>
              <a:rPr lang="ja-JP" altLang="en-US" sz="884" dirty="0">
                <a:solidFill>
                  <a:prstClr val="black"/>
                </a:solidFill>
                <a:latin typeface="ＭＳ Ｐゴシック"/>
              </a:rPr>
              <a:t>　　　　　　　</a:t>
            </a:r>
            <a:r>
              <a:rPr lang="en-US" altLang="ja-JP" sz="884" dirty="0">
                <a:solidFill>
                  <a:prstClr val="black"/>
                </a:solidFill>
                <a:latin typeface="ＭＳ Ｐゴシック"/>
              </a:rPr>
              <a:t>(18.9%)</a:t>
            </a:r>
          </a:p>
          <a:p>
            <a:r>
              <a:rPr lang="ja-JP" altLang="en-US" sz="590" dirty="0">
                <a:solidFill>
                  <a:prstClr val="black"/>
                </a:solidFill>
                <a:latin typeface="ＭＳ Ｐゴシック"/>
              </a:rPr>
              <a:t>●</a:t>
            </a:r>
            <a:r>
              <a:rPr lang="ja-JP" altLang="en-US" sz="884" dirty="0">
                <a:solidFill>
                  <a:prstClr val="black"/>
                </a:solidFill>
                <a:latin typeface="ＭＳ Ｐゴシック"/>
              </a:rPr>
              <a:t>当該施設・事業</a:t>
            </a:r>
            <a:endParaRPr lang="en-US" altLang="ja-JP" sz="884" dirty="0">
              <a:solidFill>
                <a:prstClr val="black"/>
              </a:solidFill>
              <a:latin typeface="ＭＳ Ｐゴシック"/>
            </a:endParaRPr>
          </a:p>
          <a:p>
            <a:r>
              <a:rPr lang="ja-JP" altLang="en-US" sz="884" dirty="0">
                <a:solidFill>
                  <a:prstClr val="black"/>
                </a:solidFill>
                <a:latin typeface="ＭＳ Ｐゴシック"/>
              </a:rPr>
              <a:t>　所職員　 </a:t>
            </a:r>
            <a:r>
              <a:rPr lang="en-US" altLang="ja-JP" sz="884" dirty="0">
                <a:solidFill>
                  <a:prstClr val="black"/>
                </a:solidFill>
                <a:latin typeface="ＭＳ Ｐゴシック"/>
              </a:rPr>
              <a:t>(16.8%)</a:t>
            </a:r>
          </a:p>
          <a:p>
            <a:r>
              <a:rPr lang="en-US" altLang="ja-JP" sz="590" dirty="0">
                <a:solidFill>
                  <a:prstClr val="black"/>
                </a:solidFill>
                <a:latin typeface="ＭＳ Ｐゴシック"/>
              </a:rPr>
              <a:t>●</a:t>
            </a:r>
            <a:r>
              <a:rPr lang="ja-JP" altLang="en-US" sz="884" dirty="0">
                <a:solidFill>
                  <a:prstClr val="black"/>
                </a:solidFill>
                <a:latin typeface="ＭＳ Ｐゴシック"/>
              </a:rPr>
              <a:t>家族・親族　　　　</a:t>
            </a:r>
            <a:endParaRPr lang="en-US" altLang="ja-JP" sz="884" dirty="0">
              <a:solidFill>
                <a:prstClr val="black"/>
              </a:solidFill>
              <a:latin typeface="ＭＳ Ｐゴシック"/>
            </a:endParaRPr>
          </a:p>
          <a:p>
            <a:r>
              <a:rPr lang="ja-JP" altLang="en-US" sz="884" dirty="0">
                <a:solidFill>
                  <a:prstClr val="black"/>
                </a:solidFill>
                <a:latin typeface="ＭＳ Ｐゴシック"/>
              </a:rPr>
              <a:t>　　　　　　　</a:t>
            </a:r>
            <a:r>
              <a:rPr lang="en-US" altLang="ja-JP" sz="884" dirty="0">
                <a:solidFill>
                  <a:prstClr val="black"/>
                </a:solidFill>
                <a:latin typeface="ＭＳ Ｐゴシック"/>
              </a:rPr>
              <a:t>(14.5%)</a:t>
            </a:r>
          </a:p>
          <a:p>
            <a:r>
              <a:rPr lang="ja-JP" altLang="en-US" sz="590" dirty="0">
                <a:solidFill>
                  <a:prstClr val="black"/>
                </a:solidFill>
                <a:latin typeface="ＭＳ Ｐゴシック"/>
              </a:rPr>
              <a:t>●</a:t>
            </a:r>
            <a:r>
              <a:rPr lang="ja-JP" altLang="en-US" sz="884" dirty="0">
                <a:solidFill>
                  <a:prstClr val="black"/>
                </a:solidFill>
                <a:latin typeface="ＭＳ Ｐゴシック"/>
              </a:rPr>
              <a:t>設置者・管理者　　　　</a:t>
            </a:r>
            <a:endParaRPr lang="en-US" altLang="ja-JP" sz="884" dirty="0">
              <a:solidFill>
                <a:prstClr val="black"/>
              </a:solidFill>
              <a:latin typeface="ＭＳ Ｐゴシック"/>
            </a:endParaRPr>
          </a:p>
          <a:p>
            <a:r>
              <a:rPr lang="ja-JP" altLang="en-US" sz="884" dirty="0">
                <a:solidFill>
                  <a:prstClr val="black"/>
                </a:solidFill>
                <a:latin typeface="ＭＳ Ｐゴシック"/>
              </a:rPr>
              <a:t>　　　　　　　　</a:t>
            </a:r>
            <a:r>
              <a:rPr lang="en-US" altLang="ja-JP" sz="884" dirty="0">
                <a:solidFill>
                  <a:prstClr val="black"/>
                </a:solidFill>
                <a:latin typeface="ＭＳ Ｐゴシック"/>
              </a:rPr>
              <a:t>(9.9%)</a:t>
            </a:r>
          </a:p>
          <a:p>
            <a:r>
              <a:rPr lang="en-US" altLang="ja-JP" sz="590" dirty="0">
                <a:solidFill>
                  <a:prstClr val="black"/>
                </a:solidFill>
                <a:latin typeface="ＭＳ Ｐゴシック"/>
              </a:rPr>
              <a:t>●</a:t>
            </a:r>
            <a:r>
              <a:rPr lang="ja-JP" altLang="en-US" sz="884" dirty="0">
                <a:solidFill>
                  <a:prstClr val="black"/>
                </a:solidFill>
                <a:latin typeface="ＭＳ Ｐゴシック"/>
              </a:rPr>
              <a:t>相談支援専門員</a:t>
            </a:r>
            <a:endParaRPr lang="en-US" altLang="ja-JP" sz="884" dirty="0">
              <a:solidFill>
                <a:prstClr val="black"/>
              </a:solidFill>
              <a:latin typeface="ＭＳ Ｐゴシック"/>
            </a:endParaRPr>
          </a:p>
          <a:p>
            <a:r>
              <a:rPr lang="ja-JP" altLang="en-US" sz="884" dirty="0">
                <a:solidFill>
                  <a:prstClr val="black"/>
                </a:solidFill>
                <a:latin typeface="ＭＳ Ｐゴシック"/>
              </a:rPr>
              <a:t>　　　　　　     </a:t>
            </a:r>
            <a:r>
              <a:rPr lang="en-US" altLang="ja-JP" sz="884" dirty="0">
                <a:solidFill>
                  <a:prstClr val="black"/>
                </a:solidFill>
                <a:latin typeface="ＭＳ Ｐゴシック"/>
              </a:rPr>
              <a:t>(9.3%)</a:t>
            </a:r>
          </a:p>
        </p:txBody>
      </p:sp>
      <p:sp>
        <p:nvSpPr>
          <p:cNvPr id="40" name="右矢印 39"/>
          <p:cNvSpPr/>
          <p:nvPr/>
        </p:nvSpPr>
        <p:spPr>
          <a:xfrm>
            <a:off x="1286595" y="596661"/>
            <a:ext cx="808011" cy="381465"/>
          </a:xfrm>
          <a:prstGeom prst="rightArrow">
            <a:avLst/>
          </a:prstGeom>
          <a:solidFill>
            <a:srgbClr val="002060"/>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ctr"/>
          <a:lstStyle/>
          <a:p>
            <a:pPr algn="ctr"/>
            <a:r>
              <a:rPr lang="en-US" altLang="ja-JP" sz="983" b="1" dirty="0">
                <a:solidFill>
                  <a:prstClr val="white"/>
                </a:solidFill>
              </a:rPr>
              <a:t>1,803</a:t>
            </a:r>
            <a:r>
              <a:rPr lang="ja-JP" altLang="en-US" sz="983" b="1" dirty="0">
                <a:solidFill>
                  <a:prstClr val="white"/>
                </a:solidFill>
              </a:rPr>
              <a:t>件</a:t>
            </a:r>
          </a:p>
        </p:txBody>
      </p:sp>
      <p:sp>
        <p:nvSpPr>
          <p:cNvPr id="15" name="角丸四角形 14"/>
          <p:cNvSpPr/>
          <p:nvPr/>
        </p:nvSpPr>
        <p:spPr>
          <a:xfrm>
            <a:off x="7537860" y="553244"/>
            <a:ext cx="2095661" cy="424882"/>
          </a:xfrm>
          <a:prstGeom prst="roundRect">
            <a:avLst/>
          </a:prstGeom>
          <a:gradFill flip="none" rotWithShape="1">
            <a:gsLst>
              <a:gs pos="0">
                <a:schemeClr val="accent6"/>
              </a:gs>
              <a:gs pos="80000">
                <a:schemeClr val="accent6"/>
              </a:gs>
              <a:gs pos="100000">
                <a:schemeClr val="accent6">
                  <a:lumMod val="20000"/>
                  <a:lumOff val="80000"/>
                </a:schemeClr>
              </a:gs>
            </a:gsLst>
            <a:lin ang="16200000" scaled="1"/>
            <a:tileRect/>
          </a:gradFill>
          <a:ln w="12700">
            <a:no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179" b="1" dirty="0">
                <a:solidFill>
                  <a:prstClr val="white"/>
                </a:solidFill>
              </a:rPr>
              <a:t>障害者総合支援法等</a:t>
            </a:r>
            <a:endParaRPr lang="en-US" altLang="ja-JP" sz="1179" b="1" dirty="0">
              <a:solidFill>
                <a:prstClr val="white"/>
              </a:solidFill>
            </a:endParaRPr>
          </a:p>
          <a:p>
            <a:pPr algn="ctr"/>
            <a:r>
              <a:rPr lang="ja-JP" altLang="en-US" sz="1179" b="1" dirty="0">
                <a:solidFill>
                  <a:prstClr val="white"/>
                </a:solidFill>
              </a:rPr>
              <a:t>による権限行使等</a:t>
            </a:r>
            <a:r>
              <a:rPr lang="en-US" altLang="ja-JP" sz="1179" b="1" dirty="0">
                <a:solidFill>
                  <a:prstClr val="white"/>
                </a:solidFill>
              </a:rPr>
              <a:t>※3</a:t>
            </a:r>
            <a:endParaRPr lang="ja-JP" altLang="en-US" sz="1179" b="1" dirty="0">
              <a:solidFill>
                <a:prstClr val="white"/>
              </a:solidFill>
            </a:endParaRPr>
          </a:p>
        </p:txBody>
      </p:sp>
      <p:sp>
        <p:nvSpPr>
          <p:cNvPr id="45" name="角丸四角形 44"/>
          <p:cNvSpPr/>
          <p:nvPr/>
        </p:nvSpPr>
        <p:spPr>
          <a:xfrm>
            <a:off x="7506183" y="1157154"/>
            <a:ext cx="2127338" cy="644354"/>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t" anchorCtr="0"/>
          <a:lstStyle/>
          <a:p>
            <a:pPr defTabSz="645398">
              <a:lnSpc>
                <a:spcPts val="1081"/>
              </a:lnSpc>
              <a:defRPr/>
            </a:pPr>
            <a:endParaRPr kumimoji="0" lang="en-US" altLang="ja-JP" sz="983" kern="0" dirty="0">
              <a:solidFill>
                <a:prstClr val="black"/>
              </a:solidFill>
              <a:latin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cs typeface="メイリオ" pitchFamily="50" charset="-128"/>
              </a:rPr>
              <a:t>・　施設等に対する指導　  </a:t>
            </a:r>
            <a:r>
              <a:rPr kumimoji="0" lang="en-US" altLang="ja-JP" sz="983" kern="0" dirty="0">
                <a:solidFill>
                  <a:prstClr val="black"/>
                </a:solidFill>
                <a:latin typeface="ＭＳ Ｐゴシック"/>
                <a:cs typeface="メイリオ" pitchFamily="50" charset="-128"/>
              </a:rPr>
              <a:t>283</a:t>
            </a:r>
            <a:r>
              <a:rPr kumimoji="0" lang="ja-JP" altLang="en-US" sz="983" kern="0" dirty="0">
                <a:solidFill>
                  <a:prstClr val="black"/>
                </a:solidFill>
                <a:latin typeface="ＭＳ Ｐゴシック"/>
                <a:cs typeface="メイリオ" pitchFamily="50" charset="-128"/>
              </a:rPr>
              <a:t>件</a:t>
            </a:r>
          </a:p>
          <a:p>
            <a:pPr defTabSz="645398">
              <a:lnSpc>
                <a:spcPts val="1081"/>
              </a:lnSpc>
              <a:defRPr/>
            </a:pPr>
            <a:r>
              <a:rPr kumimoji="0" lang="ja-JP" altLang="en-US" sz="983" kern="0" dirty="0">
                <a:solidFill>
                  <a:prstClr val="black"/>
                </a:solidFill>
                <a:latin typeface="ＭＳ Ｐゴシック"/>
                <a:cs typeface="メイリオ" pitchFamily="50" charset="-128"/>
              </a:rPr>
              <a:t>・　改善計画提出依頼　　  </a:t>
            </a:r>
            <a:r>
              <a:rPr kumimoji="0" lang="en-US" altLang="ja-JP" sz="983" kern="0" dirty="0">
                <a:solidFill>
                  <a:prstClr val="black"/>
                </a:solidFill>
                <a:latin typeface="ＭＳ Ｐゴシック"/>
                <a:cs typeface="メイリオ" pitchFamily="50" charset="-128"/>
              </a:rPr>
              <a:t>179</a:t>
            </a:r>
            <a:r>
              <a:rPr kumimoji="0" lang="ja-JP" altLang="en-US" sz="983" kern="0" dirty="0">
                <a:solidFill>
                  <a:prstClr val="black"/>
                </a:solidFill>
                <a:latin typeface="ＭＳ Ｐゴシック"/>
                <a:cs typeface="メイリオ" pitchFamily="50" charset="-128"/>
              </a:rPr>
              <a:t>件</a:t>
            </a:r>
          </a:p>
          <a:p>
            <a:pPr defTabSz="645398">
              <a:lnSpc>
                <a:spcPts val="1081"/>
              </a:lnSpc>
              <a:defRPr/>
            </a:pPr>
            <a:r>
              <a:rPr kumimoji="0" lang="ja-JP" altLang="en-US" sz="983" kern="0" dirty="0">
                <a:solidFill>
                  <a:prstClr val="black"/>
                </a:solidFill>
                <a:latin typeface="ＭＳ Ｐゴシック"/>
                <a:cs typeface="メイリオ" pitchFamily="50" charset="-128"/>
              </a:rPr>
              <a:t>・　従事者への注意・指導  </a:t>
            </a:r>
            <a:r>
              <a:rPr kumimoji="0" lang="en-US" altLang="ja-JP" sz="983" kern="0" dirty="0">
                <a:solidFill>
                  <a:prstClr val="black"/>
                </a:solidFill>
                <a:latin typeface="ＭＳ Ｐゴシック"/>
                <a:cs typeface="メイリオ" pitchFamily="50" charset="-128"/>
              </a:rPr>
              <a:t>134</a:t>
            </a:r>
            <a:r>
              <a:rPr kumimoji="0" lang="ja-JP" altLang="en-US" sz="983" kern="0" dirty="0">
                <a:solidFill>
                  <a:prstClr val="black"/>
                </a:solidFill>
                <a:latin typeface="ＭＳ Ｐゴシック"/>
                <a:cs typeface="メイリオ" pitchFamily="50" charset="-128"/>
              </a:rPr>
              <a:t>件</a:t>
            </a:r>
            <a:endParaRPr kumimoji="0" lang="en-US" altLang="ja-JP" sz="983" kern="0" dirty="0">
              <a:solidFill>
                <a:prstClr val="black"/>
              </a:solidFill>
              <a:latin typeface="ＭＳ Ｐゴシック"/>
              <a:cs typeface="メイリオ" pitchFamily="50" charset="-128"/>
            </a:endParaRPr>
          </a:p>
        </p:txBody>
      </p:sp>
      <p:sp>
        <p:nvSpPr>
          <p:cNvPr id="46" name="対角する 2 つの角を丸めた四角形 45"/>
          <p:cNvSpPr/>
          <p:nvPr/>
        </p:nvSpPr>
        <p:spPr>
          <a:xfrm>
            <a:off x="7761313" y="1056149"/>
            <a:ext cx="1504553" cy="179272"/>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spcCol="0" rtlCol="0" anchor="ctr"/>
          <a:lstStyle/>
          <a:p>
            <a:pPr algn="ctr"/>
            <a:r>
              <a:rPr lang="ja-JP" altLang="en-US" sz="983" dirty="0">
                <a:solidFill>
                  <a:prstClr val="black"/>
                </a:solidFill>
              </a:rPr>
              <a:t>市区町村による指導等</a:t>
            </a:r>
          </a:p>
        </p:txBody>
      </p:sp>
      <p:sp>
        <p:nvSpPr>
          <p:cNvPr id="47" name="角丸四角形 46"/>
          <p:cNvSpPr/>
          <p:nvPr/>
        </p:nvSpPr>
        <p:spPr>
          <a:xfrm>
            <a:off x="7539652" y="1971366"/>
            <a:ext cx="2093869" cy="1386875"/>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t" anchorCtr="0"/>
          <a:lstStyle/>
          <a:p>
            <a:pPr defTabSz="645398">
              <a:lnSpc>
                <a:spcPts val="1081"/>
              </a:lnSpc>
              <a:defRPr/>
            </a:pPr>
            <a:endParaRPr kumimoji="0" lang="en-US" altLang="ja-JP" sz="983" kern="0" dirty="0">
              <a:solidFill>
                <a:prstClr val="black"/>
              </a:solidFill>
              <a:latin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cs typeface="メイリオ" pitchFamily="50" charset="-128"/>
              </a:rPr>
              <a:t>・ 報告徴収・出頭要請・質問・</a:t>
            </a:r>
            <a:endParaRPr kumimoji="0" lang="en-US" altLang="ja-JP" sz="983" kern="0" dirty="0">
              <a:solidFill>
                <a:prstClr val="black"/>
              </a:solidFill>
              <a:latin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cs typeface="メイリオ" pitchFamily="50" charset="-128"/>
              </a:rPr>
              <a:t>　 立入検査               　 </a:t>
            </a:r>
            <a:r>
              <a:rPr kumimoji="0" lang="en-US" altLang="ja-JP" sz="983" kern="0" dirty="0">
                <a:solidFill>
                  <a:prstClr val="black"/>
                </a:solidFill>
                <a:latin typeface="ＭＳ Ｐゴシック"/>
                <a:cs typeface="メイリオ" pitchFamily="50" charset="-128"/>
              </a:rPr>
              <a:t>184</a:t>
            </a:r>
            <a:r>
              <a:rPr kumimoji="0" lang="ja-JP" altLang="en-US" sz="983" kern="0" dirty="0">
                <a:solidFill>
                  <a:prstClr val="black"/>
                </a:solidFill>
                <a:latin typeface="ＭＳ Ｐゴシック"/>
                <a:cs typeface="メイリオ" pitchFamily="50" charset="-128"/>
              </a:rPr>
              <a:t>件</a:t>
            </a:r>
          </a:p>
          <a:p>
            <a:pPr defTabSz="645398">
              <a:lnSpc>
                <a:spcPts val="1081"/>
              </a:lnSpc>
              <a:defRPr/>
            </a:pPr>
            <a:r>
              <a:rPr kumimoji="0" lang="ja-JP" altLang="en-US" sz="983" kern="0" dirty="0">
                <a:solidFill>
                  <a:prstClr val="black"/>
                </a:solidFill>
                <a:latin typeface="ＭＳ Ｐゴシック"/>
                <a:cs typeface="メイリオ" pitchFamily="50" charset="-128"/>
              </a:rPr>
              <a:t>・  改善勧告                   </a:t>
            </a:r>
            <a:r>
              <a:rPr kumimoji="0" lang="en-US" altLang="ja-JP" sz="983" kern="0" dirty="0">
                <a:solidFill>
                  <a:prstClr val="black"/>
                </a:solidFill>
                <a:latin typeface="ＭＳ Ｐゴシック"/>
                <a:cs typeface="メイリオ" pitchFamily="50" charset="-128"/>
              </a:rPr>
              <a:t>45</a:t>
            </a:r>
            <a:r>
              <a:rPr kumimoji="0" lang="ja-JP" altLang="en-US" sz="983" kern="0" dirty="0">
                <a:solidFill>
                  <a:prstClr val="black"/>
                </a:solidFill>
                <a:latin typeface="ＭＳ Ｐゴシック"/>
                <a:cs typeface="メイリオ" pitchFamily="50" charset="-128"/>
              </a:rPr>
              <a:t>件</a:t>
            </a:r>
            <a:endParaRPr kumimoji="0" lang="en-US" altLang="ja-JP" sz="983" kern="0" dirty="0">
              <a:solidFill>
                <a:prstClr val="black"/>
              </a:solidFill>
              <a:latin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cs typeface="メイリオ" pitchFamily="50" charset="-128"/>
              </a:rPr>
              <a:t>・  改善命令                   　</a:t>
            </a:r>
            <a:r>
              <a:rPr kumimoji="0" lang="en-US" altLang="ja-JP" sz="983" kern="0" dirty="0">
                <a:solidFill>
                  <a:prstClr val="black"/>
                </a:solidFill>
                <a:latin typeface="ＭＳ Ｐゴシック"/>
                <a:cs typeface="メイリオ" pitchFamily="50" charset="-128"/>
              </a:rPr>
              <a:t>1</a:t>
            </a:r>
            <a:r>
              <a:rPr kumimoji="0" lang="ja-JP" altLang="en-US" sz="983" kern="0" dirty="0">
                <a:solidFill>
                  <a:prstClr val="black"/>
                </a:solidFill>
                <a:latin typeface="ＭＳ Ｐゴシック"/>
                <a:cs typeface="メイリオ" pitchFamily="50" charset="-128"/>
              </a:rPr>
              <a:t>件</a:t>
            </a:r>
            <a:endParaRPr kumimoji="0" lang="en-US" altLang="ja-JP" sz="983" kern="0" dirty="0">
              <a:solidFill>
                <a:prstClr val="black"/>
              </a:solidFill>
              <a:latin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cs typeface="メイリオ" pitchFamily="50" charset="-128"/>
              </a:rPr>
              <a:t>・  指定の全部・一部停止 </a:t>
            </a:r>
            <a:r>
              <a:rPr kumimoji="0" lang="en-US" altLang="ja-JP" sz="983" kern="0" dirty="0">
                <a:solidFill>
                  <a:prstClr val="black"/>
                </a:solidFill>
                <a:latin typeface="ＭＳ Ｐゴシック"/>
                <a:cs typeface="メイリオ" pitchFamily="50" charset="-128"/>
              </a:rPr>
              <a:t>  3</a:t>
            </a:r>
            <a:r>
              <a:rPr kumimoji="0" lang="ja-JP" altLang="en-US" sz="983" kern="0" dirty="0">
                <a:solidFill>
                  <a:prstClr val="black"/>
                </a:solidFill>
                <a:latin typeface="ＭＳ Ｐゴシック"/>
                <a:cs typeface="メイリオ" pitchFamily="50" charset="-128"/>
              </a:rPr>
              <a:t>件</a:t>
            </a:r>
            <a:endParaRPr kumimoji="0" lang="en-US" altLang="ja-JP" sz="983" kern="0" dirty="0">
              <a:solidFill>
                <a:prstClr val="black"/>
              </a:solidFill>
              <a:latin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cs typeface="メイリオ" pitchFamily="50" charset="-128"/>
              </a:rPr>
              <a:t>・　指定取消</a:t>
            </a:r>
            <a:r>
              <a:rPr lang="en-US" altLang="ja-JP" sz="884" dirty="0">
                <a:solidFill>
                  <a:prstClr val="black"/>
                </a:solidFill>
              </a:rPr>
              <a:t>※4</a:t>
            </a:r>
            <a:r>
              <a:rPr kumimoji="0" lang="ja-JP" altLang="en-US" sz="884" kern="0" dirty="0">
                <a:solidFill>
                  <a:prstClr val="black"/>
                </a:solidFill>
                <a:latin typeface="ＭＳ Ｐゴシック"/>
                <a:cs typeface="メイリオ" pitchFamily="50" charset="-128"/>
              </a:rPr>
              <a:t>　</a:t>
            </a:r>
            <a:r>
              <a:rPr kumimoji="0" lang="ja-JP" altLang="en-US" sz="983" kern="0" dirty="0">
                <a:solidFill>
                  <a:prstClr val="black"/>
                </a:solidFill>
                <a:latin typeface="ＭＳ Ｐゴシック"/>
                <a:cs typeface="メイリオ" pitchFamily="50" charset="-128"/>
              </a:rPr>
              <a:t>　　　　　　 </a:t>
            </a:r>
            <a:r>
              <a:rPr kumimoji="0" lang="en-US" altLang="ja-JP" sz="983" kern="0" dirty="0">
                <a:solidFill>
                  <a:prstClr val="black"/>
                </a:solidFill>
                <a:latin typeface="ＭＳ Ｐゴシック"/>
                <a:cs typeface="メイリオ" pitchFamily="50" charset="-128"/>
              </a:rPr>
              <a:t>7</a:t>
            </a:r>
            <a:r>
              <a:rPr kumimoji="0" lang="ja-JP" altLang="en-US" sz="983" kern="0" dirty="0">
                <a:solidFill>
                  <a:prstClr val="black"/>
                </a:solidFill>
                <a:latin typeface="ＭＳ Ｐゴシック"/>
                <a:cs typeface="メイリオ" pitchFamily="50" charset="-128"/>
              </a:rPr>
              <a:t>件</a:t>
            </a:r>
            <a:endParaRPr kumimoji="0" lang="en-US" altLang="ja-JP" sz="983" kern="0" dirty="0">
              <a:solidFill>
                <a:prstClr val="black"/>
              </a:solidFill>
              <a:latin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cs typeface="メイリオ" pitchFamily="50" charset="-128"/>
              </a:rPr>
              <a:t>・ 都道府県・政令市・中核市等</a:t>
            </a:r>
          </a:p>
          <a:p>
            <a:pPr defTabSz="645398">
              <a:lnSpc>
                <a:spcPts val="1081"/>
              </a:lnSpc>
              <a:defRPr/>
            </a:pPr>
            <a:r>
              <a:rPr kumimoji="0" lang="ja-JP" altLang="en-US" sz="983" kern="0" dirty="0">
                <a:solidFill>
                  <a:prstClr val="black"/>
                </a:solidFill>
                <a:latin typeface="ＭＳ Ｐゴシック"/>
                <a:cs typeface="メイリオ" pitchFamily="50" charset="-128"/>
              </a:rPr>
              <a:t>    による指導                </a:t>
            </a:r>
            <a:r>
              <a:rPr kumimoji="0" lang="en-US" altLang="ja-JP" sz="983" kern="0" dirty="0">
                <a:solidFill>
                  <a:prstClr val="black"/>
                </a:solidFill>
                <a:latin typeface="ＭＳ Ｐゴシック"/>
                <a:cs typeface="メイリオ" pitchFamily="50" charset="-128"/>
              </a:rPr>
              <a:t>190</a:t>
            </a:r>
            <a:r>
              <a:rPr kumimoji="0" lang="ja-JP" altLang="en-US" sz="983" kern="0" dirty="0">
                <a:solidFill>
                  <a:prstClr val="black"/>
                </a:solidFill>
                <a:latin typeface="ＭＳ Ｐゴシック"/>
                <a:cs typeface="メイリオ" pitchFamily="50" charset="-128"/>
              </a:rPr>
              <a:t>件</a:t>
            </a:r>
          </a:p>
          <a:p>
            <a:pPr defTabSz="645398">
              <a:lnSpc>
                <a:spcPts val="1081"/>
              </a:lnSpc>
              <a:defRPr/>
            </a:pPr>
            <a:endParaRPr kumimoji="0" lang="en-US" altLang="ja-JP" sz="983" kern="0" dirty="0">
              <a:solidFill>
                <a:prstClr val="black"/>
              </a:solidFill>
              <a:latin typeface="ＭＳ Ｐゴシック"/>
              <a:cs typeface="メイリオ" pitchFamily="50" charset="-128"/>
            </a:endParaRPr>
          </a:p>
        </p:txBody>
      </p:sp>
      <p:sp>
        <p:nvSpPr>
          <p:cNvPr id="48" name="対角する 2 つの角を丸めた四角形 47"/>
          <p:cNvSpPr/>
          <p:nvPr/>
        </p:nvSpPr>
        <p:spPr>
          <a:xfrm>
            <a:off x="7777274" y="1843025"/>
            <a:ext cx="1504553" cy="334409"/>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4538" tIns="0" rIns="64538" bIns="0" spcCol="0" rtlCol="0" anchor="ctr"/>
          <a:lstStyle/>
          <a:p>
            <a:pPr algn="ctr"/>
            <a:r>
              <a:rPr lang="ja-JP" altLang="en-US" sz="983" dirty="0">
                <a:solidFill>
                  <a:prstClr val="black"/>
                </a:solidFill>
              </a:rPr>
              <a:t>障害者総合支援法等による権限の行使等</a:t>
            </a:r>
          </a:p>
        </p:txBody>
      </p:sp>
      <p:sp>
        <p:nvSpPr>
          <p:cNvPr id="50" name="角丸四角形 49"/>
          <p:cNvSpPr/>
          <p:nvPr/>
        </p:nvSpPr>
        <p:spPr>
          <a:xfrm>
            <a:off x="4333032" y="730847"/>
            <a:ext cx="3037790" cy="2698153"/>
          </a:xfrm>
          <a:prstGeom prst="roundRect">
            <a:avLst>
              <a:gd name="adj" fmla="val 1540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ctr"/>
          <a:lstStyle/>
          <a:p>
            <a:pPr algn="ctr"/>
            <a:endParaRPr lang="ja-JP" altLang="en-US" dirty="0">
              <a:solidFill>
                <a:prstClr val="white"/>
              </a:solidFill>
            </a:endParaRPr>
          </a:p>
        </p:txBody>
      </p:sp>
      <p:sp>
        <p:nvSpPr>
          <p:cNvPr id="51" name="角丸四角形 50"/>
          <p:cNvSpPr/>
          <p:nvPr/>
        </p:nvSpPr>
        <p:spPr>
          <a:xfrm>
            <a:off x="4923388" y="580116"/>
            <a:ext cx="1845058" cy="299529"/>
          </a:xfrm>
          <a:prstGeom prst="roundRect">
            <a:avLst/>
          </a:prstGeom>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474" b="1" dirty="0">
                <a:solidFill>
                  <a:prstClr val="white"/>
                </a:solidFill>
                <a:latin typeface="ＭＳ Ｐゴシック"/>
              </a:rPr>
              <a:t>都道府県</a:t>
            </a:r>
            <a:endParaRPr lang="en-US" altLang="ja-JP" sz="1474" b="1" dirty="0">
              <a:solidFill>
                <a:prstClr val="white"/>
              </a:solidFill>
              <a:latin typeface="ＭＳ Ｐゴシック"/>
            </a:endParaRPr>
          </a:p>
        </p:txBody>
      </p:sp>
      <p:sp>
        <p:nvSpPr>
          <p:cNvPr id="58" name="角丸四角形 57"/>
          <p:cNvSpPr/>
          <p:nvPr/>
        </p:nvSpPr>
        <p:spPr>
          <a:xfrm>
            <a:off x="4406940" y="1872266"/>
            <a:ext cx="1757438" cy="1485973"/>
          </a:xfrm>
          <a:prstGeom prst="roundRect">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38" tIns="32269" rIns="64538" bIns="32269"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61" name="角丸四角形 60"/>
          <p:cNvSpPr/>
          <p:nvPr/>
        </p:nvSpPr>
        <p:spPr>
          <a:xfrm>
            <a:off x="6282541" y="1164660"/>
            <a:ext cx="960884" cy="2148616"/>
          </a:xfrm>
          <a:prstGeom prst="roundRect">
            <a:avLst/>
          </a:prstGeom>
          <a:solidFill>
            <a:srgbClr val="FFFF00"/>
          </a:solidFill>
          <a:ln w="22225" cap="flat" cmpd="sng" algn="ctr">
            <a:solidFill>
              <a:srgbClr val="BBE0E3">
                <a:shade val="50000"/>
              </a:srgbClr>
            </a:solidFill>
            <a:prstDash val="solid"/>
          </a:ln>
          <a:effectLst/>
        </p:spPr>
        <p:txBody>
          <a:bodyPr lIns="47450" tIns="23725" rIns="47450" bIns="23725" spcCol="0" rtlCol="0" anchor="ctr"/>
          <a:lstStyle/>
          <a:p>
            <a:pPr algn="ctr" defTabSz="645398">
              <a:lnSpc>
                <a:spcPts val="923"/>
              </a:lnSpc>
              <a:defRPr/>
            </a:pPr>
            <a:endParaRPr kumimoji="0" lang="en-US" altLang="ja-JP" sz="1081" b="1" kern="0" dirty="0">
              <a:solidFill>
                <a:prstClr val="black"/>
              </a:solidFill>
              <a:latin typeface="ＭＳ Ｐゴシック"/>
              <a:ea typeface="ＭＳ Ｐゴシック"/>
              <a:cs typeface="メイリオ" pitchFamily="50" charset="-128"/>
            </a:endParaRPr>
          </a:p>
          <a:p>
            <a:pPr algn="ctr" defTabSz="645398">
              <a:lnSpc>
                <a:spcPts val="923"/>
              </a:lnSpc>
              <a:defRPr/>
            </a:pPr>
            <a:endParaRPr kumimoji="0" lang="en-US" altLang="ja-JP" sz="1081" b="1" kern="0" dirty="0">
              <a:solidFill>
                <a:prstClr val="black"/>
              </a:solidFill>
              <a:latin typeface="ＭＳ Ｐゴシック"/>
              <a:ea typeface="ＭＳ Ｐゴシック"/>
              <a:cs typeface="メイリオ" pitchFamily="50" charset="-128"/>
            </a:endParaRPr>
          </a:p>
          <a:p>
            <a:pPr algn="ctr" defTabSz="645398">
              <a:lnSpc>
                <a:spcPts val="923"/>
              </a:lnSpc>
              <a:defRPr/>
            </a:pPr>
            <a:endParaRPr kumimoji="0" lang="en-US" altLang="ja-JP" sz="1081" b="1" kern="0" dirty="0">
              <a:solidFill>
                <a:prstClr val="black"/>
              </a:solidFill>
              <a:latin typeface="ＭＳ Ｐゴシック"/>
              <a:ea typeface="ＭＳ Ｐゴシック"/>
              <a:cs typeface="メイリオ" pitchFamily="50" charset="-128"/>
            </a:endParaRPr>
          </a:p>
          <a:p>
            <a:pPr algn="ctr" defTabSz="645398">
              <a:lnSpc>
                <a:spcPts val="923"/>
              </a:lnSpc>
              <a:defRPr/>
            </a:pPr>
            <a:endParaRPr kumimoji="0" lang="en-US" altLang="ja-JP" sz="1081" b="1" kern="0" dirty="0">
              <a:solidFill>
                <a:prstClr val="black"/>
              </a:solidFill>
              <a:latin typeface="ＭＳ Ｐゴシック"/>
              <a:ea typeface="ＭＳ Ｐゴシック"/>
              <a:cs typeface="メイリオ" pitchFamily="50" charset="-128"/>
            </a:endParaRPr>
          </a:p>
          <a:p>
            <a:pPr algn="ctr" defTabSz="645398">
              <a:lnSpc>
                <a:spcPts val="923"/>
              </a:lnSpc>
              <a:defRPr/>
            </a:pPr>
            <a:endParaRPr kumimoji="0" lang="en-US" altLang="ja-JP" sz="1081" b="1" kern="0" dirty="0">
              <a:solidFill>
                <a:prstClr val="black"/>
              </a:solidFill>
              <a:latin typeface="ＭＳ Ｐゴシック"/>
              <a:ea typeface="ＭＳ Ｐゴシック"/>
              <a:cs typeface="メイリオ" pitchFamily="50" charset="-128"/>
            </a:endParaRPr>
          </a:p>
          <a:p>
            <a:pPr defTabSz="645398">
              <a:defRPr/>
            </a:pPr>
            <a:r>
              <a:rPr kumimoji="0" lang="ja-JP" altLang="en-US" sz="1081" b="1" kern="0" dirty="0">
                <a:solidFill>
                  <a:prstClr val="black"/>
                </a:solidFill>
                <a:latin typeface="ＭＳ Ｐゴシック"/>
                <a:ea typeface="ＭＳ Ｐゴシック"/>
                <a:cs typeface="メイリオ" pitchFamily="50" charset="-128"/>
              </a:rPr>
              <a:t>虐待の事実が認められた事例</a:t>
            </a:r>
            <a:endParaRPr kumimoji="0" lang="en-US" altLang="ja-JP" sz="1081" b="1" kern="0" dirty="0">
              <a:solidFill>
                <a:prstClr val="black"/>
              </a:solidFill>
              <a:latin typeface="ＭＳ Ｐゴシック"/>
              <a:ea typeface="ＭＳ Ｐゴシック"/>
              <a:cs typeface="メイリオ" pitchFamily="50" charset="-128"/>
            </a:endParaRPr>
          </a:p>
          <a:p>
            <a:pPr defTabSz="645398">
              <a:lnSpc>
                <a:spcPts val="1179"/>
              </a:lnSpc>
              <a:defRPr/>
            </a:pPr>
            <a:r>
              <a:rPr kumimoji="0" lang="ja-JP" altLang="en-US" sz="1032" b="1" kern="0" dirty="0">
                <a:solidFill>
                  <a:prstClr val="black"/>
                </a:solidFill>
                <a:latin typeface="ＭＳ Ｐゴシック"/>
                <a:ea typeface="ＭＳ Ｐゴシック"/>
                <a:cs typeface="メイリオ" pitchFamily="50" charset="-128"/>
              </a:rPr>
              <a:t>　　　　　　　</a:t>
            </a:r>
            <a:r>
              <a:rPr kumimoji="0" lang="ja-JP" altLang="en-US" sz="1081" b="1" kern="0" dirty="0">
                <a:solidFill>
                  <a:prstClr val="black"/>
                </a:solidFill>
                <a:latin typeface="ＭＳ Ｐゴシック"/>
                <a:ea typeface="ＭＳ Ｐゴシック"/>
                <a:cs typeface="メイリオ" pitchFamily="50" charset="-128"/>
              </a:rPr>
              <a:t>　　　　　　</a:t>
            </a:r>
            <a:endParaRPr kumimoji="0" lang="en-US" altLang="ja-JP" sz="1081" b="1" kern="0" dirty="0">
              <a:solidFill>
                <a:prstClr val="black"/>
              </a:solidFill>
              <a:latin typeface="ＭＳ Ｐゴシック"/>
              <a:ea typeface="ＭＳ Ｐゴシック"/>
              <a:cs typeface="メイリオ" pitchFamily="50" charset="-128"/>
            </a:endParaRPr>
          </a:p>
          <a:p>
            <a:pPr defTabSz="645398">
              <a:lnSpc>
                <a:spcPts val="923"/>
              </a:lnSpc>
              <a:defRPr/>
            </a:pPr>
            <a:r>
              <a:rPr kumimoji="0" lang="ja-JP" altLang="en-US" sz="1081" b="1" kern="0" dirty="0">
                <a:solidFill>
                  <a:prstClr val="black"/>
                </a:solidFill>
                <a:latin typeface="ＭＳ Ｐゴシック"/>
                <a:ea typeface="ＭＳ Ｐゴシック"/>
                <a:cs typeface="メイリオ" pitchFamily="50" charset="-128"/>
              </a:rPr>
              <a:t>　　</a:t>
            </a:r>
            <a:endParaRPr kumimoji="0" lang="en-US" altLang="ja-JP" sz="1081" b="1" kern="0" dirty="0">
              <a:solidFill>
                <a:prstClr val="black"/>
              </a:solidFill>
              <a:latin typeface="ＭＳ Ｐゴシック"/>
              <a:ea typeface="ＭＳ Ｐゴシック"/>
              <a:cs typeface="メイリオ" pitchFamily="50" charset="-128"/>
            </a:endParaRPr>
          </a:p>
          <a:p>
            <a:endParaRPr kumimoji="0" lang="en-US" altLang="ja-JP" sz="1081" b="1" kern="0" dirty="0">
              <a:solidFill>
                <a:prstClr val="black"/>
              </a:solidFill>
              <a:latin typeface="ＭＳ Ｐゴシック"/>
              <a:ea typeface="ＭＳ Ｐゴシック"/>
              <a:cs typeface="メイリオ" pitchFamily="50" charset="-128"/>
            </a:endParaRPr>
          </a:p>
          <a:p>
            <a:r>
              <a:rPr lang="ja-JP" altLang="en-US" sz="1081" b="1" dirty="0">
                <a:solidFill>
                  <a:prstClr val="black"/>
                </a:solidFill>
              </a:rPr>
              <a:t>　</a:t>
            </a:r>
            <a:endParaRPr lang="en-US" altLang="ja-JP" sz="1081" b="1" dirty="0">
              <a:solidFill>
                <a:prstClr val="black"/>
              </a:solidFill>
            </a:endParaRPr>
          </a:p>
          <a:p>
            <a:endParaRPr lang="en-US" altLang="ja-JP" sz="1081" b="1" dirty="0">
              <a:solidFill>
                <a:prstClr val="black"/>
              </a:solidFill>
            </a:endParaRPr>
          </a:p>
          <a:p>
            <a:r>
              <a:rPr lang="ja-JP" altLang="en-US" sz="1081" b="1" dirty="0">
                <a:solidFill>
                  <a:prstClr val="black"/>
                </a:solidFill>
              </a:rPr>
              <a:t>　</a:t>
            </a:r>
            <a:r>
              <a:rPr lang="ja-JP" altLang="en-US" sz="1081" dirty="0">
                <a:solidFill>
                  <a:prstClr val="black"/>
                </a:solidFill>
              </a:rPr>
              <a:t>被虐待者　　</a:t>
            </a:r>
            <a:endParaRPr lang="en-US" altLang="ja-JP" sz="1081" dirty="0">
              <a:solidFill>
                <a:prstClr val="black"/>
              </a:solidFill>
            </a:endParaRPr>
          </a:p>
          <a:p>
            <a:r>
              <a:rPr lang="ja-JP" altLang="en-US" sz="1081" dirty="0">
                <a:solidFill>
                  <a:prstClr val="black"/>
                </a:solidFill>
              </a:rPr>
              <a:t>　 </a:t>
            </a:r>
            <a:r>
              <a:rPr lang="en-US" altLang="ja-JP" sz="1081" dirty="0">
                <a:solidFill>
                  <a:prstClr val="black"/>
                </a:solidFill>
              </a:rPr>
              <a:t>672</a:t>
            </a:r>
            <a:r>
              <a:rPr lang="ja-JP" altLang="en-US" sz="1081" dirty="0">
                <a:solidFill>
                  <a:prstClr val="black"/>
                </a:solidFill>
              </a:rPr>
              <a:t>人</a:t>
            </a:r>
            <a:r>
              <a:rPr lang="en-US" altLang="ja-JP" sz="884" dirty="0">
                <a:solidFill>
                  <a:prstClr val="black"/>
                </a:solidFill>
              </a:rPr>
              <a:t>※1</a:t>
            </a:r>
          </a:p>
          <a:p>
            <a:r>
              <a:rPr lang="ja-JP" altLang="en-US" sz="1081" dirty="0">
                <a:solidFill>
                  <a:prstClr val="black"/>
                </a:solidFill>
              </a:rPr>
              <a:t>　虐待者</a:t>
            </a:r>
            <a:endParaRPr lang="en-US" altLang="ja-JP" sz="1081" dirty="0">
              <a:solidFill>
                <a:prstClr val="black"/>
              </a:solidFill>
            </a:endParaRPr>
          </a:p>
          <a:p>
            <a:r>
              <a:rPr lang="ja-JP" altLang="en-US" sz="1081" dirty="0">
                <a:solidFill>
                  <a:prstClr val="black"/>
                </a:solidFill>
              </a:rPr>
              <a:t>　 </a:t>
            </a:r>
            <a:r>
              <a:rPr lang="en-US" altLang="ja-JP" sz="1081" dirty="0">
                <a:solidFill>
                  <a:prstClr val="black"/>
                </a:solidFill>
              </a:rPr>
              <a:t>456</a:t>
            </a:r>
            <a:r>
              <a:rPr lang="ja-JP" altLang="en-US" sz="1081" dirty="0">
                <a:solidFill>
                  <a:prstClr val="black"/>
                </a:solidFill>
              </a:rPr>
              <a:t>人</a:t>
            </a:r>
            <a:r>
              <a:rPr lang="en-US" altLang="ja-JP" sz="884" dirty="0">
                <a:solidFill>
                  <a:prstClr val="black"/>
                </a:solidFill>
              </a:rPr>
              <a:t>※2</a:t>
            </a:r>
            <a:r>
              <a:rPr lang="en-US" altLang="ja-JP" sz="1081" dirty="0">
                <a:solidFill>
                  <a:prstClr val="black"/>
                </a:solidFill>
              </a:rPr>
              <a:t> </a:t>
            </a:r>
          </a:p>
          <a:p>
            <a:endParaRPr lang="en-US" altLang="ja-JP" sz="1081" b="1" dirty="0">
              <a:solidFill>
                <a:prstClr val="black"/>
              </a:solidFill>
            </a:endParaRPr>
          </a:p>
          <a:p>
            <a:endParaRPr lang="en-US" altLang="ja-JP" sz="1081" b="1" dirty="0">
              <a:solidFill>
                <a:prstClr val="black"/>
              </a:solidFill>
            </a:endParaRPr>
          </a:p>
          <a:p>
            <a:endParaRPr lang="en-US" altLang="ja-JP" sz="1081" b="1" dirty="0">
              <a:solidFill>
                <a:prstClr val="black"/>
              </a:solidFill>
            </a:endParaRPr>
          </a:p>
          <a:p>
            <a:pPr algn="ctr" defTabSz="645398">
              <a:lnSpc>
                <a:spcPts val="923"/>
              </a:lnSpc>
              <a:defRPr/>
            </a:pPr>
            <a:r>
              <a:rPr kumimoji="0" lang="ja-JP" altLang="en-US" sz="1376" kern="0" dirty="0">
                <a:solidFill>
                  <a:prstClr val="black"/>
                </a:solidFill>
                <a:latin typeface="ＭＳ Ｐゴシック"/>
                <a:ea typeface="ＭＳ Ｐゴシック"/>
                <a:cs typeface="メイリオ" pitchFamily="50" charset="-128"/>
              </a:rPr>
              <a:t>　</a:t>
            </a:r>
            <a:endParaRPr kumimoji="0" lang="en-US" altLang="ja-JP" sz="1376" kern="0" dirty="0">
              <a:solidFill>
                <a:prstClr val="black"/>
              </a:solidFill>
              <a:latin typeface="ＭＳ Ｐゴシック"/>
              <a:ea typeface="ＭＳ Ｐゴシック"/>
              <a:cs typeface="メイリオ" pitchFamily="50" charset="-128"/>
            </a:endParaRPr>
          </a:p>
        </p:txBody>
      </p:sp>
      <p:sp>
        <p:nvSpPr>
          <p:cNvPr id="68" name="角丸四角形 67"/>
          <p:cNvSpPr/>
          <p:nvPr/>
        </p:nvSpPr>
        <p:spPr>
          <a:xfrm>
            <a:off x="4484949" y="2177436"/>
            <a:ext cx="1638000" cy="575712"/>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106129" rIns="47450" bIns="23725" spcCol="0" rtlCol="0" anchor="ctr"/>
          <a:lstStyle/>
          <a:p>
            <a:pPr defTabSz="645398">
              <a:lnSpc>
                <a:spcPts val="1081"/>
              </a:lnSpc>
              <a:defRPr/>
            </a:pPr>
            <a:r>
              <a:rPr kumimoji="0" lang="ja-JP" altLang="en-US" sz="934" kern="0" dirty="0">
                <a:solidFill>
                  <a:prstClr val="black"/>
                </a:solidFill>
                <a:latin typeface="ＭＳ Ｐゴシック"/>
                <a:ea typeface="ＭＳ Ｐゴシック"/>
                <a:cs typeface="メイリオ" pitchFamily="50" charset="-128"/>
              </a:rPr>
              <a:t>更に都道府県において事実確認を行った事例で虐待事実が認められた事例　</a:t>
            </a: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1081"/>
              </a:lnSpc>
              <a:defRPr/>
            </a:pPr>
            <a:r>
              <a:rPr kumimoji="0" lang="ja-JP" altLang="en-US" sz="983" b="1" kern="0" dirty="0">
                <a:solidFill>
                  <a:prstClr val="black"/>
                </a:solidFill>
                <a:latin typeface="ＭＳ Ｐゴシック"/>
                <a:ea typeface="ＭＳ Ｐゴシック"/>
                <a:cs typeface="メイリオ" pitchFamily="50" charset="-128"/>
              </a:rPr>
              <a:t>　　　　　　　　　　</a:t>
            </a:r>
            <a:r>
              <a:rPr kumimoji="0" lang="en-US" altLang="ja-JP" sz="983" b="1" kern="0" dirty="0">
                <a:solidFill>
                  <a:prstClr val="black"/>
                </a:solidFill>
                <a:latin typeface="ＭＳ Ｐゴシック"/>
                <a:ea typeface="ＭＳ Ｐゴシック"/>
                <a:cs typeface="メイリオ" pitchFamily="50" charset="-128"/>
              </a:rPr>
              <a:t>13</a:t>
            </a:r>
            <a:r>
              <a:rPr kumimoji="0" lang="ja-JP" altLang="en-US" sz="983" b="1" kern="0" dirty="0">
                <a:solidFill>
                  <a:prstClr val="black"/>
                </a:solidFill>
                <a:latin typeface="ＭＳ Ｐゴシック"/>
                <a:ea typeface="ＭＳ Ｐゴシック"/>
                <a:cs typeface="メイリオ" pitchFamily="50" charset="-128"/>
              </a:rPr>
              <a:t>件</a:t>
            </a:r>
            <a:endParaRPr kumimoji="0" lang="en-US" altLang="ja-JP" sz="983" kern="0" dirty="0">
              <a:solidFill>
                <a:prstClr val="black"/>
              </a:solidFill>
              <a:latin typeface="ＭＳ Ｐゴシック"/>
              <a:ea typeface="ＭＳ Ｐゴシック"/>
              <a:cs typeface="メイリオ" pitchFamily="50" charset="-128"/>
            </a:endParaRPr>
          </a:p>
        </p:txBody>
      </p:sp>
      <p:sp>
        <p:nvSpPr>
          <p:cNvPr id="69" name="角丸四角形 68"/>
          <p:cNvSpPr/>
          <p:nvPr/>
        </p:nvSpPr>
        <p:spPr>
          <a:xfrm>
            <a:off x="4484949" y="2792153"/>
            <a:ext cx="1638000" cy="495269"/>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ctr"/>
          <a:lstStyle/>
          <a:p>
            <a:pPr defTabSz="645398">
              <a:lnSpc>
                <a:spcPts val="1081"/>
              </a:lnSpc>
              <a:defRPr/>
            </a:pPr>
            <a:r>
              <a:rPr kumimoji="0" lang="ja-JP" altLang="en-US" sz="983" kern="0" dirty="0">
                <a:solidFill>
                  <a:prstClr val="black"/>
                </a:solidFill>
                <a:latin typeface="ＭＳ Ｐゴシック"/>
                <a:cs typeface="メイリオ" pitchFamily="50" charset="-128"/>
              </a:rPr>
              <a:t>都道府県調査により</a:t>
            </a:r>
            <a:endParaRPr kumimoji="0" lang="en-US" altLang="ja-JP" sz="983" kern="0" dirty="0">
              <a:solidFill>
                <a:prstClr val="black"/>
              </a:solidFill>
              <a:latin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ea typeface="ＭＳ Ｐゴシック"/>
                <a:cs typeface="メイリオ" pitchFamily="50" charset="-128"/>
              </a:rPr>
              <a:t>虐待の事実が認められ</a:t>
            </a:r>
            <a:endParaRPr kumimoji="0" lang="en-US" altLang="ja-JP" sz="983" kern="0" dirty="0">
              <a:solidFill>
                <a:prstClr val="black"/>
              </a:solidFill>
              <a:latin typeface="ＭＳ Ｐゴシック"/>
              <a:ea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ea typeface="ＭＳ Ｐゴシック"/>
                <a:cs typeface="メイリオ" pitchFamily="50" charset="-128"/>
              </a:rPr>
              <a:t>た事例　　　　　</a:t>
            </a:r>
            <a:r>
              <a:rPr kumimoji="0" lang="en-US" altLang="ja-JP" sz="983" b="1" kern="0" dirty="0">
                <a:solidFill>
                  <a:prstClr val="black"/>
                </a:solidFill>
                <a:latin typeface="ＭＳ Ｐゴシック"/>
                <a:cs typeface="メイリオ" pitchFamily="50" charset="-128"/>
              </a:rPr>
              <a:t>18</a:t>
            </a:r>
            <a:r>
              <a:rPr kumimoji="0" lang="ja-JP" altLang="en-US" sz="983" b="1" kern="0" dirty="0">
                <a:solidFill>
                  <a:prstClr val="black"/>
                </a:solidFill>
                <a:latin typeface="ＭＳ Ｐゴシック"/>
                <a:ea typeface="ＭＳ Ｐゴシック"/>
                <a:cs typeface="メイリオ" pitchFamily="50" charset="-128"/>
              </a:rPr>
              <a:t>件</a:t>
            </a: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p:txBody>
      </p:sp>
      <p:sp>
        <p:nvSpPr>
          <p:cNvPr id="71" name="右矢印 70"/>
          <p:cNvSpPr/>
          <p:nvPr/>
        </p:nvSpPr>
        <p:spPr>
          <a:xfrm>
            <a:off x="7212163" y="2169536"/>
            <a:ext cx="326110" cy="298734"/>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pPr algn="ctr"/>
            <a:endParaRPr lang="ja-JP" altLang="en-US" sz="983" b="1" dirty="0">
              <a:solidFill>
                <a:prstClr val="white"/>
              </a:solidFill>
            </a:endParaRPr>
          </a:p>
        </p:txBody>
      </p:sp>
      <p:sp>
        <p:nvSpPr>
          <p:cNvPr id="72" name="右矢印 71"/>
          <p:cNvSpPr/>
          <p:nvPr/>
        </p:nvSpPr>
        <p:spPr>
          <a:xfrm>
            <a:off x="5810388" y="2563617"/>
            <a:ext cx="507000" cy="298734"/>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pPr algn="ctr"/>
            <a:r>
              <a:rPr lang="en-US" altLang="ja-JP" sz="884" b="1" dirty="0">
                <a:solidFill>
                  <a:prstClr val="white"/>
                </a:solidFill>
              </a:rPr>
              <a:t>13</a:t>
            </a:r>
            <a:r>
              <a:rPr lang="ja-JP" altLang="en-US" sz="884" b="1" dirty="0">
                <a:solidFill>
                  <a:prstClr val="white"/>
                </a:solidFill>
              </a:rPr>
              <a:t>件</a:t>
            </a:r>
          </a:p>
        </p:txBody>
      </p:sp>
      <p:sp>
        <p:nvSpPr>
          <p:cNvPr id="74" name="右矢印 73"/>
          <p:cNvSpPr/>
          <p:nvPr/>
        </p:nvSpPr>
        <p:spPr>
          <a:xfrm>
            <a:off x="5845917" y="3044195"/>
            <a:ext cx="474678" cy="293858"/>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pPr algn="ctr"/>
            <a:r>
              <a:rPr lang="en-US" altLang="ja-JP" sz="884" b="1" dirty="0">
                <a:solidFill>
                  <a:prstClr val="white"/>
                </a:solidFill>
              </a:rPr>
              <a:t>18</a:t>
            </a:r>
            <a:r>
              <a:rPr lang="ja-JP" altLang="en-US" sz="884" b="1" dirty="0">
                <a:solidFill>
                  <a:prstClr val="white"/>
                </a:solidFill>
              </a:rPr>
              <a:t>件</a:t>
            </a:r>
          </a:p>
        </p:txBody>
      </p:sp>
      <p:sp>
        <p:nvSpPr>
          <p:cNvPr id="54" name="円/楕円 53"/>
          <p:cNvSpPr/>
          <p:nvPr/>
        </p:nvSpPr>
        <p:spPr>
          <a:xfrm>
            <a:off x="6407008" y="1978073"/>
            <a:ext cx="775452" cy="3042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38" tIns="32269" rIns="64538" bIns="32269" numCol="1" spcCol="0" rtlCol="0" fromWordArt="0" anchor="ctr" anchorCtr="0" forceAA="0" compatLnSpc="1">
            <a:prstTxWarp prst="textNoShape">
              <a:avLst/>
            </a:prstTxWarp>
            <a:spAutoFit/>
          </a:bodyPr>
          <a:lstStyle/>
          <a:p>
            <a:pPr algn="ctr"/>
            <a:r>
              <a:rPr lang="en-US" altLang="ja-JP" sz="983" b="1" dirty="0">
                <a:solidFill>
                  <a:prstClr val="black"/>
                </a:solidFill>
                <a:latin typeface="ＭＳ Ｐゴシック"/>
              </a:rPr>
              <a:t>401</a:t>
            </a:r>
            <a:r>
              <a:rPr lang="ja-JP" altLang="en-US" sz="983" b="1" dirty="0">
                <a:solidFill>
                  <a:prstClr val="black"/>
                </a:solidFill>
                <a:latin typeface="ＭＳ Ｐゴシック"/>
              </a:rPr>
              <a:t>件</a:t>
            </a:r>
          </a:p>
        </p:txBody>
      </p:sp>
      <p:sp>
        <p:nvSpPr>
          <p:cNvPr id="53" name="線吹き出し 1 (枠付き) 52"/>
          <p:cNvSpPr/>
          <p:nvPr/>
        </p:nvSpPr>
        <p:spPr>
          <a:xfrm>
            <a:off x="92378" y="3499763"/>
            <a:ext cx="9669002" cy="3164184"/>
          </a:xfrm>
          <a:prstGeom prst="borderCallout1">
            <a:avLst>
              <a:gd name="adj1" fmla="val -158"/>
              <a:gd name="adj2" fmla="val 52018"/>
              <a:gd name="adj3" fmla="val -8757"/>
              <a:gd name="adj4" fmla="val 67053"/>
            </a:avLst>
          </a:prstGeom>
          <a:solidFill>
            <a:srgbClr val="FFFFCC"/>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81" dirty="0">
              <a:solidFill>
                <a:prstClr val="black"/>
              </a:solidFill>
            </a:endParaRPr>
          </a:p>
        </p:txBody>
      </p:sp>
      <p:sp>
        <p:nvSpPr>
          <p:cNvPr id="55" name="正方形/長方形 54"/>
          <p:cNvSpPr/>
          <p:nvPr/>
        </p:nvSpPr>
        <p:spPr>
          <a:xfrm>
            <a:off x="215957" y="3546555"/>
            <a:ext cx="2652295" cy="1868293"/>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lIns="70753" tIns="35376" rIns="70753" bIns="35376" rtlCol="0" anchor="ctr"/>
          <a:lstStyle/>
          <a:p>
            <a:endParaRPr lang="en-US" altLang="ja-JP" sz="983" dirty="0">
              <a:solidFill>
                <a:prstClr val="black"/>
              </a:solidFill>
            </a:endParaRPr>
          </a:p>
          <a:p>
            <a:r>
              <a:rPr lang="ja-JP" altLang="en-US" sz="983" dirty="0">
                <a:solidFill>
                  <a:prstClr val="black"/>
                </a:solidFill>
              </a:rPr>
              <a:t>● 性別</a:t>
            </a:r>
          </a:p>
          <a:p>
            <a:r>
              <a:rPr lang="ja-JP" altLang="en-US" sz="983" dirty="0">
                <a:solidFill>
                  <a:prstClr val="black"/>
                </a:solidFill>
              </a:rPr>
              <a:t>　　男性（</a:t>
            </a:r>
            <a:r>
              <a:rPr lang="en-US" altLang="ja-JP" sz="983" dirty="0">
                <a:solidFill>
                  <a:prstClr val="black"/>
                </a:solidFill>
              </a:rPr>
              <a:t>73.2%</a:t>
            </a:r>
            <a:r>
              <a:rPr lang="ja-JP" altLang="en-US" sz="983" dirty="0">
                <a:solidFill>
                  <a:prstClr val="black"/>
                </a:solidFill>
              </a:rPr>
              <a:t>）、女性（</a:t>
            </a:r>
            <a:r>
              <a:rPr lang="en-US" altLang="ja-JP" sz="983" dirty="0">
                <a:solidFill>
                  <a:prstClr val="black"/>
                </a:solidFill>
              </a:rPr>
              <a:t>26.8%</a:t>
            </a:r>
            <a:r>
              <a:rPr lang="ja-JP" altLang="en-US" sz="983" dirty="0">
                <a:solidFill>
                  <a:prstClr val="black"/>
                </a:solidFill>
              </a:rPr>
              <a:t>）</a:t>
            </a:r>
            <a:endParaRPr lang="en-US" altLang="ja-JP" sz="983" dirty="0">
              <a:solidFill>
                <a:prstClr val="black"/>
              </a:solidFill>
            </a:endParaRPr>
          </a:p>
          <a:p>
            <a:r>
              <a:rPr lang="ja-JP" altLang="en-US" sz="983" dirty="0">
                <a:solidFill>
                  <a:prstClr val="black"/>
                </a:solidFill>
              </a:rPr>
              <a:t>● 年齢</a:t>
            </a:r>
          </a:p>
          <a:p>
            <a:r>
              <a:rPr lang="ja-JP" altLang="en-US" sz="983" dirty="0">
                <a:solidFill>
                  <a:prstClr val="black"/>
                </a:solidFill>
              </a:rPr>
              <a:t>　　</a:t>
            </a:r>
            <a:r>
              <a:rPr lang="en-US" altLang="ja-JP" sz="983" dirty="0">
                <a:solidFill>
                  <a:prstClr val="black"/>
                </a:solidFill>
              </a:rPr>
              <a:t> 30</a:t>
            </a:r>
            <a:r>
              <a:rPr lang="ja-JP" altLang="en-US" sz="983" dirty="0">
                <a:solidFill>
                  <a:prstClr val="black"/>
                </a:solidFill>
              </a:rPr>
              <a:t>～</a:t>
            </a:r>
            <a:r>
              <a:rPr lang="en-US" altLang="ja-JP" sz="983" dirty="0">
                <a:solidFill>
                  <a:prstClr val="black"/>
                </a:solidFill>
              </a:rPr>
              <a:t>39</a:t>
            </a:r>
            <a:r>
              <a:rPr lang="ja-JP" altLang="en-US" sz="983" dirty="0">
                <a:solidFill>
                  <a:prstClr val="black"/>
                </a:solidFill>
              </a:rPr>
              <a:t>歳（</a:t>
            </a:r>
            <a:r>
              <a:rPr lang="en-US" altLang="ja-JP" sz="983" dirty="0">
                <a:solidFill>
                  <a:prstClr val="black"/>
                </a:solidFill>
              </a:rPr>
              <a:t>20.0%</a:t>
            </a:r>
            <a:r>
              <a:rPr lang="ja-JP" altLang="en-US" sz="983" dirty="0">
                <a:solidFill>
                  <a:prstClr val="black"/>
                </a:solidFill>
              </a:rPr>
              <a:t>） 、</a:t>
            </a:r>
            <a:r>
              <a:rPr lang="en-US" altLang="ja-JP" sz="983" dirty="0">
                <a:solidFill>
                  <a:prstClr val="black"/>
                </a:solidFill>
              </a:rPr>
              <a:t>40</a:t>
            </a:r>
            <a:r>
              <a:rPr lang="ja-JP" altLang="en-US" sz="983" dirty="0">
                <a:solidFill>
                  <a:prstClr val="black"/>
                </a:solidFill>
              </a:rPr>
              <a:t>～</a:t>
            </a:r>
            <a:r>
              <a:rPr lang="en-US" altLang="ja-JP" sz="983" dirty="0">
                <a:solidFill>
                  <a:prstClr val="black"/>
                </a:solidFill>
              </a:rPr>
              <a:t>49</a:t>
            </a:r>
            <a:r>
              <a:rPr lang="ja-JP" altLang="en-US" sz="983" dirty="0">
                <a:solidFill>
                  <a:prstClr val="black"/>
                </a:solidFill>
              </a:rPr>
              <a:t>歳（</a:t>
            </a:r>
            <a:r>
              <a:rPr lang="en-US" altLang="ja-JP" sz="983" dirty="0">
                <a:solidFill>
                  <a:prstClr val="black"/>
                </a:solidFill>
              </a:rPr>
              <a:t>19.3%</a:t>
            </a:r>
            <a:r>
              <a:rPr lang="ja-JP" altLang="en-US" sz="983" dirty="0">
                <a:solidFill>
                  <a:prstClr val="black"/>
                </a:solidFill>
              </a:rPr>
              <a:t>）</a:t>
            </a:r>
            <a:endParaRPr lang="en-US" altLang="ja-JP" sz="983" dirty="0">
              <a:solidFill>
                <a:prstClr val="black"/>
              </a:solidFill>
            </a:endParaRPr>
          </a:p>
          <a:p>
            <a:r>
              <a:rPr lang="ja-JP" altLang="en-US" sz="983" dirty="0">
                <a:solidFill>
                  <a:prstClr val="black"/>
                </a:solidFill>
              </a:rPr>
              <a:t>　　 </a:t>
            </a:r>
            <a:r>
              <a:rPr lang="en-US" altLang="ja-JP" sz="983" dirty="0">
                <a:solidFill>
                  <a:prstClr val="black"/>
                </a:solidFill>
              </a:rPr>
              <a:t>60</a:t>
            </a:r>
            <a:r>
              <a:rPr lang="ja-JP" altLang="en-US" sz="983" dirty="0">
                <a:solidFill>
                  <a:prstClr val="black"/>
                </a:solidFill>
              </a:rPr>
              <a:t>歳以上（</a:t>
            </a:r>
            <a:r>
              <a:rPr lang="en-US" altLang="ja-JP" sz="983" dirty="0">
                <a:solidFill>
                  <a:prstClr val="black"/>
                </a:solidFill>
              </a:rPr>
              <a:t>19.3%</a:t>
            </a:r>
            <a:r>
              <a:rPr lang="ja-JP" altLang="en-US" sz="983" dirty="0">
                <a:solidFill>
                  <a:prstClr val="black"/>
                </a:solidFill>
              </a:rPr>
              <a:t>）</a:t>
            </a:r>
            <a:endParaRPr lang="en-US" altLang="ja-JP" sz="983" dirty="0">
              <a:solidFill>
                <a:prstClr val="black"/>
              </a:solidFill>
            </a:endParaRPr>
          </a:p>
          <a:p>
            <a:r>
              <a:rPr lang="ja-JP" altLang="en-US" sz="983" dirty="0">
                <a:solidFill>
                  <a:prstClr val="black"/>
                </a:solidFill>
              </a:rPr>
              <a:t>● 職種</a:t>
            </a:r>
          </a:p>
          <a:p>
            <a:r>
              <a:rPr lang="ja-JP" altLang="en-US" sz="983" dirty="0">
                <a:solidFill>
                  <a:prstClr val="black"/>
                </a:solidFill>
              </a:rPr>
              <a:t>　　生活支援員 （</a:t>
            </a:r>
            <a:r>
              <a:rPr lang="en-US" altLang="ja-JP" sz="983" dirty="0">
                <a:solidFill>
                  <a:prstClr val="black"/>
                </a:solidFill>
              </a:rPr>
              <a:t>40.1%</a:t>
            </a:r>
            <a:r>
              <a:rPr lang="ja-JP" altLang="en-US" sz="983" dirty="0">
                <a:solidFill>
                  <a:prstClr val="black"/>
                </a:solidFill>
              </a:rPr>
              <a:t>）</a:t>
            </a:r>
          </a:p>
          <a:p>
            <a:r>
              <a:rPr lang="ja-JP" altLang="en-US" sz="983" dirty="0">
                <a:solidFill>
                  <a:prstClr val="black"/>
                </a:solidFill>
              </a:rPr>
              <a:t>　　その他従事者（</a:t>
            </a:r>
            <a:r>
              <a:rPr lang="en-US" altLang="ja-JP" sz="983" dirty="0">
                <a:solidFill>
                  <a:prstClr val="black"/>
                </a:solidFill>
              </a:rPr>
              <a:t>11.4%</a:t>
            </a:r>
            <a:r>
              <a:rPr lang="ja-JP" altLang="en-US" sz="983" dirty="0">
                <a:solidFill>
                  <a:prstClr val="black"/>
                </a:solidFill>
              </a:rPr>
              <a:t>）　　　</a:t>
            </a:r>
          </a:p>
          <a:p>
            <a:r>
              <a:rPr lang="ja-JP" altLang="en-US" sz="983" dirty="0">
                <a:solidFill>
                  <a:prstClr val="black"/>
                </a:solidFill>
              </a:rPr>
              <a:t>　　管理者 （</a:t>
            </a:r>
            <a:r>
              <a:rPr lang="en-US" altLang="ja-JP" sz="983" dirty="0">
                <a:solidFill>
                  <a:prstClr val="black"/>
                </a:solidFill>
              </a:rPr>
              <a:t>7.7%</a:t>
            </a:r>
            <a:r>
              <a:rPr lang="ja-JP" altLang="en-US" sz="983" dirty="0">
                <a:solidFill>
                  <a:prstClr val="black"/>
                </a:solidFill>
              </a:rPr>
              <a:t>）</a:t>
            </a:r>
          </a:p>
          <a:p>
            <a:r>
              <a:rPr lang="ja-JP" altLang="en-US" sz="983" dirty="0">
                <a:solidFill>
                  <a:prstClr val="black"/>
                </a:solidFill>
              </a:rPr>
              <a:t>　　指導員（</a:t>
            </a:r>
            <a:r>
              <a:rPr lang="en-US" altLang="ja-JP" sz="983" dirty="0">
                <a:solidFill>
                  <a:prstClr val="black"/>
                </a:solidFill>
              </a:rPr>
              <a:t>7.5%</a:t>
            </a:r>
            <a:r>
              <a:rPr lang="ja-JP" altLang="en-US" sz="983" dirty="0">
                <a:solidFill>
                  <a:prstClr val="black"/>
                </a:solidFill>
              </a:rPr>
              <a:t>）</a:t>
            </a:r>
            <a:endParaRPr lang="en-US" altLang="ja-JP" sz="983" dirty="0">
              <a:solidFill>
                <a:prstClr val="black"/>
              </a:solidFill>
            </a:endParaRPr>
          </a:p>
          <a:p>
            <a:r>
              <a:rPr lang="en-US" altLang="ja-JP" sz="983" dirty="0">
                <a:solidFill>
                  <a:prstClr val="black"/>
                </a:solidFill>
              </a:rPr>
              <a:t>     </a:t>
            </a:r>
            <a:r>
              <a:rPr lang="ja-JP" altLang="en-US" sz="983" dirty="0">
                <a:solidFill>
                  <a:prstClr val="black"/>
                </a:solidFill>
              </a:rPr>
              <a:t>世話人（</a:t>
            </a:r>
            <a:r>
              <a:rPr lang="en-US" altLang="ja-JP" sz="983" dirty="0">
                <a:solidFill>
                  <a:prstClr val="black"/>
                </a:solidFill>
              </a:rPr>
              <a:t>6.6%</a:t>
            </a:r>
            <a:r>
              <a:rPr lang="ja-JP" altLang="en-US" sz="983" dirty="0">
                <a:solidFill>
                  <a:prstClr val="black"/>
                </a:solidFill>
              </a:rPr>
              <a:t>）</a:t>
            </a:r>
            <a:endParaRPr lang="en-US" altLang="ja-JP" sz="983" dirty="0">
              <a:solidFill>
                <a:prstClr val="black"/>
              </a:solidFill>
            </a:endParaRPr>
          </a:p>
        </p:txBody>
      </p:sp>
      <p:sp>
        <p:nvSpPr>
          <p:cNvPr id="59" name="正方形/長方形 58"/>
          <p:cNvSpPr/>
          <p:nvPr/>
        </p:nvSpPr>
        <p:spPr>
          <a:xfrm>
            <a:off x="6347400" y="3546745"/>
            <a:ext cx="3331964" cy="2122819"/>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983" dirty="0">
              <a:solidFill>
                <a:prstClr val="black"/>
              </a:solidFill>
            </a:endParaRPr>
          </a:p>
          <a:p>
            <a:endParaRPr lang="en-US" altLang="ja-JP" sz="983" dirty="0">
              <a:solidFill>
                <a:prstClr val="black"/>
              </a:solidFill>
            </a:endParaRPr>
          </a:p>
          <a:p>
            <a:r>
              <a:rPr lang="ja-JP" altLang="en-US" sz="983" dirty="0">
                <a:solidFill>
                  <a:prstClr val="black"/>
                </a:solidFill>
              </a:rPr>
              <a:t>● 性別　　男性（</a:t>
            </a:r>
            <a:r>
              <a:rPr lang="en-US" altLang="ja-JP" sz="983" dirty="0">
                <a:solidFill>
                  <a:prstClr val="black"/>
                </a:solidFill>
              </a:rPr>
              <a:t>64.3%</a:t>
            </a:r>
            <a:r>
              <a:rPr lang="ja-JP" altLang="en-US" sz="983" dirty="0">
                <a:solidFill>
                  <a:prstClr val="black"/>
                </a:solidFill>
              </a:rPr>
              <a:t>）、女性（</a:t>
            </a:r>
            <a:r>
              <a:rPr lang="en-US" altLang="ja-JP" sz="983" dirty="0">
                <a:solidFill>
                  <a:prstClr val="black"/>
                </a:solidFill>
              </a:rPr>
              <a:t>35.7%</a:t>
            </a:r>
            <a:r>
              <a:rPr lang="ja-JP" altLang="en-US" sz="983" dirty="0">
                <a:solidFill>
                  <a:prstClr val="black"/>
                </a:solidFill>
              </a:rPr>
              <a:t>）</a:t>
            </a:r>
          </a:p>
          <a:p>
            <a:r>
              <a:rPr lang="ja-JP" altLang="en-US" sz="983" dirty="0">
                <a:solidFill>
                  <a:prstClr val="black"/>
                </a:solidFill>
              </a:rPr>
              <a:t>● 年齢</a:t>
            </a:r>
          </a:p>
          <a:p>
            <a:r>
              <a:rPr lang="ja-JP" altLang="en-US" sz="983" dirty="0">
                <a:solidFill>
                  <a:prstClr val="black"/>
                </a:solidFill>
              </a:rPr>
              <a:t>　</a:t>
            </a:r>
            <a:r>
              <a:rPr lang="en-US" altLang="ja-JP" sz="983" dirty="0">
                <a:solidFill>
                  <a:prstClr val="black"/>
                </a:solidFill>
              </a:rPr>
              <a:t> 20</a:t>
            </a:r>
            <a:r>
              <a:rPr lang="ja-JP" altLang="en-US" sz="983" dirty="0">
                <a:solidFill>
                  <a:prstClr val="black"/>
                </a:solidFill>
              </a:rPr>
              <a:t>～</a:t>
            </a:r>
            <a:r>
              <a:rPr lang="en-US" altLang="ja-JP" sz="983" dirty="0">
                <a:solidFill>
                  <a:prstClr val="black"/>
                </a:solidFill>
              </a:rPr>
              <a:t>29</a:t>
            </a:r>
            <a:r>
              <a:rPr lang="ja-JP" altLang="en-US" sz="983" dirty="0">
                <a:solidFill>
                  <a:prstClr val="black"/>
                </a:solidFill>
              </a:rPr>
              <a:t>歳（</a:t>
            </a:r>
            <a:r>
              <a:rPr lang="en-US" altLang="ja-JP" sz="983" dirty="0">
                <a:solidFill>
                  <a:prstClr val="black"/>
                </a:solidFill>
              </a:rPr>
              <a:t>20.1%</a:t>
            </a:r>
            <a:r>
              <a:rPr lang="ja-JP" altLang="en-US" sz="983" dirty="0">
                <a:solidFill>
                  <a:prstClr val="black"/>
                </a:solidFill>
              </a:rPr>
              <a:t>） 、</a:t>
            </a:r>
            <a:r>
              <a:rPr lang="en-US" altLang="ja-JP" sz="983" dirty="0">
                <a:solidFill>
                  <a:prstClr val="black"/>
                </a:solidFill>
              </a:rPr>
              <a:t> 40</a:t>
            </a:r>
            <a:r>
              <a:rPr lang="ja-JP" altLang="en-US" sz="983" dirty="0">
                <a:solidFill>
                  <a:prstClr val="black"/>
                </a:solidFill>
              </a:rPr>
              <a:t>～</a:t>
            </a:r>
            <a:r>
              <a:rPr lang="en-US" altLang="ja-JP" sz="983" dirty="0">
                <a:solidFill>
                  <a:prstClr val="black"/>
                </a:solidFill>
              </a:rPr>
              <a:t>49</a:t>
            </a:r>
            <a:r>
              <a:rPr lang="ja-JP" altLang="en-US" sz="983" dirty="0">
                <a:solidFill>
                  <a:prstClr val="black"/>
                </a:solidFill>
              </a:rPr>
              <a:t>歳（ </a:t>
            </a:r>
            <a:r>
              <a:rPr lang="en-US" altLang="ja-JP" sz="983" dirty="0">
                <a:solidFill>
                  <a:prstClr val="black"/>
                </a:solidFill>
              </a:rPr>
              <a:t>18.9%</a:t>
            </a:r>
            <a:r>
              <a:rPr lang="ja-JP" altLang="en-US" sz="983" dirty="0">
                <a:solidFill>
                  <a:prstClr val="black"/>
                </a:solidFill>
              </a:rPr>
              <a:t>）</a:t>
            </a:r>
            <a:endParaRPr lang="en-US" altLang="ja-JP" sz="983" dirty="0">
              <a:solidFill>
                <a:prstClr val="black"/>
              </a:solidFill>
            </a:endParaRPr>
          </a:p>
          <a:p>
            <a:r>
              <a:rPr lang="ja-JP" altLang="en-US" sz="983" dirty="0">
                <a:solidFill>
                  <a:prstClr val="black"/>
                </a:solidFill>
              </a:rPr>
              <a:t>　</a:t>
            </a:r>
            <a:r>
              <a:rPr lang="en-US" altLang="ja-JP" sz="983" dirty="0">
                <a:solidFill>
                  <a:prstClr val="black"/>
                </a:solidFill>
              </a:rPr>
              <a:t> </a:t>
            </a:r>
            <a:r>
              <a:rPr lang="ja-JP" altLang="en-US" sz="983" dirty="0">
                <a:solidFill>
                  <a:prstClr val="black"/>
                </a:solidFill>
              </a:rPr>
              <a:t>～</a:t>
            </a:r>
            <a:r>
              <a:rPr lang="en-US" altLang="ja-JP" sz="983" dirty="0">
                <a:solidFill>
                  <a:prstClr val="black"/>
                </a:solidFill>
              </a:rPr>
              <a:t>19</a:t>
            </a:r>
            <a:r>
              <a:rPr lang="ja-JP" altLang="en-US" sz="983" dirty="0">
                <a:solidFill>
                  <a:prstClr val="black"/>
                </a:solidFill>
              </a:rPr>
              <a:t>歳（</a:t>
            </a:r>
            <a:r>
              <a:rPr lang="en-US" altLang="ja-JP" sz="983" dirty="0">
                <a:solidFill>
                  <a:prstClr val="black"/>
                </a:solidFill>
              </a:rPr>
              <a:t>13.5%</a:t>
            </a:r>
            <a:r>
              <a:rPr lang="ja-JP" altLang="en-US" sz="983" dirty="0">
                <a:solidFill>
                  <a:prstClr val="black"/>
                </a:solidFill>
              </a:rPr>
              <a:t>）、</a:t>
            </a:r>
            <a:r>
              <a:rPr lang="en-US" altLang="ja-JP" sz="983" dirty="0">
                <a:solidFill>
                  <a:prstClr val="black"/>
                </a:solidFill>
              </a:rPr>
              <a:t>30</a:t>
            </a:r>
            <a:r>
              <a:rPr lang="ja-JP" altLang="en-US" sz="983" dirty="0">
                <a:solidFill>
                  <a:prstClr val="black"/>
                </a:solidFill>
              </a:rPr>
              <a:t>～</a:t>
            </a:r>
            <a:r>
              <a:rPr lang="en-US" altLang="ja-JP" sz="983" dirty="0">
                <a:solidFill>
                  <a:prstClr val="black"/>
                </a:solidFill>
              </a:rPr>
              <a:t>39</a:t>
            </a:r>
            <a:r>
              <a:rPr lang="ja-JP" altLang="en-US" sz="983" dirty="0">
                <a:solidFill>
                  <a:prstClr val="black"/>
                </a:solidFill>
              </a:rPr>
              <a:t>歳（</a:t>
            </a:r>
            <a:r>
              <a:rPr lang="en-US" altLang="ja-JP" sz="983" dirty="0">
                <a:solidFill>
                  <a:prstClr val="black"/>
                </a:solidFill>
              </a:rPr>
              <a:t>13.2%</a:t>
            </a:r>
            <a:r>
              <a:rPr lang="ja-JP" altLang="en-US" sz="983" dirty="0">
                <a:solidFill>
                  <a:prstClr val="black"/>
                </a:solidFill>
              </a:rPr>
              <a:t>）</a:t>
            </a:r>
            <a:endParaRPr lang="en-US" altLang="ja-JP" sz="983" dirty="0">
              <a:solidFill>
                <a:prstClr val="black"/>
              </a:solidFill>
            </a:endParaRPr>
          </a:p>
          <a:p>
            <a:r>
              <a:rPr lang="ja-JP" altLang="en-US" sz="983" dirty="0">
                <a:solidFill>
                  <a:prstClr val="black"/>
                </a:solidFill>
              </a:rPr>
              <a:t>● 障害種別（重複障害あり）</a:t>
            </a:r>
          </a:p>
          <a:p>
            <a:endParaRPr lang="ja-JP" altLang="en-US" sz="983" dirty="0">
              <a:solidFill>
                <a:prstClr val="black"/>
              </a:solidFill>
            </a:endParaRPr>
          </a:p>
          <a:p>
            <a:endParaRPr lang="ja-JP" altLang="en-US" sz="983" dirty="0">
              <a:solidFill>
                <a:prstClr val="black"/>
              </a:solidFill>
            </a:endParaRPr>
          </a:p>
          <a:p>
            <a:endParaRPr lang="ja-JP" altLang="en-US" sz="983" dirty="0">
              <a:solidFill>
                <a:prstClr val="black"/>
              </a:solidFill>
            </a:endParaRPr>
          </a:p>
          <a:p>
            <a:r>
              <a:rPr lang="ja-JP" altLang="en-US" sz="983" dirty="0">
                <a:solidFill>
                  <a:prstClr val="black"/>
                </a:solidFill>
              </a:rPr>
              <a:t>● 障害支援区分のある者　（</a:t>
            </a:r>
            <a:r>
              <a:rPr lang="en-US" altLang="ja-JP" sz="983" dirty="0">
                <a:solidFill>
                  <a:prstClr val="black"/>
                </a:solidFill>
              </a:rPr>
              <a:t>58.9%</a:t>
            </a:r>
            <a:r>
              <a:rPr lang="ja-JP" altLang="en-US" sz="983" dirty="0">
                <a:solidFill>
                  <a:prstClr val="black"/>
                </a:solidFill>
              </a:rPr>
              <a:t>）</a:t>
            </a:r>
            <a:endParaRPr lang="en-US" altLang="ja-JP" sz="983" dirty="0">
              <a:solidFill>
                <a:prstClr val="black"/>
              </a:solidFill>
            </a:endParaRPr>
          </a:p>
          <a:p>
            <a:r>
              <a:rPr lang="en-US" altLang="ja-JP" sz="983" dirty="0">
                <a:solidFill>
                  <a:prstClr val="black"/>
                </a:solidFill>
              </a:rPr>
              <a:t>● </a:t>
            </a:r>
            <a:r>
              <a:rPr lang="ja-JP" altLang="en-US" sz="983" dirty="0">
                <a:solidFill>
                  <a:prstClr val="black"/>
                </a:solidFill>
              </a:rPr>
              <a:t>行動障害がある者　（</a:t>
            </a:r>
            <a:r>
              <a:rPr lang="en-US" altLang="ja-JP" sz="983" dirty="0">
                <a:solidFill>
                  <a:prstClr val="black"/>
                </a:solidFill>
              </a:rPr>
              <a:t>21.3%</a:t>
            </a:r>
            <a:r>
              <a:rPr lang="ja-JP" altLang="en-US" sz="983" dirty="0">
                <a:solidFill>
                  <a:prstClr val="black"/>
                </a:solidFill>
              </a:rPr>
              <a:t>）</a:t>
            </a:r>
            <a:endParaRPr lang="en-US" altLang="ja-JP" sz="983" dirty="0">
              <a:solidFill>
                <a:prstClr val="black"/>
              </a:solidFill>
            </a:endParaRPr>
          </a:p>
        </p:txBody>
      </p:sp>
      <p:sp>
        <p:nvSpPr>
          <p:cNvPr id="63" name="角丸四角形 62"/>
          <p:cNvSpPr/>
          <p:nvPr/>
        </p:nvSpPr>
        <p:spPr>
          <a:xfrm>
            <a:off x="829103" y="3541806"/>
            <a:ext cx="1485311" cy="283042"/>
          </a:xfrm>
          <a:prstGeom prst="roundRect">
            <a:avLst>
              <a:gd name="adj" fmla="val 0"/>
            </a:avLst>
          </a:prstGeom>
          <a:gradFill>
            <a:gsLst>
              <a:gs pos="0">
                <a:schemeClr val="accent5">
                  <a:lumMod val="75000"/>
                </a:schemeClr>
              </a:gs>
              <a:gs pos="80000">
                <a:schemeClr val="accent5">
                  <a:lumMod val="60000"/>
                  <a:lumOff val="4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474" b="1" dirty="0">
                <a:solidFill>
                  <a:prstClr val="white"/>
                </a:solidFill>
                <a:latin typeface="ＭＳ Ｐゴシック"/>
              </a:rPr>
              <a:t>虐待者</a:t>
            </a:r>
            <a:r>
              <a:rPr lang="ja-JP" altLang="en-US" sz="1032" b="1" dirty="0">
                <a:solidFill>
                  <a:prstClr val="white"/>
                </a:solidFill>
                <a:latin typeface="ＭＳ Ｐゴシック"/>
              </a:rPr>
              <a:t>（</a:t>
            </a:r>
            <a:r>
              <a:rPr lang="en-US" altLang="ja-JP" sz="1032" b="1" dirty="0">
                <a:solidFill>
                  <a:prstClr val="white"/>
                </a:solidFill>
                <a:latin typeface="ＭＳ Ｐゴシック"/>
              </a:rPr>
              <a:t>456</a:t>
            </a:r>
            <a:r>
              <a:rPr lang="ja-JP" altLang="en-US" sz="1032" b="1" dirty="0">
                <a:solidFill>
                  <a:prstClr val="white"/>
                </a:solidFill>
                <a:latin typeface="ＭＳ Ｐゴシック"/>
              </a:rPr>
              <a:t>人）</a:t>
            </a:r>
            <a:endParaRPr lang="en-US" altLang="ja-JP" sz="1474" b="1" dirty="0">
              <a:solidFill>
                <a:prstClr val="white"/>
              </a:solidFill>
              <a:latin typeface="ＭＳ Ｐゴシック"/>
            </a:endParaRPr>
          </a:p>
        </p:txBody>
      </p:sp>
      <p:sp>
        <p:nvSpPr>
          <p:cNvPr id="64" name="角丸四角形 63"/>
          <p:cNvSpPr/>
          <p:nvPr/>
        </p:nvSpPr>
        <p:spPr>
          <a:xfrm>
            <a:off x="7259888" y="3525470"/>
            <a:ext cx="1556271" cy="299529"/>
          </a:xfrm>
          <a:prstGeom prst="roundRect">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1"/>
          </a:lnRef>
          <a:fillRef idx="3">
            <a:schemeClr val="accent1"/>
          </a:fillRef>
          <a:effectRef idx="3">
            <a:schemeClr val="accent1"/>
          </a:effectRef>
          <a:fontRef idx="minor">
            <a:schemeClr val="lt1"/>
          </a:fontRef>
        </p:style>
        <p:txBody>
          <a:bodyPr lIns="64538" tIns="32269" rIns="64538" bIns="32269" rtlCol="0" anchor="ctr"/>
          <a:lstStyle/>
          <a:p>
            <a:pPr algn="ctr"/>
            <a:r>
              <a:rPr lang="ja-JP" altLang="en-US" sz="1474" b="1" dirty="0">
                <a:solidFill>
                  <a:prstClr val="white"/>
                </a:solidFill>
                <a:latin typeface="ＭＳ Ｐゴシック"/>
              </a:rPr>
              <a:t>被虐待者</a:t>
            </a:r>
            <a:r>
              <a:rPr lang="ja-JP" altLang="en-US" sz="1032" b="1" dirty="0">
                <a:solidFill>
                  <a:prstClr val="white"/>
                </a:solidFill>
                <a:latin typeface="ＭＳ Ｐゴシック"/>
              </a:rPr>
              <a:t>（</a:t>
            </a:r>
            <a:r>
              <a:rPr lang="en-US" altLang="ja-JP" sz="1032" b="1" dirty="0">
                <a:solidFill>
                  <a:prstClr val="white"/>
                </a:solidFill>
                <a:latin typeface="ＭＳ Ｐゴシック"/>
              </a:rPr>
              <a:t>672</a:t>
            </a:r>
            <a:r>
              <a:rPr lang="ja-JP" altLang="en-US" sz="1032" b="1" dirty="0">
                <a:solidFill>
                  <a:prstClr val="white"/>
                </a:solidFill>
                <a:latin typeface="ＭＳ Ｐゴシック"/>
              </a:rPr>
              <a:t>人）</a:t>
            </a:r>
            <a:endParaRPr lang="en-US" altLang="ja-JP" sz="1032" b="1" dirty="0">
              <a:solidFill>
                <a:prstClr val="white"/>
              </a:solidFill>
              <a:latin typeface="ＭＳ Ｐゴシック"/>
            </a:endParaRPr>
          </a:p>
        </p:txBody>
      </p:sp>
      <p:sp>
        <p:nvSpPr>
          <p:cNvPr id="65" name="正方形/長方形 64"/>
          <p:cNvSpPr/>
          <p:nvPr/>
        </p:nvSpPr>
        <p:spPr>
          <a:xfrm>
            <a:off x="6122949" y="5859001"/>
            <a:ext cx="3594498" cy="722189"/>
          </a:xfrm>
          <a:prstGeom prst="rect">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r>
              <a:rPr lang="en-US" altLang="ja-JP" sz="688" dirty="0">
                <a:solidFill>
                  <a:prstClr val="black"/>
                </a:solidFill>
              </a:rPr>
              <a:t>※</a:t>
            </a:r>
            <a:r>
              <a:rPr lang="ja-JP" altLang="en-US" sz="688" dirty="0">
                <a:solidFill>
                  <a:prstClr val="black"/>
                </a:solidFill>
              </a:rPr>
              <a:t>１　不特定多数の利用者に対する虐待のため被虐待障害者が特定できなかった</a:t>
            </a:r>
            <a:endParaRPr lang="en-US" altLang="ja-JP" sz="688" dirty="0">
              <a:solidFill>
                <a:prstClr val="black"/>
              </a:solidFill>
            </a:endParaRPr>
          </a:p>
          <a:p>
            <a:r>
              <a:rPr lang="en-US" altLang="ja-JP" sz="688" dirty="0">
                <a:solidFill>
                  <a:prstClr val="black"/>
                </a:solidFill>
              </a:rPr>
              <a:t>      </a:t>
            </a:r>
            <a:r>
              <a:rPr lang="ja-JP" altLang="en-US" sz="688" dirty="0">
                <a:solidFill>
                  <a:prstClr val="black"/>
                </a:solidFill>
              </a:rPr>
              <a:t>等の</a:t>
            </a:r>
            <a:r>
              <a:rPr lang="en-US" altLang="ja-JP" sz="688" dirty="0">
                <a:solidFill>
                  <a:prstClr val="black"/>
                </a:solidFill>
              </a:rPr>
              <a:t>6</a:t>
            </a:r>
            <a:r>
              <a:rPr lang="ja-JP" altLang="en-US" sz="688" dirty="0">
                <a:solidFill>
                  <a:prstClr val="black"/>
                </a:solidFill>
              </a:rPr>
              <a:t>件を除く</a:t>
            </a:r>
            <a:r>
              <a:rPr lang="en-US" altLang="ja-JP" sz="688" dirty="0">
                <a:solidFill>
                  <a:prstClr val="black"/>
                </a:solidFill>
              </a:rPr>
              <a:t>395</a:t>
            </a:r>
            <a:r>
              <a:rPr lang="ja-JP" altLang="en-US" sz="688" dirty="0">
                <a:solidFill>
                  <a:prstClr val="black"/>
                </a:solidFill>
              </a:rPr>
              <a:t>件が対象。</a:t>
            </a:r>
            <a:endParaRPr lang="en-US" altLang="ja-JP" sz="688" dirty="0">
              <a:solidFill>
                <a:prstClr val="black"/>
              </a:solidFill>
            </a:endParaRPr>
          </a:p>
          <a:p>
            <a:r>
              <a:rPr lang="en-US" altLang="ja-JP" sz="688" dirty="0">
                <a:solidFill>
                  <a:prstClr val="black"/>
                </a:solidFill>
              </a:rPr>
              <a:t>※</a:t>
            </a:r>
            <a:r>
              <a:rPr lang="ja-JP" altLang="en-US" sz="688" dirty="0">
                <a:solidFill>
                  <a:prstClr val="black"/>
                </a:solidFill>
              </a:rPr>
              <a:t>２　施設全体による虐待のため虐待者が特定できなかった</a:t>
            </a:r>
            <a:r>
              <a:rPr lang="en-US" altLang="ja-JP" sz="688" dirty="0">
                <a:solidFill>
                  <a:prstClr val="black"/>
                </a:solidFill>
              </a:rPr>
              <a:t>20</a:t>
            </a:r>
            <a:r>
              <a:rPr lang="ja-JP" altLang="en-US" sz="688" dirty="0">
                <a:solidFill>
                  <a:prstClr val="black"/>
                </a:solidFill>
              </a:rPr>
              <a:t>件を除く</a:t>
            </a:r>
            <a:r>
              <a:rPr lang="en-US" altLang="ja-JP" sz="688" dirty="0">
                <a:solidFill>
                  <a:prstClr val="black"/>
                </a:solidFill>
              </a:rPr>
              <a:t>381</a:t>
            </a:r>
            <a:r>
              <a:rPr lang="ja-JP" altLang="en-US" sz="688" dirty="0">
                <a:solidFill>
                  <a:prstClr val="black"/>
                </a:solidFill>
              </a:rPr>
              <a:t>件が対象。</a:t>
            </a:r>
            <a:endParaRPr lang="en-US" altLang="ja-JP" sz="688" dirty="0">
              <a:solidFill>
                <a:prstClr val="black"/>
              </a:solidFill>
            </a:endParaRPr>
          </a:p>
          <a:p>
            <a:r>
              <a:rPr lang="en-US" altLang="ja-JP" sz="688" dirty="0">
                <a:solidFill>
                  <a:prstClr val="black"/>
                </a:solidFill>
              </a:rPr>
              <a:t>※</a:t>
            </a:r>
            <a:r>
              <a:rPr lang="ja-JP" altLang="en-US" sz="688" dirty="0">
                <a:solidFill>
                  <a:prstClr val="black"/>
                </a:solidFill>
              </a:rPr>
              <a:t>３　平成</a:t>
            </a:r>
            <a:r>
              <a:rPr lang="en-US" altLang="ja-JP" sz="688" dirty="0">
                <a:solidFill>
                  <a:prstClr val="black"/>
                </a:solidFill>
              </a:rPr>
              <a:t>28</a:t>
            </a:r>
            <a:r>
              <a:rPr lang="ja-JP" altLang="en-US" sz="688" dirty="0">
                <a:solidFill>
                  <a:prstClr val="black"/>
                </a:solidFill>
              </a:rPr>
              <a:t>年度末までに行われた権限行使等。</a:t>
            </a:r>
            <a:endParaRPr lang="en-US" altLang="ja-JP" sz="688" dirty="0">
              <a:solidFill>
                <a:prstClr val="black"/>
              </a:solidFill>
            </a:endParaRPr>
          </a:p>
          <a:p>
            <a:pPr marL="117003" indent="-117003"/>
            <a:r>
              <a:rPr lang="en-US" altLang="ja-JP" sz="688" dirty="0">
                <a:solidFill>
                  <a:prstClr val="black"/>
                </a:solidFill>
              </a:rPr>
              <a:t>※</a:t>
            </a:r>
            <a:r>
              <a:rPr lang="ja-JP" altLang="en-US" sz="688" dirty="0">
                <a:solidFill>
                  <a:prstClr val="black"/>
                </a:solidFill>
              </a:rPr>
              <a:t>４　指定取消は、虐待行為のほか人員配置基準違反や不正請求等の違反行為等を理由として行ったもの。</a:t>
            </a:r>
            <a:endParaRPr lang="en-US" altLang="ja-JP" sz="688" dirty="0">
              <a:solidFill>
                <a:prstClr val="black"/>
              </a:solidFill>
            </a:endParaRPr>
          </a:p>
        </p:txBody>
      </p:sp>
      <p:sp>
        <p:nvSpPr>
          <p:cNvPr id="76" name="正方形/長方形 75"/>
          <p:cNvSpPr/>
          <p:nvPr/>
        </p:nvSpPr>
        <p:spPr>
          <a:xfrm>
            <a:off x="8800996" y="128251"/>
            <a:ext cx="1058273" cy="2580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81" dirty="0">
                <a:solidFill>
                  <a:prstClr val="black"/>
                </a:solidFill>
              </a:rPr>
              <a:t>参考資料２</a:t>
            </a:r>
          </a:p>
        </p:txBody>
      </p:sp>
      <p:sp>
        <p:nvSpPr>
          <p:cNvPr id="8" name="左矢印 7"/>
          <p:cNvSpPr/>
          <p:nvPr/>
        </p:nvSpPr>
        <p:spPr>
          <a:xfrm>
            <a:off x="3388987" y="669975"/>
            <a:ext cx="1534401" cy="79630"/>
          </a:xfrm>
          <a:prstGeom prst="leftArrow">
            <a:avLst>
              <a:gd name="adj1" fmla="val 50000"/>
              <a:gd name="adj2" fmla="val 221160"/>
            </a:avLst>
          </a:prstGeom>
          <a:solidFill>
            <a:schemeClr val="bg1">
              <a:lumMod val="6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81" dirty="0">
              <a:solidFill>
                <a:prstClr val="black"/>
              </a:solidFill>
            </a:endParaRPr>
          </a:p>
        </p:txBody>
      </p:sp>
      <p:sp>
        <p:nvSpPr>
          <p:cNvPr id="9" name="正方形/長方形 8"/>
          <p:cNvSpPr/>
          <p:nvPr/>
        </p:nvSpPr>
        <p:spPr>
          <a:xfrm>
            <a:off x="3710963" y="513920"/>
            <a:ext cx="1005081" cy="1765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983" b="1" dirty="0">
                <a:solidFill>
                  <a:prstClr val="black"/>
                </a:solidFill>
              </a:rPr>
              <a:t>239</a:t>
            </a:r>
            <a:r>
              <a:rPr lang="ja-JP" altLang="en-US" sz="983" b="1" dirty="0">
                <a:solidFill>
                  <a:prstClr val="black"/>
                </a:solidFill>
              </a:rPr>
              <a:t>件（連絡）</a:t>
            </a:r>
          </a:p>
        </p:txBody>
      </p:sp>
      <p:sp>
        <p:nvSpPr>
          <p:cNvPr id="79" name="右矢印 78"/>
          <p:cNvSpPr/>
          <p:nvPr/>
        </p:nvSpPr>
        <p:spPr>
          <a:xfrm>
            <a:off x="1302534" y="3176259"/>
            <a:ext cx="3198355" cy="278108"/>
          </a:xfrm>
          <a:prstGeom prst="rightArrow">
            <a:avLst/>
          </a:prstGeom>
          <a:solidFill>
            <a:srgbClr val="002060"/>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4538" tIns="32269" rIns="64538" bIns="32269" rtlCol="0" anchor="ctr"/>
          <a:lstStyle/>
          <a:p>
            <a:pPr algn="ctr"/>
            <a:r>
              <a:rPr lang="en-US" altLang="ja-JP" sz="983" b="1" dirty="0">
                <a:solidFill>
                  <a:prstClr val="white"/>
                </a:solidFill>
                <a:latin typeface="ＭＳ Ｐゴシック"/>
              </a:rPr>
              <a:t>312</a:t>
            </a:r>
            <a:r>
              <a:rPr lang="ja-JP" altLang="en-US" sz="983" b="1" dirty="0">
                <a:solidFill>
                  <a:prstClr val="white"/>
                </a:solidFill>
                <a:latin typeface="ＭＳ Ｐゴシック"/>
              </a:rPr>
              <a:t>件</a:t>
            </a:r>
            <a:endParaRPr lang="ja-JP" altLang="en-US" sz="1081" b="1" dirty="0">
              <a:solidFill>
                <a:prstClr val="white"/>
              </a:solidFill>
              <a:latin typeface="ＭＳ Ｐゴシック"/>
            </a:endParaRPr>
          </a:p>
        </p:txBody>
      </p:sp>
      <p:sp>
        <p:nvSpPr>
          <p:cNvPr id="62" name="正方形/長方形 61"/>
          <p:cNvSpPr/>
          <p:nvPr/>
        </p:nvSpPr>
        <p:spPr>
          <a:xfrm>
            <a:off x="4533171" y="1857255"/>
            <a:ext cx="1560174" cy="353803"/>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934" b="1" dirty="0">
                <a:solidFill>
                  <a:srgbClr val="000000"/>
                </a:solidFill>
                <a:latin typeface="ＭＳ Ｐゴシック"/>
                <a:cs typeface="メイリオ" pitchFamily="50" charset="-128"/>
              </a:rPr>
              <a:t>事実確認調査を行った事例　（</a:t>
            </a:r>
            <a:r>
              <a:rPr lang="en-US" altLang="ja-JP" sz="934" b="1" dirty="0">
                <a:solidFill>
                  <a:srgbClr val="000000"/>
                </a:solidFill>
                <a:latin typeface="ＭＳ Ｐゴシック"/>
                <a:cs typeface="メイリオ" pitchFamily="50" charset="-128"/>
              </a:rPr>
              <a:t>107</a:t>
            </a:r>
            <a:r>
              <a:rPr lang="ja-JP" altLang="en-US" sz="934" b="1" dirty="0">
                <a:solidFill>
                  <a:srgbClr val="000000"/>
                </a:solidFill>
                <a:latin typeface="ＭＳ Ｐゴシック"/>
                <a:cs typeface="メイリオ" pitchFamily="50" charset="-128"/>
              </a:rPr>
              <a:t>件）</a:t>
            </a:r>
          </a:p>
        </p:txBody>
      </p:sp>
      <p:sp>
        <p:nvSpPr>
          <p:cNvPr id="52" name="テキスト ボックス 51"/>
          <p:cNvSpPr txBox="1"/>
          <p:nvPr/>
        </p:nvSpPr>
        <p:spPr>
          <a:xfrm>
            <a:off x="4485604" y="858656"/>
            <a:ext cx="2652295" cy="332689"/>
          </a:xfrm>
          <a:prstGeom prst="rect">
            <a:avLst/>
          </a:prstGeom>
          <a:noFill/>
        </p:spPr>
        <p:txBody>
          <a:bodyPr wrap="square" rtlCol="0">
            <a:spAutoFit/>
          </a:bodyPr>
          <a:lstStyle/>
          <a:p>
            <a:r>
              <a:rPr lang="ja-JP" altLang="en-US" sz="786" dirty="0">
                <a:solidFill>
                  <a:srgbClr val="000000"/>
                </a:solidFill>
                <a:latin typeface="ＭＳ Ｐゴシック"/>
                <a:cs typeface="メイリオ" pitchFamily="50" charset="-128"/>
              </a:rPr>
              <a:t>＊平成</a:t>
            </a:r>
            <a:r>
              <a:rPr lang="en-US" altLang="ja-JP" sz="786" dirty="0">
                <a:solidFill>
                  <a:srgbClr val="000000"/>
                </a:solidFill>
                <a:latin typeface="ＭＳ Ｐゴシック"/>
                <a:cs typeface="メイリオ" pitchFamily="50" charset="-128"/>
              </a:rPr>
              <a:t>27</a:t>
            </a:r>
            <a:r>
              <a:rPr lang="ja-JP" altLang="en-US" sz="786" dirty="0">
                <a:solidFill>
                  <a:srgbClr val="000000"/>
                </a:solidFill>
                <a:latin typeface="ＭＳ Ｐゴシック"/>
                <a:cs typeface="メイリオ" pitchFamily="50" charset="-128"/>
              </a:rPr>
              <a:t>年度に通報・届出があった事案</a:t>
            </a:r>
            <a:r>
              <a:rPr lang="en-US" altLang="ja-JP" sz="786" dirty="0">
                <a:solidFill>
                  <a:srgbClr val="000000"/>
                </a:solidFill>
                <a:latin typeface="ＭＳ Ｐゴシック"/>
                <a:cs typeface="メイリオ" pitchFamily="50" charset="-128"/>
              </a:rPr>
              <a:t>3</a:t>
            </a:r>
            <a:r>
              <a:rPr lang="ja-JP" altLang="en-US" sz="786" dirty="0">
                <a:solidFill>
                  <a:srgbClr val="000000"/>
                </a:solidFill>
                <a:latin typeface="ＭＳ Ｐゴシック"/>
                <a:cs typeface="メイリオ" pitchFamily="50" charset="-128"/>
              </a:rPr>
              <a:t>件を含む</a:t>
            </a:r>
            <a:endParaRPr lang="en-US" altLang="ja-JP" sz="786" dirty="0">
              <a:solidFill>
                <a:srgbClr val="000000"/>
              </a:solidFill>
              <a:latin typeface="ＭＳ Ｐゴシック"/>
              <a:cs typeface="メイリオ" pitchFamily="50" charset="-128"/>
            </a:endParaRPr>
          </a:p>
          <a:p>
            <a:r>
              <a:rPr lang="ja-JP" altLang="en-US" sz="786" dirty="0">
                <a:solidFill>
                  <a:srgbClr val="000000"/>
                </a:solidFill>
                <a:latin typeface="ＭＳ Ｐゴシック"/>
                <a:cs typeface="メイリオ" pitchFamily="50" charset="-128"/>
              </a:rPr>
              <a:t>＊監査・実地指導等により判明した事案</a:t>
            </a:r>
            <a:r>
              <a:rPr lang="en-US" altLang="ja-JP" sz="786" dirty="0">
                <a:solidFill>
                  <a:srgbClr val="000000"/>
                </a:solidFill>
                <a:latin typeface="ＭＳ Ｐゴシック"/>
                <a:cs typeface="メイリオ" pitchFamily="50" charset="-128"/>
              </a:rPr>
              <a:t>9</a:t>
            </a:r>
            <a:r>
              <a:rPr lang="ja-JP" altLang="en-US" sz="786" dirty="0">
                <a:solidFill>
                  <a:srgbClr val="000000"/>
                </a:solidFill>
                <a:latin typeface="ＭＳ Ｐゴシック"/>
                <a:cs typeface="メイリオ" pitchFamily="50" charset="-128"/>
              </a:rPr>
              <a:t>件を含む</a:t>
            </a:r>
          </a:p>
        </p:txBody>
      </p:sp>
      <p:sp>
        <p:nvSpPr>
          <p:cNvPr id="56" name="テキスト ボックス 55"/>
          <p:cNvSpPr txBox="1"/>
          <p:nvPr/>
        </p:nvSpPr>
        <p:spPr>
          <a:xfrm>
            <a:off x="1442611" y="895519"/>
            <a:ext cx="2652295" cy="211712"/>
          </a:xfrm>
          <a:prstGeom prst="rect">
            <a:avLst/>
          </a:prstGeom>
          <a:noFill/>
        </p:spPr>
        <p:txBody>
          <a:bodyPr wrap="square" rtlCol="0">
            <a:spAutoFit/>
          </a:bodyPr>
          <a:lstStyle/>
          <a:p>
            <a:r>
              <a:rPr lang="ja-JP" altLang="en-US" sz="786" dirty="0">
                <a:solidFill>
                  <a:srgbClr val="000000"/>
                </a:solidFill>
                <a:latin typeface="ＭＳ Ｐゴシック"/>
                <a:cs typeface="メイリオ" pitchFamily="50" charset="-128"/>
              </a:rPr>
              <a:t>＊平成</a:t>
            </a:r>
            <a:r>
              <a:rPr lang="en-US" altLang="ja-JP" sz="786" dirty="0">
                <a:solidFill>
                  <a:srgbClr val="000000"/>
                </a:solidFill>
                <a:latin typeface="ＭＳ Ｐゴシック"/>
                <a:cs typeface="メイリオ" pitchFamily="50" charset="-128"/>
              </a:rPr>
              <a:t>27</a:t>
            </a:r>
            <a:r>
              <a:rPr lang="ja-JP" altLang="en-US" sz="786" dirty="0">
                <a:solidFill>
                  <a:srgbClr val="000000"/>
                </a:solidFill>
                <a:latin typeface="ＭＳ Ｐゴシック"/>
                <a:cs typeface="メイリオ" pitchFamily="50" charset="-128"/>
              </a:rPr>
              <a:t>年度に通報・届出があった事案</a:t>
            </a:r>
            <a:r>
              <a:rPr lang="en-US" altLang="ja-JP" sz="786" dirty="0">
                <a:solidFill>
                  <a:srgbClr val="000000"/>
                </a:solidFill>
                <a:latin typeface="ＭＳ Ｐゴシック"/>
                <a:cs typeface="メイリオ" pitchFamily="50" charset="-128"/>
              </a:rPr>
              <a:t>77</a:t>
            </a:r>
            <a:r>
              <a:rPr lang="ja-JP" altLang="en-US" sz="786" dirty="0">
                <a:solidFill>
                  <a:srgbClr val="000000"/>
                </a:solidFill>
                <a:latin typeface="ＭＳ Ｐゴシック"/>
                <a:cs typeface="メイリオ" pitchFamily="50" charset="-128"/>
              </a:rPr>
              <a:t>件を含む</a:t>
            </a:r>
          </a:p>
        </p:txBody>
      </p:sp>
      <p:sp>
        <p:nvSpPr>
          <p:cNvPr id="70" name="角丸四角形 69"/>
          <p:cNvSpPr/>
          <p:nvPr/>
        </p:nvSpPr>
        <p:spPr>
          <a:xfrm>
            <a:off x="1598628" y="1164661"/>
            <a:ext cx="2379815" cy="1981297"/>
          </a:xfrm>
          <a:prstGeom prst="roundRect">
            <a:avLst>
              <a:gd name="adj" fmla="val 8417"/>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38" tIns="32269" rIns="64538" bIns="32269"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73" name="角丸四角形 72"/>
          <p:cNvSpPr/>
          <p:nvPr/>
        </p:nvSpPr>
        <p:spPr>
          <a:xfrm>
            <a:off x="1676638" y="1518467"/>
            <a:ext cx="2184243" cy="849126"/>
          </a:xfrm>
          <a:prstGeom prst="roundRect">
            <a:avLst>
              <a:gd name="adj" fmla="val 9013"/>
            </a:avLst>
          </a:prstGeom>
          <a:solidFill>
            <a:srgbClr val="E3F3D1"/>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ctr"/>
          <a:lstStyle/>
          <a:p>
            <a:pPr defTabSz="645398">
              <a:lnSpc>
                <a:spcPts val="923"/>
              </a:lnSpc>
              <a:defRPr/>
            </a:pPr>
            <a:r>
              <a:rPr kumimoji="0" lang="ja-JP" altLang="en-US" sz="1278" kern="0" dirty="0">
                <a:solidFill>
                  <a:prstClr val="black"/>
                </a:solidFill>
                <a:latin typeface="ＭＳ Ｐゴシック"/>
                <a:ea typeface="ＭＳ Ｐゴシック"/>
                <a:cs typeface="メイリオ" pitchFamily="50" charset="-128"/>
              </a:rPr>
              <a:t>　</a:t>
            </a:r>
            <a:endParaRPr kumimoji="0" lang="en-US" altLang="ja-JP" sz="1278" kern="0" dirty="0">
              <a:solidFill>
                <a:prstClr val="black"/>
              </a:solidFill>
              <a:latin typeface="ＭＳ Ｐゴシック"/>
              <a:ea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p:txBody>
      </p:sp>
      <p:sp>
        <p:nvSpPr>
          <p:cNvPr id="77" name="角丸四角形 76"/>
          <p:cNvSpPr/>
          <p:nvPr/>
        </p:nvSpPr>
        <p:spPr>
          <a:xfrm>
            <a:off x="1754647" y="1994639"/>
            <a:ext cx="2028225" cy="329518"/>
          </a:xfrm>
          <a:prstGeom prst="roundRect">
            <a:avLst/>
          </a:prstGeom>
          <a:solidFill>
            <a:schemeClr val="bg1"/>
          </a:solidFill>
        </p:spPr>
        <p:style>
          <a:lnRef idx="1">
            <a:schemeClr val="accent1"/>
          </a:lnRef>
          <a:fillRef idx="0">
            <a:schemeClr val="accent1"/>
          </a:fillRef>
          <a:effectRef idx="0">
            <a:schemeClr val="accent1"/>
          </a:effectRef>
          <a:fontRef idx="minor">
            <a:schemeClr val="tx1"/>
          </a:fontRef>
        </p:style>
        <p:txBody>
          <a:bodyPr lIns="35376" rIns="35376" rtlCol="0" anchor="ctr"/>
          <a:lstStyle/>
          <a:p>
            <a:pPr defTabSz="645398">
              <a:lnSpc>
                <a:spcPts val="1081"/>
              </a:lnSpc>
              <a:defRPr/>
            </a:pPr>
            <a:r>
              <a:rPr kumimoji="0" lang="ja-JP" altLang="en-US" sz="884" kern="0" dirty="0">
                <a:solidFill>
                  <a:prstClr val="black"/>
                </a:solidFill>
                <a:latin typeface="ＭＳ Ｐゴシック"/>
                <a:cs typeface="メイリオ" pitchFamily="50" charset="-128"/>
              </a:rPr>
              <a:t>うち、さらに都道府県による事実確認調査が必要とされた事例　</a:t>
            </a:r>
            <a:r>
              <a:rPr kumimoji="0" lang="ja-JP" altLang="en-US" sz="884" b="1" kern="0" dirty="0">
                <a:solidFill>
                  <a:prstClr val="black"/>
                </a:solidFill>
                <a:latin typeface="ＭＳ Ｐゴシック"/>
                <a:cs typeface="メイリオ" pitchFamily="50" charset="-128"/>
              </a:rPr>
              <a:t>　</a:t>
            </a:r>
            <a:r>
              <a:rPr kumimoji="0" lang="en-US" altLang="ja-JP" sz="884" b="1" kern="0" dirty="0">
                <a:solidFill>
                  <a:prstClr val="black"/>
                </a:solidFill>
                <a:latin typeface="ＭＳ Ｐゴシック"/>
                <a:cs typeface="メイリオ" pitchFamily="50" charset="-128"/>
              </a:rPr>
              <a:t>26</a:t>
            </a:r>
            <a:r>
              <a:rPr kumimoji="0" lang="ja-JP" altLang="en-US" sz="884" b="1" kern="0" dirty="0">
                <a:solidFill>
                  <a:prstClr val="black"/>
                </a:solidFill>
                <a:latin typeface="ＭＳ Ｐゴシック"/>
                <a:cs typeface="メイリオ" pitchFamily="50" charset="-128"/>
              </a:rPr>
              <a:t>件</a:t>
            </a:r>
            <a:r>
              <a:rPr kumimoji="0" lang="ja-JP" altLang="en-US" sz="884" kern="0" dirty="0">
                <a:solidFill>
                  <a:prstClr val="black"/>
                </a:solidFill>
                <a:latin typeface="ＭＳ Ｐゴシック"/>
                <a:cs typeface="メイリオ" pitchFamily="50" charset="-128"/>
              </a:rPr>
              <a:t>　</a:t>
            </a:r>
            <a:endParaRPr kumimoji="0" lang="en-US" altLang="ja-JP" sz="884" kern="0" dirty="0">
              <a:solidFill>
                <a:prstClr val="black"/>
              </a:solidFill>
              <a:latin typeface="ＭＳ Ｐゴシック"/>
              <a:cs typeface="メイリオ" pitchFamily="50" charset="-128"/>
            </a:endParaRPr>
          </a:p>
        </p:txBody>
      </p:sp>
      <p:sp>
        <p:nvSpPr>
          <p:cNvPr id="84" name="正方形/長方形 83"/>
          <p:cNvSpPr/>
          <p:nvPr/>
        </p:nvSpPr>
        <p:spPr>
          <a:xfrm>
            <a:off x="1721260" y="1089912"/>
            <a:ext cx="1878295" cy="216271"/>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934" b="1" dirty="0">
                <a:solidFill>
                  <a:srgbClr val="000000"/>
                </a:solidFill>
                <a:latin typeface="ＭＳ Ｐゴシック"/>
                <a:cs typeface="メイリオ" pitchFamily="50" charset="-128"/>
              </a:rPr>
              <a:t>事実確認調査　（</a:t>
            </a:r>
            <a:r>
              <a:rPr lang="en-US" altLang="ja-JP" sz="934" b="1" dirty="0">
                <a:solidFill>
                  <a:srgbClr val="000000"/>
                </a:solidFill>
                <a:latin typeface="ＭＳ Ｐゴシック"/>
                <a:cs typeface="メイリオ" pitchFamily="50" charset="-128"/>
              </a:rPr>
              <a:t>2,119</a:t>
            </a:r>
            <a:r>
              <a:rPr lang="ja-JP" altLang="en-US" sz="934" b="1" dirty="0">
                <a:solidFill>
                  <a:srgbClr val="000000"/>
                </a:solidFill>
                <a:latin typeface="ＭＳ Ｐゴシック"/>
                <a:cs typeface="メイリオ" pitchFamily="50" charset="-128"/>
              </a:rPr>
              <a:t>件） </a:t>
            </a:r>
            <a:endParaRPr lang="en-US" altLang="ja-JP" sz="934" b="1" dirty="0">
              <a:solidFill>
                <a:srgbClr val="000000"/>
              </a:solidFill>
              <a:latin typeface="ＭＳ Ｐゴシック"/>
              <a:cs typeface="メイリオ" pitchFamily="50" charset="-128"/>
            </a:endParaRPr>
          </a:p>
        </p:txBody>
      </p:sp>
      <p:sp>
        <p:nvSpPr>
          <p:cNvPr id="85" name="正方形/長方形 84"/>
          <p:cNvSpPr/>
          <p:nvPr/>
        </p:nvSpPr>
        <p:spPr>
          <a:xfrm>
            <a:off x="1721259" y="1367986"/>
            <a:ext cx="2106234" cy="212258"/>
          </a:xfrm>
          <a:prstGeom prst="rect">
            <a:avLst/>
          </a:prstGeom>
          <a:solidFill>
            <a:srgbClr val="E3F3D1"/>
          </a:solidFill>
          <a:ln w="3175"/>
        </p:spPr>
        <p:style>
          <a:lnRef idx="2">
            <a:schemeClr val="accent1">
              <a:shade val="50000"/>
            </a:schemeClr>
          </a:lnRef>
          <a:fillRef idx="1">
            <a:schemeClr val="accent1"/>
          </a:fillRef>
          <a:effectRef idx="0">
            <a:schemeClr val="accent1"/>
          </a:effectRef>
          <a:fontRef idx="minor">
            <a:schemeClr val="lt1"/>
          </a:fontRef>
        </p:style>
        <p:txBody>
          <a:bodyPr vert="horz" lIns="35376" rIns="35376" rtlCol="0" anchor="ctr"/>
          <a:lstStyle/>
          <a:p>
            <a:pPr>
              <a:lnSpc>
                <a:spcPts val="1081"/>
              </a:lnSpc>
            </a:pPr>
            <a:r>
              <a:rPr lang="ja-JP" altLang="en-US" sz="884" dirty="0">
                <a:solidFill>
                  <a:prstClr val="black"/>
                </a:solidFill>
              </a:rPr>
              <a:t>事実確認調査を行った事例　</a:t>
            </a:r>
            <a:r>
              <a:rPr lang="en-US" altLang="ja-JP" sz="884" b="1" dirty="0">
                <a:solidFill>
                  <a:prstClr val="black"/>
                </a:solidFill>
                <a:latin typeface="ＭＳ Ｐゴシック"/>
              </a:rPr>
              <a:t>1,742</a:t>
            </a:r>
            <a:r>
              <a:rPr lang="ja-JP" altLang="en-US" sz="884" b="1" dirty="0">
                <a:solidFill>
                  <a:prstClr val="black"/>
                </a:solidFill>
                <a:latin typeface="ＭＳ Ｐゴシック"/>
              </a:rPr>
              <a:t>件</a:t>
            </a:r>
          </a:p>
        </p:txBody>
      </p:sp>
      <p:sp>
        <p:nvSpPr>
          <p:cNvPr id="86" name="角丸四角形 85"/>
          <p:cNvSpPr/>
          <p:nvPr/>
        </p:nvSpPr>
        <p:spPr>
          <a:xfrm>
            <a:off x="1754647" y="1606651"/>
            <a:ext cx="2028225" cy="329518"/>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ctr"/>
          <a:lstStyle/>
          <a:p>
            <a:pPr defTabSz="645398">
              <a:lnSpc>
                <a:spcPts val="1081"/>
              </a:lnSpc>
              <a:defRPr/>
            </a:pPr>
            <a:r>
              <a:rPr kumimoji="0" lang="ja-JP" altLang="en-US" sz="884" kern="0" dirty="0">
                <a:solidFill>
                  <a:prstClr val="black"/>
                </a:solidFill>
                <a:latin typeface="ＭＳ Ｐゴシック"/>
                <a:ea typeface="ＭＳ Ｐゴシック"/>
                <a:cs typeface="メイリオ" pitchFamily="50" charset="-128"/>
              </a:rPr>
              <a:t>うち、虐待の事実が認められた事例</a:t>
            </a:r>
            <a:endParaRPr kumimoji="0" lang="en-US" altLang="ja-JP" sz="884" kern="0" dirty="0">
              <a:solidFill>
                <a:prstClr val="black"/>
              </a:solidFill>
              <a:latin typeface="ＭＳ Ｐゴシック"/>
              <a:ea typeface="ＭＳ Ｐゴシック"/>
              <a:cs typeface="メイリオ" pitchFamily="50" charset="-128"/>
            </a:endParaRPr>
          </a:p>
          <a:p>
            <a:pPr defTabSz="645398">
              <a:lnSpc>
                <a:spcPts val="1081"/>
              </a:lnSpc>
              <a:defRPr/>
            </a:pPr>
            <a:r>
              <a:rPr kumimoji="0" lang="ja-JP" altLang="en-US" sz="884" kern="0" dirty="0">
                <a:solidFill>
                  <a:prstClr val="black"/>
                </a:solidFill>
                <a:latin typeface="ＭＳ Ｐゴシック"/>
                <a:ea typeface="ＭＳ Ｐゴシック"/>
                <a:cs typeface="メイリオ" pitchFamily="50" charset="-128"/>
              </a:rPr>
              <a:t>　　　　　　　　　　　　　　</a:t>
            </a:r>
            <a:r>
              <a:rPr kumimoji="0" lang="ja-JP" altLang="en-US" sz="884" b="1" kern="0" dirty="0">
                <a:solidFill>
                  <a:prstClr val="black"/>
                </a:solidFill>
                <a:latin typeface="ＭＳ Ｐゴシック"/>
                <a:ea typeface="ＭＳ Ｐゴシック"/>
                <a:cs typeface="メイリオ" pitchFamily="50" charset="-128"/>
              </a:rPr>
              <a:t>　　　　</a:t>
            </a:r>
            <a:r>
              <a:rPr kumimoji="0" lang="en-US" altLang="ja-JP" sz="884" b="1" kern="0" dirty="0">
                <a:solidFill>
                  <a:prstClr val="black"/>
                </a:solidFill>
                <a:latin typeface="ＭＳ Ｐゴシック"/>
                <a:ea typeface="ＭＳ Ｐゴシック"/>
                <a:cs typeface="メイリオ" pitchFamily="50" charset="-128"/>
              </a:rPr>
              <a:t>421</a:t>
            </a:r>
            <a:r>
              <a:rPr kumimoji="0" lang="ja-JP" altLang="en-US" sz="884" b="1" kern="0" dirty="0">
                <a:solidFill>
                  <a:prstClr val="black"/>
                </a:solidFill>
                <a:latin typeface="ＭＳ Ｐゴシック"/>
                <a:ea typeface="ＭＳ Ｐゴシック"/>
                <a:cs typeface="メイリオ" pitchFamily="50" charset="-128"/>
              </a:rPr>
              <a:t>件</a:t>
            </a:r>
            <a:endParaRPr kumimoji="0" lang="en-US" altLang="ja-JP" sz="884" kern="0" dirty="0">
              <a:solidFill>
                <a:prstClr val="black"/>
              </a:solidFill>
              <a:latin typeface="ＭＳ Ｐゴシック"/>
              <a:ea typeface="ＭＳ Ｐゴシック"/>
              <a:cs typeface="メイリオ" pitchFamily="50" charset="-128"/>
            </a:endParaRPr>
          </a:p>
        </p:txBody>
      </p:sp>
      <p:sp>
        <p:nvSpPr>
          <p:cNvPr id="87" name="角丸四角形 86"/>
          <p:cNvSpPr/>
          <p:nvPr/>
        </p:nvSpPr>
        <p:spPr>
          <a:xfrm>
            <a:off x="1676638" y="2500731"/>
            <a:ext cx="2184243" cy="590372"/>
          </a:xfrm>
          <a:prstGeom prst="roundRect">
            <a:avLst>
              <a:gd name="adj" fmla="val 9013"/>
            </a:avLst>
          </a:prstGeom>
          <a:solidFill>
            <a:srgbClr val="E3F3D1"/>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7450" tIns="23725" rIns="47450" bIns="23725" spcCol="0" rtlCol="0" anchor="ctr"/>
          <a:lstStyle/>
          <a:p>
            <a:pPr defTabSz="645398">
              <a:lnSpc>
                <a:spcPts val="923"/>
              </a:lnSpc>
              <a:defRPr/>
            </a:pPr>
            <a:r>
              <a:rPr kumimoji="0" lang="ja-JP" altLang="en-US" sz="1278" kern="0" dirty="0">
                <a:solidFill>
                  <a:prstClr val="black"/>
                </a:solidFill>
                <a:latin typeface="ＭＳ Ｐゴシック"/>
                <a:ea typeface="ＭＳ Ｐゴシック"/>
                <a:cs typeface="メイリオ" pitchFamily="50" charset="-128"/>
              </a:rPr>
              <a:t>　</a:t>
            </a:r>
            <a:endParaRPr kumimoji="0" lang="en-US" altLang="ja-JP" sz="1278" kern="0" dirty="0">
              <a:solidFill>
                <a:prstClr val="black"/>
              </a:solidFill>
              <a:latin typeface="ＭＳ Ｐゴシック"/>
              <a:ea typeface="ＭＳ Ｐゴシック"/>
              <a:cs typeface="メイリオ" pitchFamily="50" charset="-128"/>
            </a:endParaRPr>
          </a:p>
          <a:p>
            <a:pPr defTabSz="645398">
              <a:lnSpc>
                <a:spcPts val="1081"/>
              </a:lnSpc>
              <a:defRPr/>
            </a:pPr>
            <a:r>
              <a:rPr kumimoji="0" lang="ja-JP" altLang="en-US" sz="983" kern="0" dirty="0">
                <a:solidFill>
                  <a:prstClr val="black"/>
                </a:solidFill>
                <a:latin typeface="ＭＳ Ｐゴシック"/>
                <a:ea typeface="ＭＳ Ｐゴシック"/>
                <a:cs typeface="メイリオ" pitchFamily="50" charset="-128"/>
              </a:rPr>
              <a:t> </a:t>
            </a:r>
            <a:endParaRPr kumimoji="0" lang="en-US" altLang="ja-JP" sz="983" kern="0" dirty="0">
              <a:solidFill>
                <a:prstClr val="black"/>
              </a:solidFill>
              <a:latin typeface="ＭＳ Ｐゴシック"/>
              <a:ea typeface="ＭＳ Ｐゴシック"/>
              <a:cs typeface="メイリオ" pitchFamily="50" charset="-128"/>
            </a:endParaRPr>
          </a:p>
        </p:txBody>
      </p:sp>
      <p:sp>
        <p:nvSpPr>
          <p:cNvPr id="88" name="角丸四角形 87"/>
          <p:cNvSpPr/>
          <p:nvPr/>
        </p:nvSpPr>
        <p:spPr>
          <a:xfrm>
            <a:off x="1754645" y="2697108"/>
            <a:ext cx="1872208" cy="353803"/>
          </a:xfrm>
          <a:prstGeom prst="roundRect">
            <a:avLst/>
          </a:prstGeom>
          <a:solidFill>
            <a:schemeClr val="bg1"/>
          </a:solidFill>
        </p:spPr>
        <p:style>
          <a:lnRef idx="1">
            <a:schemeClr val="accent1"/>
          </a:lnRef>
          <a:fillRef idx="0">
            <a:schemeClr val="accent1"/>
          </a:fillRef>
          <a:effectRef idx="0">
            <a:schemeClr val="accent1"/>
          </a:effectRef>
          <a:fontRef idx="minor">
            <a:schemeClr val="tx1"/>
          </a:fontRef>
        </p:style>
        <p:txBody>
          <a:bodyPr lIns="35376" rIns="35376" rtlCol="0" anchor="ctr"/>
          <a:lstStyle/>
          <a:p>
            <a:pPr defTabSz="645398">
              <a:lnSpc>
                <a:spcPts val="1081"/>
              </a:lnSpc>
              <a:defRPr/>
            </a:pPr>
            <a:r>
              <a:rPr kumimoji="0" lang="ja-JP" altLang="en-US" sz="884" kern="0" dirty="0">
                <a:solidFill>
                  <a:prstClr val="black"/>
                </a:solidFill>
                <a:latin typeface="ＭＳ Ｐゴシック"/>
                <a:cs typeface="メイリオ" pitchFamily="50" charset="-128"/>
              </a:rPr>
              <a:t>うち、都道府県へ事実確認調査を</a:t>
            </a:r>
            <a:endParaRPr kumimoji="0" lang="en-US" altLang="ja-JP" sz="884" kern="0" dirty="0">
              <a:solidFill>
                <a:prstClr val="black"/>
              </a:solidFill>
              <a:latin typeface="ＭＳ Ｐゴシック"/>
              <a:cs typeface="メイリオ" pitchFamily="50" charset="-128"/>
            </a:endParaRPr>
          </a:p>
          <a:p>
            <a:pPr defTabSz="645398">
              <a:lnSpc>
                <a:spcPts val="1081"/>
              </a:lnSpc>
              <a:defRPr/>
            </a:pPr>
            <a:r>
              <a:rPr kumimoji="0" lang="ja-JP" altLang="en-US" sz="884" kern="0" dirty="0">
                <a:solidFill>
                  <a:prstClr val="black"/>
                </a:solidFill>
                <a:latin typeface="ＭＳ Ｐゴシック"/>
                <a:cs typeface="メイリオ" pitchFamily="50" charset="-128"/>
              </a:rPr>
              <a:t>依頼した事例　　　　　　　</a:t>
            </a:r>
            <a:r>
              <a:rPr kumimoji="0" lang="ja-JP" altLang="en-US" sz="884" b="1" kern="0" dirty="0">
                <a:solidFill>
                  <a:prstClr val="black"/>
                </a:solidFill>
                <a:latin typeface="ＭＳ Ｐゴシック"/>
                <a:cs typeface="メイリオ" pitchFamily="50" charset="-128"/>
              </a:rPr>
              <a:t>　</a:t>
            </a:r>
            <a:r>
              <a:rPr kumimoji="0" lang="en-US" altLang="ja-JP" sz="884" b="1" kern="0" dirty="0">
                <a:solidFill>
                  <a:prstClr val="black"/>
                </a:solidFill>
                <a:latin typeface="ＭＳ Ｐゴシック"/>
                <a:cs typeface="メイリオ" pitchFamily="50" charset="-128"/>
              </a:rPr>
              <a:t>14</a:t>
            </a:r>
            <a:r>
              <a:rPr kumimoji="0" lang="ja-JP" altLang="en-US" sz="884" b="1" kern="0" dirty="0">
                <a:solidFill>
                  <a:prstClr val="black"/>
                </a:solidFill>
                <a:latin typeface="ＭＳ Ｐゴシック"/>
                <a:cs typeface="メイリオ" pitchFamily="50" charset="-128"/>
              </a:rPr>
              <a:t>件</a:t>
            </a:r>
            <a:r>
              <a:rPr kumimoji="0" lang="ja-JP" altLang="en-US" sz="884" kern="0" dirty="0">
                <a:solidFill>
                  <a:prstClr val="black"/>
                </a:solidFill>
                <a:latin typeface="ＭＳ Ｐゴシック"/>
                <a:cs typeface="メイリオ" pitchFamily="50" charset="-128"/>
              </a:rPr>
              <a:t>　</a:t>
            </a:r>
            <a:endParaRPr kumimoji="0" lang="en-US" altLang="ja-JP" sz="884" kern="0" dirty="0">
              <a:solidFill>
                <a:prstClr val="black"/>
              </a:solidFill>
              <a:latin typeface="ＭＳ Ｐゴシック"/>
              <a:cs typeface="メイリオ" pitchFamily="50" charset="-128"/>
            </a:endParaRPr>
          </a:p>
        </p:txBody>
      </p:sp>
      <p:sp>
        <p:nvSpPr>
          <p:cNvPr id="89" name="正方形/長方形 88"/>
          <p:cNvSpPr/>
          <p:nvPr/>
        </p:nvSpPr>
        <p:spPr>
          <a:xfrm>
            <a:off x="1721259" y="2424258"/>
            <a:ext cx="2106234" cy="212258"/>
          </a:xfrm>
          <a:prstGeom prst="rect">
            <a:avLst/>
          </a:prstGeom>
          <a:solidFill>
            <a:srgbClr val="E3F3D1"/>
          </a:solidFill>
          <a:ln w="3175"/>
        </p:spPr>
        <p:style>
          <a:lnRef idx="2">
            <a:schemeClr val="accent1">
              <a:shade val="50000"/>
            </a:schemeClr>
          </a:lnRef>
          <a:fillRef idx="1">
            <a:schemeClr val="accent1"/>
          </a:fillRef>
          <a:effectRef idx="0">
            <a:schemeClr val="accent1"/>
          </a:effectRef>
          <a:fontRef idx="minor">
            <a:schemeClr val="lt1"/>
          </a:fontRef>
        </p:style>
        <p:txBody>
          <a:bodyPr vert="horz" lIns="35376" rIns="35376" rtlCol="0" anchor="ctr"/>
          <a:lstStyle/>
          <a:p>
            <a:pPr algn="ctr">
              <a:lnSpc>
                <a:spcPts val="1081"/>
              </a:lnSpc>
            </a:pPr>
            <a:r>
              <a:rPr lang="ja-JP" altLang="en-US" sz="786" dirty="0">
                <a:solidFill>
                  <a:prstClr val="black"/>
                </a:solidFill>
              </a:rPr>
              <a:t>事実確認調査を行わなかった事例　</a:t>
            </a:r>
            <a:r>
              <a:rPr lang="en-US" altLang="ja-JP" sz="786" dirty="0">
                <a:solidFill>
                  <a:prstClr val="black"/>
                </a:solidFill>
              </a:rPr>
              <a:t>377</a:t>
            </a:r>
            <a:r>
              <a:rPr lang="ja-JP" altLang="en-US" sz="786" b="1" dirty="0">
                <a:solidFill>
                  <a:prstClr val="black"/>
                </a:solidFill>
                <a:latin typeface="ＭＳ Ｐゴシック"/>
              </a:rPr>
              <a:t>件</a:t>
            </a:r>
          </a:p>
        </p:txBody>
      </p:sp>
      <p:sp>
        <p:nvSpPr>
          <p:cNvPr id="82" name="右矢印 81"/>
          <p:cNvSpPr/>
          <p:nvPr/>
        </p:nvSpPr>
        <p:spPr>
          <a:xfrm>
            <a:off x="3782870" y="1940274"/>
            <a:ext cx="702078" cy="298734"/>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pPr algn="ctr"/>
            <a:r>
              <a:rPr lang="ja-JP" altLang="en-US" sz="983" b="1" dirty="0">
                <a:solidFill>
                  <a:prstClr val="white"/>
                </a:solidFill>
              </a:rPr>
              <a:t>　　</a:t>
            </a:r>
            <a:r>
              <a:rPr lang="en-US" altLang="ja-JP" sz="983" b="1" dirty="0">
                <a:solidFill>
                  <a:prstClr val="white"/>
                </a:solidFill>
              </a:rPr>
              <a:t>40</a:t>
            </a:r>
            <a:r>
              <a:rPr lang="ja-JP" altLang="en-US" sz="983" b="1" dirty="0">
                <a:solidFill>
                  <a:prstClr val="white"/>
                </a:solidFill>
              </a:rPr>
              <a:t>件</a:t>
            </a:r>
          </a:p>
        </p:txBody>
      </p:sp>
      <p:sp>
        <p:nvSpPr>
          <p:cNvPr id="80" name="右矢印 79"/>
          <p:cNvSpPr/>
          <p:nvPr/>
        </p:nvSpPr>
        <p:spPr>
          <a:xfrm>
            <a:off x="3782872" y="1571823"/>
            <a:ext cx="2533263" cy="300444"/>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175" tIns="32087" rIns="64175" bIns="32087" numCol="1" spcCol="0" rtlCol="0" fromWordArt="0" anchor="ctr" anchorCtr="0" forceAA="0" compatLnSpc="1">
            <a:prstTxWarp prst="textNoShape">
              <a:avLst/>
            </a:prstTxWarp>
            <a:noAutofit/>
          </a:bodyPr>
          <a:lstStyle/>
          <a:p>
            <a:pPr algn="ctr"/>
            <a:r>
              <a:rPr lang="en-US" altLang="ja-JP" sz="983" b="1" dirty="0">
                <a:solidFill>
                  <a:prstClr val="white"/>
                </a:solidFill>
                <a:latin typeface="ＭＳ Ｐゴシック"/>
              </a:rPr>
              <a:t>370</a:t>
            </a:r>
            <a:r>
              <a:rPr lang="ja-JP" altLang="en-US" sz="983" b="1" dirty="0">
                <a:solidFill>
                  <a:prstClr val="white"/>
                </a:solidFill>
                <a:latin typeface="ＭＳ Ｐゴシック"/>
              </a:rPr>
              <a:t>件</a:t>
            </a:r>
          </a:p>
        </p:txBody>
      </p:sp>
      <p:sp>
        <p:nvSpPr>
          <p:cNvPr id="81" name="屈折矢印 80"/>
          <p:cNvSpPr/>
          <p:nvPr/>
        </p:nvSpPr>
        <p:spPr>
          <a:xfrm>
            <a:off x="3626854" y="2155309"/>
            <a:ext cx="546061" cy="778367"/>
          </a:xfrm>
          <a:prstGeom prst="bentUpArrow">
            <a:avLst>
              <a:gd name="adj1" fmla="val 17841"/>
              <a:gd name="adj2" fmla="val 26587"/>
              <a:gd name="adj3" fmla="val 28060"/>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81" dirty="0">
              <a:solidFill>
                <a:prstClr val="black"/>
              </a:solidFill>
            </a:endParaRPr>
          </a:p>
        </p:txBody>
      </p:sp>
      <p:sp>
        <p:nvSpPr>
          <p:cNvPr id="67" name="テキスト ボックス 66"/>
          <p:cNvSpPr txBox="1"/>
          <p:nvPr/>
        </p:nvSpPr>
        <p:spPr>
          <a:xfrm>
            <a:off x="2991832" y="4328257"/>
            <a:ext cx="3273552" cy="211712"/>
          </a:xfrm>
          <a:prstGeom prst="rect">
            <a:avLst/>
          </a:prstGeom>
          <a:noFill/>
        </p:spPr>
        <p:txBody>
          <a:bodyPr wrap="square" rtlCol="0">
            <a:spAutoFit/>
          </a:bodyPr>
          <a:lstStyle/>
          <a:p>
            <a:pPr algn="ctr"/>
            <a:r>
              <a:rPr lang="ja-JP" altLang="en-US" sz="786" dirty="0">
                <a:solidFill>
                  <a:prstClr val="black"/>
                </a:solidFill>
              </a:rPr>
              <a:t>障害者虐待が認められた事業所種別</a:t>
            </a:r>
          </a:p>
        </p:txBody>
      </p:sp>
      <p:graphicFrame>
        <p:nvGraphicFramePr>
          <p:cNvPr id="75" name="表 74"/>
          <p:cNvGraphicFramePr>
            <a:graphicFrameLocks noGrp="1"/>
          </p:cNvGraphicFramePr>
          <p:nvPr>
            <p:extLst/>
          </p:nvPr>
        </p:nvGraphicFramePr>
        <p:xfrm>
          <a:off x="6428699" y="4771067"/>
          <a:ext cx="3204825" cy="360827"/>
        </p:xfrm>
        <a:graphic>
          <a:graphicData uri="http://schemas.openxmlformats.org/drawingml/2006/table">
            <a:tbl>
              <a:tblPr firstRow="1" bandRow="1">
                <a:tableStyleId>{5C22544A-7EE6-4342-B048-85BDC9FD1C3A}</a:tableStyleId>
              </a:tblPr>
              <a:tblGrid>
                <a:gridCol w="640965">
                  <a:extLst>
                    <a:ext uri="{9D8B030D-6E8A-4147-A177-3AD203B41FA5}">
                      <a16:colId xmlns:a16="http://schemas.microsoft.com/office/drawing/2014/main" xmlns="" val="20000"/>
                    </a:ext>
                  </a:extLst>
                </a:gridCol>
                <a:gridCol w="640965">
                  <a:extLst>
                    <a:ext uri="{9D8B030D-6E8A-4147-A177-3AD203B41FA5}">
                      <a16:colId xmlns:a16="http://schemas.microsoft.com/office/drawing/2014/main" xmlns="" val="20001"/>
                    </a:ext>
                  </a:extLst>
                </a:gridCol>
                <a:gridCol w="640965">
                  <a:extLst>
                    <a:ext uri="{9D8B030D-6E8A-4147-A177-3AD203B41FA5}">
                      <a16:colId xmlns:a16="http://schemas.microsoft.com/office/drawing/2014/main" xmlns="" val="20002"/>
                    </a:ext>
                  </a:extLst>
                </a:gridCol>
                <a:gridCol w="640965">
                  <a:extLst>
                    <a:ext uri="{9D8B030D-6E8A-4147-A177-3AD203B41FA5}">
                      <a16:colId xmlns:a16="http://schemas.microsoft.com/office/drawing/2014/main" xmlns="" val="20003"/>
                    </a:ext>
                  </a:extLst>
                </a:gridCol>
                <a:gridCol w="640965">
                  <a:extLst>
                    <a:ext uri="{9D8B030D-6E8A-4147-A177-3AD203B41FA5}">
                      <a16:colId xmlns:a16="http://schemas.microsoft.com/office/drawing/2014/main" xmlns="" val="20004"/>
                    </a:ext>
                  </a:extLst>
                </a:gridCol>
              </a:tblGrid>
              <a:tr h="175691">
                <a:tc>
                  <a:txBody>
                    <a:bodyPr/>
                    <a:lstStyle/>
                    <a:p>
                      <a:pPr algn="ctr"/>
                      <a:r>
                        <a:rPr kumimoji="1" lang="ja-JP" altLang="en-US" sz="900" b="0" dirty="0">
                          <a:solidFill>
                            <a:schemeClr val="tx1"/>
                          </a:solidFill>
                        </a:rPr>
                        <a:t>身体障害</a:t>
                      </a:r>
                    </a:p>
                  </a:txBody>
                  <a:tcPr marL="39000" marR="39000" marT="3537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知的障害</a:t>
                      </a:r>
                    </a:p>
                  </a:txBody>
                  <a:tcPr marL="39000" marR="39000" marT="3537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精神障害</a:t>
                      </a:r>
                    </a:p>
                  </a:txBody>
                  <a:tcPr marL="39000" marR="39000" marT="3537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発達障害</a:t>
                      </a:r>
                    </a:p>
                  </a:txBody>
                  <a:tcPr marL="39000" marR="39000" marT="3537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rPr>
                        <a:t>難病等</a:t>
                      </a:r>
                    </a:p>
                  </a:txBody>
                  <a:tcPr marL="39000" marR="39000" marT="3537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85136">
                <a:tc>
                  <a:txBody>
                    <a:bodyPr/>
                    <a:lstStyle/>
                    <a:p>
                      <a:pPr algn="ctr"/>
                      <a:r>
                        <a:rPr kumimoji="1" lang="en-US" altLang="ja-JP" sz="1000" dirty="0">
                          <a:solidFill>
                            <a:schemeClr val="tx1"/>
                          </a:solidFill>
                        </a:rPr>
                        <a:t>14.4%</a:t>
                      </a:r>
                      <a:endParaRPr kumimoji="1" lang="ja-JP" altLang="en-US" sz="1000" dirty="0">
                        <a:solidFill>
                          <a:schemeClr val="tx1"/>
                        </a:solidFill>
                      </a:endParaRPr>
                    </a:p>
                  </a:txBody>
                  <a:tcPr marL="39000" marR="39000" marT="3537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68.6%</a:t>
                      </a:r>
                      <a:endParaRPr kumimoji="1" lang="ja-JP" altLang="en-US" sz="1000" dirty="0">
                        <a:solidFill>
                          <a:schemeClr val="tx1"/>
                        </a:solidFill>
                      </a:endParaRPr>
                    </a:p>
                  </a:txBody>
                  <a:tcPr marL="39000" marR="39000" marT="3537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11.8%</a:t>
                      </a:r>
                      <a:endParaRPr kumimoji="1" lang="ja-JP" altLang="en-US" sz="1000" dirty="0">
                        <a:solidFill>
                          <a:schemeClr val="tx1"/>
                        </a:solidFill>
                      </a:endParaRPr>
                    </a:p>
                  </a:txBody>
                  <a:tcPr marL="39000" marR="39000" marT="3537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3.6%</a:t>
                      </a:r>
                      <a:endParaRPr kumimoji="1" lang="ja-JP" altLang="en-US" sz="1000" dirty="0">
                        <a:solidFill>
                          <a:schemeClr val="tx1"/>
                        </a:solidFill>
                      </a:endParaRPr>
                    </a:p>
                  </a:txBody>
                  <a:tcPr marL="39000" marR="39000" marT="3537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rPr>
                        <a:t>0.7%</a:t>
                      </a:r>
                      <a:endParaRPr kumimoji="1" lang="ja-JP" altLang="en-US" sz="1000" dirty="0">
                        <a:solidFill>
                          <a:schemeClr val="tx1"/>
                        </a:solidFill>
                      </a:endParaRPr>
                    </a:p>
                  </a:txBody>
                  <a:tcPr marL="39000" marR="39000" marT="3537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78" name="表 77"/>
          <p:cNvGraphicFramePr>
            <a:graphicFrameLocks noGrp="1"/>
          </p:cNvGraphicFramePr>
          <p:nvPr>
            <p:extLst/>
          </p:nvPr>
        </p:nvGraphicFramePr>
        <p:xfrm>
          <a:off x="212653" y="5671917"/>
          <a:ext cx="3015877" cy="884409"/>
        </p:xfrm>
        <a:graphic>
          <a:graphicData uri="http://schemas.openxmlformats.org/drawingml/2006/table">
            <a:tbl>
              <a:tblPr firstRow="1" bandRow="1">
                <a:tableStyleId>{5C22544A-7EE6-4342-B048-85BDC9FD1C3A}</a:tableStyleId>
              </a:tblPr>
              <a:tblGrid>
                <a:gridCol w="2520774">
                  <a:extLst>
                    <a:ext uri="{9D8B030D-6E8A-4147-A177-3AD203B41FA5}">
                      <a16:colId xmlns:a16="http://schemas.microsoft.com/office/drawing/2014/main" xmlns="" val="20000"/>
                    </a:ext>
                  </a:extLst>
                </a:gridCol>
                <a:gridCol w="495103">
                  <a:extLst>
                    <a:ext uri="{9D8B030D-6E8A-4147-A177-3AD203B41FA5}">
                      <a16:colId xmlns:a16="http://schemas.microsoft.com/office/drawing/2014/main" xmlns="" val="20001"/>
                    </a:ext>
                  </a:extLst>
                </a:gridCol>
              </a:tblGrid>
              <a:tr h="176882">
                <a:tc>
                  <a:txBody>
                    <a:bodyPr/>
                    <a:lstStyle/>
                    <a:p>
                      <a:r>
                        <a:rPr kumimoji="1" lang="ja-JP" altLang="en-US" sz="800" b="0" dirty="0">
                          <a:solidFill>
                            <a:schemeClr val="tx1"/>
                          </a:solidFill>
                        </a:rPr>
                        <a:t>教育・知識・介護技術等に関する問題</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b="0" dirty="0">
                          <a:solidFill>
                            <a:schemeClr val="tx1"/>
                          </a:solidFill>
                          <a:latin typeface="+mn-lt"/>
                          <a:ea typeface="+mj-ea"/>
                        </a:rPr>
                        <a:t>65.1%</a:t>
                      </a:r>
                      <a:endParaRPr kumimoji="1" lang="ja-JP" altLang="en-US" sz="900" b="0" dirty="0">
                        <a:solidFill>
                          <a:schemeClr val="tx1"/>
                        </a:solidFill>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76882">
                <a:tc>
                  <a:txBody>
                    <a:bodyPr/>
                    <a:lstStyle/>
                    <a:p>
                      <a:r>
                        <a:rPr kumimoji="1" lang="ja-JP" altLang="en-US" sz="800" dirty="0"/>
                        <a:t>倫理観や理念の欠如</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53.0%</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76882">
                <a:tc>
                  <a:txBody>
                    <a:bodyPr/>
                    <a:lstStyle/>
                    <a:p>
                      <a:r>
                        <a:rPr kumimoji="1" lang="ja-JP" altLang="en-US" sz="800" dirty="0"/>
                        <a:t>職員のストレスや感情コントロールの問題</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52.2%</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76882">
                <a:tc>
                  <a:txBody>
                    <a:bodyPr/>
                    <a:lstStyle/>
                    <a:p>
                      <a:r>
                        <a:rPr kumimoji="1" lang="ja-JP" altLang="en-US" sz="800" dirty="0"/>
                        <a:t>虐待を助長する組織風土や職員間の関係性の悪さ</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22.0%</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76882">
                <a:tc>
                  <a:txBody>
                    <a:bodyPr/>
                    <a:lstStyle/>
                    <a:p>
                      <a:r>
                        <a:rPr kumimoji="1" lang="ja-JP" altLang="en-US" sz="800" dirty="0"/>
                        <a:t>人員不足や人員配置の問題及び関連する多忙さ</a:t>
                      </a: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latin typeface="+mn-lt"/>
                          <a:ea typeface="+mj-ea"/>
                        </a:rPr>
                        <a:t>22.0%</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sp>
        <p:nvSpPr>
          <p:cNvPr id="83" name="テキスト ボックス 82"/>
          <p:cNvSpPr txBox="1"/>
          <p:nvPr/>
        </p:nvSpPr>
        <p:spPr>
          <a:xfrm>
            <a:off x="190805" y="5455874"/>
            <a:ext cx="3127681" cy="211712"/>
          </a:xfrm>
          <a:prstGeom prst="rect">
            <a:avLst/>
          </a:prstGeom>
          <a:noFill/>
        </p:spPr>
        <p:txBody>
          <a:bodyPr wrap="square" rtlCol="0">
            <a:spAutoFit/>
          </a:bodyPr>
          <a:lstStyle/>
          <a:p>
            <a:pPr algn="ctr"/>
            <a:r>
              <a:rPr lang="ja-JP" altLang="en-US" sz="786" dirty="0">
                <a:solidFill>
                  <a:prstClr val="black"/>
                </a:solidFill>
              </a:rPr>
              <a:t>市区町村等職員が判断した虐待の発生要因（複数回答）</a:t>
            </a:r>
          </a:p>
        </p:txBody>
      </p:sp>
      <p:sp>
        <p:nvSpPr>
          <p:cNvPr id="90" name="テキスト ボックス 89"/>
          <p:cNvSpPr txBox="1"/>
          <p:nvPr/>
        </p:nvSpPr>
        <p:spPr>
          <a:xfrm>
            <a:off x="3305543" y="3567645"/>
            <a:ext cx="2727739" cy="211712"/>
          </a:xfrm>
          <a:prstGeom prst="rect">
            <a:avLst/>
          </a:prstGeom>
          <a:noFill/>
        </p:spPr>
        <p:txBody>
          <a:bodyPr wrap="square" rtlCol="0">
            <a:spAutoFit/>
          </a:bodyPr>
          <a:lstStyle/>
          <a:p>
            <a:pPr algn="ctr"/>
            <a:r>
              <a:rPr lang="ja-JP" altLang="en-US" sz="786" dirty="0">
                <a:solidFill>
                  <a:prstClr val="black"/>
                </a:solidFill>
              </a:rPr>
              <a:t>虐待行為の類型（複数回答）</a:t>
            </a:r>
          </a:p>
        </p:txBody>
      </p:sp>
      <p:graphicFrame>
        <p:nvGraphicFramePr>
          <p:cNvPr id="91" name="表 90"/>
          <p:cNvGraphicFramePr>
            <a:graphicFrameLocks noGrp="1"/>
          </p:cNvGraphicFramePr>
          <p:nvPr>
            <p:extLst/>
          </p:nvPr>
        </p:nvGraphicFramePr>
        <p:xfrm>
          <a:off x="3006131" y="3757082"/>
          <a:ext cx="3158246" cy="423072"/>
        </p:xfrm>
        <a:graphic>
          <a:graphicData uri="http://schemas.openxmlformats.org/drawingml/2006/table">
            <a:tbl>
              <a:tblPr firstRow="1" bandRow="1">
                <a:tableStyleId>{5C22544A-7EE6-4342-B048-85BDC9FD1C3A}</a:tableStyleId>
              </a:tblPr>
              <a:tblGrid>
                <a:gridCol w="631649">
                  <a:extLst>
                    <a:ext uri="{9D8B030D-6E8A-4147-A177-3AD203B41FA5}">
                      <a16:colId xmlns:a16="http://schemas.microsoft.com/office/drawing/2014/main" xmlns="" val="20000"/>
                    </a:ext>
                  </a:extLst>
                </a:gridCol>
                <a:gridCol w="631649">
                  <a:extLst>
                    <a:ext uri="{9D8B030D-6E8A-4147-A177-3AD203B41FA5}">
                      <a16:colId xmlns:a16="http://schemas.microsoft.com/office/drawing/2014/main" xmlns="" val="20001"/>
                    </a:ext>
                  </a:extLst>
                </a:gridCol>
                <a:gridCol w="631649">
                  <a:extLst>
                    <a:ext uri="{9D8B030D-6E8A-4147-A177-3AD203B41FA5}">
                      <a16:colId xmlns:a16="http://schemas.microsoft.com/office/drawing/2014/main" xmlns="" val="20002"/>
                    </a:ext>
                  </a:extLst>
                </a:gridCol>
                <a:gridCol w="631649">
                  <a:extLst>
                    <a:ext uri="{9D8B030D-6E8A-4147-A177-3AD203B41FA5}">
                      <a16:colId xmlns:a16="http://schemas.microsoft.com/office/drawing/2014/main" xmlns="" val="20003"/>
                    </a:ext>
                  </a:extLst>
                </a:gridCol>
                <a:gridCol w="631649">
                  <a:extLst>
                    <a:ext uri="{9D8B030D-6E8A-4147-A177-3AD203B41FA5}">
                      <a16:colId xmlns:a16="http://schemas.microsoft.com/office/drawing/2014/main" xmlns="" val="20004"/>
                    </a:ext>
                  </a:extLst>
                </a:gridCol>
              </a:tblGrid>
              <a:tr h="210790">
                <a:tc>
                  <a:txBody>
                    <a:bodyPr/>
                    <a:lstStyle/>
                    <a:p>
                      <a:pPr algn="ctr"/>
                      <a:r>
                        <a:rPr kumimoji="1" lang="ja-JP" altLang="en-US" sz="800" b="0" dirty="0"/>
                        <a:t>身体的虐待</a:t>
                      </a:r>
                    </a:p>
                  </a:txBody>
                  <a:tcPr marL="0" marR="0" marT="0" marB="0" anchor="ctr">
                    <a:solidFill>
                      <a:schemeClr val="tx2"/>
                    </a:solidFill>
                  </a:tcPr>
                </a:tc>
                <a:tc>
                  <a:txBody>
                    <a:bodyPr/>
                    <a:lstStyle/>
                    <a:p>
                      <a:pPr algn="ctr"/>
                      <a:r>
                        <a:rPr kumimoji="1" lang="ja-JP" altLang="en-US" sz="800" b="0" dirty="0"/>
                        <a:t>性的虐待</a:t>
                      </a:r>
                    </a:p>
                  </a:txBody>
                  <a:tcPr marL="0" marR="0" marT="0" marB="0" anchor="ctr">
                    <a:solidFill>
                      <a:schemeClr val="tx2"/>
                    </a:solidFill>
                  </a:tcPr>
                </a:tc>
                <a:tc>
                  <a:txBody>
                    <a:bodyPr/>
                    <a:lstStyle/>
                    <a:p>
                      <a:pPr algn="ctr"/>
                      <a:r>
                        <a:rPr kumimoji="1" lang="ja-JP" altLang="en-US" sz="800" b="0" dirty="0"/>
                        <a:t>心理的虐待</a:t>
                      </a:r>
                    </a:p>
                  </a:txBody>
                  <a:tcPr marL="0" marR="0" marT="0" marB="0" anchor="ctr">
                    <a:solidFill>
                      <a:schemeClr val="tx2"/>
                    </a:solidFill>
                  </a:tcPr>
                </a:tc>
                <a:tc>
                  <a:txBody>
                    <a:bodyPr/>
                    <a:lstStyle/>
                    <a:p>
                      <a:pPr algn="ctr"/>
                      <a:r>
                        <a:rPr kumimoji="1" lang="ja-JP" altLang="en-US" sz="800" b="0" dirty="0"/>
                        <a:t>放棄、放置</a:t>
                      </a:r>
                    </a:p>
                  </a:txBody>
                  <a:tcPr marL="0" marR="0" marT="0" marB="0" anchor="ctr">
                    <a:solidFill>
                      <a:schemeClr val="tx2"/>
                    </a:solidFill>
                  </a:tcPr>
                </a:tc>
                <a:tc>
                  <a:txBody>
                    <a:bodyPr/>
                    <a:lstStyle/>
                    <a:p>
                      <a:pPr algn="ctr"/>
                      <a:r>
                        <a:rPr kumimoji="1" lang="ja-JP" altLang="en-US" sz="800" b="0" dirty="0"/>
                        <a:t>経済的虐待</a:t>
                      </a:r>
                    </a:p>
                  </a:txBody>
                  <a:tcPr marL="0" marR="0" marT="0" marB="0" anchor="ctr">
                    <a:solidFill>
                      <a:schemeClr val="tx2"/>
                    </a:solidFill>
                  </a:tcPr>
                </a:tc>
                <a:extLst>
                  <a:ext uri="{0D108BD9-81ED-4DB2-BD59-A6C34878D82A}">
                    <a16:rowId xmlns:a16="http://schemas.microsoft.com/office/drawing/2014/main" xmlns="" val="10000"/>
                  </a:ext>
                </a:extLst>
              </a:tr>
              <a:tr h="212282">
                <a:tc>
                  <a:txBody>
                    <a:bodyPr/>
                    <a:lstStyle/>
                    <a:p>
                      <a:pPr algn="ctr"/>
                      <a:r>
                        <a:rPr kumimoji="1" lang="en-US" altLang="ja-JP" sz="1000" dirty="0"/>
                        <a:t>57.1%</a:t>
                      </a:r>
                      <a:endParaRPr kumimoji="1" lang="ja-JP" altLang="en-US" sz="1000" dirty="0"/>
                    </a:p>
                  </a:txBody>
                  <a:tcPr marL="39000" marR="39000" marT="0" marB="0" anchor="ctr"/>
                </a:tc>
                <a:tc>
                  <a:txBody>
                    <a:bodyPr/>
                    <a:lstStyle/>
                    <a:p>
                      <a:pPr algn="ctr"/>
                      <a:r>
                        <a:rPr kumimoji="1" lang="en-US" altLang="ja-JP" sz="1000" dirty="0"/>
                        <a:t>12.0%</a:t>
                      </a:r>
                      <a:endParaRPr kumimoji="1" lang="ja-JP" altLang="en-US" sz="1000" dirty="0"/>
                    </a:p>
                  </a:txBody>
                  <a:tcPr marL="39000" marR="39000" marT="0" marB="0" anchor="ctr"/>
                </a:tc>
                <a:tc>
                  <a:txBody>
                    <a:bodyPr/>
                    <a:lstStyle/>
                    <a:p>
                      <a:pPr algn="ctr"/>
                      <a:r>
                        <a:rPr kumimoji="1" lang="en-US" altLang="ja-JP" sz="1000" dirty="0"/>
                        <a:t>42.1%</a:t>
                      </a:r>
                      <a:endParaRPr kumimoji="1" lang="ja-JP" altLang="en-US" sz="1000" dirty="0"/>
                    </a:p>
                  </a:txBody>
                  <a:tcPr marL="39000" marR="39000" marT="0" marB="0" anchor="ctr"/>
                </a:tc>
                <a:tc>
                  <a:txBody>
                    <a:bodyPr/>
                    <a:lstStyle/>
                    <a:p>
                      <a:pPr algn="ctr"/>
                      <a:r>
                        <a:rPr kumimoji="1" lang="en-US" altLang="ja-JP" sz="1000" dirty="0"/>
                        <a:t>6.5%</a:t>
                      </a:r>
                      <a:endParaRPr kumimoji="1" lang="ja-JP" altLang="en-US" sz="1000" dirty="0"/>
                    </a:p>
                  </a:txBody>
                  <a:tcPr marL="39000" marR="39000" marT="0" marB="0" anchor="ctr"/>
                </a:tc>
                <a:tc>
                  <a:txBody>
                    <a:bodyPr/>
                    <a:lstStyle/>
                    <a:p>
                      <a:pPr algn="ctr"/>
                      <a:r>
                        <a:rPr kumimoji="1" lang="en-US" altLang="ja-JP" sz="1000" dirty="0"/>
                        <a:t>9.5%</a:t>
                      </a:r>
                      <a:endParaRPr kumimoji="1" lang="ja-JP" altLang="en-US" sz="1000" dirty="0"/>
                    </a:p>
                  </a:txBody>
                  <a:tcPr marL="39000" marR="39000" marT="0" marB="0" anchor="ctr"/>
                </a:tc>
                <a:extLst>
                  <a:ext uri="{0D108BD9-81ED-4DB2-BD59-A6C34878D82A}">
                    <a16:rowId xmlns:a16="http://schemas.microsoft.com/office/drawing/2014/main" xmlns="" val="10001"/>
                  </a:ext>
                </a:extLst>
              </a:tr>
            </a:tbl>
          </a:graphicData>
        </a:graphic>
      </p:graphicFrame>
      <p:sp>
        <p:nvSpPr>
          <p:cNvPr id="66" name="右矢印 65"/>
          <p:cNvSpPr/>
          <p:nvPr/>
        </p:nvSpPr>
        <p:spPr>
          <a:xfrm>
            <a:off x="2945213" y="4166495"/>
            <a:ext cx="3398451" cy="257891"/>
          </a:xfrm>
          <a:prstGeom prst="rightArrow">
            <a:avLst/>
          </a:prstGeom>
          <a:gradFill>
            <a:gsLst>
              <a:gs pos="0">
                <a:schemeClr val="tx2">
                  <a:lumMod val="50000"/>
                </a:schemeClr>
              </a:gs>
              <a:gs pos="63000">
                <a:schemeClr val="tx2">
                  <a:lumMod val="60000"/>
                  <a:lumOff val="40000"/>
                </a:schemeClr>
              </a:gs>
              <a:gs pos="100000">
                <a:schemeClr val="tx2">
                  <a:lumMod val="40000"/>
                  <a:lumOff val="60000"/>
                </a:schemeClr>
              </a:gs>
            </a:gsLst>
            <a:lin ang="16200000" scaled="0"/>
          </a:gra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81" dirty="0">
              <a:solidFill>
                <a:prstClr val="black"/>
              </a:solidFill>
            </a:endParaRPr>
          </a:p>
        </p:txBody>
      </p:sp>
      <p:pic>
        <p:nvPicPr>
          <p:cNvPr id="12" name="図 11">
            <a:extLst>
              <a:ext uri="{FF2B5EF4-FFF2-40B4-BE49-F238E27FC236}">
                <a16:creationId xmlns:a16="http://schemas.microsoft.com/office/drawing/2014/main" xmlns="" id="{F59B0566-CDD1-4301-A632-DD618A1CB93F}"/>
              </a:ext>
            </a:extLst>
          </p:cNvPr>
          <p:cNvPicPr>
            <a:picLocks noChangeAspect="1"/>
          </p:cNvPicPr>
          <p:nvPr/>
        </p:nvPicPr>
        <p:blipFill>
          <a:blip r:embed="rId3"/>
          <a:stretch>
            <a:fillRect/>
          </a:stretch>
        </p:blipFill>
        <p:spPr>
          <a:xfrm>
            <a:off x="3585832" y="4520708"/>
            <a:ext cx="2117213" cy="2040706"/>
          </a:xfrm>
          <a:prstGeom prst="rect">
            <a:avLst/>
          </a:prstGeom>
        </p:spPr>
      </p:pic>
      <p:sp>
        <p:nvSpPr>
          <p:cNvPr id="60" name="スライド番号プレースホルダー 3"/>
          <p:cNvSpPr txBox="1">
            <a:spLocks/>
          </p:cNvSpPr>
          <p:nvPr/>
        </p:nvSpPr>
        <p:spPr>
          <a:xfrm>
            <a:off x="7610152" y="6466711"/>
            <a:ext cx="2311400" cy="358800"/>
          </a:xfrm>
          <a:prstGeom prst="rect">
            <a:avLst/>
          </a:prstGeom>
        </p:spPr>
        <p:txBody>
          <a:bodyPr vert="horz" lIns="89856" tIns="44928" rIns="89856" bIns="4492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4AE95C0-234B-49A8-AC9D-E95C4502BD26}" type="slidenum">
              <a:rPr lang="ja-JP" altLang="en-US" sz="1376">
                <a:solidFill>
                  <a:prstClr val="black"/>
                </a:solidFill>
                <a:latin typeface="ＭＳ Ｐゴシック"/>
              </a:rPr>
              <a:pPr/>
              <a:t>89</a:t>
            </a:fld>
            <a:endParaRPr lang="ja-JP" altLang="en-US" sz="1376" dirty="0">
              <a:solidFill>
                <a:prstClr val="black"/>
              </a:solidFill>
              <a:latin typeface="ＭＳ Ｐゴシック"/>
            </a:endParaRPr>
          </a:p>
        </p:txBody>
      </p:sp>
    </p:spTree>
    <p:extLst>
      <p:ext uri="{BB962C8B-B14F-4D97-AF65-F5344CB8AC3E}">
        <p14:creationId xmlns:p14="http://schemas.microsoft.com/office/powerpoint/2010/main" val="3971510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32442"/>
            <a:ext cx="9906000" cy="548679"/>
          </a:xfrm>
          <a:noFill/>
        </p:spPr>
        <p:txBody>
          <a:bodyPr>
            <a:normAutofit/>
          </a:bodyPr>
          <a:lstStyle/>
          <a:p>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障害福祉サービス等に関する公費負担及び利用者負担</a:t>
            </a:r>
          </a:p>
        </p:txBody>
      </p:sp>
      <p:sp>
        <p:nvSpPr>
          <p:cNvPr id="18" name="テキスト ボックス 17"/>
          <p:cNvSpPr txBox="1"/>
          <p:nvPr/>
        </p:nvSpPr>
        <p:spPr>
          <a:xfrm>
            <a:off x="202984" y="5889980"/>
            <a:ext cx="9338805" cy="215433"/>
          </a:xfrm>
          <a:prstGeom prst="rect">
            <a:avLst/>
          </a:prstGeom>
          <a:noFill/>
        </p:spPr>
        <p:txBody>
          <a:bodyPr wrap="square" lIns="91428" tIns="45715" rIns="91428" bIns="45715" rtlCol="0">
            <a:spAutoFit/>
          </a:bodyPr>
          <a:lstStyle/>
          <a:p>
            <a:pPr defTabSz="914284" fontAlgn="auto">
              <a:spcBef>
                <a:spcPts val="0"/>
              </a:spcBef>
              <a:spcAft>
                <a:spcPts val="0"/>
              </a:spcAft>
            </a:pPr>
            <a:r>
              <a:rPr lang="ja-JP" altLang="en-US" sz="7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利用者負担率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           0.4%          0.4%</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0.5%          0.5%           0.6%          0.6%           </a:t>
            </a:r>
            <a:r>
              <a:rPr lang="en-US" altLang="ja-JP" sz="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0.7%</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352673" y="6302755"/>
            <a:ext cx="5669989" cy="584765"/>
          </a:xfrm>
          <a:prstGeom prst="rect">
            <a:avLst/>
          </a:prstGeom>
          <a:noFill/>
        </p:spPr>
        <p:txBody>
          <a:bodyPr wrap="square" lIns="91428" tIns="45715" rIns="91428" bIns="45715" rtlCol="0">
            <a:spAutoFit/>
          </a:bodyPr>
          <a:lstStyle/>
          <a:p>
            <a:pPr defTabSz="914284" fontAlgn="auto">
              <a:spcBef>
                <a:spcPts val="0"/>
              </a:spcBef>
              <a:spcAft>
                <a:spcPts val="0"/>
              </a:spcAft>
            </a:pPr>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国及び地方自治体の負担額：障害者自立支援給付費負担金（実績額。</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は当初予算額、</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は概算要求額）。</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84"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負担</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割合は、国：都道府県：市町村＝２：１：１</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84" fontAlgn="auto">
              <a:spcBef>
                <a:spcPts val="0"/>
              </a:spcBef>
              <a:spcAft>
                <a:spcPts val="0"/>
              </a:spcAft>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利用者負担額：国保連データ（</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H20-28</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）及び障害者自立支援給付費負担金を元に障害福祉課推計。</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84" fontAlgn="auto">
              <a:spcBef>
                <a:spcPts val="0"/>
              </a:spcBef>
              <a:spcAft>
                <a:spcPts val="0"/>
              </a:spcAft>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利用者負担率：国保連データ（</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H20-28</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H18</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H19</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H20</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の負担率、</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の負担率で仮置き。</a:t>
            </a:r>
            <a:endPar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63272" y="294089"/>
            <a:ext cx="9842765" cy="5663007"/>
            <a:chOff x="68261" y="394205"/>
            <a:chExt cx="10625139" cy="6243728"/>
          </a:xfrm>
        </p:grpSpPr>
        <p:graphicFrame>
          <p:nvGraphicFramePr>
            <p:cNvPr id="17" name="グラフ 16"/>
            <p:cNvGraphicFramePr>
              <a:graphicFrameLocks/>
            </p:cNvGraphicFramePr>
            <p:nvPr>
              <p:extLst>
                <p:ext uri="{D42A27DB-BD31-4B8C-83A1-F6EECF244321}">
                  <p14:modId xmlns:p14="http://schemas.microsoft.com/office/powerpoint/2010/main" val="2119740765"/>
                </p:ext>
              </p:extLst>
            </p:nvPr>
          </p:nvGraphicFramePr>
          <p:xfrm>
            <a:off x="68261" y="394205"/>
            <a:ext cx="10625139" cy="6243728"/>
          </p:xfrm>
          <a:graphic>
            <a:graphicData uri="http://schemas.openxmlformats.org/drawingml/2006/chart">
              <c:chart xmlns:c="http://schemas.openxmlformats.org/drawingml/2006/chart" xmlns:r="http://schemas.openxmlformats.org/officeDocument/2006/relationships" r:id="rId3"/>
            </a:graphicData>
          </a:graphic>
        </p:graphicFrame>
        <p:sp>
          <p:nvSpPr>
            <p:cNvPr id="20" name="テキスト ボックス 1"/>
            <p:cNvSpPr txBox="1"/>
            <p:nvPr/>
          </p:nvSpPr>
          <p:spPr>
            <a:xfrm>
              <a:off x="8947100" y="972319"/>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1" name="テキスト ボックス 1"/>
            <p:cNvSpPr txBox="1"/>
            <p:nvPr/>
          </p:nvSpPr>
          <p:spPr>
            <a:xfrm>
              <a:off x="8243856" y="1260351"/>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2" name="テキスト ボックス 1"/>
            <p:cNvSpPr txBox="1"/>
            <p:nvPr/>
          </p:nvSpPr>
          <p:spPr>
            <a:xfrm>
              <a:off x="7578948" y="1548383"/>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3" name="テキスト ボックス 1"/>
            <p:cNvSpPr txBox="1"/>
            <p:nvPr/>
          </p:nvSpPr>
          <p:spPr>
            <a:xfrm>
              <a:off x="6895996" y="1836415"/>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4" name="テキスト ボックス 1"/>
            <p:cNvSpPr txBox="1"/>
            <p:nvPr/>
          </p:nvSpPr>
          <p:spPr>
            <a:xfrm>
              <a:off x="6155624" y="2052439"/>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endPar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1"/>
            <p:cNvSpPr txBox="1"/>
            <p:nvPr/>
          </p:nvSpPr>
          <p:spPr>
            <a:xfrm>
              <a:off x="5507552" y="2340471"/>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6" name="テキスト ボックス 1"/>
            <p:cNvSpPr txBox="1"/>
            <p:nvPr/>
          </p:nvSpPr>
          <p:spPr>
            <a:xfrm>
              <a:off x="4787472" y="2628503"/>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7" name="テキスト ボックス 1"/>
            <p:cNvSpPr txBox="1"/>
            <p:nvPr/>
          </p:nvSpPr>
          <p:spPr>
            <a:xfrm>
              <a:off x="4139400" y="2916535"/>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8" name="テキスト ボックス 1"/>
            <p:cNvSpPr txBox="1"/>
            <p:nvPr/>
          </p:nvSpPr>
          <p:spPr>
            <a:xfrm>
              <a:off x="3364148" y="3060551"/>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9" name="テキスト ボックス 1"/>
            <p:cNvSpPr txBox="1"/>
            <p:nvPr/>
          </p:nvSpPr>
          <p:spPr>
            <a:xfrm>
              <a:off x="2682404" y="3313886"/>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30" name="テキスト ボックス 1"/>
            <p:cNvSpPr txBox="1"/>
            <p:nvPr/>
          </p:nvSpPr>
          <p:spPr>
            <a:xfrm>
              <a:off x="1869528" y="3456595"/>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0.9</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31" name="テキスト ボックス 1"/>
            <p:cNvSpPr txBox="1"/>
            <p:nvPr/>
          </p:nvSpPr>
          <p:spPr>
            <a:xfrm>
              <a:off x="1257732" y="3960651"/>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0.6</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grpSp>
      <p:sp>
        <p:nvSpPr>
          <p:cNvPr id="32" name="テキスト ボックス 31"/>
          <p:cNvSpPr txBox="1"/>
          <p:nvPr/>
        </p:nvSpPr>
        <p:spPr>
          <a:xfrm>
            <a:off x="417042" y="6041480"/>
            <a:ext cx="9338805" cy="215433"/>
          </a:xfrm>
          <a:prstGeom prst="rect">
            <a:avLst/>
          </a:prstGeom>
          <a:noFill/>
        </p:spPr>
        <p:txBody>
          <a:bodyPr wrap="square" lIns="91428" tIns="45715" rIns="91428" bIns="45715" rtlCol="0">
            <a:spAutoFit/>
          </a:bodyPr>
          <a:lstStyle/>
          <a:p>
            <a:pPr defTabSz="914284" fontAlgn="auto">
              <a:spcBef>
                <a:spcPts val="0"/>
              </a:spcBef>
              <a:spcAft>
                <a:spcPts val="0"/>
              </a:spcAft>
            </a:pPr>
            <a:r>
              <a:rPr lang="ja-JP" altLang="en-US" sz="7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伸び率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66.2%</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11.9%           9.5%          9.2%</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14.9%          9.6%           8.1%        10.2%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7.9%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8.3%</a:t>
            </a:r>
            <a:endPar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スライド番号プレースホルダー 1"/>
          <p:cNvSpPr>
            <a:spLocks noGrp="1"/>
          </p:cNvSpPr>
          <p:nvPr>
            <p:ph type="sldNum" sz="quarter" idx="12"/>
          </p:nvPr>
        </p:nvSpPr>
        <p:spPr>
          <a:xfrm>
            <a:off x="7531149" y="6431974"/>
            <a:ext cx="2311400" cy="365125"/>
          </a:xfrm>
        </p:spPr>
        <p:txBody>
          <a:bodyPr/>
          <a:lstStyle/>
          <a:p>
            <a:pPr>
              <a:defRPr/>
            </a:pPr>
            <a:fld id="{E6EF40BC-E0AD-45D8-BA5D-F4901C8EA8CA}" type="slidenum">
              <a:rPr lang="en-US" altLang="ja-JP" smtClean="0">
                <a:solidFill>
                  <a:schemeClr val="tx1"/>
                </a:solidFill>
              </a:rPr>
              <a:pPr>
                <a:defRPr/>
              </a:pPr>
              <a:t>9</a:t>
            </a:fld>
            <a:endParaRPr lang="en-US" altLang="ja-JP" dirty="0">
              <a:solidFill>
                <a:schemeClr val="tx1"/>
              </a:solidFill>
            </a:endParaRPr>
          </a:p>
        </p:txBody>
      </p:sp>
    </p:spTree>
    <p:extLst>
      <p:ext uri="{BB962C8B-B14F-4D97-AF65-F5344CB8AC3E}">
        <p14:creationId xmlns:p14="http://schemas.microsoft.com/office/powerpoint/2010/main" val="2580136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テキスト ボックス 44"/>
          <p:cNvSpPr txBox="1">
            <a:spLocks noChangeArrowheads="1"/>
          </p:cNvSpPr>
          <p:nvPr/>
        </p:nvSpPr>
        <p:spPr bwMode="auto">
          <a:xfrm>
            <a:off x="6951177" y="5459570"/>
            <a:ext cx="1872207" cy="1224420"/>
          </a:xfrm>
          <a:prstGeom prst="rect">
            <a:avLst/>
          </a:prstGeom>
          <a:solidFill>
            <a:schemeClr val="bg1"/>
          </a:solidFill>
          <a:ln w="12700">
            <a:noFill/>
            <a:prstDash val="sysDash"/>
            <a:miter lim="800000"/>
            <a:headEnd/>
            <a:tailEnd/>
          </a:ln>
        </p:spPr>
        <p:txBody>
          <a:bodyPr vert="horz" wrap="square" lIns="70753" tIns="70753" rIns="70753" bIns="70753" numCol="1" anchor="ctr" anchorCtr="0" compatLnSpc="1">
            <a:prstTxWarp prst="textNoShape">
              <a:avLst/>
            </a:prstTxWarp>
          </a:bodyPr>
          <a:lstStyle/>
          <a:p>
            <a:pPr algn="ctr" eaLnBrk="0" hangingPunct="0"/>
            <a:endParaRPr kumimoji="0" lang="en-US" altLang="ja-JP" sz="1081" b="1" u="sng" spc="-147"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b="1" u="sng" spc="-147"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個別労働紛争解決促進法</a:t>
            </a:r>
            <a:endParaRPr kumimoji="0" lang="en-US" altLang="ja-JP" sz="1081" b="1" u="sng" spc="-147"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a:t>
            </a:r>
            <a:endPar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10</a:t>
            </a:r>
            <a:r>
              <a:rPr kumimoji="0"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kumimoji="0"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kumimoji="0"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1.0</a:t>
            </a:r>
            <a:r>
              <a:rPr kumimoji="0"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kumimoji="0"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（その他）</a:t>
            </a:r>
            <a:endParaRPr lang="ja-JP"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1" name="テキスト ボックス 44"/>
          <p:cNvSpPr txBox="1">
            <a:spLocks noChangeArrowheads="1"/>
          </p:cNvSpPr>
          <p:nvPr/>
        </p:nvSpPr>
        <p:spPr bwMode="auto">
          <a:xfrm>
            <a:off x="5073412" y="5459579"/>
            <a:ext cx="1872207" cy="1224419"/>
          </a:xfrm>
          <a:prstGeom prst="rect">
            <a:avLst/>
          </a:prstGeom>
          <a:solidFill>
            <a:schemeClr val="bg1"/>
          </a:solidFill>
          <a:ln w="12700">
            <a:noFill/>
            <a:prstDash val="sysDash"/>
            <a:miter lim="800000"/>
            <a:headEnd/>
            <a:tailEnd/>
          </a:ln>
        </p:spPr>
        <p:txBody>
          <a:bodyPr vert="horz" wrap="square" lIns="70753" tIns="70753" rIns="70753" bIns="70753" numCol="1" anchor="ctr" anchorCtr="0" compatLnSpc="1">
            <a:prstTxWarp prst="textNoShape">
              <a:avLst/>
            </a:prstTxWarp>
          </a:bodyPr>
          <a:lstStyle/>
          <a:p>
            <a:pPr algn="ctr" eaLnBrk="0" hangingPunct="0"/>
            <a:endParaRPr kumimoji="0"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男女雇用機会均等法</a:t>
            </a:r>
            <a:endParaRPr kumimoji="0"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　　</a:t>
            </a:r>
            <a:endPar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５件</a:t>
            </a:r>
            <a:r>
              <a:rPr kumimoji="0"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kumimoji="0"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0.5</a:t>
            </a:r>
            <a:r>
              <a:rPr kumimoji="0"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kumimoji="0"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（セクシャルハラスメント等）</a:t>
            </a:r>
            <a:endParaRPr lang="ja-JP"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14" name="左中かっこ 213"/>
          <p:cNvSpPr/>
          <p:nvPr/>
        </p:nvSpPr>
        <p:spPr>
          <a:xfrm rot="5400000">
            <a:off x="4562083" y="1176300"/>
            <a:ext cx="698559" cy="8175912"/>
          </a:xfrm>
          <a:prstGeom prst="leftBrace">
            <a:avLst>
              <a:gd name="adj1" fmla="val 41472"/>
              <a:gd name="adj2" fmla="val 51725"/>
            </a:avLst>
          </a:prstGeom>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ja-JP" altLang="en-US">
              <a:solidFill>
                <a:prstClr val="black"/>
              </a:solidFill>
            </a:endParaRPr>
          </a:p>
        </p:txBody>
      </p:sp>
      <p:sp>
        <p:nvSpPr>
          <p:cNvPr id="192" name="テキスト ボックス 44"/>
          <p:cNvSpPr txBox="1">
            <a:spLocks noChangeArrowheads="1"/>
          </p:cNvSpPr>
          <p:nvPr/>
        </p:nvSpPr>
        <p:spPr bwMode="auto">
          <a:xfrm>
            <a:off x="5169025" y="1489725"/>
            <a:ext cx="4655114" cy="3398382"/>
          </a:xfrm>
          <a:prstGeom prst="rect">
            <a:avLst/>
          </a:prstGeom>
          <a:pattFill prst="dkUpDiag">
            <a:fgClr>
              <a:srgbClr val="002060"/>
            </a:fgClr>
            <a:bgClr>
              <a:schemeClr val="bg1"/>
            </a:bgClr>
          </a:pattFill>
          <a:ln w="12700">
            <a:solidFill>
              <a:schemeClr val="tx1"/>
            </a:solidFill>
            <a:prstDash val="solid"/>
            <a:miter lim="800000"/>
            <a:headEnd/>
            <a:tailEnd/>
          </a:ln>
        </p:spPr>
        <p:txBody>
          <a:bodyPr vert="horz" wrap="square" lIns="70753" tIns="70753" rIns="70753" bIns="70753" numCol="1" anchor="t" anchorCtr="0" compatLnSpc="1">
            <a:prstTxWarp prst="textNoShape">
              <a:avLst/>
            </a:prstTxWarp>
          </a:bodyPr>
          <a:lstStyle/>
          <a:p>
            <a:pPr eaLnBrk="0" hangingPunct="0">
              <a:lnSpc>
                <a:spcPts val="1278"/>
              </a:lnSpc>
            </a:pPr>
            <a:endParaRPr kumimoji="0"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8" name="テキスト ボックス 44"/>
          <p:cNvSpPr txBox="1">
            <a:spLocks noChangeArrowheads="1"/>
          </p:cNvSpPr>
          <p:nvPr/>
        </p:nvSpPr>
        <p:spPr bwMode="auto">
          <a:xfrm>
            <a:off x="1774414" y="5191746"/>
            <a:ext cx="2314502" cy="360073"/>
          </a:xfrm>
          <a:prstGeom prst="rect">
            <a:avLst/>
          </a:prstGeom>
          <a:noFill/>
          <a:ln w="12700">
            <a:noFill/>
            <a:prstDash val="dash"/>
            <a:miter lim="800000"/>
            <a:headEnd/>
            <a:tailEnd/>
          </a:ln>
        </p:spPr>
        <p:txBody>
          <a:bodyPr vert="horz" wrap="square" lIns="70753" tIns="70753" rIns="70753" bIns="70753" numCol="1" anchor="t" anchorCtr="0" compatLnSpc="1">
            <a:prstTxWarp prst="textNoShape">
              <a:avLst/>
            </a:prstTxWarp>
          </a:bodyPr>
          <a:lstStyle/>
          <a:p>
            <a:pPr eaLnBrk="0" hangingPunct="0">
              <a:lnSpc>
                <a:spcPts val="1278"/>
              </a:lnSpc>
            </a:pP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○労働局で行った措置　</a:t>
            </a:r>
            <a:r>
              <a:rPr kumimoji="0"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1,022</a:t>
            </a:r>
            <a:r>
              <a:rPr kumimoji="0" lang="ja-JP" altLang="en-US"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件</a:t>
            </a:r>
            <a:endParaRPr kumimoji="0"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eaLnBrk="0" hangingPunct="0">
              <a:lnSpc>
                <a:spcPts val="1278"/>
              </a:lnSpc>
            </a:pP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　</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1" name="テキスト ボックス 44"/>
          <p:cNvSpPr txBox="1">
            <a:spLocks noChangeArrowheads="1"/>
          </p:cNvSpPr>
          <p:nvPr/>
        </p:nvSpPr>
        <p:spPr bwMode="auto">
          <a:xfrm>
            <a:off x="1280603" y="526946"/>
            <a:ext cx="3036851" cy="424998"/>
          </a:xfrm>
          <a:prstGeom prst="rect">
            <a:avLst/>
          </a:prstGeom>
          <a:noFill/>
          <a:ln w="12700">
            <a:noFill/>
            <a:prstDash val="dash"/>
            <a:miter lim="800000"/>
            <a:headEnd/>
            <a:tailEnd/>
          </a:ln>
        </p:spPr>
        <p:txBody>
          <a:bodyPr vert="horz" wrap="square" lIns="70753" tIns="70753" rIns="70753" bIns="70753" numCol="1" anchor="ctr" anchorCtr="0" compatLnSpc="1">
            <a:prstTxWarp prst="textNoShape">
              <a:avLst/>
            </a:prstTxWarp>
          </a:bodyPr>
          <a:lstStyle/>
          <a:p>
            <a:pPr eaLnBrk="0" hangingPunct="0">
              <a:lnSpc>
                <a:spcPts val="1278"/>
              </a:lnSpc>
            </a:pP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○通報・届出が寄せられた事業所　</a:t>
            </a:r>
            <a:r>
              <a:rPr kumimoji="0" lang="en-US" altLang="ja-JP" sz="1081"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1,316</a:t>
            </a:r>
            <a:r>
              <a:rPr kumimoji="0" lang="ja-JP" altLang="en-US" sz="1081"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事業所</a:t>
            </a:r>
            <a:endParaRPr kumimoji="0" lang="en-US" altLang="ja-JP" sz="1081"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eaLnBrk="0" hangingPunct="0">
              <a:lnSpc>
                <a:spcPts val="1278"/>
              </a:lnSpc>
            </a:pP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○通報・届出対象の障害者　　　　　</a:t>
            </a:r>
            <a:r>
              <a:rPr kumimoji="0" lang="en-US" altLang="ja-JP" sz="1081"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1,697</a:t>
            </a:r>
            <a:r>
              <a:rPr kumimoji="0" lang="ja-JP" altLang="en-US" sz="1081"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r>
              <a:rPr kumimoji="0"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　</a:t>
            </a:r>
            <a:endParaRPr kumimoji="0"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35" name="グループ化 234"/>
          <p:cNvGrpSpPr/>
          <p:nvPr/>
        </p:nvGrpSpPr>
        <p:grpSpPr>
          <a:xfrm>
            <a:off x="5300377" y="1576782"/>
            <a:ext cx="4406163" cy="568471"/>
            <a:chOff x="5107720" y="1241987"/>
            <a:chExt cx="4567518" cy="578492"/>
          </a:xfrm>
        </p:grpSpPr>
        <p:sp>
          <p:nvSpPr>
            <p:cNvPr id="79" name="テキスト ボックス 44"/>
            <p:cNvSpPr txBox="1">
              <a:spLocks noChangeArrowheads="1"/>
            </p:cNvSpPr>
            <p:nvPr/>
          </p:nvSpPr>
          <p:spPr bwMode="auto">
            <a:xfrm>
              <a:off x="5107720" y="1241987"/>
              <a:ext cx="983515" cy="578492"/>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身体的虐待</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57</a:t>
              </a:r>
              <a:r>
                <a:rPr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5.5</a:t>
              </a:r>
              <a:r>
                <a:rPr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16" name="テキスト ボックス 44"/>
            <p:cNvSpPr txBox="1">
              <a:spLocks noChangeArrowheads="1"/>
            </p:cNvSpPr>
            <p:nvPr/>
          </p:nvSpPr>
          <p:spPr bwMode="auto">
            <a:xfrm>
              <a:off x="6009504" y="1241987"/>
              <a:ext cx="3665734" cy="578492"/>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endParaRPr lang="ja-JP"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150" name="対角する 2 つの角を丸めた四角形 149"/>
          <p:cNvSpPr/>
          <p:nvPr/>
        </p:nvSpPr>
        <p:spPr>
          <a:xfrm>
            <a:off x="4172925" y="5189318"/>
            <a:ext cx="3713997" cy="318423"/>
          </a:xfrm>
          <a:prstGeom prst="round2DiagRect">
            <a:avLst>
              <a:gd name="adj1" fmla="val 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376" tIns="35376" rIns="35376" bIns="35376" rtlCol="0" anchor="ctr"/>
          <a:lstStyle/>
          <a:p>
            <a:pPr marL="177844" indent="-177844" eaLnBrk="0" hangingPunct="0"/>
            <a:r>
              <a:rPr kumimoji="0" lang="en-US" altLang="ja-JP" sz="884" dirty="0">
                <a:solidFill>
                  <a:prstClr val="black"/>
                </a:solidFill>
                <a:latin typeface="HGPｺﾞｼｯｸM" panose="020B0600000000000000" pitchFamily="50" charset="-128"/>
                <a:ea typeface="HGPｺﾞｼｯｸM" panose="020B0600000000000000" pitchFamily="50" charset="-128"/>
              </a:rPr>
              <a:t>※</a:t>
            </a:r>
            <a:r>
              <a:rPr kumimoji="0" lang="ja-JP" altLang="en-US" sz="884" dirty="0">
                <a:solidFill>
                  <a:prstClr val="black"/>
                </a:solidFill>
                <a:latin typeface="HGPｺﾞｼｯｸM" panose="020B0600000000000000" pitchFamily="50" charset="-128"/>
                <a:ea typeface="HGPｺﾞｼｯｸM" panose="020B0600000000000000" pitchFamily="50" charset="-128"/>
              </a:rPr>
              <a:t>　平成</a:t>
            </a:r>
            <a:r>
              <a:rPr kumimoji="0" lang="en-US" altLang="ja-JP" sz="884" dirty="0">
                <a:solidFill>
                  <a:prstClr val="black"/>
                </a:solidFill>
                <a:latin typeface="HGPｺﾞｼｯｸM" panose="020B0600000000000000" pitchFamily="50" charset="-128"/>
                <a:ea typeface="HGPｺﾞｼｯｸM" panose="020B0600000000000000" pitchFamily="50" charset="-128"/>
              </a:rPr>
              <a:t>28</a:t>
            </a:r>
            <a:r>
              <a:rPr kumimoji="0" lang="ja-JP" altLang="en-US" sz="884" dirty="0">
                <a:solidFill>
                  <a:prstClr val="black"/>
                </a:solidFill>
                <a:latin typeface="HGPｺﾞｼｯｸM" panose="020B0600000000000000" pitchFamily="50" charset="-128"/>
                <a:ea typeface="HGPｺﾞｼｯｸM" panose="020B0600000000000000" pitchFamily="50" charset="-128"/>
              </a:rPr>
              <a:t>年度以前に通報・届出が寄せられた事業所を含む。</a:t>
            </a:r>
            <a:endParaRPr kumimoji="0" lang="en-US" altLang="ja-JP" sz="884" dirty="0">
              <a:solidFill>
                <a:prstClr val="black"/>
              </a:solidFill>
              <a:latin typeface="HGPｺﾞｼｯｸM" panose="020B0600000000000000" pitchFamily="50" charset="-128"/>
              <a:ea typeface="HGPｺﾞｼｯｸM" panose="020B0600000000000000" pitchFamily="50" charset="-128"/>
            </a:endParaRPr>
          </a:p>
        </p:txBody>
      </p:sp>
      <p:sp>
        <p:nvSpPr>
          <p:cNvPr id="161" name="テキスト ボックス 160"/>
          <p:cNvSpPr txBox="1"/>
          <p:nvPr/>
        </p:nvSpPr>
        <p:spPr>
          <a:xfrm>
            <a:off x="5097023" y="4850393"/>
            <a:ext cx="1171021" cy="425758"/>
          </a:xfrm>
          <a:prstGeom prst="rect">
            <a:avLst/>
          </a:prstGeom>
          <a:noFill/>
        </p:spPr>
        <p:txBody>
          <a:bodyPr wrap="square" rtlCol="0">
            <a:spAutoFit/>
          </a:bodyPr>
          <a:lstStyle/>
          <a:p>
            <a:pPr eaLnBrk="0" hangingPunct="0">
              <a:lnSpc>
                <a:spcPts val="1278"/>
              </a:lnSpc>
            </a:pP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虐待数延べ合計</a:t>
            </a:r>
            <a:endPar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r" eaLnBrk="0" hangingPunct="0">
              <a:lnSpc>
                <a:spcPts val="1278"/>
              </a:lnSpc>
            </a:pP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1,0</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４４人</a:t>
            </a:r>
            <a:endPar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62" name="テキスト ボックス 161"/>
          <p:cNvSpPr txBox="1"/>
          <p:nvPr/>
        </p:nvSpPr>
        <p:spPr>
          <a:xfrm>
            <a:off x="3296827" y="4844212"/>
            <a:ext cx="1152120" cy="425758"/>
          </a:xfrm>
          <a:prstGeom prst="rect">
            <a:avLst/>
          </a:prstGeom>
          <a:noFill/>
        </p:spPr>
        <p:txBody>
          <a:bodyPr wrap="square" rtlCol="0">
            <a:spAutoFit/>
          </a:bodyPr>
          <a:lstStyle/>
          <a:p>
            <a:pPr eaLnBrk="0" hangingPunct="0">
              <a:lnSpc>
                <a:spcPts val="1278"/>
              </a:lnSpc>
            </a:pP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虐待数延べ合計</a:t>
            </a:r>
            <a:endPar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r" eaLnBrk="0" hangingPunct="0">
              <a:lnSpc>
                <a:spcPts val="1278"/>
              </a:lnSpc>
            </a:pP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2,046</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68" name="下矢印 67"/>
          <p:cNvSpPr/>
          <p:nvPr/>
        </p:nvSpPr>
        <p:spPr>
          <a:xfrm rot="16200000">
            <a:off x="473528" y="1649908"/>
            <a:ext cx="699761" cy="553514"/>
          </a:xfrm>
          <a:prstGeom prst="downArrow">
            <a:avLst>
              <a:gd name="adj1" fmla="val 74315"/>
              <a:gd name="adj2" fmla="val 1708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ja-JP" altLang="en-US">
              <a:solidFill>
                <a:prstClr val="white"/>
              </a:solidFill>
            </a:endParaRPr>
          </a:p>
        </p:txBody>
      </p:sp>
      <p:sp>
        <p:nvSpPr>
          <p:cNvPr id="69" name="対角する 2 つの角を丸めた四角形 68"/>
          <p:cNvSpPr/>
          <p:nvPr/>
        </p:nvSpPr>
        <p:spPr>
          <a:xfrm>
            <a:off x="51189" y="522818"/>
            <a:ext cx="1244862" cy="461337"/>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376" tIns="35376" rIns="35376" bIns="35376" rtlCol="0" anchor="ctr"/>
          <a:lstStyle/>
          <a:p>
            <a:pPr algn="ctr" eaLnBrk="0" hangingPunct="0"/>
            <a:r>
              <a:rPr kumimoji="0" lang="ja-JP" altLang="en-US" sz="1179" b="1" dirty="0">
                <a:solidFill>
                  <a:prstClr val="white"/>
                </a:solidFill>
                <a:latin typeface="HGPｺﾞｼｯｸM" panose="020B0600000000000000" pitchFamily="50" charset="-128"/>
                <a:ea typeface="HGPｺﾞｼｯｸM" panose="020B0600000000000000" pitchFamily="50" charset="-128"/>
              </a:rPr>
              <a:t>通報・届出</a:t>
            </a:r>
            <a:endParaRPr kumimoji="0" lang="en-US" altLang="ja-JP" sz="1179" b="1" dirty="0">
              <a:solidFill>
                <a:prstClr val="white"/>
              </a:solidFill>
              <a:latin typeface="HGPｺﾞｼｯｸM" panose="020B0600000000000000" pitchFamily="50" charset="-128"/>
              <a:ea typeface="HGPｺﾞｼｯｸM" panose="020B0600000000000000" pitchFamily="50" charset="-128"/>
            </a:endParaRPr>
          </a:p>
        </p:txBody>
      </p:sp>
      <p:sp>
        <p:nvSpPr>
          <p:cNvPr id="70" name="対角する 2 つの角を丸めた四角形 69"/>
          <p:cNvSpPr/>
          <p:nvPr/>
        </p:nvSpPr>
        <p:spPr>
          <a:xfrm>
            <a:off x="51181" y="5110192"/>
            <a:ext cx="1690043" cy="300116"/>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376" tIns="35376" rIns="35376" bIns="35376" rtlCol="0" anchor="ctr"/>
          <a:lstStyle/>
          <a:p>
            <a:pPr algn="ctr" eaLnBrk="0" hangingPunct="0"/>
            <a:r>
              <a:rPr kumimoji="0" lang="ja-JP" altLang="en-US" sz="1179" b="1" dirty="0">
                <a:solidFill>
                  <a:prstClr val="white"/>
                </a:solidFill>
                <a:latin typeface="HGPｺﾞｼｯｸM" panose="020B0600000000000000" pitchFamily="50" charset="-128"/>
                <a:ea typeface="HGPｺﾞｼｯｸM" panose="020B0600000000000000" pitchFamily="50" charset="-128"/>
              </a:rPr>
              <a:t>労働局での対応</a:t>
            </a:r>
            <a:endParaRPr kumimoji="0" lang="en-US" altLang="ja-JP" sz="1179" b="1" dirty="0">
              <a:solidFill>
                <a:prstClr val="white"/>
              </a:solidFill>
              <a:latin typeface="HGPｺﾞｼｯｸM" panose="020B0600000000000000" pitchFamily="50" charset="-128"/>
              <a:ea typeface="HGPｺﾞｼｯｸM" panose="020B0600000000000000" pitchFamily="50" charset="-128"/>
            </a:endParaRPr>
          </a:p>
        </p:txBody>
      </p:sp>
      <p:sp>
        <p:nvSpPr>
          <p:cNvPr id="94" name="下矢印 93"/>
          <p:cNvSpPr/>
          <p:nvPr/>
        </p:nvSpPr>
        <p:spPr>
          <a:xfrm rot="16200000">
            <a:off x="271164" y="2673691"/>
            <a:ext cx="683401" cy="132454"/>
          </a:xfrm>
          <a:prstGeom prst="downArrow">
            <a:avLst>
              <a:gd name="adj1" fmla="val 73184"/>
              <a:gd name="adj2" fmla="val 4933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ja-JP" altLang="en-US">
              <a:solidFill>
                <a:prstClr val="white"/>
              </a:solidFill>
            </a:endParaRPr>
          </a:p>
        </p:txBody>
      </p:sp>
      <p:sp>
        <p:nvSpPr>
          <p:cNvPr id="99" name="下矢印 98"/>
          <p:cNvSpPr/>
          <p:nvPr/>
        </p:nvSpPr>
        <p:spPr>
          <a:xfrm rot="16200000">
            <a:off x="2038704" y="1328119"/>
            <a:ext cx="661971" cy="1952036"/>
          </a:xfrm>
          <a:prstGeom prst="downArrow">
            <a:avLst>
              <a:gd name="adj1" fmla="val 72052"/>
              <a:gd name="adj2" fmla="val 151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ja-JP" altLang="en-US" dirty="0">
              <a:solidFill>
                <a:prstClr val="white"/>
              </a:solidFill>
            </a:endParaRPr>
          </a:p>
        </p:txBody>
      </p:sp>
      <p:sp>
        <p:nvSpPr>
          <p:cNvPr id="103" name="テキスト ボックス 102"/>
          <p:cNvSpPr txBox="1"/>
          <p:nvPr/>
        </p:nvSpPr>
        <p:spPr>
          <a:xfrm>
            <a:off x="2253945" y="2168036"/>
            <a:ext cx="877163" cy="272201"/>
          </a:xfrm>
          <a:prstGeom prst="rect">
            <a:avLst/>
          </a:prstGeom>
          <a:solidFill>
            <a:schemeClr val="bg1"/>
          </a:solidFill>
        </p:spPr>
        <p:txBody>
          <a:bodyPr wrap="none" rtlCol="0" anchor="ctr">
            <a:spAutoFit/>
          </a:bodyPr>
          <a:lstStyle/>
          <a:p>
            <a:pPr eaLnBrk="0" hangingPunct="0"/>
            <a:r>
              <a:rPr kumimoji="0" lang="en-US" altLang="ja-JP" sz="1179" spc="-49" dirty="0">
                <a:solidFill>
                  <a:prstClr val="black"/>
                </a:solidFill>
                <a:latin typeface="HGSｺﾞｼｯｸM" panose="020B0600000000000000" pitchFamily="50" charset="-128"/>
                <a:ea typeface="HGSｺﾞｼｯｸM" panose="020B0600000000000000" pitchFamily="50" charset="-128"/>
              </a:rPr>
              <a:t>206</a:t>
            </a:r>
            <a:r>
              <a:rPr kumimoji="0" lang="ja-JP" altLang="en-US" sz="1179" spc="-49" dirty="0">
                <a:solidFill>
                  <a:prstClr val="black"/>
                </a:solidFill>
                <a:latin typeface="HGSｺﾞｼｯｸM" panose="020B0600000000000000" pitchFamily="50" charset="-128"/>
                <a:ea typeface="HGSｺﾞｼｯｸM" panose="020B0600000000000000" pitchFamily="50" charset="-128"/>
              </a:rPr>
              <a:t>事業所</a:t>
            </a:r>
            <a:endParaRPr lang="ja-JP" altLang="en-US" sz="1179" spc="-49" dirty="0">
              <a:solidFill>
                <a:prstClr val="black"/>
              </a:solidFill>
              <a:latin typeface="HGSｺﾞｼｯｸM" panose="020B0600000000000000" pitchFamily="50" charset="-128"/>
              <a:ea typeface="HGSｺﾞｼｯｸM" panose="020B0600000000000000" pitchFamily="50" charset="-128"/>
            </a:endParaRPr>
          </a:p>
        </p:txBody>
      </p:sp>
      <p:sp>
        <p:nvSpPr>
          <p:cNvPr id="109" name="テキスト ボックス 108"/>
          <p:cNvSpPr txBox="1"/>
          <p:nvPr/>
        </p:nvSpPr>
        <p:spPr>
          <a:xfrm>
            <a:off x="1429198" y="2189015"/>
            <a:ext cx="342008" cy="230228"/>
          </a:xfrm>
          <a:prstGeom prst="rect">
            <a:avLst/>
          </a:prstGeom>
          <a:solidFill>
            <a:schemeClr val="bg1"/>
          </a:solidFill>
        </p:spPr>
        <p:txBody>
          <a:bodyPr wrap="none" lIns="35376" tIns="35376" rIns="35376" bIns="35376" rtlCol="0" anchor="ctr">
            <a:spAutoFit/>
          </a:bodyPr>
          <a:lstStyle/>
          <a:p>
            <a:pPr eaLnBrk="0" hangingPunct="0"/>
            <a:r>
              <a:rPr kumimoji="0" lang="ja-JP" altLang="en-US" sz="1032" dirty="0">
                <a:solidFill>
                  <a:prstClr val="black"/>
                </a:solidFill>
                <a:latin typeface="HGSｺﾞｼｯｸM" panose="020B0600000000000000" pitchFamily="50" charset="-128"/>
                <a:ea typeface="HGSｺﾞｼｯｸM" panose="020B0600000000000000" pitchFamily="50" charset="-128"/>
              </a:rPr>
              <a:t>報告</a:t>
            </a:r>
            <a:endParaRPr lang="ja-JP" altLang="en-US" sz="1032" dirty="0">
              <a:solidFill>
                <a:prstClr val="black"/>
              </a:solidFill>
              <a:latin typeface="HGSｺﾞｼｯｸM" panose="020B0600000000000000" pitchFamily="50" charset="-128"/>
              <a:ea typeface="HGSｺﾞｼｯｸM" panose="020B0600000000000000" pitchFamily="50" charset="-128"/>
            </a:endParaRPr>
          </a:p>
        </p:txBody>
      </p:sp>
      <p:sp>
        <p:nvSpPr>
          <p:cNvPr id="110" name="テキスト ボックス 109"/>
          <p:cNvSpPr txBox="1"/>
          <p:nvPr/>
        </p:nvSpPr>
        <p:spPr>
          <a:xfrm>
            <a:off x="605804" y="1724609"/>
            <a:ext cx="354832" cy="404133"/>
          </a:xfrm>
          <a:prstGeom prst="rect">
            <a:avLst/>
          </a:prstGeom>
          <a:solidFill>
            <a:schemeClr val="bg1"/>
          </a:solidFill>
        </p:spPr>
        <p:txBody>
          <a:bodyPr wrap="none" lIns="35376" tIns="35376" rIns="35376" bIns="35376" rtlCol="0" anchor="ctr">
            <a:spAutoFit/>
          </a:bodyPr>
          <a:lstStyle/>
          <a:p>
            <a:pPr eaLnBrk="0" hangingPunct="0"/>
            <a:r>
              <a:rPr kumimoji="0" lang="ja-JP" altLang="en-US" sz="1081" dirty="0">
                <a:solidFill>
                  <a:prstClr val="black"/>
                </a:solidFill>
                <a:latin typeface="HGSｺﾞｼｯｸM" panose="020B0600000000000000" pitchFamily="50" charset="-128"/>
                <a:ea typeface="HGSｺﾞｼｯｸM" panose="020B0600000000000000" pitchFamily="50" charset="-128"/>
              </a:rPr>
              <a:t>通報</a:t>
            </a:r>
            <a:endParaRPr kumimoji="0" lang="en-US" altLang="ja-JP" sz="1081" dirty="0">
              <a:solidFill>
                <a:prstClr val="black"/>
              </a:solidFill>
              <a:latin typeface="HGSｺﾞｼｯｸM" panose="020B0600000000000000" pitchFamily="50" charset="-128"/>
              <a:ea typeface="HGSｺﾞｼｯｸM" panose="020B0600000000000000" pitchFamily="50" charset="-128"/>
            </a:endParaRPr>
          </a:p>
          <a:p>
            <a:pPr eaLnBrk="0" hangingPunct="0"/>
            <a:r>
              <a:rPr kumimoji="0" lang="ja-JP" altLang="en-US" sz="1081" dirty="0">
                <a:solidFill>
                  <a:prstClr val="black"/>
                </a:solidFill>
                <a:latin typeface="HGSｺﾞｼｯｸM" panose="020B0600000000000000" pitchFamily="50" charset="-128"/>
                <a:ea typeface="HGSｺﾞｼｯｸM" panose="020B0600000000000000" pitchFamily="50" charset="-128"/>
              </a:rPr>
              <a:t>届出</a:t>
            </a:r>
            <a:endParaRPr lang="ja-JP" altLang="en-US" sz="1081" dirty="0">
              <a:solidFill>
                <a:prstClr val="black"/>
              </a:solidFill>
              <a:latin typeface="HGSｺﾞｼｯｸM" panose="020B0600000000000000" pitchFamily="50" charset="-128"/>
              <a:ea typeface="HGSｺﾞｼｯｸM" panose="020B0600000000000000" pitchFamily="50" charset="-128"/>
            </a:endParaRPr>
          </a:p>
        </p:txBody>
      </p:sp>
      <p:sp>
        <p:nvSpPr>
          <p:cNvPr id="119" name="下矢印 118"/>
          <p:cNvSpPr/>
          <p:nvPr/>
        </p:nvSpPr>
        <p:spPr>
          <a:xfrm rot="16200000">
            <a:off x="1592283" y="2013227"/>
            <a:ext cx="707785" cy="2799064"/>
          </a:xfrm>
          <a:prstGeom prst="downArrow">
            <a:avLst>
              <a:gd name="adj1" fmla="val 74315"/>
              <a:gd name="adj2" fmla="val 1179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ja-JP" altLang="en-US">
              <a:solidFill>
                <a:prstClr val="white"/>
              </a:solidFill>
            </a:endParaRPr>
          </a:p>
        </p:txBody>
      </p:sp>
      <p:sp>
        <p:nvSpPr>
          <p:cNvPr id="120" name="テキスト ボックス 119"/>
          <p:cNvSpPr txBox="1"/>
          <p:nvPr/>
        </p:nvSpPr>
        <p:spPr>
          <a:xfrm>
            <a:off x="2256225" y="3274783"/>
            <a:ext cx="877163" cy="272201"/>
          </a:xfrm>
          <a:prstGeom prst="rect">
            <a:avLst/>
          </a:prstGeom>
          <a:solidFill>
            <a:schemeClr val="bg1"/>
          </a:solidFill>
        </p:spPr>
        <p:txBody>
          <a:bodyPr wrap="none" rtlCol="0" anchor="ctr">
            <a:spAutoFit/>
          </a:bodyPr>
          <a:lstStyle/>
          <a:p>
            <a:pPr eaLnBrk="0" hangingPunct="0"/>
            <a:r>
              <a:rPr lang="en-US" altLang="ja-JP" sz="1179" spc="-49" dirty="0">
                <a:solidFill>
                  <a:prstClr val="black"/>
                </a:solidFill>
                <a:latin typeface="HGSｺﾞｼｯｸM" panose="020B0600000000000000" pitchFamily="50" charset="-128"/>
                <a:ea typeface="HGSｺﾞｼｯｸM" panose="020B0600000000000000" pitchFamily="50" charset="-128"/>
              </a:rPr>
              <a:t>893</a:t>
            </a:r>
            <a:r>
              <a:rPr kumimoji="0" lang="ja-JP" altLang="en-US" sz="1179" spc="-49" dirty="0">
                <a:solidFill>
                  <a:prstClr val="black"/>
                </a:solidFill>
                <a:latin typeface="HGSｺﾞｼｯｸM" panose="020B0600000000000000" pitchFamily="50" charset="-128"/>
                <a:ea typeface="HGSｺﾞｼｯｸM" panose="020B0600000000000000" pitchFamily="50" charset="-128"/>
              </a:rPr>
              <a:t>事業所</a:t>
            </a:r>
            <a:endParaRPr lang="en-US" altLang="ja-JP" sz="1179" spc="-49" dirty="0">
              <a:solidFill>
                <a:prstClr val="black"/>
              </a:solidFill>
              <a:latin typeface="HGSｺﾞｼｯｸM" panose="020B0600000000000000" pitchFamily="50" charset="-128"/>
              <a:ea typeface="HGSｺﾞｼｯｸM" panose="020B0600000000000000" pitchFamily="50" charset="-128"/>
            </a:endParaRPr>
          </a:p>
        </p:txBody>
      </p:sp>
      <p:sp>
        <p:nvSpPr>
          <p:cNvPr id="121" name="テキスト ボックス 120"/>
          <p:cNvSpPr txBox="1"/>
          <p:nvPr/>
        </p:nvSpPr>
        <p:spPr>
          <a:xfrm>
            <a:off x="1008277" y="3287481"/>
            <a:ext cx="354832" cy="237788"/>
          </a:xfrm>
          <a:prstGeom prst="rect">
            <a:avLst/>
          </a:prstGeom>
          <a:solidFill>
            <a:schemeClr val="bg1"/>
          </a:solidFill>
        </p:spPr>
        <p:txBody>
          <a:bodyPr wrap="none" lIns="35376" tIns="35376" rIns="35376" bIns="35376" rtlCol="0" anchor="ctr">
            <a:spAutoFit/>
          </a:bodyPr>
          <a:lstStyle/>
          <a:p>
            <a:pPr eaLnBrk="0" hangingPunct="0"/>
            <a:r>
              <a:rPr kumimoji="0" lang="ja-JP" altLang="en-US" sz="1081" dirty="0">
                <a:solidFill>
                  <a:prstClr val="black"/>
                </a:solidFill>
                <a:latin typeface="HGSｺﾞｼｯｸM" panose="020B0600000000000000" pitchFamily="50" charset="-128"/>
                <a:ea typeface="HGSｺﾞｼｯｸM" panose="020B0600000000000000" pitchFamily="50" charset="-128"/>
              </a:rPr>
              <a:t>相談</a:t>
            </a:r>
            <a:endParaRPr lang="ja-JP" altLang="en-US" sz="1081" dirty="0">
              <a:solidFill>
                <a:prstClr val="black"/>
              </a:solidFill>
              <a:latin typeface="HGSｺﾞｼｯｸM" panose="020B0600000000000000" pitchFamily="50" charset="-128"/>
              <a:ea typeface="HGSｺﾞｼｯｸM" panose="020B0600000000000000" pitchFamily="50" charset="-128"/>
            </a:endParaRPr>
          </a:p>
        </p:txBody>
      </p:sp>
      <p:sp>
        <p:nvSpPr>
          <p:cNvPr id="125" name="下矢印 124"/>
          <p:cNvSpPr/>
          <p:nvPr/>
        </p:nvSpPr>
        <p:spPr>
          <a:xfrm rot="16200000">
            <a:off x="2441058" y="3885070"/>
            <a:ext cx="639967" cy="1169325"/>
          </a:xfrm>
          <a:prstGeom prst="downArrow">
            <a:avLst>
              <a:gd name="adj1" fmla="val 74315"/>
              <a:gd name="adj2" fmla="val 1439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ja-JP" altLang="en-US">
              <a:solidFill>
                <a:prstClr val="white"/>
              </a:solidFill>
            </a:endParaRPr>
          </a:p>
        </p:txBody>
      </p:sp>
      <p:sp>
        <p:nvSpPr>
          <p:cNvPr id="123" name="テキスト ボックス 122"/>
          <p:cNvSpPr txBox="1"/>
          <p:nvPr/>
        </p:nvSpPr>
        <p:spPr>
          <a:xfrm>
            <a:off x="2253945" y="4333630"/>
            <a:ext cx="877163" cy="272201"/>
          </a:xfrm>
          <a:prstGeom prst="rect">
            <a:avLst/>
          </a:prstGeom>
          <a:solidFill>
            <a:schemeClr val="bg1"/>
          </a:solidFill>
        </p:spPr>
        <p:txBody>
          <a:bodyPr wrap="none" rtlCol="0" anchor="ctr">
            <a:spAutoFit/>
          </a:bodyPr>
          <a:lstStyle/>
          <a:p>
            <a:pPr eaLnBrk="0" hangingPunct="0"/>
            <a:r>
              <a:rPr kumimoji="0" lang="en-US" altLang="ja-JP" sz="1179" spc="-49" dirty="0">
                <a:solidFill>
                  <a:prstClr val="black"/>
                </a:solidFill>
                <a:latin typeface="HGSｺﾞｼｯｸM" panose="020B0600000000000000" pitchFamily="50" charset="-128"/>
                <a:ea typeface="HGSｺﾞｼｯｸM" panose="020B0600000000000000" pitchFamily="50" charset="-128"/>
              </a:rPr>
              <a:t>217</a:t>
            </a:r>
            <a:r>
              <a:rPr kumimoji="0" lang="ja-JP" altLang="en-US" sz="1179" spc="-49" dirty="0">
                <a:solidFill>
                  <a:prstClr val="black"/>
                </a:solidFill>
                <a:latin typeface="HGSｺﾞｼｯｸM" panose="020B0600000000000000" pitchFamily="50" charset="-128"/>
                <a:ea typeface="HGSｺﾞｼｯｸM" panose="020B0600000000000000" pitchFamily="50" charset="-128"/>
              </a:rPr>
              <a:t>事業所</a:t>
            </a:r>
            <a:endParaRPr lang="en-US" altLang="ja-JP" sz="1179" spc="-49" dirty="0">
              <a:solidFill>
                <a:prstClr val="black"/>
              </a:solidFill>
              <a:latin typeface="HGSｺﾞｼｯｸM" panose="020B0600000000000000" pitchFamily="50" charset="-128"/>
              <a:ea typeface="HGSｺﾞｼｯｸM" panose="020B0600000000000000" pitchFamily="50" charset="-128"/>
            </a:endParaRPr>
          </a:p>
        </p:txBody>
      </p:sp>
      <p:sp>
        <p:nvSpPr>
          <p:cNvPr id="93" name="テキスト ボックス 44"/>
          <p:cNvSpPr txBox="1">
            <a:spLocks noChangeArrowheads="1"/>
          </p:cNvSpPr>
          <p:nvPr/>
        </p:nvSpPr>
        <p:spPr bwMode="auto">
          <a:xfrm>
            <a:off x="679102" y="2398211"/>
            <a:ext cx="281544" cy="683401"/>
          </a:xfrm>
          <a:prstGeom prst="rect">
            <a:avLst/>
          </a:prstGeom>
          <a:solidFill>
            <a:schemeClr val="bg1"/>
          </a:solidFill>
          <a:ln w="12700">
            <a:solidFill>
              <a:srgbClr val="000000"/>
            </a:solidFill>
            <a:miter lim="800000"/>
            <a:headEnd/>
            <a:tailEnd/>
          </a:ln>
        </p:spPr>
        <p:txBody>
          <a:bodyPr vert="eaVert" wrap="square" lIns="70753" tIns="70753" rIns="70753" bIns="70753" numCol="1" anchor="ctr" anchorCtr="0" compatLnSpc="1">
            <a:prstTxWarp prst="textNoShape">
              <a:avLst/>
            </a:prstTxWarp>
          </a:bodyPr>
          <a:lstStyle/>
          <a:p>
            <a:pPr algn="ctr"/>
            <a:r>
              <a:rPr kumimoji="0" lang="ja-JP" altLang="en-US"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市町村</a:t>
            </a:r>
            <a:endParaRPr kumimoji="0" lang="en-US" altLang="ja-JP"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71" name="テキスト ボックス 44"/>
          <p:cNvSpPr txBox="1">
            <a:spLocks noChangeArrowheads="1"/>
          </p:cNvSpPr>
          <p:nvPr/>
        </p:nvSpPr>
        <p:spPr bwMode="auto">
          <a:xfrm>
            <a:off x="51185" y="1486932"/>
            <a:ext cx="495461" cy="3401184"/>
          </a:xfrm>
          <a:prstGeom prst="rect">
            <a:avLst/>
          </a:prstGeom>
          <a:solidFill>
            <a:schemeClr val="bg1"/>
          </a:solidFill>
          <a:ln w="12700">
            <a:solidFill>
              <a:srgbClr val="000000"/>
            </a:solidFill>
            <a:miter lim="800000"/>
            <a:headEnd/>
            <a:tailEnd/>
          </a:ln>
        </p:spPr>
        <p:txBody>
          <a:bodyPr vert="eaVert" wrap="square" lIns="70753" tIns="70753" rIns="70753" bIns="70753" numCol="1" anchor="ctr" anchorCtr="0" compatLnSpc="1">
            <a:prstTxWarp prst="textNoShape">
              <a:avLst/>
            </a:prstTxWarp>
          </a:bodyPr>
          <a:lstStyle/>
          <a:p>
            <a:pPr algn="ctr"/>
            <a:r>
              <a:rPr kumimoji="0" lang="ja-JP" altLang="en-US" sz="1179"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虐待を受けた人</a:t>
            </a:r>
            <a:endParaRPr kumimoji="0" lang="en-US" altLang="ja-JP" sz="1179"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ja-JP" altLang="en-US" sz="1179"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虐待を発見した人</a:t>
            </a:r>
            <a:endParaRPr kumimoji="0" lang="en-US" altLang="ja-JP" sz="1179"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pic>
        <p:nvPicPr>
          <p:cNvPr id="92" name="図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9" y="4313468"/>
            <a:ext cx="386381" cy="384003"/>
          </a:xfrm>
          <a:prstGeom prst="rect">
            <a:avLst/>
          </a:prstGeom>
        </p:spPr>
      </p:pic>
      <p:sp>
        <p:nvSpPr>
          <p:cNvPr id="73" name="テキスト ボックス 44"/>
          <p:cNvSpPr txBox="1">
            <a:spLocks noChangeArrowheads="1"/>
          </p:cNvSpPr>
          <p:nvPr/>
        </p:nvSpPr>
        <p:spPr bwMode="auto">
          <a:xfrm>
            <a:off x="1112132" y="1482698"/>
            <a:ext cx="281544" cy="1598916"/>
          </a:xfrm>
          <a:prstGeom prst="rect">
            <a:avLst/>
          </a:prstGeom>
          <a:noFill/>
          <a:ln w="12700">
            <a:solidFill>
              <a:srgbClr val="000000"/>
            </a:solidFill>
            <a:miter lim="800000"/>
            <a:headEnd/>
            <a:tailEnd/>
          </a:ln>
        </p:spPr>
        <p:txBody>
          <a:bodyPr vert="eaVert" wrap="square" lIns="70753" tIns="70753" rIns="70753" bIns="70753" numCol="1" anchor="ctr" anchorCtr="0" compatLnSpc="1">
            <a:prstTxWarp prst="textNoShape">
              <a:avLst/>
            </a:prstTxWarp>
          </a:bodyPr>
          <a:lstStyle/>
          <a:p>
            <a:pPr algn="ctr"/>
            <a:r>
              <a:rPr kumimoji="0" lang="ja-JP" altLang="en-US"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都道府県</a:t>
            </a:r>
            <a:endParaRPr kumimoji="0" lang="en-US" altLang="ja-JP"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2" name="テキスト ボックス 44"/>
          <p:cNvSpPr txBox="1">
            <a:spLocks noChangeArrowheads="1"/>
          </p:cNvSpPr>
          <p:nvPr/>
        </p:nvSpPr>
        <p:spPr bwMode="auto">
          <a:xfrm>
            <a:off x="1803290" y="1486931"/>
            <a:ext cx="376189" cy="3401186"/>
          </a:xfrm>
          <a:prstGeom prst="rect">
            <a:avLst/>
          </a:prstGeom>
          <a:solidFill>
            <a:schemeClr val="bg1"/>
          </a:solidFill>
          <a:ln w="12700">
            <a:solidFill>
              <a:srgbClr val="000000"/>
            </a:solidFill>
            <a:miter lim="800000"/>
            <a:headEnd/>
            <a:tailEnd/>
          </a:ln>
        </p:spPr>
        <p:txBody>
          <a:bodyPr vert="eaVert" wrap="square" lIns="70753" tIns="70753" rIns="70753" bIns="70753" numCol="1" anchor="ctr" anchorCtr="0" compatLnSpc="1">
            <a:prstTxWarp prst="textNoShape">
              <a:avLst/>
            </a:prstTxWarp>
          </a:bodyPr>
          <a:lstStyle/>
          <a:p>
            <a:pPr algn="ctr"/>
            <a:r>
              <a:rPr kumimoji="0" lang="ja-JP" altLang="en-US" sz="137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都道府県労働局等</a:t>
            </a:r>
            <a:endParaRPr kumimoji="0" lang="en-US" altLang="ja-JP" sz="137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26" name="テキスト ボックス 125"/>
          <p:cNvSpPr txBox="1"/>
          <p:nvPr/>
        </p:nvSpPr>
        <p:spPr>
          <a:xfrm>
            <a:off x="2184195" y="3927078"/>
            <a:ext cx="916524" cy="222666"/>
          </a:xfrm>
          <a:prstGeom prst="rect">
            <a:avLst/>
          </a:prstGeom>
          <a:noFill/>
        </p:spPr>
        <p:txBody>
          <a:bodyPr wrap="none" lIns="35376" tIns="35376" rIns="35376" bIns="35376" rtlCol="0" anchor="ctr">
            <a:spAutoFit/>
          </a:bodyPr>
          <a:lstStyle/>
          <a:p>
            <a:pPr eaLnBrk="0" hangingPunct="0"/>
            <a:r>
              <a:rPr kumimoji="0" lang="ja-JP" altLang="en-US" sz="983" b="1" u="sng" spc="-59" dirty="0">
                <a:solidFill>
                  <a:prstClr val="black"/>
                </a:solidFill>
                <a:latin typeface="HGSｺﾞｼｯｸM" panose="020B0600000000000000" pitchFamily="50" charset="-128"/>
                <a:ea typeface="HGSｺﾞｼｯｸM" panose="020B0600000000000000" pitchFamily="50" charset="-128"/>
              </a:rPr>
              <a:t>労働局等の発見</a:t>
            </a:r>
            <a:endParaRPr lang="ja-JP" altLang="en-US" sz="983" b="1" u="sng" spc="-59" dirty="0">
              <a:solidFill>
                <a:prstClr val="black"/>
              </a:solidFill>
              <a:latin typeface="HGSｺﾞｼｯｸM" panose="020B0600000000000000" pitchFamily="50" charset="-128"/>
              <a:ea typeface="HGSｺﾞｼｯｸM" panose="020B0600000000000000" pitchFamily="50" charset="-128"/>
            </a:endParaRPr>
          </a:p>
        </p:txBody>
      </p:sp>
      <p:grpSp>
        <p:nvGrpSpPr>
          <p:cNvPr id="243" name="グループ化 242"/>
          <p:cNvGrpSpPr/>
          <p:nvPr/>
        </p:nvGrpSpPr>
        <p:grpSpPr>
          <a:xfrm>
            <a:off x="3368829" y="1482701"/>
            <a:ext cx="1152126" cy="3398382"/>
            <a:chOff x="3084122" y="1448386"/>
            <a:chExt cx="1152126" cy="3458289"/>
          </a:xfrm>
        </p:grpSpPr>
        <p:sp>
          <p:nvSpPr>
            <p:cNvPr id="134" name="テキスト ボックス 44"/>
            <p:cNvSpPr txBox="1">
              <a:spLocks noChangeArrowheads="1"/>
            </p:cNvSpPr>
            <p:nvPr/>
          </p:nvSpPr>
          <p:spPr bwMode="auto">
            <a:xfrm>
              <a:off x="3084122" y="1448386"/>
              <a:ext cx="1152126" cy="3458289"/>
            </a:xfrm>
            <a:prstGeom prst="rect">
              <a:avLst/>
            </a:prstGeom>
            <a:pattFill prst="dkUpDiag">
              <a:fgClr>
                <a:schemeClr val="tx2">
                  <a:lumMod val="50000"/>
                </a:schemeClr>
              </a:fgClr>
              <a:bgClr>
                <a:schemeClr val="bg1"/>
              </a:bgClr>
            </a:pattFill>
            <a:ln w="12700">
              <a:solidFill>
                <a:srgbClr val="002060"/>
              </a:solidFill>
              <a:prstDash val="solid"/>
              <a:miter lim="800000"/>
              <a:headEnd/>
              <a:tailEnd/>
            </a:ln>
          </p:spPr>
          <p:txBody>
            <a:bodyPr vert="horz" wrap="square" lIns="70753" tIns="70753" rIns="70753" bIns="70753" numCol="1" anchor="t" anchorCtr="0" compatLnSpc="1">
              <a:prstTxWarp prst="textNoShape">
                <a:avLst/>
              </a:prstTxWarp>
            </a:bodyPr>
            <a:lstStyle/>
            <a:p>
              <a:pPr eaLnBrk="0" hangingPunct="0">
                <a:lnSpc>
                  <a:spcPts val="1278"/>
                </a:lnSpc>
              </a:pP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29" name="テキスト ボックス 44"/>
            <p:cNvSpPr txBox="1">
              <a:spLocks noChangeArrowheads="1"/>
            </p:cNvSpPr>
            <p:nvPr/>
          </p:nvSpPr>
          <p:spPr bwMode="auto">
            <a:xfrm>
              <a:off x="3178490" y="1544131"/>
              <a:ext cx="985749" cy="578492"/>
            </a:xfrm>
            <a:prstGeom prst="rect">
              <a:avLst/>
            </a:prstGeom>
            <a:solidFill>
              <a:schemeClr val="bg1"/>
            </a:solidFill>
            <a:ln w="12700">
              <a:noFill/>
              <a:miter lim="800000"/>
              <a:headEnd/>
              <a:tailEnd/>
            </a:ln>
          </p:spPr>
          <p:txBody>
            <a:bodyPr vert="horz" wrap="square" lIns="70753" tIns="70753" rIns="70753" bIns="70753" numCol="1" anchor="ctr" anchorCtr="0" compatLnSpc="1">
              <a:prstTxWarp prst="textNoShape">
                <a:avLst/>
              </a:prstTxWarp>
            </a:bodyPr>
            <a:lstStyle/>
            <a:p>
              <a:pPr algn="ct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身体的虐待</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212</a:t>
              </a: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10.4</a:t>
              </a:r>
              <a:r>
                <a:rPr lang="ja-JP" altLang="en-US"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0" name="テキスト ボックス 44"/>
            <p:cNvSpPr txBox="1">
              <a:spLocks noChangeArrowheads="1"/>
            </p:cNvSpPr>
            <p:nvPr/>
          </p:nvSpPr>
          <p:spPr bwMode="auto">
            <a:xfrm>
              <a:off x="3178490" y="2212101"/>
              <a:ext cx="985749" cy="578492"/>
            </a:xfrm>
            <a:prstGeom prst="rect">
              <a:avLst/>
            </a:prstGeom>
            <a:solidFill>
              <a:schemeClr val="bg1"/>
            </a:solidFill>
            <a:ln w="12700">
              <a:noFill/>
              <a:miter lim="800000"/>
              <a:headEnd/>
              <a:tailEnd/>
            </a:ln>
          </p:spPr>
          <p:txBody>
            <a:bodyPr vert="horz" wrap="square" lIns="70753" tIns="70753" rIns="70753" bIns="70753" numCol="1" anchor="ctr" anchorCtr="0" compatLnSpc="1">
              <a:prstTxWarp prst="textNoShape">
                <a:avLst/>
              </a:prstTxWarp>
            </a:bodyPr>
            <a:lstStyle/>
            <a:p>
              <a:pPr algn="ct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性的虐待</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39</a:t>
              </a:r>
              <a:r>
                <a:rPr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1.9</a:t>
              </a:r>
              <a:r>
                <a:rPr lang="ja-JP" altLang="en-US"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1" name="テキスト ボックス 44"/>
            <p:cNvSpPr txBox="1">
              <a:spLocks noChangeArrowheads="1"/>
            </p:cNvSpPr>
            <p:nvPr/>
          </p:nvSpPr>
          <p:spPr bwMode="auto">
            <a:xfrm>
              <a:off x="3178490" y="2880071"/>
              <a:ext cx="985749" cy="597682"/>
            </a:xfrm>
            <a:prstGeom prst="rect">
              <a:avLst/>
            </a:prstGeom>
            <a:solidFill>
              <a:schemeClr val="bg1"/>
            </a:solidFill>
            <a:ln w="12700">
              <a:noFill/>
              <a:miter lim="800000"/>
              <a:headEnd/>
              <a:tailEnd/>
            </a:ln>
          </p:spPr>
          <p:txBody>
            <a:bodyPr vert="horz" wrap="square" lIns="70753" tIns="70753" rIns="70753" bIns="70753" numCol="1" anchor="ctr" anchorCtr="0" compatLnSpc="1">
              <a:prstTxWarp prst="textNoShape">
                <a:avLst/>
              </a:prstTxWarp>
            </a:bodyPr>
            <a:lstStyle/>
            <a:p>
              <a:pPr algn="ct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心理的虐待</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618</a:t>
              </a:r>
              <a:r>
                <a:rPr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30.2</a:t>
              </a:r>
              <a:r>
                <a:rPr lang="ja-JP" altLang="en-US"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2" name="テキスト ボックス 44"/>
            <p:cNvSpPr txBox="1">
              <a:spLocks noChangeArrowheads="1"/>
            </p:cNvSpPr>
            <p:nvPr/>
          </p:nvSpPr>
          <p:spPr bwMode="auto">
            <a:xfrm>
              <a:off x="3178490" y="3567231"/>
              <a:ext cx="985749" cy="578492"/>
            </a:xfrm>
            <a:prstGeom prst="rect">
              <a:avLst/>
            </a:prstGeom>
            <a:solidFill>
              <a:schemeClr val="bg1"/>
            </a:solidFill>
            <a:ln w="12700">
              <a:noFill/>
              <a:miter lim="800000"/>
              <a:headEnd/>
              <a:tailEnd/>
            </a:ln>
          </p:spPr>
          <p:txBody>
            <a:bodyPr vert="horz" wrap="square" lIns="35376" tIns="70753" rIns="35376" bIns="70753" numCol="1" anchor="ctr" anchorCtr="0" compatLnSpc="1">
              <a:prstTxWarp prst="textNoShape">
                <a:avLst/>
              </a:prstTxWarp>
            </a:bodyPr>
            <a:lstStyle/>
            <a:p>
              <a:pPr algn="ctr"/>
              <a:r>
                <a:rPr kumimoji="0" lang="ja-JP" altLang="en-US" sz="1081" b="1" spc="-147"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放置等による虐待</a:t>
              </a:r>
              <a:endParaRPr kumimoji="0" lang="en-US" altLang="ja-JP" sz="1081" b="1" spc="-147"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114</a:t>
              </a:r>
              <a:r>
                <a:rPr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5.6</a:t>
              </a:r>
              <a:r>
                <a:rPr lang="ja-JP" altLang="en-US"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86"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3" name="テキスト ボックス 44"/>
            <p:cNvSpPr txBox="1">
              <a:spLocks noChangeArrowheads="1"/>
            </p:cNvSpPr>
            <p:nvPr/>
          </p:nvSpPr>
          <p:spPr bwMode="auto">
            <a:xfrm>
              <a:off x="3178490" y="4235200"/>
              <a:ext cx="985749" cy="578492"/>
            </a:xfrm>
            <a:prstGeom prst="rect">
              <a:avLst/>
            </a:prstGeom>
            <a:solidFill>
              <a:schemeClr val="bg1"/>
            </a:solidFill>
            <a:ln w="12700">
              <a:noFill/>
              <a:miter lim="800000"/>
              <a:headEnd/>
              <a:tailEnd/>
            </a:ln>
          </p:spPr>
          <p:txBody>
            <a:bodyPr vert="horz" wrap="square" lIns="35376" tIns="70753" rIns="35376" bIns="70753" numCol="1" anchor="ctr" anchorCtr="0" compatLnSpc="1">
              <a:prstTxWarp prst="textNoShape">
                <a:avLst/>
              </a:prstTxWarp>
            </a:bodyPr>
            <a:lstStyle/>
            <a:p>
              <a:pPr algn="ct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経済的虐待</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1,063</a:t>
              </a:r>
              <a:r>
                <a:rPr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884"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84"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52.0</a:t>
              </a:r>
              <a:r>
                <a:rPr lang="ja-JP" altLang="en-US" sz="884"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884"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03" name="グループ化 202"/>
          <p:cNvGrpSpPr/>
          <p:nvPr/>
        </p:nvGrpSpPr>
        <p:grpSpPr>
          <a:xfrm>
            <a:off x="1100154" y="5469121"/>
            <a:ext cx="1993508" cy="1214879"/>
            <a:chOff x="4767968" y="1143253"/>
            <a:chExt cx="1993506" cy="1236295"/>
          </a:xfrm>
        </p:grpSpPr>
        <p:sp>
          <p:nvSpPr>
            <p:cNvPr id="104" name="テキスト ボックス 44"/>
            <p:cNvSpPr txBox="1">
              <a:spLocks noChangeArrowheads="1"/>
            </p:cNvSpPr>
            <p:nvPr/>
          </p:nvSpPr>
          <p:spPr bwMode="auto">
            <a:xfrm>
              <a:off x="4767968" y="1143253"/>
              <a:ext cx="1993506" cy="1236295"/>
            </a:xfrm>
            <a:prstGeom prst="rect">
              <a:avLst/>
            </a:prstGeom>
            <a:solidFill>
              <a:schemeClr val="bg1"/>
            </a:solidFill>
            <a:ln w="12700">
              <a:solidFill>
                <a:schemeClr val="tx1"/>
              </a:solidFill>
              <a:prstDash val="sysDash"/>
              <a:miter lim="800000"/>
              <a:headEnd/>
              <a:tailEnd/>
            </a:ln>
          </p:spPr>
          <p:txBody>
            <a:bodyPr vert="horz" wrap="square" lIns="70753" tIns="70753" rIns="70753" bIns="70753" numCol="1" anchor="b" anchorCtr="0" compatLnSpc="1">
              <a:prstTxWarp prst="textNoShape">
                <a:avLst/>
              </a:prstTxWarp>
            </a:bodyPr>
            <a:lstStyle/>
            <a:p>
              <a:pPr algn="ctr"/>
              <a:endParaRPr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endParaRPr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労働基準関係法令</a:t>
              </a:r>
              <a:endParaRPr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に基づく指導等（賃金未払等）</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875</a:t>
              </a:r>
              <a:r>
                <a:rPr kumimoji="0"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kumimoji="0"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kumimoji="0"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85.6</a:t>
              </a:r>
              <a:r>
                <a:rPr kumimoji="0"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kumimoji="0"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98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うち最低賃金法関係</a:t>
              </a:r>
              <a:endParaRPr lang="en-US" altLang="ja-JP" sz="98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en-US" altLang="ja-JP" sz="98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600</a:t>
              </a:r>
              <a:r>
                <a:rPr lang="ja-JP" altLang="en-US" sz="98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86"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58.7</a:t>
              </a:r>
              <a:r>
                <a:rPr lang="ja-JP" altLang="en-US" sz="786"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86"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16" name="大かっこ 115"/>
            <p:cNvSpPr/>
            <p:nvPr/>
          </p:nvSpPr>
          <p:spPr>
            <a:xfrm>
              <a:off x="5097016" y="2059178"/>
              <a:ext cx="1443842" cy="233743"/>
            </a:xfrm>
            <a:prstGeom prst="bracketPair">
              <a:avLst>
                <a:gd name="adj" fmla="val 2230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ja-JP" altLang="en-US">
                <a:solidFill>
                  <a:prstClr val="black"/>
                </a:solidFill>
              </a:endParaRPr>
            </a:p>
          </p:txBody>
        </p:sp>
        <p:sp>
          <p:nvSpPr>
            <p:cNvPr id="145" name="テキスト ボックス 44"/>
            <p:cNvSpPr txBox="1">
              <a:spLocks noChangeArrowheads="1"/>
            </p:cNvSpPr>
            <p:nvPr/>
          </p:nvSpPr>
          <p:spPr bwMode="auto">
            <a:xfrm>
              <a:off x="4779947" y="1143253"/>
              <a:ext cx="1981526" cy="252499"/>
            </a:xfrm>
            <a:prstGeom prst="rect">
              <a:avLst/>
            </a:prstGeom>
            <a:solidFill>
              <a:srgbClr val="FF0000">
                <a:alpha val="30196"/>
              </a:srgbClr>
            </a:solidFill>
            <a:ln w="12700">
              <a:noFill/>
              <a:miter lim="800000"/>
              <a:headEnd/>
              <a:tailEnd/>
            </a:ln>
          </p:spPr>
          <p:txBody>
            <a:bodyPr vert="horz" wrap="square" lIns="35376" tIns="35376" rIns="35376" bIns="35376" numCol="1" anchor="b" anchorCtr="0" compatLnSpc="1">
              <a:prstTxWarp prst="textNoShape">
                <a:avLst/>
              </a:prstTxWarp>
            </a:bodyPr>
            <a:lstStyle/>
            <a:p>
              <a:pPr algn="ctr" eaLnBrk="0" hangingPunct="0"/>
              <a:r>
                <a:rPr lang="ja-JP" altLang="en-US"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労働基準監督署</a:t>
              </a:r>
              <a:endParaRPr lang="ja-JP" altLang="ja-JP"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196" name="テキスト ボックス 44"/>
          <p:cNvSpPr txBox="1">
            <a:spLocks noChangeArrowheads="1"/>
          </p:cNvSpPr>
          <p:nvPr/>
        </p:nvSpPr>
        <p:spPr bwMode="auto">
          <a:xfrm>
            <a:off x="5073412" y="5481058"/>
            <a:ext cx="3749970" cy="236186"/>
          </a:xfrm>
          <a:prstGeom prst="rect">
            <a:avLst/>
          </a:prstGeom>
          <a:solidFill>
            <a:srgbClr val="A7E2FF"/>
          </a:solidFill>
          <a:ln w="12700">
            <a:noFill/>
            <a:miter lim="800000"/>
            <a:headEnd/>
            <a:tailEnd/>
          </a:ln>
        </p:spPr>
        <p:txBody>
          <a:bodyPr vert="horz" wrap="square" lIns="35376" tIns="35376" rIns="35376" bIns="35376" numCol="1" anchor="b" anchorCtr="0" compatLnSpc="1">
            <a:prstTxWarp prst="textNoShape">
              <a:avLst/>
            </a:prstTxWarp>
          </a:bodyPr>
          <a:lstStyle/>
          <a:p>
            <a:pPr algn="ctr" eaLnBrk="0" hangingPunct="0"/>
            <a:r>
              <a:rPr kumimoji="0" lang="ja-JP" altLang="en-US"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労働局　雇用環境・均等部（室）</a:t>
            </a:r>
            <a:endParaRPr lang="ja-JP" altLang="ja-JP"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199" name="グループ化 198"/>
          <p:cNvGrpSpPr/>
          <p:nvPr/>
        </p:nvGrpSpPr>
        <p:grpSpPr>
          <a:xfrm>
            <a:off x="3136518" y="5469121"/>
            <a:ext cx="1888500" cy="1214879"/>
            <a:chOff x="4880992" y="1981345"/>
            <a:chExt cx="1872208" cy="1236295"/>
          </a:xfrm>
        </p:grpSpPr>
        <p:sp>
          <p:nvSpPr>
            <p:cNvPr id="105" name="テキスト ボックス 44"/>
            <p:cNvSpPr txBox="1">
              <a:spLocks noChangeArrowheads="1"/>
            </p:cNvSpPr>
            <p:nvPr/>
          </p:nvSpPr>
          <p:spPr bwMode="auto">
            <a:xfrm>
              <a:off x="4889266" y="1981345"/>
              <a:ext cx="1863934" cy="1236295"/>
            </a:xfrm>
            <a:prstGeom prst="rect">
              <a:avLst/>
            </a:prstGeom>
            <a:solidFill>
              <a:schemeClr val="bg1"/>
            </a:solidFill>
            <a:ln w="12700">
              <a:solidFill>
                <a:schemeClr val="tx1"/>
              </a:solidFill>
              <a:prstDash val="sysDash"/>
              <a:miter lim="800000"/>
              <a:headEnd/>
              <a:tailEnd/>
            </a:ln>
          </p:spPr>
          <p:txBody>
            <a:bodyPr vert="horz" wrap="square" lIns="70753" tIns="70753" rIns="70753" bIns="70753" numCol="1" anchor="ctr" anchorCtr="0" compatLnSpc="1">
              <a:prstTxWarp prst="textNoShape">
                <a:avLst/>
              </a:prstTxWarp>
            </a:bodyPr>
            <a:lstStyle/>
            <a:p>
              <a:pPr algn="ctr" eaLnBrk="0" hangingPunct="0"/>
              <a:endParaRPr kumimoji="0"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障害者雇用促進法</a:t>
              </a:r>
              <a:endParaRPr kumimoji="0"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a:t>
              </a:r>
              <a:endPar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132</a:t>
              </a:r>
              <a:r>
                <a:rPr kumimoji="0"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kumimoji="0"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kumimoji="0"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12.9</a:t>
              </a:r>
              <a:r>
                <a:rPr kumimoji="0"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kumimoji="0"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（いじめ、嫌がらせ等）</a:t>
              </a:r>
              <a:endParaRPr lang="ja-JP"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5" name="テキスト ボックス 44"/>
            <p:cNvSpPr txBox="1">
              <a:spLocks noChangeArrowheads="1"/>
            </p:cNvSpPr>
            <p:nvPr/>
          </p:nvSpPr>
          <p:spPr bwMode="auto">
            <a:xfrm>
              <a:off x="4880992" y="1981345"/>
              <a:ext cx="1872208" cy="259754"/>
            </a:xfrm>
            <a:prstGeom prst="rect">
              <a:avLst/>
            </a:prstGeom>
            <a:solidFill>
              <a:srgbClr val="003300">
                <a:alpha val="30196"/>
              </a:srgbClr>
            </a:solidFill>
            <a:ln w="12700">
              <a:noFill/>
              <a:miter lim="800000"/>
              <a:headEnd/>
              <a:tailEnd/>
            </a:ln>
          </p:spPr>
          <p:txBody>
            <a:bodyPr vert="horz" wrap="square" lIns="35376" tIns="35376" rIns="35376" bIns="35376" numCol="1" anchor="b" anchorCtr="0" compatLnSpc="1">
              <a:prstTxWarp prst="textNoShape">
                <a:avLst/>
              </a:prstTxWarp>
            </a:bodyPr>
            <a:lstStyle/>
            <a:p>
              <a:pPr algn="ctr" eaLnBrk="0" hangingPunct="0"/>
              <a:r>
                <a:rPr kumimoji="0" lang="ja-JP" altLang="en-US"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公共職業安定所</a:t>
              </a:r>
              <a:endParaRPr lang="ja-JP" altLang="ja-JP" sz="1179"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200" name="テキスト ボックス 44"/>
          <p:cNvSpPr txBox="1">
            <a:spLocks noChangeArrowheads="1"/>
          </p:cNvSpPr>
          <p:nvPr/>
        </p:nvSpPr>
        <p:spPr bwMode="auto">
          <a:xfrm>
            <a:off x="6268041" y="522817"/>
            <a:ext cx="2805534" cy="429127"/>
          </a:xfrm>
          <a:prstGeom prst="rect">
            <a:avLst/>
          </a:prstGeom>
          <a:noFill/>
          <a:ln w="12700">
            <a:noFill/>
            <a:prstDash val="dash"/>
            <a:miter lim="800000"/>
            <a:headEnd/>
            <a:tailEnd/>
          </a:ln>
        </p:spPr>
        <p:txBody>
          <a:bodyPr vert="horz" wrap="square" lIns="70753" tIns="70753" rIns="70753" bIns="70753" numCol="1" anchor="ctr" anchorCtr="0" compatLnSpc="1">
            <a:prstTxWarp prst="textNoShape">
              <a:avLst/>
            </a:prstTxWarp>
          </a:bodyPr>
          <a:lstStyle/>
          <a:p>
            <a:pPr eaLnBrk="0" hangingPunct="0">
              <a:lnSpc>
                <a:spcPts val="1278"/>
              </a:lnSpc>
            </a:pP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○虐待が認められた事業所　</a:t>
            </a:r>
            <a:r>
              <a:rPr kumimoji="0" lang="en-US" altLang="ja-JP" sz="1081"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581</a:t>
            </a:r>
            <a:r>
              <a:rPr kumimoji="0" lang="ja-JP" altLang="en-US" sz="1081"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事業所</a:t>
            </a:r>
            <a:endParaRPr kumimoji="0" lang="en-US" altLang="ja-JP" sz="1081"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eaLnBrk="0" hangingPunct="0">
              <a:lnSpc>
                <a:spcPts val="1278"/>
              </a:lnSpc>
            </a:pP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○虐待が認められた障害者　</a:t>
            </a:r>
            <a:r>
              <a:rPr kumimoji="0" lang="en-US" altLang="ja-JP" sz="1081" b="1" u="sng">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972</a:t>
            </a:r>
            <a:r>
              <a:rPr kumimoji="0" lang="ja-JP" altLang="en-US" sz="1081" b="1" u="sng">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r>
              <a:rPr kumimoji="0"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　</a:t>
            </a:r>
            <a:endParaRPr kumimoji="0"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01" name="対角する 2 つの角を丸めた四角形 200"/>
          <p:cNvSpPr/>
          <p:nvPr/>
        </p:nvSpPr>
        <p:spPr>
          <a:xfrm>
            <a:off x="4542628" y="527390"/>
            <a:ext cx="1725415" cy="456775"/>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376" tIns="35376" rIns="35376" bIns="35376" rtlCol="0" anchor="ctr"/>
          <a:lstStyle/>
          <a:p>
            <a:pPr algn="ctr" eaLnBrk="0" hangingPunct="0"/>
            <a:r>
              <a:rPr kumimoji="0" lang="ja-JP" altLang="en-US" sz="1179" b="1" dirty="0">
                <a:solidFill>
                  <a:prstClr val="white"/>
                </a:solidFill>
                <a:latin typeface="HGPｺﾞｼｯｸM" panose="020B0600000000000000" pitchFamily="50" charset="-128"/>
                <a:ea typeface="HGPｺﾞｼｯｸM" panose="020B0600000000000000" pitchFamily="50" charset="-128"/>
              </a:rPr>
              <a:t>虐待が認められた事案</a:t>
            </a:r>
            <a:endParaRPr kumimoji="0" lang="en-US" altLang="ja-JP" sz="1179" b="1" dirty="0">
              <a:solidFill>
                <a:prstClr val="white"/>
              </a:solidFill>
              <a:latin typeface="HGPｺﾞｼｯｸM" panose="020B0600000000000000" pitchFamily="50" charset="-128"/>
              <a:ea typeface="HGPｺﾞｼｯｸM" panose="020B0600000000000000" pitchFamily="50" charset="-128"/>
            </a:endParaRPr>
          </a:p>
        </p:txBody>
      </p:sp>
      <p:grpSp>
        <p:nvGrpSpPr>
          <p:cNvPr id="7" name="グループ化 6"/>
          <p:cNvGrpSpPr/>
          <p:nvPr/>
        </p:nvGrpSpPr>
        <p:grpSpPr>
          <a:xfrm>
            <a:off x="4520966" y="2233181"/>
            <a:ext cx="629147" cy="1956418"/>
            <a:chOff x="4511857" y="2212101"/>
            <a:chExt cx="582760" cy="1990906"/>
          </a:xfrm>
        </p:grpSpPr>
        <p:sp>
          <p:nvSpPr>
            <p:cNvPr id="208" name="下矢印 207"/>
            <p:cNvSpPr/>
            <p:nvPr/>
          </p:nvSpPr>
          <p:spPr>
            <a:xfrm rot="16200000">
              <a:off x="3807784" y="2916174"/>
              <a:ext cx="1990906" cy="582760"/>
            </a:xfrm>
            <a:prstGeom prst="downArrow">
              <a:avLst>
                <a:gd name="adj1" fmla="val 74104"/>
                <a:gd name="adj2" fmla="val 333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ja-JP" altLang="en-US">
                <a:solidFill>
                  <a:prstClr val="white"/>
                </a:solidFill>
              </a:endParaRPr>
            </a:p>
          </p:txBody>
        </p:sp>
        <p:sp>
          <p:nvSpPr>
            <p:cNvPr id="212" name="テキスト ボックス 44"/>
            <p:cNvSpPr txBox="1">
              <a:spLocks noChangeArrowheads="1"/>
            </p:cNvSpPr>
            <p:nvPr/>
          </p:nvSpPr>
          <p:spPr bwMode="auto">
            <a:xfrm>
              <a:off x="4552365" y="2621120"/>
              <a:ext cx="349787" cy="1172868"/>
            </a:xfrm>
            <a:prstGeom prst="rect">
              <a:avLst/>
            </a:prstGeom>
            <a:noFill/>
            <a:ln w="12700">
              <a:noFill/>
              <a:miter lim="800000"/>
              <a:headEnd/>
              <a:tailEnd/>
            </a:ln>
          </p:spPr>
          <p:txBody>
            <a:bodyPr vert="eaVert" wrap="square" lIns="70753" tIns="70753" rIns="70753" bIns="70753" numCol="1" anchor="ctr" anchorCtr="0" compatLnSpc="1">
              <a:prstTxWarp prst="textNoShape">
                <a:avLst/>
              </a:prstTxWarp>
            </a:bodyPr>
            <a:lstStyle/>
            <a:p>
              <a:pPr algn="ctr"/>
              <a:r>
                <a:rPr kumimoji="0" lang="ja-JP" altLang="en-US" sz="1572" b="1" dirty="0">
                  <a:solidFill>
                    <a:prstClr val="white"/>
                  </a:solidFill>
                  <a:latin typeface="HGPｺﾞｼｯｸM" panose="020B0600000000000000" pitchFamily="50" charset="-128"/>
                  <a:ea typeface="HGPｺﾞｼｯｸM" panose="020B0600000000000000" pitchFamily="50" charset="-128"/>
                  <a:cs typeface="ＭＳ Ｐゴシック" pitchFamily="50" charset="-128"/>
                </a:rPr>
                <a:t>行政指導等</a:t>
              </a:r>
              <a:endParaRPr kumimoji="0" lang="en-US" altLang="ja-JP" sz="1572" b="1" dirty="0">
                <a:solidFill>
                  <a:prstClr val="white"/>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6" name="グループ化 235"/>
          <p:cNvGrpSpPr/>
          <p:nvPr/>
        </p:nvGrpSpPr>
        <p:grpSpPr>
          <a:xfrm>
            <a:off x="5300377" y="2237624"/>
            <a:ext cx="4405157" cy="569564"/>
            <a:chOff x="5108763" y="1913260"/>
            <a:chExt cx="4566475" cy="579604"/>
          </a:xfrm>
        </p:grpSpPr>
        <p:sp>
          <p:nvSpPr>
            <p:cNvPr id="77" name="テキスト ボックス 44"/>
            <p:cNvSpPr txBox="1">
              <a:spLocks noChangeArrowheads="1"/>
            </p:cNvSpPr>
            <p:nvPr/>
          </p:nvSpPr>
          <p:spPr bwMode="auto">
            <a:xfrm>
              <a:off x="5108763" y="1913260"/>
              <a:ext cx="983517" cy="578590"/>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性的虐待</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６人</a:t>
              </a:r>
              <a:endParaRPr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884"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kumimoji="0" lang="en-US" altLang="ja-JP" sz="884"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0.6</a:t>
              </a:r>
              <a:r>
                <a:rPr kumimoji="0" lang="ja-JP" altLang="en-US" sz="884"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kumimoji="0" lang="ja-JP" altLang="ja-JP" sz="884"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a:endParaRPr lang="ja-JP"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1" name="テキスト ボックス 44"/>
            <p:cNvSpPr txBox="1">
              <a:spLocks noChangeArrowheads="1"/>
            </p:cNvSpPr>
            <p:nvPr/>
          </p:nvSpPr>
          <p:spPr bwMode="auto">
            <a:xfrm>
              <a:off x="6009504" y="1914372"/>
              <a:ext cx="3665734" cy="578492"/>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endParaRPr lang="ja-JP"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7" name="グループ化 236"/>
          <p:cNvGrpSpPr/>
          <p:nvPr/>
        </p:nvGrpSpPr>
        <p:grpSpPr>
          <a:xfrm>
            <a:off x="5300377" y="2899555"/>
            <a:ext cx="4405157" cy="568471"/>
            <a:chOff x="5108763" y="2607878"/>
            <a:chExt cx="4566475" cy="578492"/>
          </a:xfrm>
        </p:grpSpPr>
        <p:sp>
          <p:nvSpPr>
            <p:cNvPr id="75" name="テキスト ボックス 44"/>
            <p:cNvSpPr txBox="1">
              <a:spLocks noChangeArrowheads="1"/>
            </p:cNvSpPr>
            <p:nvPr/>
          </p:nvSpPr>
          <p:spPr bwMode="auto">
            <a:xfrm>
              <a:off x="5108763" y="2611836"/>
              <a:ext cx="983517" cy="570576"/>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心理的虐待</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115</a:t>
              </a:r>
              <a:r>
                <a:rPr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11.0</a:t>
              </a:r>
              <a:r>
                <a:rPr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1032"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2" name="テキスト ボックス 44"/>
            <p:cNvSpPr txBox="1">
              <a:spLocks noChangeArrowheads="1"/>
            </p:cNvSpPr>
            <p:nvPr/>
          </p:nvSpPr>
          <p:spPr bwMode="auto">
            <a:xfrm>
              <a:off x="6009504" y="2607878"/>
              <a:ext cx="3665734" cy="578492"/>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endParaRPr lang="ja-JP"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8" name="グループ化 237"/>
          <p:cNvGrpSpPr/>
          <p:nvPr/>
        </p:nvGrpSpPr>
        <p:grpSpPr>
          <a:xfrm>
            <a:off x="5300377" y="3560395"/>
            <a:ext cx="4405157" cy="568471"/>
            <a:chOff x="5108763" y="3271339"/>
            <a:chExt cx="4566475" cy="578492"/>
          </a:xfrm>
        </p:grpSpPr>
        <p:sp>
          <p:nvSpPr>
            <p:cNvPr id="83" name="テキスト ボックス 44"/>
            <p:cNvSpPr txBox="1">
              <a:spLocks noChangeArrowheads="1"/>
            </p:cNvSpPr>
            <p:nvPr/>
          </p:nvSpPr>
          <p:spPr bwMode="auto">
            <a:xfrm>
              <a:off x="5108763" y="3271339"/>
              <a:ext cx="983517" cy="578492"/>
            </a:xfrm>
            <a:prstGeom prst="rect">
              <a:avLst/>
            </a:prstGeom>
            <a:solidFill>
              <a:schemeClr val="bg1"/>
            </a:solidFill>
            <a:ln w="12700">
              <a:noFill/>
              <a:miter lim="800000"/>
              <a:headEnd/>
              <a:tailEnd/>
            </a:ln>
          </p:spPr>
          <p:txBody>
            <a:bodyPr vert="horz" wrap="square" lIns="0" tIns="70753" rIns="0" bIns="70753" numCol="1" anchor="t" anchorCtr="0" compatLnSpc="1">
              <a:prstTxWarp prst="textNoShape">
                <a:avLst/>
              </a:prstTxWarp>
            </a:bodyPr>
            <a:lstStyle/>
            <a:p>
              <a:pPr algn="ctr"/>
              <a:r>
                <a:rPr kumimoji="0" lang="ja-JP" altLang="en-US" sz="1081" b="1" spc="-226"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放置等による虐待</a:t>
              </a:r>
              <a:endParaRPr kumimoji="0" lang="en-US" altLang="ja-JP" sz="1081" b="1" spc="-226"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14</a:t>
              </a:r>
              <a:r>
                <a:rPr lang="ja-JP" altLang="en-US"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1.3</a:t>
              </a:r>
              <a:r>
                <a:rPr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1032"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3" name="テキスト ボックス 44"/>
            <p:cNvSpPr txBox="1">
              <a:spLocks noChangeArrowheads="1"/>
            </p:cNvSpPr>
            <p:nvPr/>
          </p:nvSpPr>
          <p:spPr bwMode="auto">
            <a:xfrm>
              <a:off x="6098411" y="3271339"/>
              <a:ext cx="3576827" cy="578492"/>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endParaRPr lang="ja-JP"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9" name="グループ化 238"/>
          <p:cNvGrpSpPr/>
          <p:nvPr/>
        </p:nvGrpSpPr>
        <p:grpSpPr>
          <a:xfrm>
            <a:off x="5300377" y="4221234"/>
            <a:ext cx="4405157" cy="568471"/>
            <a:chOff x="5108763" y="3933056"/>
            <a:chExt cx="4566475" cy="578492"/>
          </a:xfrm>
        </p:grpSpPr>
        <p:sp>
          <p:nvSpPr>
            <p:cNvPr id="81" name="テキスト ボックス 44"/>
            <p:cNvSpPr txBox="1">
              <a:spLocks noChangeArrowheads="1"/>
            </p:cNvSpPr>
            <p:nvPr/>
          </p:nvSpPr>
          <p:spPr bwMode="auto">
            <a:xfrm>
              <a:off x="5108763" y="3933056"/>
              <a:ext cx="983517" cy="578492"/>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r>
                <a:rPr kumimoji="0" lang="ja-JP" altLang="en-US"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経済的虐待</a:t>
              </a:r>
              <a:endParaRPr kumimoji="0" lang="en-US" altLang="ja-JP" sz="108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b="1" spc="-147"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852</a:t>
              </a:r>
              <a:r>
                <a:rPr lang="ja-JP" altLang="en-US" sz="1081" b="1" spc="-147"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b="1" spc="-147"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81.6</a:t>
              </a:r>
              <a:r>
                <a:rPr lang="ja-JP" altLang="en-US"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4" name="テキスト ボックス 44"/>
            <p:cNvSpPr txBox="1">
              <a:spLocks noChangeArrowheads="1"/>
            </p:cNvSpPr>
            <p:nvPr/>
          </p:nvSpPr>
          <p:spPr bwMode="auto">
            <a:xfrm>
              <a:off x="6009504" y="3933056"/>
              <a:ext cx="3665734" cy="578492"/>
            </a:xfrm>
            <a:prstGeom prst="rect">
              <a:avLst/>
            </a:prstGeom>
            <a:solidFill>
              <a:schemeClr val="bg1"/>
            </a:solidFill>
            <a:ln w="12700">
              <a:noFill/>
              <a:miter lim="800000"/>
              <a:headEnd/>
              <a:tailEnd/>
            </a:ln>
          </p:spPr>
          <p:txBody>
            <a:bodyPr vert="horz" wrap="square" lIns="70753" tIns="70753" rIns="70753" bIns="70753" numCol="1" anchor="t" anchorCtr="0" compatLnSpc="1">
              <a:prstTxWarp prst="textNoShape">
                <a:avLst/>
              </a:prstTxWarp>
            </a:bodyPr>
            <a:lstStyle/>
            <a:p>
              <a:pPr algn="ctr"/>
              <a:endParaRPr lang="ja-JP" altLang="ja-JP" sz="786"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6" name="グループ化 5"/>
          <p:cNvGrpSpPr/>
          <p:nvPr/>
        </p:nvGrpSpPr>
        <p:grpSpPr>
          <a:xfrm>
            <a:off x="6268044" y="951952"/>
            <a:ext cx="629179" cy="3837760"/>
            <a:chOff x="6268037" y="908278"/>
            <a:chExt cx="629179" cy="3905413"/>
          </a:xfrm>
          <a:noFill/>
        </p:grpSpPr>
        <p:sp>
          <p:nvSpPr>
            <p:cNvPr id="215" name="テキスト ボックス 44"/>
            <p:cNvSpPr txBox="1">
              <a:spLocks noChangeArrowheads="1"/>
            </p:cNvSpPr>
            <p:nvPr/>
          </p:nvSpPr>
          <p:spPr bwMode="auto">
            <a:xfrm>
              <a:off x="6268037" y="908278"/>
              <a:ext cx="629179" cy="3905413"/>
            </a:xfrm>
            <a:prstGeom prst="rect">
              <a:avLst/>
            </a:prstGeom>
            <a:grpFill/>
            <a:ln w="6350">
              <a:solidFill>
                <a:schemeClr val="tx1"/>
              </a:solidFill>
              <a:prstDash val="sysDash"/>
              <a:miter lim="800000"/>
              <a:headEnd/>
              <a:tailEnd/>
            </a:ln>
          </p:spPr>
          <p:txBody>
            <a:bodyPr vert="horz" wrap="square" lIns="0" tIns="35376" rIns="0" bIns="106129" numCol="1" anchor="t" anchorCtr="0" compatLnSpc="1">
              <a:prstTxWarp prst="textNoShape">
                <a:avLst/>
              </a:prstTxWarp>
            </a:bodyPr>
            <a:lstStyle/>
            <a:p>
              <a:pPr algn="ct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身体障害</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209</a:t>
              </a: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21.0</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0" name="グループ化 249"/>
            <p:cNvGrpSpPr/>
            <p:nvPr/>
          </p:nvGrpSpPr>
          <p:grpSpPr>
            <a:xfrm>
              <a:off x="6353736" y="1666519"/>
              <a:ext cx="457780" cy="3024784"/>
              <a:chOff x="5933729" y="1666519"/>
              <a:chExt cx="629179" cy="3024784"/>
            </a:xfrm>
            <a:grpFill/>
          </p:grpSpPr>
          <p:sp>
            <p:nvSpPr>
              <p:cNvPr id="245" name="テキスト ボックス 44"/>
              <p:cNvSpPr txBox="1">
                <a:spLocks noChangeArrowheads="1"/>
              </p:cNvSpPr>
              <p:nvPr/>
            </p:nvSpPr>
            <p:spPr bwMode="auto">
              <a:xfrm>
                <a:off x="5933729" y="1666519"/>
                <a:ext cx="629179" cy="333715"/>
              </a:xfrm>
              <a:prstGeom prst="rect">
                <a:avLst/>
              </a:prstGeom>
              <a:grpFill/>
              <a:ln w="12700">
                <a:noFill/>
                <a:miter lim="800000"/>
                <a:headEnd/>
                <a:tailEnd/>
              </a:ln>
            </p:spPr>
            <p:txBody>
              <a:bodyPr vert="horz" wrap="square" lIns="70753" tIns="70753" rIns="70753" bIns="70753" numCol="1" anchor="ctr" anchorCtr="0" compatLnSpc="1">
                <a:prstTxWarp prst="textNoShape">
                  <a:avLst/>
                </a:prstTxWarp>
              </a:bodyPr>
              <a:lstStyle/>
              <a:p>
                <a:pPr algn="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９人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6" name="テキスト ボックス 44"/>
              <p:cNvSpPr txBox="1">
                <a:spLocks noChangeArrowheads="1"/>
              </p:cNvSpPr>
              <p:nvPr/>
            </p:nvSpPr>
            <p:spPr bwMode="auto">
              <a:xfrm>
                <a:off x="5933729" y="2334489"/>
                <a:ext cx="629179" cy="333715"/>
              </a:xfrm>
              <a:prstGeom prst="rect">
                <a:avLst/>
              </a:prstGeom>
              <a:grpFill/>
              <a:ln w="12700">
                <a:noFill/>
                <a:miter lim="800000"/>
                <a:headEnd/>
                <a:tailEnd/>
              </a:ln>
            </p:spPr>
            <p:txBody>
              <a:bodyPr vert="horz" wrap="square" lIns="70753" tIns="70753" rIns="70753" bIns="70753" numCol="1" anchor="ctr" anchorCtr="0" compatLnSpc="1">
                <a:prstTxWarp prst="textNoShape">
                  <a:avLst/>
                </a:prstTxWarp>
              </a:bodyPr>
              <a:lstStyle/>
              <a:p>
                <a:pPr algn="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7" name="テキスト ボックス 44"/>
              <p:cNvSpPr txBox="1">
                <a:spLocks noChangeArrowheads="1"/>
              </p:cNvSpPr>
              <p:nvPr/>
            </p:nvSpPr>
            <p:spPr bwMode="auto">
              <a:xfrm>
                <a:off x="5933729" y="2999706"/>
                <a:ext cx="629179" cy="333715"/>
              </a:xfrm>
              <a:prstGeom prst="rect">
                <a:avLst/>
              </a:prstGeom>
              <a:grp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23</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8" name="テキスト ボックス 44"/>
              <p:cNvSpPr txBox="1">
                <a:spLocks noChangeArrowheads="1"/>
              </p:cNvSpPr>
              <p:nvPr/>
            </p:nvSpPr>
            <p:spPr bwMode="auto">
              <a:xfrm>
                <a:off x="5933729" y="3665502"/>
                <a:ext cx="629179" cy="333715"/>
              </a:xfrm>
              <a:prstGeom prst="rect">
                <a:avLst/>
              </a:prstGeom>
              <a:grp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３</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9" name="テキスト ボックス 44"/>
              <p:cNvSpPr txBox="1">
                <a:spLocks noChangeArrowheads="1"/>
              </p:cNvSpPr>
              <p:nvPr/>
            </p:nvSpPr>
            <p:spPr bwMode="auto">
              <a:xfrm>
                <a:off x="5933729" y="4357588"/>
                <a:ext cx="629179" cy="333715"/>
              </a:xfrm>
              <a:prstGeom prst="rect">
                <a:avLst/>
              </a:prstGeom>
              <a:grp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189</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5" name="グループ化 4"/>
          <p:cNvGrpSpPr/>
          <p:nvPr/>
        </p:nvGrpSpPr>
        <p:grpSpPr>
          <a:xfrm>
            <a:off x="6968740" y="951952"/>
            <a:ext cx="629179" cy="3837760"/>
            <a:chOff x="6737237" y="908278"/>
            <a:chExt cx="629179" cy="3905413"/>
          </a:xfrm>
        </p:grpSpPr>
        <p:sp>
          <p:nvSpPr>
            <p:cNvPr id="240" name="テキスト ボックス 44"/>
            <p:cNvSpPr txBox="1">
              <a:spLocks noChangeArrowheads="1"/>
            </p:cNvSpPr>
            <p:nvPr/>
          </p:nvSpPr>
          <p:spPr bwMode="auto">
            <a:xfrm>
              <a:off x="6737237" y="908278"/>
              <a:ext cx="629179" cy="3905413"/>
            </a:xfrm>
            <a:prstGeom prst="rect">
              <a:avLst/>
            </a:prstGeom>
            <a:noFill/>
            <a:ln w="6350">
              <a:solidFill>
                <a:schemeClr val="tx1"/>
              </a:solidFill>
              <a:prstDash val="sysDash"/>
              <a:miter lim="800000"/>
              <a:headEnd/>
              <a:tailEnd/>
            </a:ln>
          </p:spPr>
          <p:txBody>
            <a:bodyPr vert="horz" wrap="square" lIns="0" tIns="35376" rIns="0" bIns="106129" numCol="1" anchor="t" anchorCtr="0" compatLnSpc="1">
              <a:prstTxWarp prst="textNoShape">
                <a:avLst/>
              </a:prstTxWarp>
            </a:bodyPr>
            <a:lstStyle/>
            <a:p>
              <a:pPr algn="ct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知的</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障害</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530</a:t>
              </a: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53.4</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1" name="グループ化 250"/>
            <p:cNvGrpSpPr/>
            <p:nvPr/>
          </p:nvGrpSpPr>
          <p:grpSpPr>
            <a:xfrm>
              <a:off x="6822936" y="1666519"/>
              <a:ext cx="457780" cy="3024784"/>
              <a:chOff x="5933729" y="1666519"/>
              <a:chExt cx="629179" cy="3024784"/>
            </a:xfrm>
          </p:grpSpPr>
          <p:sp>
            <p:nvSpPr>
              <p:cNvPr id="252"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25</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3"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４</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4"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48</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5"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13</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6"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474</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2" name="グループ化 1"/>
          <p:cNvGrpSpPr/>
          <p:nvPr/>
        </p:nvGrpSpPr>
        <p:grpSpPr>
          <a:xfrm>
            <a:off x="7669440" y="951952"/>
            <a:ext cx="629179" cy="3837760"/>
            <a:chOff x="7780205" y="908278"/>
            <a:chExt cx="629179" cy="3905413"/>
          </a:xfrm>
        </p:grpSpPr>
        <p:sp>
          <p:nvSpPr>
            <p:cNvPr id="241" name="テキスト ボックス 44"/>
            <p:cNvSpPr txBox="1">
              <a:spLocks noChangeArrowheads="1"/>
            </p:cNvSpPr>
            <p:nvPr/>
          </p:nvSpPr>
          <p:spPr bwMode="auto">
            <a:xfrm>
              <a:off x="7780205" y="908278"/>
              <a:ext cx="629179" cy="3905413"/>
            </a:xfrm>
            <a:prstGeom prst="rect">
              <a:avLst/>
            </a:prstGeom>
            <a:noFill/>
            <a:ln w="6350">
              <a:solidFill>
                <a:schemeClr val="tx1"/>
              </a:solidFill>
              <a:prstDash val="sysDash"/>
              <a:miter lim="800000"/>
              <a:headEnd/>
              <a:tailEnd/>
            </a:ln>
          </p:spPr>
          <p:txBody>
            <a:bodyPr vert="horz" wrap="square" lIns="0" tIns="35376" rIns="0" bIns="106129" numCol="1" anchor="t" anchorCtr="0" compatLnSpc="1">
              <a:prstTxWarp prst="textNoShape">
                <a:avLst/>
              </a:prstTxWarp>
            </a:bodyPr>
            <a:lstStyle/>
            <a:p>
              <a:pPr algn="ct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精神</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障害</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234</a:t>
              </a: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23.6</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8" name="グループ化 257"/>
            <p:cNvGrpSpPr/>
            <p:nvPr/>
          </p:nvGrpSpPr>
          <p:grpSpPr>
            <a:xfrm>
              <a:off x="7865904" y="1666519"/>
              <a:ext cx="457780" cy="3024784"/>
              <a:chOff x="5933729" y="1666519"/>
              <a:chExt cx="629179" cy="3024784"/>
            </a:xfrm>
          </p:grpSpPr>
          <p:sp>
            <p:nvSpPr>
              <p:cNvPr id="259"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22</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0"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２</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1"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44</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2"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3"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190</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3" name="グループ化 2"/>
          <p:cNvGrpSpPr/>
          <p:nvPr/>
        </p:nvGrpSpPr>
        <p:grpSpPr>
          <a:xfrm>
            <a:off x="8370140" y="951945"/>
            <a:ext cx="629179" cy="3837759"/>
            <a:chOff x="8409384" y="908279"/>
            <a:chExt cx="629179" cy="3905412"/>
          </a:xfrm>
        </p:grpSpPr>
        <p:sp>
          <p:nvSpPr>
            <p:cNvPr id="242" name="テキスト ボックス 44"/>
            <p:cNvSpPr txBox="1">
              <a:spLocks noChangeArrowheads="1"/>
            </p:cNvSpPr>
            <p:nvPr/>
          </p:nvSpPr>
          <p:spPr bwMode="auto">
            <a:xfrm>
              <a:off x="8409384" y="908279"/>
              <a:ext cx="629179" cy="3905412"/>
            </a:xfrm>
            <a:prstGeom prst="rect">
              <a:avLst/>
            </a:prstGeom>
            <a:noFill/>
            <a:ln w="6350">
              <a:solidFill>
                <a:schemeClr val="tx1"/>
              </a:solidFill>
              <a:prstDash val="sysDash"/>
              <a:miter lim="800000"/>
              <a:headEnd/>
              <a:tailEnd/>
            </a:ln>
          </p:spPr>
          <p:txBody>
            <a:bodyPr vert="horz" wrap="square" lIns="0" tIns="35376" rIns="0" bIns="106129" numCol="1" anchor="t" anchorCtr="0" compatLnSpc="1">
              <a:prstTxWarp prst="textNoShape">
                <a:avLst/>
              </a:prstTxWarp>
            </a:bodyPr>
            <a:lstStyle/>
            <a:p>
              <a:pPr algn="ct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発達</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障害</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20</a:t>
              </a: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 </a:t>
              </a: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2.0</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64" name="グループ化 263"/>
            <p:cNvGrpSpPr/>
            <p:nvPr/>
          </p:nvGrpSpPr>
          <p:grpSpPr>
            <a:xfrm>
              <a:off x="8528987" y="1666519"/>
              <a:ext cx="389972" cy="3024784"/>
              <a:chOff x="5933729" y="1666519"/>
              <a:chExt cx="629179" cy="3024784"/>
            </a:xfrm>
          </p:grpSpPr>
          <p:sp>
            <p:nvSpPr>
              <p:cNvPr id="265"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２人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6"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7"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２</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8"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２</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9"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18</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4" name="グループ化 3"/>
          <p:cNvGrpSpPr/>
          <p:nvPr/>
        </p:nvGrpSpPr>
        <p:grpSpPr>
          <a:xfrm>
            <a:off x="9070840" y="951945"/>
            <a:ext cx="629179" cy="3837759"/>
            <a:chOff x="9070834" y="908279"/>
            <a:chExt cx="629179" cy="3905412"/>
          </a:xfrm>
        </p:grpSpPr>
        <p:sp>
          <p:nvSpPr>
            <p:cNvPr id="244" name="テキスト ボックス 44"/>
            <p:cNvSpPr txBox="1">
              <a:spLocks noChangeArrowheads="1"/>
            </p:cNvSpPr>
            <p:nvPr/>
          </p:nvSpPr>
          <p:spPr bwMode="auto">
            <a:xfrm>
              <a:off x="9070834" y="908279"/>
              <a:ext cx="629179" cy="3905412"/>
            </a:xfrm>
            <a:prstGeom prst="rect">
              <a:avLst/>
            </a:prstGeom>
            <a:noFill/>
            <a:ln w="6350">
              <a:solidFill>
                <a:schemeClr val="tx1"/>
              </a:solidFill>
              <a:prstDash val="sysDash"/>
              <a:miter lim="800000"/>
              <a:headEnd/>
              <a:tailEnd/>
            </a:ln>
          </p:spPr>
          <p:txBody>
            <a:bodyPr vert="horz" wrap="square" lIns="0" tIns="35376" rIns="0" bIns="106129" numCol="1" anchor="t" anchorCtr="0" compatLnSpc="1">
              <a:prstTxWarp prst="textNoShape">
                <a:avLst/>
              </a:prstTxWarp>
            </a:bodyPr>
            <a:lstStyle/>
            <a:p>
              <a:pPr algn="ct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その他</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hangingPunct="0"/>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 </a:t>
              </a:r>
              <a:r>
                <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0.0</a:t>
              </a:r>
              <a:r>
                <a:rPr kumimoji="0" lang="ja-JP" altLang="en-US"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kumimoji="0" lang="en-US" altLang="ja-JP" sz="884"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70" name="グループ化 269"/>
            <p:cNvGrpSpPr/>
            <p:nvPr/>
          </p:nvGrpSpPr>
          <p:grpSpPr>
            <a:xfrm>
              <a:off x="9156533" y="1666519"/>
              <a:ext cx="457780" cy="3024784"/>
              <a:chOff x="5933729" y="1666519"/>
              <a:chExt cx="629179" cy="3024784"/>
            </a:xfrm>
          </p:grpSpPr>
          <p:sp>
            <p:nvSpPr>
              <p:cNvPr id="271"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0</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2"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0</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3"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0</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4"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0</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5"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70753" tIns="70753" rIns="70753" bIns="70753" numCol="1" anchor="ctr" anchorCtr="0" compatLnSpc="1">
                <a:prstTxWarp prst="textNoShape">
                  <a:avLst/>
                </a:prstTxWarp>
              </a:bodyPr>
              <a:lstStyle/>
              <a:p>
                <a:pPr algn="r"/>
                <a:r>
                  <a:rPr kumimoji="0"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a:t>
                </a:r>
                <a:r>
                  <a:rPr lang="ja-JP" altLang="en-US"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8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sp>
        <p:nvSpPr>
          <p:cNvPr id="276" name="下矢印 275"/>
          <p:cNvSpPr/>
          <p:nvPr/>
        </p:nvSpPr>
        <p:spPr>
          <a:xfrm rot="16200000">
            <a:off x="692225" y="2673691"/>
            <a:ext cx="683401" cy="132454"/>
          </a:xfrm>
          <a:prstGeom prst="downArrow">
            <a:avLst>
              <a:gd name="adj1" fmla="val 73184"/>
              <a:gd name="adj2" fmla="val 4933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ja-JP" altLang="en-US">
              <a:solidFill>
                <a:prstClr val="white"/>
              </a:solidFill>
            </a:endParaRPr>
          </a:p>
        </p:txBody>
      </p:sp>
      <p:sp>
        <p:nvSpPr>
          <p:cNvPr id="277" name="テキスト ボックス 276"/>
          <p:cNvSpPr txBox="1"/>
          <p:nvPr/>
        </p:nvSpPr>
        <p:spPr>
          <a:xfrm>
            <a:off x="2182233" y="2836205"/>
            <a:ext cx="1037070" cy="222666"/>
          </a:xfrm>
          <a:prstGeom prst="rect">
            <a:avLst/>
          </a:prstGeom>
          <a:noFill/>
        </p:spPr>
        <p:txBody>
          <a:bodyPr wrap="none" lIns="35376" tIns="35376" rIns="35376" bIns="35376" rtlCol="0" anchor="ctr">
            <a:spAutoFit/>
          </a:bodyPr>
          <a:lstStyle/>
          <a:p>
            <a:pPr eaLnBrk="0" hangingPunct="0"/>
            <a:r>
              <a:rPr lang="ja-JP" altLang="en-US" sz="983" b="1" u="sng" spc="-59" dirty="0">
                <a:solidFill>
                  <a:prstClr val="black"/>
                </a:solidFill>
                <a:latin typeface="HGSｺﾞｼｯｸM" panose="020B0600000000000000" pitchFamily="50" charset="-128"/>
                <a:ea typeface="HGSｺﾞｼｯｸM" panose="020B0600000000000000" pitchFamily="50" charset="-128"/>
              </a:rPr>
              <a:t>労働局等への相談</a:t>
            </a:r>
          </a:p>
        </p:txBody>
      </p:sp>
      <p:sp>
        <p:nvSpPr>
          <p:cNvPr id="278" name="テキスト ボックス 277"/>
          <p:cNvSpPr txBox="1"/>
          <p:nvPr/>
        </p:nvSpPr>
        <p:spPr>
          <a:xfrm>
            <a:off x="2182233" y="1745494"/>
            <a:ext cx="1157616" cy="222666"/>
          </a:xfrm>
          <a:prstGeom prst="rect">
            <a:avLst/>
          </a:prstGeom>
          <a:noFill/>
        </p:spPr>
        <p:txBody>
          <a:bodyPr wrap="none" lIns="35376" tIns="35376" rIns="35376" bIns="35376" rtlCol="0" anchor="ctr">
            <a:spAutoFit/>
          </a:bodyPr>
          <a:lstStyle/>
          <a:p>
            <a:pPr eaLnBrk="0" hangingPunct="0"/>
            <a:r>
              <a:rPr lang="ja-JP" altLang="en-US" sz="983" b="1" u="sng" spc="-59" dirty="0">
                <a:solidFill>
                  <a:prstClr val="black"/>
                </a:solidFill>
                <a:latin typeface="HGSｺﾞｼｯｸM" panose="020B0600000000000000" pitchFamily="50" charset="-128"/>
                <a:ea typeface="HGSｺﾞｼｯｸM" panose="020B0600000000000000" pitchFamily="50" charset="-128"/>
              </a:rPr>
              <a:t>都道府県</a:t>
            </a:r>
            <a:r>
              <a:rPr kumimoji="0" lang="ja-JP" altLang="en-US" sz="983" b="1" u="sng" spc="-59" dirty="0">
                <a:solidFill>
                  <a:prstClr val="black"/>
                </a:solidFill>
                <a:latin typeface="HGSｺﾞｼｯｸM" panose="020B0600000000000000" pitchFamily="50" charset="-128"/>
                <a:ea typeface="HGSｺﾞｼｯｸM" panose="020B0600000000000000" pitchFamily="50" charset="-128"/>
              </a:rPr>
              <a:t>からの報告</a:t>
            </a:r>
            <a:endParaRPr lang="ja-JP" altLang="en-US" sz="983" b="1" u="sng" spc="-59" dirty="0">
              <a:solidFill>
                <a:prstClr val="black"/>
              </a:solidFill>
              <a:latin typeface="HGSｺﾞｼｯｸM" panose="020B0600000000000000" pitchFamily="50" charset="-128"/>
              <a:ea typeface="HGSｺﾞｼｯｸM" panose="020B0600000000000000" pitchFamily="50" charset="-128"/>
            </a:endParaRPr>
          </a:p>
        </p:txBody>
      </p:sp>
      <p:sp>
        <p:nvSpPr>
          <p:cNvPr id="279" name="テキスト ボックス 278"/>
          <p:cNvSpPr txBox="1"/>
          <p:nvPr/>
        </p:nvSpPr>
        <p:spPr>
          <a:xfrm>
            <a:off x="6255067" y="4850393"/>
            <a:ext cx="1146206" cy="362934"/>
          </a:xfrm>
          <a:prstGeom prst="rect">
            <a:avLst/>
          </a:prstGeom>
          <a:noFill/>
        </p:spPr>
        <p:txBody>
          <a:bodyPr wrap="square" rtlCol="0">
            <a:spAutoFit/>
          </a:bodyPr>
          <a:lstStyle/>
          <a:p>
            <a:pPr eaLnBrk="0" hangingPunct="0"/>
            <a:r>
              <a:rPr kumimoji="0" lang="en-US" altLang="ja-JP" sz="884" dirty="0">
                <a:solidFill>
                  <a:prstClr val="black"/>
                </a:solidFill>
                <a:latin typeface="HGPｺﾞｼｯｸM" panose="020B0600000000000000" pitchFamily="50" charset="-128"/>
                <a:ea typeface="HGPｺﾞｼｯｸM" panose="020B0600000000000000" pitchFamily="50" charset="-128"/>
              </a:rPr>
              <a:t>※</a:t>
            </a:r>
            <a:r>
              <a:rPr kumimoji="0" lang="ja-JP" altLang="en-US" sz="884" dirty="0">
                <a:solidFill>
                  <a:prstClr val="black"/>
                </a:solidFill>
                <a:latin typeface="HGPｺﾞｼｯｸM" panose="020B0600000000000000" pitchFamily="50" charset="-128"/>
                <a:ea typeface="HGPｺﾞｼｯｸM" panose="020B0600000000000000" pitchFamily="50" charset="-128"/>
              </a:rPr>
              <a:t>障害数延べ合計</a:t>
            </a:r>
            <a:endParaRPr kumimoji="0" lang="en-US" altLang="ja-JP" sz="884" dirty="0">
              <a:solidFill>
                <a:prstClr val="black"/>
              </a:solidFill>
              <a:latin typeface="HGPｺﾞｼｯｸM" panose="020B0600000000000000" pitchFamily="50" charset="-128"/>
              <a:ea typeface="HGPｺﾞｼｯｸM" panose="020B0600000000000000" pitchFamily="50" charset="-128"/>
            </a:endParaRPr>
          </a:p>
          <a:p>
            <a:pPr algn="r" eaLnBrk="0" hangingPunct="0"/>
            <a:r>
              <a:rPr kumimoji="0" lang="en-US" altLang="ja-JP" sz="884" dirty="0">
                <a:solidFill>
                  <a:prstClr val="black"/>
                </a:solidFill>
                <a:latin typeface="HGPｺﾞｼｯｸM" panose="020B0600000000000000" pitchFamily="50" charset="-128"/>
                <a:ea typeface="HGPｺﾞｼｯｸM" panose="020B0600000000000000" pitchFamily="50" charset="-128"/>
              </a:rPr>
              <a:t>99</a:t>
            </a:r>
            <a:r>
              <a:rPr kumimoji="0" lang="ja-JP" altLang="en-US" sz="884" dirty="0">
                <a:solidFill>
                  <a:prstClr val="black"/>
                </a:solidFill>
                <a:latin typeface="HGPｺﾞｼｯｸM" panose="020B0600000000000000" pitchFamily="50" charset="-128"/>
                <a:ea typeface="HGPｺﾞｼｯｸM" panose="020B0600000000000000" pitchFamily="50" charset="-128"/>
              </a:rPr>
              <a:t>３人</a:t>
            </a:r>
            <a:endParaRPr kumimoji="0" lang="en-US" altLang="ja-JP" sz="884" dirty="0">
              <a:solidFill>
                <a:prstClr val="black"/>
              </a:solidFill>
              <a:latin typeface="HGPｺﾞｼｯｸM" panose="020B0600000000000000" pitchFamily="50" charset="-128"/>
              <a:ea typeface="HGPｺﾞｼｯｸM" panose="020B0600000000000000" pitchFamily="50" charset="-128"/>
            </a:endParaRPr>
          </a:p>
        </p:txBody>
      </p:sp>
      <p:sp>
        <p:nvSpPr>
          <p:cNvPr id="112" name="Text Box 2"/>
          <p:cNvSpPr txBox="1">
            <a:spLocks noChangeArrowheads="1"/>
          </p:cNvSpPr>
          <p:nvPr/>
        </p:nvSpPr>
        <p:spPr bwMode="auto">
          <a:xfrm>
            <a:off x="-4182" y="59400"/>
            <a:ext cx="9906000" cy="424320"/>
          </a:xfrm>
          <a:prstGeom prst="rect">
            <a:avLst/>
          </a:prstGeom>
          <a:solidFill>
            <a:srgbClr val="F79646"/>
          </a:solidFill>
          <a:ln w="9525">
            <a:noFill/>
            <a:miter lim="800000"/>
            <a:headEnd/>
            <a:tailEnd/>
          </a:ln>
        </p:spPr>
        <p:txBody>
          <a:bodyPr lIns="73008" tIns="8736" rIns="73008" bIns="8736" anchor="ctr" anchorCtr="1"/>
          <a:lstStyle/>
          <a:p>
            <a:pPr marL="117003" indent="-117003" algn="ctr" defTabSz="858020">
              <a:defRPr/>
            </a:pPr>
            <a:r>
              <a:rPr kumimoji="0" lang="ja-JP" altLang="en-US" sz="1965" b="1" kern="0" dirty="0">
                <a:solidFill>
                  <a:prstClr val="white"/>
                </a:solidFill>
              </a:rPr>
              <a:t>平成２８年度における使用者による障害者虐待の状況等</a:t>
            </a:r>
          </a:p>
        </p:txBody>
      </p:sp>
      <p:sp>
        <p:nvSpPr>
          <p:cNvPr id="9" name="正方形/長方形 8"/>
          <p:cNvSpPr/>
          <p:nvPr/>
        </p:nvSpPr>
        <p:spPr>
          <a:xfrm>
            <a:off x="4564698" y="2635115"/>
            <a:ext cx="384120" cy="1152551"/>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1" name="直線矢印コネクタ 10"/>
          <p:cNvCxnSpPr>
            <a:stCxn id="9" idx="2"/>
          </p:cNvCxnSpPr>
          <p:nvPr/>
        </p:nvCxnSpPr>
        <p:spPr>
          <a:xfrm flipH="1">
            <a:off x="4753513" y="3787665"/>
            <a:ext cx="3245" cy="1127308"/>
          </a:xfrm>
          <a:prstGeom prst="straightConnector1">
            <a:avLst/>
          </a:prstGeom>
          <a:ln w="38100">
            <a:solidFill>
              <a:schemeClr val="bg1">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0" name="テキスト ボックス 44"/>
          <p:cNvSpPr txBox="1">
            <a:spLocks noChangeArrowheads="1"/>
          </p:cNvSpPr>
          <p:nvPr/>
        </p:nvSpPr>
        <p:spPr bwMode="auto">
          <a:xfrm>
            <a:off x="5065463" y="5469121"/>
            <a:ext cx="3757918" cy="1214879"/>
          </a:xfrm>
          <a:prstGeom prst="rect">
            <a:avLst/>
          </a:prstGeom>
          <a:noFill/>
          <a:ln w="12700">
            <a:solidFill>
              <a:schemeClr val="tx1"/>
            </a:solidFill>
            <a:prstDash val="sysDash"/>
            <a:miter lim="800000"/>
            <a:headEnd/>
            <a:tailEnd/>
          </a:ln>
        </p:spPr>
        <p:txBody>
          <a:bodyPr vert="horz" wrap="square" lIns="70753" tIns="70753" rIns="70753" bIns="70753" numCol="1" anchor="ctr" anchorCtr="0" compatLnSpc="1">
            <a:prstTxWarp prst="textNoShape">
              <a:avLst/>
            </a:prstTxWarp>
          </a:bodyPr>
          <a:lstStyle/>
          <a:p>
            <a:pPr algn="ctr" eaLnBrk="0" hangingPunct="0"/>
            <a:endParaRPr kumimoji="0" lang="en-US" altLang="ja-JP" sz="1081"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13" name="正方形/長方形 112"/>
          <p:cNvSpPr/>
          <p:nvPr/>
        </p:nvSpPr>
        <p:spPr>
          <a:xfrm>
            <a:off x="8800996" y="128251"/>
            <a:ext cx="1058273" cy="25804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81" dirty="0">
                <a:solidFill>
                  <a:prstClr val="black"/>
                </a:solidFill>
              </a:rPr>
              <a:t>参考資料３</a:t>
            </a:r>
          </a:p>
        </p:txBody>
      </p:sp>
      <p:sp>
        <p:nvSpPr>
          <p:cNvPr id="114" name="スライド番号プレースホルダー 3"/>
          <p:cNvSpPr txBox="1">
            <a:spLocks/>
          </p:cNvSpPr>
          <p:nvPr/>
        </p:nvSpPr>
        <p:spPr>
          <a:xfrm>
            <a:off x="7610152" y="6466711"/>
            <a:ext cx="2311400" cy="358800"/>
          </a:xfrm>
          <a:prstGeom prst="rect">
            <a:avLst/>
          </a:prstGeom>
        </p:spPr>
        <p:txBody>
          <a:bodyPr vert="horz" lIns="89856" tIns="44928" rIns="89856" bIns="4492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4AE95C0-234B-49A8-AC9D-E95C4502BD26}" type="slidenum">
              <a:rPr lang="ja-JP" altLang="en-US" sz="1376">
                <a:solidFill>
                  <a:prstClr val="black"/>
                </a:solidFill>
                <a:latin typeface="ＭＳ Ｐゴシック"/>
              </a:rPr>
              <a:pPr/>
              <a:t>90</a:t>
            </a:fld>
            <a:endParaRPr lang="ja-JP" altLang="en-US" sz="1376" dirty="0">
              <a:solidFill>
                <a:prstClr val="black"/>
              </a:solidFill>
              <a:latin typeface="ＭＳ Ｐゴシック"/>
            </a:endParaRPr>
          </a:p>
        </p:txBody>
      </p:sp>
    </p:spTree>
    <p:extLst>
      <p:ext uri="{BB962C8B-B14F-4D97-AF65-F5344CB8AC3E}">
        <p14:creationId xmlns:p14="http://schemas.microsoft.com/office/powerpoint/2010/main" val="42027647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smtClean="0">
                <a:solidFill>
                  <a:schemeClr val="tx1"/>
                </a:solidFill>
              </a:rPr>
              <a:t>３　日常生活自立支援事業と</a:t>
            </a:r>
            <a:r>
              <a:rPr lang="en-US" altLang="ja-JP" sz="3600" dirty="0" smtClean="0">
                <a:solidFill>
                  <a:schemeClr val="tx1"/>
                </a:solidFill>
              </a:rPr>
              <a:t/>
            </a:r>
            <a:br>
              <a:rPr lang="en-US" altLang="ja-JP" sz="3600" dirty="0" smtClean="0">
                <a:solidFill>
                  <a:schemeClr val="tx1"/>
                </a:solidFill>
              </a:rPr>
            </a:br>
            <a:r>
              <a:rPr lang="ja-JP" altLang="en-US" sz="3600" dirty="0" smtClean="0">
                <a:solidFill>
                  <a:schemeClr val="tx1"/>
                </a:solidFill>
              </a:rPr>
              <a:t>成年後見制度について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91</a:t>
            </a:fld>
            <a:endParaRPr lang="en-US" altLang="ja-JP">
              <a:solidFill>
                <a:prstClr val="black"/>
              </a:solidFill>
            </a:endParaRPr>
          </a:p>
        </p:txBody>
      </p:sp>
    </p:spTree>
    <p:extLst>
      <p:ext uri="{BB962C8B-B14F-4D97-AF65-F5344CB8AC3E}">
        <p14:creationId xmlns:p14="http://schemas.microsoft.com/office/powerpoint/2010/main" val="30704785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4"/>
          <p:cNvSpPr>
            <a:spLocks noChangeArrowheads="1"/>
          </p:cNvSpPr>
          <p:nvPr/>
        </p:nvSpPr>
        <p:spPr bwMode="auto">
          <a:xfrm>
            <a:off x="98971" y="813036"/>
            <a:ext cx="9689975" cy="6000340"/>
          </a:xfrm>
          <a:prstGeom prst="rect">
            <a:avLst/>
          </a:prstGeom>
          <a:noFill/>
          <a:ln w="57150" cmpd="thinThick">
            <a:solidFill>
              <a:schemeClr val="accent1"/>
            </a:solidFill>
            <a:miter lim="800000"/>
            <a:headEnd/>
            <a:tailEnd/>
          </a:ln>
        </p:spPr>
        <p:txBody>
          <a:bodyPr wrap="none" lIns="85568" tIns="42789" rIns="85568" bIns="42789"/>
          <a:lstStyle/>
          <a:p>
            <a:endParaRPr lang="en-US" altLang="ja-JP" sz="800" dirty="0" smtClean="0">
              <a:solidFill>
                <a:prstClr val="black"/>
              </a:solidFill>
            </a:endParaRPr>
          </a:p>
          <a:p>
            <a:r>
              <a:rPr lang="ja-JP" altLang="en-US" sz="1600" dirty="0" smtClean="0">
                <a:solidFill>
                  <a:prstClr val="black"/>
                </a:solidFill>
                <a:latin typeface="ＤＦ特太ゴシック体" panose="020B0509000000000000" pitchFamily="49" charset="-128"/>
                <a:ea typeface="ＤＦ特太ゴシック体" panose="020B0509000000000000" pitchFamily="49" charset="-128"/>
              </a:rPr>
              <a:t>＜</a:t>
            </a:r>
            <a:r>
              <a:rPr lang="ja-JP" altLang="en-US" sz="1600" dirty="0">
                <a:solidFill>
                  <a:prstClr val="black"/>
                </a:solidFill>
                <a:latin typeface="ＤＦ特太ゴシック体" panose="020B0509000000000000" pitchFamily="49" charset="-128"/>
                <a:ea typeface="ＤＦ特太ゴシック体" panose="020B0509000000000000" pitchFamily="49" charset="-128"/>
              </a:rPr>
              <a:t>目的＞</a:t>
            </a:r>
          </a:p>
          <a:p>
            <a:r>
              <a:rPr lang="ja-JP" altLang="en-US" sz="1600" dirty="0">
                <a:solidFill>
                  <a:prstClr val="black"/>
                </a:solidFill>
              </a:rPr>
              <a:t>　　　認知症高齢者、知的障害者、精神障害者等のうち判断能力が不十分な者に対して、</a:t>
            </a:r>
            <a:r>
              <a:rPr lang="ja-JP" altLang="en-US" sz="1600" u="sng" dirty="0">
                <a:solidFill>
                  <a:prstClr val="black"/>
                </a:solidFill>
              </a:rPr>
              <a:t>福祉</a:t>
            </a:r>
            <a:r>
              <a:rPr lang="ja-JP" altLang="en-US" sz="1600" u="sng" dirty="0" smtClean="0">
                <a:solidFill>
                  <a:prstClr val="black"/>
                </a:solidFill>
              </a:rPr>
              <a:t>サービスの利用</a:t>
            </a:r>
            <a:endParaRPr lang="en-US" altLang="ja-JP" sz="1600" u="sng" dirty="0" smtClean="0">
              <a:solidFill>
                <a:prstClr val="black"/>
              </a:solidFill>
            </a:endParaRPr>
          </a:p>
          <a:p>
            <a:r>
              <a:rPr lang="ja-JP" altLang="en-US" sz="1600" dirty="0">
                <a:solidFill>
                  <a:prstClr val="black"/>
                </a:solidFill>
              </a:rPr>
              <a:t>　</a:t>
            </a:r>
            <a:r>
              <a:rPr lang="ja-JP" altLang="en-US" sz="1600" u="sng" dirty="0" smtClean="0">
                <a:solidFill>
                  <a:prstClr val="black"/>
                </a:solidFill>
              </a:rPr>
              <a:t>に</a:t>
            </a:r>
            <a:r>
              <a:rPr lang="ja-JP" altLang="en-US" sz="1600" u="sng" dirty="0">
                <a:solidFill>
                  <a:prstClr val="black"/>
                </a:solidFill>
              </a:rPr>
              <a:t>関する援助等を行うことにより、地域において自立した生活が送れるよう支援</a:t>
            </a:r>
            <a:r>
              <a:rPr lang="ja-JP" altLang="en-US" sz="1600" dirty="0">
                <a:solidFill>
                  <a:prstClr val="black"/>
                </a:solidFill>
              </a:rPr>
              <a:t>する。</a:t>
            </a:r>
          </a:p>
          <a:p>
            <a:endParaRPr lang="ja-JP" altLang="en-US" sz="1600" dirty="0">
              <a:solidFill>
                <a:prstClr val="black"/>
              </a:solidFill>
            </a:endParaRPr>
          </a:p>
          <a:p>
            <a:r>
              <a:rPr lang="ja-JP" altLang="en-US" sz="1600" dirty="0">
                <a:solidFill>
                  <a:prstClr val="black"/>
                </a:solidFill>
                <a:latin typeface="ＤＦ特太ゴシック体" panose="020B0509000000000000" pitchFamily="49" charset="-128"/>
                <a:ea typeface="ＤＦ特太ゴシック体" panose="020B0509000000000000" pitchFamily="49" charset="-128"/>
              </a:rPr>
              <a:t>＜実施主体＞</a:t>
            </a:r>
          </a:p>
          <a:p>
            <a:r>
              <a:rPr lang="ja-JP" altLang="en-US" sz="1600" dirty="0">
                <a:solidFill>
                  <a:prstClr val="black"/>
                </a:solidFill>
              </a:rPr>
              <a:t>　　　都道府県社会福祉協議会又は指定都市社会福祉協議会</a:t>
            </a:r>
            <a:r>
              <a:rPr lang="ja-JP" altLang="en-US" sz="1600" dirty="0" smtClean="0">
                <a:solidFill>
                  <a:prstClr val="black"/>
                </a:solidFill>
              </a:rPr>
              <a:t>。ただし</a:t>
            </a:r>
            <a:r>
              <a:rPr lang="ja-JP" altLang="en-US" sz="1600" dirty="0">
                <a:solidFill>
                  <a:prstClr val="black"/>
                </a:solidFill>
              </a:rPr>
              <a:t>、</a:t>
            </a:r>
            <a:r>
              <a:rPr lang="ja-JP" altLang="en-US" sz="1600" u="sng" dirty="0">
                <a:solidFill>
                  <a:prstClr val="black"/>
                </a:solidFill>
              </a:rPr>
              <a:t>事業の一部を、市区町村</a:t>
            </a:r>
            <a:r>
              <a:rPr lang="ja-JP" altLang="en-US" sz="1600" u="sng" dirty="0" smtClean="0">
                <a:solidFill>
                  <a:prstClr val="black"/>
                </a:solidFill>
              </a:rPr>
              <a:t>社会福祉</a:t>
            </a:r>
            <a:endParaRPr lang="en-US" altLang="ja-JP" sz="1600" u="sng" dirty="0" smtClean="0">
              <a:solidFill>
                <a:prstClr val="black"/>
              </a:solidFill>
            </a:endParaRPr>
          </a:p>
          <a:p>
            <a:r>
              <a:rPr lang="ja-JP" altLang="en-US" sz="1600" dirty="0">
                <a:solidFill>
                  <a:prstClr val="black"/>
                </a:solidFill>
              </a:rPr>
              <a:t>　</a:t>
            </a:r>
            <a:r>
              <a:rPr lang="ja-JP" altLang="en-US" sz="1600" dirty="0" smtClean="0">
                <a:solidFill>
                  <a:prstClr val="black"/>
                </a:solidFill>
              </a:rPr>
              <a:t>　</a:t>
            </a:r>
            <a:r>
              <a:rPr lang="ja-JP" altLang="en-US" sz="1600" u="sng" dirty="0" smtClean="0">
                <a:solidFill>
                  <a:prstClr val="black"/>
                </a:solidFill>
              </a:rPr>
              <a:t>協議会</a:t>
            </a:r>
            <a:r>
              <a:rPr lang="ja-JP" altLang="en-US" sz="1600" u="sng" dirty="0">
                <a:solidFill>
                  <a:prstClr val="black"/>
                </a:solidFill>
              </a:rPr>
              <a:t>等（基幹的社協等）に委託できる</a:t>
            </a:r>
            <a:r>
              <a:rPr lang="ja-JP" altLang="en-US" sz="1600" dirty="0" smtClean="0">
                <a:solidFill>
                  <a:prstClr val="black"/>
                </a:solidFill>
              </a:rPr>
              <a:t>。</a:t>
            </a:r>
            <a:r>
              <a:rPr lang="ja-JP" altLang="en-US" sz="1600" dirty="0">
                <a:solidFill>
                  <a:prstClr val="black"/>
                </a:solidFill>
              </a:rPr>
              <a:t>（</a:t>
            </a:r>
            <a:r>
              <a:rPr lang="ja-JP" altLang="en-US" sz="1600" dirty="0" smtClean="0">
                <a:solidFill>
                  <a:prstClr val="black"/>
                </a:solidFill>
              </a:rPr>
              <a:t>平成２９年３月現在</a:t>
            </a:r>
            <a:r>
              <a:rPr lang="ja-JP" altLang="en-US" sz="1600" dirty="0">
                <a:solidFill>
                  <a:prstClr val="black"/>
                </a:solidFill>
              </a:rPr>
              <a:t>の基幹的社協等</a:t>
            </a:r>
            <a:r>
              <a:rPr lang="ja-JP" altLang="en-US" sz="1600" dirty="0" smtClean="0">
                <a:solidFill>
                  <a:prstClr val="black"/>
                </a:solidFill>
              </a:rPr>
              <a:t>は１，２</a:t>
            </a:r>
            <a:r>
              <a:rPr lang="ja-JP" altLang="en-US" sz="1600" dirty="0">
                <a:solidFill>
                  <a:prstClr val="black"/>
                </a:solidFill>
              </a:rPr>
              <a:t>４</a:t>
            </a:r>
            <a:r>
              <a:rPr lang="ja-JP" altLang="en-US" sz="1600" dirty="0" smtClean="0">
                <a:solidFill>
                  <a:prstClr val="black"/>
                </a:solidFill>
              </a:rPr>
              <a:t>５ヵ所）</a:t>
            </a:r>
            <a:endParaRPr lang="ja-JP" altLang="en-US" sz="1600" dirty="0">
              <a:solidFill>
                <a:prstClr val="black"/>
              </a:solidFill>
            </a:endParaRPr>
          </a:p>
          <a:p>
            <a:r>
              <a:rPr lang="ja-JP" altLang="en-US" sz="1600" dirty="0" smtClean="0">
                <a:solidFill>
                  <a:prstClr val="black"/>
                </a:solidFill>
              </a:rPr>
              <a:t>　　（補助率）１／２</a:t>
            </a:r>
            <a:endParaRPr lang="en-US" altLang="ja-JP" sz="1600" dirty="0" smtClean="0">
              <a:solidFill>
                <a:prstClr val="black"/>
              </a:solidFill>
            </a:endParaRPr>
          </a:p>
          <a:p>
            <a:endParaRPr lang="ja-JP" altLang="en-US" sz="1600" dirty="0">
              <a:solidFill>
                <a:prstClr val="black"/>
              </a:solidFill>
            </a:endParaRPr>
          </a:p>
          <a:p>
            <a:r>
              <a:rPr lang="ja-JP" altLang="en-US" sz="1600" dirty="0" smtClean="0">
                <a:solidFill>
                  <a:prstClr val="black"/>
                </a:solidFill>
                <a:latin typeface="ＤＦ特太ゴシック体" panose="020B0509000000000000" pitchFamily="49" charset="-128"/>
                <a:ea typeface="ＤＦ特太ゴシック体" panose="020B0509000000000000" pitchFamily="49" charset="-128"/>
              </a:rPr>
              <a:t>＜事業の対象者</a:t>
            </a:r>
            <a:r>
              <a:rPr lang="ja-JP" altLang="en-US" sz="1600" dirty="0">
                <a:solidFill>
                  <a:prstClr val="black"/>
                </a:solidFill>
                <a:latin typeface="ＤＦ特太ゴシック体" panose="020B0509000000000000" pitchFamily="49" charset="-128"/>
                <a:ea typeface="ＤＦ特太ゴシック体" panose="020B0509000000000000" pitchFamily="49" charset="-128"/>
              </a:rPr>
              <a:t>＞</a:t>
            </a:r>
          </a:p>
          <a:p>
            <a:r>
              <a:rPr lang="ja-JP" altLang="en-US" sz="1600" dirty="0">
                <a:solidFill>
                  <a:prstClr val="black"/>
                </a:solidFill>
              </a:rPr>
              <a:t>　　　</a:t>
            </a:r>
            <a:r>
              <a:rPr lang="ja-JP" altLang="en-US" sz="1600" u="sng" dirty="0">
                <a:solidFill>
                  <a:prstClr val="black"/>
                </a:solidFill>
              </a:rPr>
              <a:t>判断能力が不十分な者であり、かつ本事業の契約の内容について判断し得る能力を有して</a:t>
            </a:r>
            <a:r>
              <a:rPr lang="ja-JP" altLang="en-US" sz="1600" u="sng" dirty="0" smtClean="0">
                <a:solidFill>
                  <a:prstClr val="black"/>
                </a:solidFill>
              </a:rPr>
              <a:t>いる</a:t>
            </a:r>
            <a:endParaRPr lang="en-US" altLang="ja-JP" sz="1600" u="sng" dirty="0" smtClean="0">
              <a:solidFill>
                <a:prstClr val="black"/>
              </a:solidFill>
            </a:endParaRPr>
          </a:p>
          <a:p>
            <a:r>
              <a:rPr lang="ja-JP" altLang="en-US" sz="1600" dirty="0" smtClean="0">
                <a:solidFill>
                  <a:prstClr val="black"/>
                </a:solidFill>
              </a:rPr>
              <a:t>    </a:t>
            </a:r>
            <a:r>
              <a:rPr lang="ja-JP" altLang="en-US" sz="1600" u="sng" dirty="0" smtClean="0">
                <a:solidFill>
                  <a:prstClr val="black"/>
                </a:solidFill>
              </a:rPr>
              <a:t>と認められる</a:t>
            </a:r>
            <a:r>
              <a:rPr lang="ja-JP" altLang="en-US" sz="1600" u="sng" dirty="0">
                <a:solidFill>
                  <a:prstClr val="black"/>
                </a:solidFill>
              </a:rPr>
              <a:t>者</a:t>
            </a:r>
            <a:r>
              <a:rPr lang="ja-JP" altLang="en-US" sz="1600" dirty="0" smtClean="0">
                <a:solidFill>
                  <a:prstClr val="black"/>
                </a:solidFill>
              </a:rPr>
              <a:t>。（平成２９年３月</a:t>
            </a:r>
            <a:r>
              <a:rPr lang="ja-JP" altLang="en-US" sz="1600" dirty="0">
                <a:solidFill>
                  <a:prstClr val="black"/>
                </a:solidFill>
              </a:rPr>
              <a:t>末実利用者数</a:t>
            </a:r>
            <a:r>
              <a:rPr lang="ja-JP" altLang="en-US" sz="1600" dirty="0" smtClean="0">
                <a:solidFill>
                  <a:prstClr val="black"/>
                </a:solidFill>
              </a:rPr>
              <a:t>は５１，８３６人</a:t>
            </a:r>
            <a:r>
              <a:rPr lang="ja-JP" altLang="en-US" sz="1600" dirty="0">
                <a:solidFill>
                  <a:prstClr val="black"/>
                </a:solidFill>
              </a:rPr>
              <a:t>）</a:t>
            </a:r>
          </a:p>
          <a:p>
            <a:endParaRPr lang="ja-JP" altLang="en-US" sz="1600" dirty="0">
              <a:solidFill>
                <a:prstClr val="black"/>
              </a:solidFill>
            </a:endParaRPr>
          </a:p>
          <a:p>
            <a:r>
              <a:rPr lang="ja-JP" altLang="en-US" sz="1600" dirty="0">
                <a:solidFill>
                  <a:prstClr val="black"/>
                </a:solidFill>
                <a:latin typeface="ＤＦ特太ゴシック体" panose="020B0509000000000000" pitchFamily="49" charset="-128"/>
                <a:ea typeface="ＤＦ特太ゴシック体" panose="020B0509000000000000" pitchFamily="49" charset="-128"/>
              </a:rPr>
              <a:t>＜援助内容＞</a:t>
            </a:r>
          </a:p>
          <a:p>
            <a:r>
              <a:rPr lang="ja-JP" altLang="en-US" sz="1600" dirty="0">
                <a:solidFill>
                  <a:prstClr val="black"/>
                </a:solidFill>
              </a:rPr>
              <a:t>　　　</a:t>
            </a:r>
            <a:r>
              <a:rPr lang="ja-JP" altLang="en-US" sz="1600" dirty="0" smtClean="0">
                <a:solidFill>
                  <a:prstClr val="black"/>
                </a:solidFill>
              </a:rPr>
              <a:t>① 福祉</a:t>
            </a:r>
            <a:r>
              <a:rPr lang="ja-JP" altLang="en-US" sz="1600" dirty="0">
                <a:solidFill>
                  <a:prstClr val="black"/>
                </a:solidFill>
              </a:rPr>
              <a:t>サービスの利用援助</a:t>
            </a:r>
          </a:p>
          <a:p>
            <a:r>
              <a:rPr lang="ja-JP" altLang="en-US" sz="1600" dirty="0">
                <a:solidFill>
                  <a:prstClr val="black"/>
                </a:solidFill>
              </a:rPr>
              <a:t>　　　</a:t>
            </a:r>
            <a:r>
              <a:rPr lang="ja-JP" altLang="en-US" sz="1600" dirty="0" smtClean="0">
                <a:solidFill>
                  <a:prstClr val="black"/>
                </a:solidFill>
              </a:rPr>
              <a:t>② 苦情</a:t>
            </a:r>
            <a:r>
              <a:rPr lang="ja-JP" altLang="en-US" sz="1600" dirty="0">
                <a:solidFill>
                  <a:prstClr val="black"/>
                </a:solidFill>
              </a:rPr>
              <a:t>解決制度の利用援助</a:t>
            </a:r>
          </a:p>
          <a:p>
            <a:r>
              <a:rPr lang="ja-JP" altLang="en-US" sz="1600" dirty="0">
                <a:solidFill>
                  <a:prstClr val="black"/>
                </a:solidFill>
              </a:rPr>
              <a:t>　　　</a:t>
            </a:r>
            <a:r>
              <a:rPr lang="ja-JP" altLang="en-US" sz="1600" dirty="0" smtClean="0">
                <a:solidFill>
                  <a:prstClr val="black"/>
                </a:solidFill>
              </a:rPr>
              <a:t>③ 住宅</a:t>
            </a:r>
            <a:r>
              <a:rPr lang="ja-JP" altLang="en-US" sz="1600" dirty="0">
                <a:solidFill>
                  <a:prstClr val="black"/>
                </a:solidFill>
              </a:rPr>
              <a:t>改造、居住家屋の賃借</a:t>
            </a:r>
            <a:r>
              <a:rPr lang="ja-JP" altLang="en-US" sz="1600" dirty="0" smtClean="0">
                <a:solidFill>
                  <a:prstClr val="black"/>
                </a:solidFill>
              </a:rPr>
              <a:t>、</a:t>
            </a:r>
            <a:endParaRPr lang="en-US" altLang="ja-JP" sz="1600" dirty="0" smtClean="0">
              <a:solidFill>
                <a:prstClr val="black"/>
              </a:solidFill>
            </a:endParaRPr>
          </a:p>
          <a:p>
            <a:r>
              <a:rPr lang="ja-JP" altLang="en-US" sz="1600" dirty="0" smtClean="0">
                <a:solidFill>
                  <a:prstClr val="black"/>
                </a:solidFill>
              </a:rPr>
              <a:t>　　　　　日常</a:t>
            </a:r>
            <a:r>
              <a:rPr lang="ja-JP" altLang="en-US" sz="1600" dirty="0">
                <a:solidFill>
                  <a:prstClr val="black"/>
                </a:solidFill>
              </a:rPr>
              <a:t>生活上の消費契約及び住民票の届出等の行政手続</a:t>
            </a:r>
            <a:r>
              <a:rPr lang="ja-JP" altLang="en-US" sz="1600" dirty="0" smtClean="0">
                <a:solidFill>
                  <a:prstClr val="black"/>
                </a:solidFill>
              </a:rPr>
              <a:t>に関する</a:t>
            </a:r>
            <a:r>
              <a:rPr lang="ja-JP" altLang="en-US" sz="1600" dirty="0">
                <a:solidFill>
                  <a:prstClr val="black"/>
                </a:solidFill>
              </a:rPr>
              <a:t>援助等</a:t>
            </a:r>
          </a:p>
          <a:p>
            <a:r>
              <a:rPr lang="ja-JP" altLang="en-US" sz="1600" dirty="0">
                <a:solidFill>
                  <a:prstClr val="black"/>
                </a:solidFill>
              </a:rPr>
              <a:t>　　　</a:t>
            </a:r>
            <a:r>
              <a:rPr lang="ja-JP" altLang="en-US" sz="1600" dirty="0" smtClean="0">
                <a:solidFill>
                  <a:prstClr val="black"/>
                </a:solidFill>
              </a:rPr>
              <a:t>④ ①</a:t>
            </a:r>
            <a:r>
              <a:rPr lang="ja-JP" altLang="en-US" sz="1600" dirty="0">
                <a:solidFill>
                  <a:prstClr val="black"/>
                </a:solidFill>
              </a:rPr>
              <a:t>～③に伴う援助として「預金の払い戻し、預金の解約、預金の預け入れの手続等利用者</a:t>
            </a:r>
            <a:r>
              <a:rPr lang="ja-JP" altLang="en-US" sz="1600" dirty="0" smtClean="0">
                <a:solidFill>
                  <a:prstClr val="black"/>
                </a:solidFill>
              </a:rPr>
              <a:t>の</a:t>
            </a:r>
            <a:endParaRPr lang="en-US" altLang="ja-JP" sz="1600" dirty="0" smtClean="0">
              <a:solidFill>
                <a:prstClr val="black"/>
              </a:solidFill>
            </a:endParaRPr>
          </a:p>
          <a:p>
            <a:r>
              <a:rPr lang="en-US" altLang="ja-JP" sz="1600" dirty="0" smtClean="0">
                <a:solidFill>
                  <a:prstClr val="black"/>
                </a:solidFill>
              </a:rPr>
              <a:t>            </a:t>
            </a:r>
            <a:r>
              <a:rPr lang="ja-JP" altLang="en-US" sz="1600" dirty="0" smtClean="0">
                <a:solidFill>
                  <a:prstClr val="black"/>
                </a:solidFill>
              </a:rPr>
              <a:t>日常生活費</a:t>
            </a:r>
            <a:r>
              <a:rPr lang="ja-JP" altLang="en-US" sz="1600" dirty="0">
                <a:solidFill>
                  <a:prstClr val="black"/>
                </a:solidFill>
              </a:rPr>
              <a:t>の管理（日常的金銭管理）」「定期的な訪問による生活変化の察知」</a:t>
            </a:r>
          </a:p>
        </p:txBody>
      </p:sp>
      <p:sp>
        <p:nvSpPr>
          <p:cNvPr id="312324" name="Rectangle 7"/>
          <p:cNvSpPr>
            <a:spLocks noChangeArrowheads="1"/>
          </p:cNvSpPr>
          <p:nvPr/>
        </p:nvSpPr>
        <p:spPr bwMode="auto">
          <a:xfrm>
            <a:off x="859951" y="5877272"/>
            <a:ext cx="6840760" cy="815769"/>
          </a:xfrm>
          <a:prstGeom prst="rect">
            <a:avLst/>
          </a:prstGeom>
          <a:noFill/>
          <a:ln w="9525">
            <a:solidFill>
              <a:schemeClr val="tx1"/>
            </a:solidFill>
            <a:miter lim="800000"/>
            <a:headEnd/>
            <a:tailEnd/>
          </a:ln>
        </p:spPr>
        <p:txBody>
          <a:bodyPr wrap="none" lIns="85568" tIns="42789" rIns="85568" bIns="42789" anchor="ctr"/>
          <a:lstStyle/>
          <a:p>
            <a:r>
              <a:rPr lang="ja-JP" altLang="en-US" dirty="0">
                <a:solidFill>
                  <a:prstClr val="black"/>
                </a:solidFill>
              </a:rPr>
              <a:t>　</a:t>
            </a:r>
            <a:r>
              <a:rPr lang="ja-JP" altLang="en-US" sz="1500" dirty="0">
                <a:solidFill>
                  <a:prstClr val="black"/>
                </a:solidFill>
              </a:rPr>
              <a:t>具体的には、利用者との契約に基づいて、福祉サービス申請の助言や</a:t>
            </a:r>
            <a:r>
              <a:rPr lang="ja-JP" altLang="en-US" sz="1500" dirty="0" smtClean="0">
                <a:solidFill>
                  <a:prstClr val="black"/>
                </a:solidFill>
              </a:rPr>
              <a:t>同行、</a:t>
            </a:r>
            <a:endParaRPr lang="en-US" altLang="ja-JP" sz="1500" dirty="0" smtClean="0">
              <a:solidFill>
                <a:prstClr val="black"/>
              </a:solidFill>
            </a:endParaRPr>
          </a:p>
          <a:p>
            <a:r>
              <a:rPr lang="ja-JP" altLang="en-US" sz="1500" dirty="0" smtClean="0">
                <a:solidFill>
                  <a:prstClr val="black"/>
                </a:solidFill>
              </a:rPr>
              <a:t>　サービス</a:t>
            </a:r>
            <a:r>
              <a:rPr lang="ja-JP" altLang="en-US" sz="1500" dirty="0">
                <a:solidFill>
                  <a:prstClr val="black"/>
                </a:solidFill>
              </a:rPr>
              <a:t>の利用料の支払い</a:t>
            </a:r>
            <a:r>
              <a:rPr lang="ja-JP" altLang="en-US" sz="1500" dirty="0" smtClean="0">
                <a:solidFill>
                  <a:prstClr val="black"/>
                </a:solidFill>
              </a:rPr>
              <a:t>、公共</a:t>
            </a:r>
            <a:r>
              <a:rPr lang="ja-JP" altLang="en-US" sz="1500" dirty="0">
                <a:solidFill>
                  <a:prstClr val="black"/>
                </a:solidFill>
              </a:rPr>
              <a:t>料金の支払い等の日常的金銭管理等を実施。</a:t>
            </a:r>
            <a:endParaRPr lang="en-US" altLang="ja-JP" sz="1500" dirty="0">
              <a:solidFill>
                <a:prstClr val="black"/>
              </a:solidFill>
            </a:endParaRPr>
          </a:p>
          <a:p>
            <a:r>
              <a:rPr lang="ja-JP" altLang="en-US" sz="1500" dirty="0" smtClean="0">
                <a:solidFill>
                  <a:prstClr val="black"/>
                </a:solidFill>
              </a:rPr>
              <a:t>　　　　　（</a:t>
            </a:r>
            <a:r>
              <a:rPr lang="en-US" altLang="ja-JP" sz="1500" dirty="0">
                <a:solidFill>
                  <a:prstClr val="black"/>
                </a:solidFill>
              </a:rPr>
              <a:t>1</a:t>
            </a:r>
            <a:r>
              <a:rPr lang="ja-JP" altLang="en-US" sz="1500" dirty="0">
                <a:solidFill>
                  <a:prstClr val="black"/>
                </a:solidFill>
              </a:rPr>
              <a:t>ヶ月の平均利用回数は約</a:t>
            </a:r>
            <a:r>
              <a:rPr lang="en-US" altLang="ja-JP" sz="1500" dirty="0">
                <a:solidFill>
                  <a:prstClr val="black"/>
                </a:solidFill>
              </a:rPr>
              <a:t>2</a:t>
            </a:r>
            <a:r>
              <a:rPr lang="ja-JP" altLang="en-US" sz="1500" dirty="0">
                <a:solidFill>
                  <a:prstClr val="black"/>
                </a:solidFill>
              </a:rPr>
              <a:t>回、利用料の平均</a:t>
            </a:r>
            <a:r>
              <a:rPr lang="en-US" altLang="ja-JP" sz="1500" dirty="0">
                <a:solidFill>
                  <a:prstClr val="black"/>
                </a:solidFill>
              </a:rPr>
              <a:t>1</a:t>
            </a:r>
            <a:r>
              <a:rPr lang="ja-JP" altLang="en-US" sz="1500" dirty="0">
                <a:solidFill>
                  <a:prstClr val="black"/>
                </a:solidFill>
              </a:rPr>
              <a:t>回</a:t>
            </a:r>
            <a:r>
              <a:rPr lang="en-US" altLang="ja-JP" sz="1500" dirty="0">
                <a:solidFill>
                  <a:prstClr val="black"/>
                </a:solidFill>
              </a:rPr>
              <a:t>1,200</a:t>
            </a:r>
            <a:r>
              <a:rPr lang="ja-JP" altLang="en-US" sz="1500" dirty="0">
                <a:solidFill>
                  <a:prstClr val="black"/>
                </a:solidFill>
              </a:rPr>
              <a:t>円）</a:t>
            </a:r>
          </a:p>
        </p:txBody>
      </p:sp>
      <p:sp>
        <p:nvSpPr>
          <p:cNvPr id="7" name="AutoShape 103"/>
          <p:cNvSpPr>
            <a:spLocks noChangeArrowheads="1"/>
          </p:cNvSpPr>
          <p:nvPr/>
        </p:nvSpPr>
        <p:spPr bwMode="auto">
          <a:xfrm>
            <a:off x="0" y="44624"/>
            <a:ext cx="9919476" cy="754053"/>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2400" dirty="0">
                <a:solidFill>
                  <a:prstClr val="black"/>
                </a:solidFill>
                <a:latin typeface="ＤＦ特太ゴシック体" pitchFamily="49" charset="-128"/>
                <a:ea typeface="ＤＦ特太ゴシック体" pitchFamily="49" charset="-128"/>
              </a:rPr>
              <a:t>日常生活自立</a:t>
            </a:r>
            <a:r>
              <a:rPr lang="ja-JP" altLang="en-US" sz="2400" dirty="0" smtClean="0">
                <a:solidFill>
                  <a:prstClr val="black"/>
                </a:solidFill>
                <a:latin typeface="ＤＦ特太ゴシック体" pitchFamily="49" charset="-128"/>
                <a:ea typeface="ＤＦ特太ゴシック体" pitchFamily="49" charset="-128"/>
              </a:rPr>
              <a:t>支援事業</a:t>
            </a:r>
            <a:endParaRPr lang="en-US" altLang="ja-JP" sz="2400" dirty="0" smtClean="0">
              <a:solidFill>
                <a:prstClr val="black"/>
              </a:solidFill>
              <a:latin typeface="ＤＦ特太ゴシック体" pitchFamily="49" charset="-128"/>
              <a:ea typeface="ＤＦ特太ゴシック体" pitchFamily="49" charset="-128"/>
            </a:endParaRPr>
          </a:p>
          <a:p>
            <a:pPr algn="r"/>
            <a:endParaRPr lang="en-US" altLang="ja-JP" sz="500" dirty="0" smtClean="0">
              <a:solidFill>
                <a:prstClr val="black"/>
              </a:solidFill>
              <a:latin typeface="ＤＦ特太ゴシック体" pitchFamily="49" charset="-128"/>
              <a:ea typeface="ＤＦ特太ゴシック体" pitchFamily="49" charset="-128"/>
            </a:endParaRPr>
          </a:p>
          <a:p>
            <a:pPr algn="r"/>
            <a:r>
              <a:rPr lang="ja-JP" altLang="en-US" sz="1400" dirty="0" smtClean="0">
                <a:solidFill>
                  <a:prstClr val="black"/>
                </a:solidFill>
                <a:latin typeface="ＤＦ特太ゴシック体" pitchFamily="49" charset="-128"/>
                <a:ea typeface="ＤＦ特太ゴシック体" pitchFamily="49" charset="-128"/>
              </a:rPr>
              <a:t>平成３０年度予算案：</a:t>
            </a:r>
            <a:r>
              <a:rPr lang="ja-JP" altLang="en-US" sz="1400" dirty="0">
                <a:solidFill>
                  <a:prstClr val="black"/>
                </a:solidFill>
                <a:latin typeface="ＤＦ特太ゴシック体" pitchFamily="49" charset="-128"/>
                <a:ea typeface="ＤＦ特太ゴシック体" pitchFamily="49" charset="-128"/>
              </a:rPr>
              <a:t>生活</a:t>
            </a:r>
            <a:r>
              <a:rPr lang="ja-JP" altLang="en-US" sz="1400" dirty="0" smtClean="0">
                <a:solidFill>
                  <a:prstClr val="black"/>
                </a:solidFill>
                <a:latin typeface="ＤＦ特太ゴシック体" pitchFamily="49" charset="-128"/>
                <a:ea typeface="ＤＦ特太ゴシック体" pitchFamily="49" charset="-128"/>
              </a:rPr>
              <a:t>困窮者就労準備支援</a:t>
            </a:r>
            <a:r>
              <a:rPr lang="ja-JP" altLang="en-US" sz="1400" dirty="0">
                <a:solidFill>
                  <a:prstClr val="black"/>
                </a:solidFill>
                <a:latin typeface="ＤＦ特太ゴシック体" pitchFamily="49" charset="-128"/>
                <a:ea typeface="ＤＦ特太ゴシック体" pitchFamily="49" charset="-128"/>
              </a:rPr>
              <a:t>事業費等</a:t>
            </a:r>
            <a:r>
              <a:rPr lang="ja-JP" altLang="en-US" sz="1400" dirty="0" smtClean="0">
                <a:solidFill>
                  <a:prstClr val="black"/>
                </a:solidFill>
                <a:latin typeface="ＤＦ特太ゴシック体" pitchFamily="49" charset="-128"/>
                <a:ea typeface="ＤＦ特太ゴシック体" pitchFamily="49" charset="-128"/>
              </a:rPr>
              <a:t>補助金３８５億円</a:t>
            </a:r>
            <a:r>
              <a:rPr lang="ja-JP" altLang="en-US" sz="1400" dirty="0">
                <a:solidFill>
                  <a:prstClr val="black"/>
                </a:solidFill>
                <a:latin typeface="ＤＦ特太ゴシック体" pitchFamily="49" charset="-128"/>
                <a:ea typeface="ＤＦ特太ゴシック体" pitchFamily="49" charset="-128"/>
              </a:rPr>
              <a:t>の内数</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824" y="3933056"/>
            <a:ext cx="6336704" cy="9304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3940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2947" y="172976"/>
            <a:ext cx="8543925" cy="764427"/>
          </a:xfrm>
        </p:spPr>
        <p:txBody>
          <a:bodyPr>
            <a:noAutofit/>
          </a:bodyPr>
          <a:lstStyle/>
          <a:p>
            <a:pPr algn="ctr"/>
            <a:r>
              <a:rPr kumimoji="1" lang="ja-JP" altLang="en-US" sz="2800" dirty="0" smtClean="0"/>
              <a:t>成年後見制度の利用の促進に関する法律</a:t>
            </a:r>
            <a:r>
              <a:rPr lang="ja-JP" altLang="en-US" sz="2800" dirty="0"/>
              <a:t>①</a:t>
            </a:r>
            <a:br>
              <a:rPr lang="ja-JP" altLang="en-US" sz="2800" dirty="0"/>
            </a:br>
            <a:r>
              <a:rPr kumimoji="1" lang="ja-JP" altLang="en-US" sz="2800" dirty="0" smtClean="0"/>
              <a:t>（</a:t>
            </a:r>
            <a:r>
              <a:rPr kumimoji="1" lang="ja-JP" altLang="en-US" sz="2800" dirty="0" smtClean="0">
                <a:latin typeface="ＭＳ Ｐゴシック" panose="020B0600070205080204" pitchFamily="50" charset="-128"/>
                <a:ea typeface="ＭＳ Ｐゴシック" panose="020B0600070205080204" pitchFamily="50" charset="-128"/>
              </a:rPr>
              <a:t>平成</a:t>
            </a:r>
            <a:r>
              <a:rPr kumimoji="1" lang="en-US" altLang="ja-JP" sz="2800" dirty="0" smtClean="0">
                <a:latin typeface="ＭＳ Ｐゴシック" panose="020B0600070205080204" pitchFamily="50" charset="-128"/>
                <a:ea typeface="ＭＳ Ｐゴシック" panose="020B0600070205080204" pitchFamily="50" charset="-128"/>
              </a:rPr>
              <a:t>28</a:t>
            </a:r>
            <a:r>
              <a:rPr kumimoji="1" lang="ja-JP" altLang="en-US" sz="2800" dirty="0" smtClean="0">
                <a:latin typeface="ＭＳ Ｐゴシック" panose="020B0600070205080204" pitchFamily="50" charset="-128"/>
                <a:ea typeface="ＭＳ Ｐゴシック" panose="020B0600070205080204" pitchFamily="50" charset="-128"/>
              </a:rPr>
              <a:t>年</a:t>
            </a:r>
            <a:r>
              <a:rPr kumimoji="1" lang="en-US" altLang="ja-JP" sz="2800" dirty="0" smtClean="0">
                <a:latin typeface="ＭＳ Ｐゴシック" panose="020B0600070205080204" pitchFamily="50" charset="-128"/>
                <a:ea typeface="ＭＳ Ｐゴシック" panose="020B0600070205080204" pitchFamily="50" charset="-128"/>
              </a:rPr>
              <a:t>4</a:t>
            </a:r>
            <a:r>
              <a:rPr kumimoji="1" lang="ja-JP" altLang="en-US" sz="2800" dirty="0" smtClean="0">
                <a:latin typeface="ＭＳ Ｐゴシック" panose="020B0600070205080204" pitchFamily="50" charset="-128"/>
                <a:ea typeface="ＭＳ Ｐゴシック" panose="020B0600070205080204" pitchFamily="50" charset="-128"/>
              </a:rPr>
              <a:t>月</a:t>
            </a:r>
            <a:r>
              <a:rPr kumimoji="1" lang="en-US" altLang="ja-JP" sz="2800" dirty="0" smtClean="0">
                <a:latin typeface="ＭＳ Ｐゴシック" panose="020B0600070205080204" pitchFamily="50" charset="-128"/>
                <a:ea typeface="ＭＳ Ｐゴシック" panose="020B0600070205080204" pitchFamily="50" charset="-128"/>
              </a:rPr>
              <a:t>13</a:t>
            </a:r>
            <a:r>
              <a:rPr kumimoji="1" lang="ja-JP" altLang="en-US" sz="2800" dirty="0" smtClean="0">
                <a:latin typeface="ＭＳ Ｐゴシック" panose="020B0600070205080204" pitchFamily="50" charset="-128"/>
                <a:ea typeface="ＭＳ Ｐゴシック" panose="020B0600070205080204" pitchFamily="50" charset="-128"/>
              </a:rPr>
              <a:t>日公布、</a:t>
            </a:r>
            <a:r>
              <a:rPr kumimoji="1" lang="en-US" altLang="ja-JP" sz="2800" dirty="0" smtClean="0">
                <a:latin typeface="ＭＳ Ｐゴシック" panose="020B0600070205080204" pitchFamily="50" charset="-128"/>
                <a:ea typeface="ＭＳ Ｐゴシック" panose="020B0600070205080204" pitchFamily="50" charset="-128"/>
              </a:rPr>
              <a:t>5</a:t>
            </a:r>
            <a:r>
              <a:rPr kumimoji="1" lang="ja-JP" altLang="en-US" sz="2800" dirty="0" smtClean="0">
                <a:latin typeface="ＭＳ Ｐゴシック" panose="020B0600070205080204" pitchFamily="50" charset="-128"/>
                <a:ea typeface="ＭＳ Ｐゴシック" panose="020B0600070205080204" pitchFamily="50" charset="-128"/>
              </a:rPr>
              <a:t>月</a:t>
            </a:r>
            <a:r>
              <a:rPr kumimoji="1" lang="en-US" altLang="ja-JP" sz="2800" dirty="0" smtClean="0">
                <a:latin typeface="ＭＳ Ｐゴシック" panose="020B0600070205080204" pitchFamily="50" charset="-128"/>
                <a:ea typeface="ＭＳ Ｐゴシック" panose="020B0600070205080204" pitchFamily="50" charset="-128"/>
              </a:rPr>
              <a:t>13</a:t>
            </a:r>
            <a:r>
              <a:rPr kumimoji="1" lang="ja-JP" altLang="en-US" sz="2800" dirty="0" smtClean="0">
                <a:latin typeface="ＭＳ Ｐゴシック" panose="020B0600070205080204" pitchFamily="50" charset="-128"/>
                <a:ea typeface="ＭＳ Ｐゴシック" panose="020B0600070205080204" pitchFamily="50" charset="-128"/>
              </a:rPr>
              <a:t>日施行</a:t>
            </a:r>
            <a:r>
              <a:rPr kumimoji="1" lang="ja-JP" altLang="en-US" sz="2800" dirty="0" smtClean="0"/>
              <a:t>）　</a:t>
            </a:r>
            <a:endParaRPr kumimoji="1" lang="ja-JP" altLang="en-US" sz="2800" dirty="0"/>
          </a:p>
        </p:txBody>
      </p:sp>
      <p:sp>
        <p:nvSpPr>
          <p:cNvPr id="11" name="スライド番号プレースホルダー 10"/>
          <p:cNvSpPr>
            <a:spLocks noGrp="1"/>
          </p:cNvSpPr>
          <p:nvPr>
            <p:ph type="sldNum" sz="quarter" idx="12"/>
          </p:nvPr>
        </p:nvSpPr>
        <p:spPr/>
        <p:txBody>
          <a:bodyPr/>
          <a:lstStyle/>
          <a:p>
            <a:fld id="{02631A14-147D-441F-BC13-09CCF9508201}" type="slidenum">
              <a:rPr lang="ja-JP" altLang="en-US" smtClean="0">
                <a:solidFill>
                  <a:prstClr val="black">
                    <a:tint val="75000"/>
                  </a:prstClr>
                </a:solidFill>
              </a:rPr>
              <a:pPr/>
              <a:t>93</a:t>
            </a:fld>
            <a:endParaRPr lang="ja-JP" altLang="en-US">
              <a:solidFill>
                <a:prstClr val="black">
                  <a:tint val="75000"/>
                </a:prstClr>
              </a:solidFill>
            </a:endParaRPr>
          </a:p>
        </p:txBody>
      </p:sp>
      <p:sp>
        <p:nvSpPr>
          <p:cNvPr id="4" name="Rectangle 3"/>
          <p:cNvSpPr>
            <a:spLocks noChangeArrowheads="1"/>
          </p:cNvSpPr>
          <p:nvPr/>
        </p:nvSpPr>
        <p:spPr bwMode="auto">
          <a:xfrm>
            <a:off x="421549" y="1195947"/>
            <a:ext cx="6205820" cy="1640541"/>
          </a:xfrm>
          <a:prstGeom prst="rect">
            <a:avLst/>
          </a:prstGeom>
          <a:solidFill>
            <a:srgbClr val="FFCCFF">
              <a:alpha val="50000"/>
            </a:srgbClr>
          </a:solidFill>
          <a:ln w="15875" algn="ctr">
            <a:solidFill>
              <a:srgbClr val="FF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
        <p:nvSpPr>
          <p:cNvPr id="6" name="AutoShape 5"/>
          <p:cNvSpPr>
            <a:spLocks noChangeArrowheads="1"/>
          </p:cNvSpPr>
          <p:nvPr/>
        </p:nvSpPr>
        <p:spPr bwMode="auto">
          <a:xfrm>
            <a:off x="2913528" y="1520775"/>
            <a:ext cx="1820956" cy="1156448"/>
          </a:xfrm>
          <a:prstGeom prst="roundRect">
            <a:avLst>
              <a:gd name="adj" fmla="val 16667"/>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ctr" anchorCtr="0" compatLnSpc="1">
            <a:prstTxWarp prst="textNoShape">
              <a:avLst/>
            </a:prstTxWarp>
          </a:bodyPr>
          <a:lstStyle/>
          <a:p>
            <a:pPr algn="just" eaLnBrk="0" hangingPunct="0">
              <a:lnSpc>
                <a:spcPts val="2200"/>
              </a:lnSpc>
            </a:pPr>
            <a:r>
              <a:rPr kumimoji="0" lang="ja-JP" altLang="en-US" sz="1500" spc="-160" dirty="0" smtClean="0">
                <a:solidFill>
                  <a:prstClr val="black"/>
                </a:solidFill>
                <a:latin typeface="ＭＳ ゴシック" panose="020B0609070205080204" pitchFamily="49" charset="-128"/>
                <a:ea typeface="ＭＳ ゴシック" panose="020B0609070205080204" pitchFamily="49" charset="-128"/>
              </a:rPr>
              <a:t>地域の需要に対応した成年後見制度の利用の促進</a:t>
            </a:r>
            <a:endParaRPr kumimoji="0" lang="ja-JP" altLang="ja-JP" sz="1500" spc="-160" dirty="0" smtClean="0">
              <a:solidFill>
                <a:prstClr val="black"/>
              </a:solidFill>
              <a:latin typeface="Arial" panose="020B0604020202020204" pitchFamily="34" charset="0"/>
            </a:endParaRPr>
          </a:p>
        </p:txBody>
      </p:sp>
      <p:sp>
        <p:nvSpPr>
          <p:cNvPr id="7" name="AutoShape 6"/>
          <p:cNvSpPr>
            <a:spLocks noChangeArrowheads="1"/>
          </p:cNvSpPr>
          <p:nvPr/>
        </p:nvSpPr>
        <p:spPr bwMode="auto">
          <a:xfrm>
            <a:off x="4851025" y="1520775"/>
            <a:ext cx="1675281" cy="1182084"/>
          </a:xfrm>
          <a:prstGeom prst="roundRect">
            <a:avLst>
              <a:gd name="adj" fmla="val 16667"/>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ctr" anchorCtr="0" compatLnSpc="1">
            <a:prstTxWarp prst="textNoShape">
              <a:avLst/>
            </a:prstTxWarp>
          </a:bodyPr>
          <a:lstStyle/>
          <a:p>
            <a:pPr algn="just" eaLnBrk="0" hangingPunct="0">
              <a:lnSpc>
                <a:spcPts val="2200"/>
              </a:lnSpc>
            </a:pPr>
            <a:r>
              <a:rPr kumimoji="0" lang="ja-JP" altLang="en-US" sz="1500" spc="-120" dirty="0" smtClean="0">
                <a:solidFill>
                  <a:prstClr val="black"/>
                </a:solidFill>
                <a:latin typeface="ＭＳ ゴシック" panose="020B0609070205080204" pitchFamily="49" charset="-128"/>
                <a:ea typeface="ＭＳ ゴシック" panose="020B0609070205080204" pitchFamily="49" charset="-128"/>
              </a:rPr>
              <a:t>成年後見制度の利用に関する</a:t>
            </a:r>
            <a:endParaRPr kumimoji="0" lang="en-US" altLang="ja-JP" sz="1500" spc="-120" dirty="0" smtClean="0">
              <a:solidFill>
                <a:prstClr val="black"/>
              </a:solidFill>
              <a:latin typeface="ＭＳ ゴシック" panose="020B0609070205080204" pitchFamily="49" charset="-128"/>
              <a:ea typeface="ＭＳ ゴシック" panose="020B0609070205080204" pitchFamily="49" charset="-128"/>
            </a:endParaRPr>
          </a:p>
          <a:p>
            <a:pPr algn="just" eaLnBrk="0" hangingPunct="0">
              <a:lnSpc>
                <a:spcPts val="2200"/>
              </a:lnSpc>
            </a:pPr>
            <a:r>
              <a:rPr kumimoji="0" lang="ja-JP" altLang="en-US" sz="1500" spc="-120" dirty="0" smtClean="0">
                <a:solidFill>
                  <a:prstClr val="black"/>
                </a:solidFill>
                <a:latin typeface="ＭＳ ゴシック" panose="020B0609070205080204" pitchFamily="49" charset="-128"/>
                <a:ea typeface="ＭＳ ゴシック" panose="020B0609070205080204" pitchFamily="49" charset="-128"/>
              </a:rPr>
              <a:t>体制の整備</a:t>
            </a:r>
            <a:endParaRPr kumimoji="0" lang="ja-JP" altLang="ja-JP" sz="1500" spc="-120" dirty="0" smtClean="0">
              <a:solidFill>
                <a:prstClr val="black"/>
              </a:solidFill>
              <a:latin typeface="Arial" panose="020B0604020202020204" pitchFamily="34" charset="0"/>
            </a:endParaRPr>
          </a:p>
        </p:txBody>
      </p:sp>
      <p:sp>
        <p:nvSpPr>
          <p:cNvPr id="5" name="AutoShape 4"/>
          <p:cNvSpPr>
            <a:spLocks noChangeArrowheads="1"/>
          </p:cNvSpPr>
          <p:nvPr/>
        </p:nvSpPr>
        <p:spPr bwMode="auto">
          <a:xfrm>
            <a:off x="472028" y="1454608"/>
            <a:ext cx="2359962" cy="1272779"/>
          </a:xfrm>
          <a:prstGeom prst="roundRect">
            <a:avLst>
              <a:gd name="adj" fmla="val 16667"/>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eaLnBrk="0" hangingPunct="0">
              <a:lnSpc>
                <a:spcPts val="2160"/>
              </a:lnSpc>
            </a:pPr>
            <a:r>
              <a:rPr kumimoji="0" lang="ja-JP" altLang="en-US" sz="1500" kern="0" spc="-300" dirty="0" smtClean="0">
                <a:solidFill>
                  <a:prstClr val="black"/>
                </a:solidFill>
                <a:latin typeface="ＭＳ ゴシック" panose="020B0609070205080204" pitchFamily="49" charset="-128"/>
                <a:ea typeface="ＭＳ ゴシック" panose="020B0609070205080204" pitchFamily="49" charset="-128"/>
              </a:rPr>
              <a:t>成年後見制度の理念の尊重</a:t>
            </a:r>
          </a:p>
          <a:p>
            <a:pPr eaLnBrk="0" hangingPunct="0">
              <a:lnSpc>
                <a:spcPts val="2160"/>
              </a:lnSpc>
            </a:pPr>
            <a:r>
              <a:rPr kumimoji="0" lang="ja-JP" altLang="en-US" sz="1500" kern="0" spc="-300" dirty="0" smtClean="0">
                <a:solidFill>
                  <a:prstClr val="black"/>
                </a:solidFill>
                <a:latin typeface="Century" panose="02040604050505020304" pitchFamily="18" charset="0"/>
                <a:ea typeface="ＭＳ 明朝" panose="02020609040205080304" pitchFamily="17" charset="-128"/>
              </a:rPr>
              <a:t>① ノーマライゼーション</a:t>
            </a:r>
            <a:endParaRPr kumimoji="0" lang="ja-JP" altLang="en-US" sz="1500" kern="0" spc="-300" dirty="0" smtClean="0">
              <a:solidFill>
                <a:prstClr val="black"/>
              </a:solidFill>
              <a:latin typeface="Times New Roman" panose="02020603050405020304" pitchFamily="18" charset="0"/>
              <a:ea typeface="ＭＳ 明朝" panose="02020609040205080304" pitchFamily="17" charset="-128"/>
            </a:endParaRPr>
          </a:p>
          <a:p>
            <a:pPr eaLnBrk="0" hangingPunct="0">
              <a:lnSpc>
                <a:spcPts val="2160"/>
              </a:lnSpc>
            </a:pPr>
            <a:r>
              <a:rPr kumimoji="0" lang="ja-JP" altLang="en-US" sz="1500" kern="0" spc="-300" dirty="0" smtClean="0">
                <a:solidFill>
                  <a:prstClr val="black"/>
                </a:solidFill>
                <a:latin typeface="Century" panose="02040604050505020304" pitchFamily="18" charset="0"/>
                <a:ea typeface="ＭＳ 明朝" panose="02020609040205080304" pitchFamily="17" charset="-128"/>
              </a:rPr>
              <a:t>② 自己決定権の尊重</a:t>
            </a:r>
            <a:endParaRPr kumimoji="0" lang="ja-JP" altLang="en-US" sz="1500" kern="0" spc="-300" dirty="0" smtClean="0">
              <a:solidFill>
                <a:prstClr val="black"/>
              </a:solidFill>
              <a:latin typeface="Times New Roman" panose="02020603050405020304" pitchFamily="18" charset="0"/>
              <a:ea typeface="ＭＳ 明朝" panose="02020609040205080304" pitchFamily="17" charset="-128"/>
            </a:endParaRPr>
          </a:p>
          <a:p>
            <a:pPr eaLnBrk="0" hangingPunct="0">
              <a:lnSpc>
                <a:spcPts val="2160"/>
              </a:lnSpc>
            </a:pPr>
            <a:r>
              <a:rPr kumimoji="0" lang="ja-JP" altLang="en-US" sz="1500" kern="0" spc="-300" dirty="0" smtClean="0">
                <a:solidFill>
                  <a:prstClr val="black"/>
                </a:solidFill>
                <a:latin typeface="Century" panose="02040604050505020304" pitchFamily="18" charset="0"/>
                <a:ea typeface="ＭＳ 明朝" panose="02020609040205080304" pitchFamily="17" charset="-128"/>
              </a:rPr>
              <a:t>③ 身上の保護の重視</a:t>
            </a:r>
            <a:endParaRPr kumimoji="0" lang="ja-JP" altLang="ja-JP" sz="1500" kern="0" spc="-300" dirty="0" smtClean="0">
              <a:solidFill>
                <a:prstClr val="black"/>
              </a:solidFill>
              <a:latin typeface="Arial" panose="020B0604020202020204" pitchFamily="34" charset="0"/>
            </a:endParaRPr>
          </a:p>
        </p:txBody>
      </p:sp>
      <p:sp>
        <p:nvSpPr>
          <p:cNvPr id="3" name="Text Box 2"/>
          <p:cNvSpPr txBox="1">
            <a:spLocks noChangeArrowheads="1"/>
          </p:cNvSpPr>
          <p:nvPr/>
        </p:nvSpPr>
        <p:spPr bwMode="auto">
          <a:xfrm>
            <a:off x="384624" y="1033764"/>
            <a:ext cx="1267386" cy="294953"/>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algn="just" eaLnBrk="0" hangingPunct="0"/>
            <a:r>
              <a:rPr kumimoji="0" lang="ja-JP" altLang="en-US" dirty="0" smtClean="0">
                <a:solidFill>
                  <a:prstClr val="black"/>
                </a:solidFill>
                <a:latin typeface="ＭＳ ゴシック" panose="020B0609070205080204" pitchFamily="49" charset="-128"/>
                <a:ea typeface="ＭＳ ゴシック" panose="020B0609070205080204" pitchFamily="49" charset="-128"/>
              </a:rPr>
              <a:t>基本理念</a:t>
            </a:r>
            <a:endParaRPr kumimoji="0" lang="ja-JP" altLang="ja-JP" dirty="0" smtClean="0">
              <a:solidFill>
                <a:prstClr val="black"/>
              </a:solidFill>
              <a:latin typeface="Arial" panose="020B0604020202020204" pitchFamily="34" charset="0"/>
            </a:endParaRPr>
          </a:p>
        </p:txBody>
      </p:sp>
      <p:sp>
        <p:nvSpPr>
          <p:cNvPr id="12" name="AutoShape 8"/>
          <p:cNvSpPr>
            <a:spLocks noChangeArrowheads="1"/>
          </p:cNvSpPr>
          <p:nvPr/>
        </p:nvSpPr>
        <p:spPr bwMode="auto">
          <a:xfrm>
            <a:off x="2898963" y="1454606"/>
            <a:ext cx="3627343" cy="1331003"/>
          </a:xfrm>
          <a:prstGeom prst="roundRect">
            <a:avLst>
              <a:gd name="adj" fmla="val 16667"/>
            </a:avLst>
          </a:prstGeom>
          <a:noFill/>
          <a:ln w="12700" algn="ctr">
            <a:solidFill>
              <a:srgbClr val="993366"/>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
        <p:nvSpPr>
          <p:cNvPr id="14" name="Rectangle 36"/>
          <p:cNvSpPr>
            <a:spLocks noChangeArrowheads="1"/>
          </p:cNvSpPr>
          <p:nvPr/>
        </p:nvSpPr>
        <p:spPr bwMode="auto">
          <a:xfrm>
            <a:off x="7237831" y="3085028"/>
            <a:ext cx="2316043" cy="2964891"/>
          </a:xfrm>
          <a:prstGeom prst="rect">
            <a:avLst/>
          </a:prstGeom>
          <a:solidFill>
            <a:srgbClr val="FFCCFF">
              <a:alpha val="50000"/>
            </a:srgbClr>
          </a:solidFill>
          <a:ln w="15875">
            <a:solidFill>
              <a:srgbClr val="FF00FF"/>
            </a:solidFill>
            <a:miter lim="800000"/>
            <a:headEnd/>
            <a:tailEnd/>
          </a:ln>
        </p:spPr>
        <p:txBody>
          <a:bodyPr vert="horz" wrap="square" lIns="74295" tIns="8890" rIns="74295" bIns="8890" numCol="1" anchor="t" anchorCtr="0" compatLnSpc="1">
            <a:prstTxWarp prst="textNoShape">
              <a:avLst/>
            </a:prstTxWarp>
          </a:bodyPr>
          <a:lstStyle/>
          <a:p>
            <a:pPr marL="174625" indent="-174625" eaLnBrk="0" hangingPunct="0">
              <a:lnSpc>
                <a:spcPct val="150000"/>
              </a:lnSpc>
            </a:pPr>
            <a:endParaRPr kumimoji="0" lang="en-US" altLang="ja-JP" sz="1200" spc="-19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pPr marL="174625" indent="-174625" eaLnBrk="0" hangingPunct="0">
              <a:lnSpc>
                <a:spcPct val="150000"/>
              </a:lnSpc>
            </a:pPr>
            <a:r>
              <a:rPr kumimoji="0" lang="ja-JP" altLang="en-US" sz="1200" spc="-19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a:t>
            </a:r>
            <a:r>
              <a:rPr kumimoji="0" lang="ja-JP" altLang="ja-JP" sz="1200" spc="-19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基本方針に基づく施策を実施するため必要な法制上・財政上の措置</a:t>
            </a:r>
            <a:endParaRPr kumimoji="0" lang="ja-JP" altLang="ja-JP" sz="1200" spc="-190" dirty="0" smtClean="0">
              <a:solidFill>
                <a:prstClr val="black"/>
              </a:solidFill>
            </a:endParaRPr>
          </a:p>
          <a:p>
            <a:pPr marL="174625" indent="-174625" eaLnBrk="0" hangingPunct="0">
              <a:lnSpc>
                <a:spcPct val="150000"/>
              </a:lnSpc>
            </a:pPr>
            <a:r>
              <a:rPr kumimoji="0" lang="ja-JP" altLang="en-US" sz="1200" spc="-19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a:t>
            </a:r>
            <a:r>
              <a:rPr kumimoji="0" lang="ja-JP" altLang="ja-JP" sz="1200" spc="-19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成年被後見人等の権利制限に係る関係法律の改正その他の基本方針に基づく施策を実施するために必要な法制上の措置については、この法律の施行後三年以内を目途として講ずる</a:t>
            </a:r>
            <a:endParaRPr kumimoji="0" lang="ja-JP" altLang="ja-JP" sz="1200" spc="-190" dirty="0" smtClean="0">
              <a:solidFill>
                <a:prstClr val="black"/>
              </a:solidFill>
              <a:latin typeface="Arial" panose="020B0604020202020204" pitchFamily="34" charset="0"/>
            </a:endParaRPr>
          </a:p>
        </p:txBody>
      </p:sp>
      <p:sp>
        <p:nvSpPr>
          <p:cNvPr id="16" name="AutoShape 12"/>
          <p:cNvSpPr>
            <a:spLocks noChangeArrowheads="1"/>
          </p:cNvSpPr>
          <p:nvPr/>
        </p:nvSpPr>
        <p:spPr bwMode="auto">
          <a:xfrm>
            <a:off x="7728258" y="6090260"/>
            <a:ext cx="1425202" cy="158885"/>
          </a:xfrm>
          <a:prstGeom prst="downArrow">
            <a:avLst>
              <a:gd name="adj1" fmla="val 52380"/>
              <a:gd name="adj2" fmla="val 51162"/>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
        <p:nvSpPr>
          <p:cNvPr id="18" name="Rectangle 33"/>
          <p:cNvSpPr>
            <a:spLocks noChangeArrowheads="1"/>
          </p:cNvSpPr>
          <p:nvPr/>
        </p:nvSpPr>
        <p:spPr bwMode="auto">
          <a:xfrm>
            <a:off x="415895" y="3114847"/>
            <a:ext cx="6155341" cy="3532064"/>
          </a:xfrm>
          <a:prstGeom prst="rect">
            <a:avLst/>
          </a:prstGeom>
          <a:solidFill>
            <a:srgbClr val="CC99FF">
              <a:alpha val="50000"/>
            </a:srgbClr>
          </a:solidFill>
          <a:ln w="15875">
            <a:solidFill>
              <a:srgbClr val="800080"/>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
        <p:nvSpPr>
          <p:cNvPr id="20" name="AutoShape 32"/>
          <p:cNvSpPr>
            <a:spLocks noChangeArrowheads="1"/>
          </p:cNvSpPr>
          <p:nvPr/>
        </p:nvSpPr>
        <p:spPr bwMode="auto">
          <a:xfrm>
            <a:off x="7273026" y="1100082"/>
            <a:ext cx="2335452" cy="1803659"/>
          </a:xfrm>
          <a:prstGeom prst="roundRect">
            <a:avLst>
              <a:gd name="adj" fmla="val 16667"/>
            </a:avLst>
          </a:prstGeom>
          <a:solidFill>
            <a:srgbClr val="FFCCFF">
              <a:alpha val="50000"/>
            </a:srgbClr>
          </a:solidFill>
          <a:ln w="15875">
            <a:solidFill>
              <a:srgbClr val="FF00FF"/>
            </a:solidFill>
            <a:prstDash val="dash"/>
            <a:round/>
            <a:headEnd/>
            <a:tailEnd/>
          </a:ln>
        </p:spPr>
        <p:txBody>
          <a:bodyPr vert="horz" wrap="square" lIns="74295" tIns="8890" rIns="74295" bIns="8890" numCol="1" anchor="t" anchorCtr="0" compatLnSpc="1">
            <a:prstTxWarp prst="textNoShape">
              <a:avLst/>
            </a:prstTxWarp>
          </a:bodyPr>
          <a:lstStyle/>
          <a:p>
            <a:pPr eaLnBrk="0" hangingPunct="0"/>
            <a:endParaRPr kumimoji="0" lang="en-US" altLang="ja-JP" sz="140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pPr eaLnBrk="0" hangingPunct="0"/>
            <a:r>
              <a:rPr kumimoji="0" lang="ja-JP" altLang="ja-JP" sz="1500" spc="-21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１　国の責務</a:t>
            </a:r>
            <a:endParaRPr kumimoji="0" lang="ja-JP" altLang="ja-JP" sz="1500" spc="-210" dirty="0" smtClean="0">
              <a:solidFill>
                <a:prstClr val="black"/>
              </a:solidFill>
            </a:endParaRPr>
          </a:p>
          <a:p>
            <a:pPr eaLnBrk="0" hangingPunct="0"/>
            <a:r>
              <a:rPr kumimoji="0" lang="ja-JP" altLang="ja-JP" sz="1500" spc="-21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２　地方公共団体の責務</a:t>
            </a:r>
            <a:endParaRPr kumimoji="0" lang="ja-JP" altLang="ja-JP" sz="1500" spc="-210" dirty="0" smtClean="0">
              <a:solidFill>
                <a:prstClr val="black"/>
              </a:solidFill>
            </a:endParaRPr>
          </a:p>
          <a:p>
            <a:pPr eaLnBrk="0" hangingPunct="0"/>
            <a:r>
              <a:rPr kumimoji="0" lang="ja-JP" altLang="ja-JP" sz="1500" spc="-21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３　関係者の努力</a:t>
            </a:r>
            <a:endParaRPr kumimoji="0" lang="ja-JP" altLang="ja-JP" sz="1500" spc="-210" dirty="0" smtClean="0">
              <a:solidFill>
                <a:prstClr val="black"/>
              </a:solidFill>
            </a:endParaRPr>
          </a:p>
          <a:p>
            <a:pPr eaLnBrk="0" hangingPunct="0"/>
            <a:r>
              <a:rPr kumimoji="0" lang="ja-JP" altLang="ja-JP" sz="1500" spc="-21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４　国民の努力</a:t>
            </a:r>
            <a:endParaRPr kumimoji="0" lang="ja-JP" altLang="ja-JP" sz="1500" spc="-210" dirty="0" smtClean="0">
              <a:solidFill>
                <a:prstClr val="black"/>
              </a:solidFill>
            </a:endParaRPr>
          </a:p>
          <a:p>
            <a:pPr eaLnBrk="0" hangingPunct="0"/>
            <a:r>
              <a:rPr kumimoji="0" lang="ja-JP" altLang="ja-JP" sz="1500" spc="-21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５　関係機関等の相互の</a:t>
            </a:r>
            <a:endParaRPr kumimoji="0" lang="ja-JP" altLang="ja-JP" sz="1500" spc="-210" dirty="0" smtClean="0">
              <a:solidFill>
                <a:prstClr val="black"/>
              </a:solidFill>
            </a:endParaRPr>
          </a:p>
          <a:p>
            <a:pPr eaLnBrk="0" hangingPunct="0"/>
            <a:r>
              <a:rPr kumimoji="0" lang="ja-JP" altLang="ja-JP" sz="1500" spc="-21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　　連携</a:t>
            </a:r>
            <a:endParaRPr kumimoji="0" lang="ja-JP" altLang="ja-JP" sz="1500" spc="-210" dirty="0" smtClean="0">
              <a:solidFill>
                <a:prstClr val="black"/>
              </a:solidFill>
              <a:latin typeface="Arial" panose="020B0604020202020204" pitchFamily="34" charset="0"/>
            </a:endParaRPr>
          </a:p>
        </p:txBody>
      </p:sp>
      <p:sp>
        <p:nvSpPr>
          <p:cNvPr id="22" name="Text Box 30"/>
          <p:cNvSpPr txBox="1">
            <a:spLocks noChangeArrowheads="1"/>
          </p:cNvSpPr>
          <p:nvPr/>
        </p:nvSpPr>
        <p:spPr bwMode="auto">
          <a:xfrm>
            <a:off x="7253628" y="1075122"/>
            <a:ext cx="1501529" cy="294953"/>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eaLnBrk="0" hangingPunct="0"/>
            <a:r>
              <a:rPr kumimoji="0" lang="ja-JP" altLang="ja-JP" dirty="0" smtClean="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国等の責務</a:t>
            </a:r>
            <a:endParaRPr kumimoji="0" lang="ja-JP" altLang="ja-JP" dirty="0" smtClean="0">
              <a:solidFill>
                <a:prstClr val="black"/>
              </a:solidFill>
              <a:latin typeface="Arial" panose="020B0604020202020204" pitchFamily="34" charset="0"/>
            </a:endParaRPr>
          </a:p>
        </p:txBody>
      </p:sp>
      <p:sp>
        <p:nvSpPr>
          <p:cNvPr id="24" name="Text Box 28"/>
          <p:cNvSpPr txBox="1">
            <a:spLocks noChangeArrowheads="1"/>
          </p:cNvSpPr>
          <p:nvPr/>
        </p:nvSpPr>
        <p:spPr bwMode="auto">
          <a:xfrm>
            <a:off x="393325" y="2947558"/>
            <a:ext cx="1166906" cy="294953"/>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eaLnBrk="0" hangingPunct="0"/>
            <a:r>
              <a:rPr kumimoji="0" lang="ja-JP" altLang="ja-JP" dirty="0" smtClean="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基本方針</a:t>
            </a:r>
            <a:endParaRPr kumimoji="0" lang="ja-JP" altLang="ja-JP" dirty="0" smtClean="0">
              <a:solidFill>
                <a:prstClr val="black"/>
              </a:solidFill>
              <a:latin typeface="Arial" panose="020B0604020202020204" pitchFamily="34" charset="0"/>
            </a:endParaRPr>
          </a:p>
        </p:txBody>
      </p:sp>
      <p:sp>
        <p:nvSpPr>
          <p:cNvPr id="25" name="AutoShape 27"/>
          <p:cNvSpPr>
            <a:spLocks noChangeArrowheads="1"/>
          </p:cNvSpPr>
          <p:nvPr/>
        </p:nvSpPr>
        <p:spPr bwMode="auto">
          <a:xfrm>
            <a:off x="4761244" y="3517389"/>
            <a:ext cx="1780390" cy="1889636"/>
          </a:xfrm>
          <a:prstGeom prst="roundRect">
            <a:avLst>
              <a:gd name="adj" fmla="val 7958"/>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174625" indent="-174625" eaLnBrk="0" hangingPunct="0"/>
            <a:r>
              <a:rPr kumimoji="0" lang="ja-JP" altLang="ja-JP" sz="160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１ 関係機関等における</a:t>
            </a:r>
            <a:r>
              <a:rPr kumimoji="0" lang="ja-JP" altLang="ja-JP" sz="1600" u="sng"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体制</a:t>
            </a:r>
            <a:r>
              <a:rPr kumimoji="0" lang="ja-JP" altLang="ja-JP" sz="160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の充実強化</a:t>
            </a:r>
            <a:endParaRPr kumimoji="0" lang="ja-JP" altLang="ja-JP" sz="1600" dirty="0" smtClean="0">
              <a:solidFill>
                <a:prstClr val="black"/>
              </a:solidFill>
            </a:endParaRPr>
          </a:p>
          <a:p>
            <a:pPr marL="174625" indent="-174625" eaLnBrk="0" hangingPunct="0"/>
            <a:r>
              <a:rPr kumimoji="0" lang="ja-JP" altLang="ja-JP" sz="160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２ 関係機関等の相互の緊密な</a:t>
            </a:r>
            <a:r>
              <a:rPr kumimoji="0" lang="ja-JP" altLang="ja-JP" sz="1600" u="sng"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連携</a:t>
            </a:r>
            <a:r>
              <a:rPr kumimoji="0" lang="ja-JP" altLang="ja-JP" sz="160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の確保</a:t>
            </a:r>
            <a:endParaRPr kumimoji="0" lang="ja-JP" altLang="ja-JP" sz="1600" dirty="0" smtClean="0">
              <a:solidFill>
                <a:prstClr val="black"/>
              </a:solidFill>
              <a:latin typeface="Arial" panose="020B0604020202020204" pitchFamily="34" charset="0"/>
            </a:endParaRPr>
          </a:p>
        </p:txBody>
      </p:sp>
      <p:sp>
        <p:nvSpPr>
          <p:cNvPr id="26" name="AutoShape 26"/>
          <p:cNvSpPr>
            <a:spLocks noChangeArrowheads="1"/>
          </p:cNvSpPr>
          <p:nvPr/>
        </p:nvSpPr>
        <p:spPr bwMode="auto">
          <a:xfrm rot="5400000">
            <a:off x="1527349" y="2940154"/>
            <a:ext cx="742477" cy="433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
        <p:nvSpPr>
          <p:cNvPr id="27" name="AutoShape 25"/>
          <p:cNvSpPr>
            <a:spLocks noChangeArrowheads="1"/>
          </p:cNvSpPr>
          <p:nvPr/>
        </p:nvSpPr>
        <p:spPr bwMode="auto">
          <a:xfrm rot="5400000">
            <a:off x="3404285" y="2907857"/>
            <a:ext cx="785677" cy="433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
        <p:nvSpPr>
          <p:cNvPr id="28" name="Line 24"/>
          <p:cNvSpPr>
            <a:spLocks noChangeShapeType="1"/>
          </p:cNvSpPr>
          <p:nvPr/>
        </p:nvSpPr>
        <p:spPr bwMode="auto">
          <a:xfrm>
            <a:off x="6634956" y="2090995"/>
            <a:ext cx="7223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29" name="Text Box 23"/>
          <p:cNvSpPr txBox="1">
            <a:spLocks noChangeArrowheads="1"/>
          </p:cNvSpPr>
          <p:nvPr/>
        </p:nvSpPr>
        <p:spPr bwMode="auto">
          <a:xfrm>
            <a:off x="7191499" y="3006961"/>
            <a:ext cx="1898714" cy="264175"/>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algn="ctr" eaLnBrk="0" hangingPunct="0"/>
            <a:r>
              <a:rPr kumimoji="0" lang="ja-JP" altLang="ja-JP" sz="1600" dirty="0" smtClean="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法制上の措置等</a:t>
            </a:r>
            <a:endParaRPr kumimoji="0" lang="ja-JP" altLang="ja-JP" sz="1600" dirty="0" smtClean="0">
              <a:solidFill>
                <a:prstClr val="black"/>
              </a:solidFill>
              <a:latin typeface="Arial" panose="020B0604020202020204" pitchFamily="34" charset="0"/>
            </a:endParaRPr>
          </a:p>
        </p:txBody>
      </p:sp>
      <p:sp>
        <p:nvSpPr>
          <p:cNvPr id="30" name="AutoShape 11"/>
          <p:cNvSpPr>
            <a:spLocks noChangeArrowheads="1"/>
          </p:cNvSpPr>
          <p:nvPr/>
        </p:nvSpPr>
        <p:spPr bwMode="auto">
          <a:xfrm>
            <a:off x="6788525" y="6283375"/>
            <a:ext cx="3002657" cy="363537"/>
          </a:xfrm>
          <a:prstGeom prst="roundRect">
            <a:avLst>
              <a:gd name="adj" fmla="val 16667"/>
            </a:avLst>
          </a:prstGeom>
          <a:solidFill>
            <a:srgbClr val="FFCCFF">
              <a:alpha val="50000"/>
            </a:srgbClr>
          </a:solidFill>
          <a:ln w="15875">
            <a:solidFill>
              <a:srgbClr val="FF00FF"/>
            </a:solidFill>
            <a:round/>
            <a:headEnd/>
            <a:tailEnd/>
          </a:ln>
        </p:spPr>
        <p:txBody>
          <a:bodyPr vert="horz" wrap="square" lIns="74295" tIns="8890" rIns="74295" bIns="8890" numCol="1" anchor="t" anchorCtr="0" compatLnSpc="1">
            <a:prstTxWarp prst="textNoShape">
              <a:avLst/>
            </a:prstTxWarp>
          </a:bodyPr>
          <a:lstStyle/>
          <a:p>
            <a:pPr algn="ctr" eaLnBrk="0" hangingPunct="0"/>
            <a:r>
              <a:rPr kumimoji="0" lang="ja-JP" altLang="ja-JP" sz="1600" spc="-200" dirty="0" smtClean="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施策の実施状況の公表（毎年）</a:t>
            </a:r>
            <a:endParaRPr kumimoji="0" lang="ja-JP" altLang="ja-JP" sz="1600" spc="-200" dirty="0" smtClean="0">
              <a:solidFill>
                <a:prstClr val="black"/>
              </a:solidFill>
              <a:latin typeface="Arial" panose="020B0604020202020204" pitchFamily="34" charset="0"/>
            </a:endParaRPr>
          </a:p>
        </p:txBody>
      </p:sp>
      <p:sp>
        <p:nvSpPr>
          <p:cNvPr id="31" name="AutoShape 22"/>
          <p:cNvSpPr>
            <a:spLocks noChangeArrowheads="1"/>
          </p:cNvSpPr>
          <p:nvPr/>
        </p:nvSpPr>
        <p:spPr bwMode="auto">
          <a:xfrm>
            <a:off x="6537993" y="4034048"/>
            <a:ext cx="711994" cy="1028700"/>
          </a:xfrm>
          <a:prstGeom prst="rightArrow">
            <a:avLst>
              <a:gd name="adj1" fmla="val 50000"/>
              <a:gd name="adj2" fmla="val 2500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
        <p:nvSpPr>
          <p:cNvPr id="35" name="AutoShape 18"/>
          <p:cNvSpPr>
            <a:spLocks noChangeArrowheads="1"/>
          </p:cNvSpPr>
          <p:nvPr/>
        </p:nvSpPr>
        <p:spPr bwMode="auto">
          <a:xfrm rot="5400000">
            <a:off x="5278189" y="2929458"/>
            <a:ext cx="742479" cy="433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
        <p:nvSpPr>
          <p:cNvPr id="36" name="AutoShape 17"/>
          <p:cNvSpPr>
            <a:spLocks noChangeArrowheads="1"/>
          </p:cNvSpPr>
          <p:nvPr/>
        </p:nvSpPr>
        <p:spPr bwMode="auto">
          <a:xfrm>
            <a:off x="2913832" y="3517389"/>
            <a:ext cx="1812157" cy="1889636"/>
          </a:xfrm>
          <a:prstGeom prst="roundRect">
            <a:avLst>
              <a:gd name="adj" fmla="val 7958"/>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174625" indent="-174625" eaLnBrk="0" hangingPunct="0">
              <a:lnSpc>
                <a:spcPct val="150000"/>
              </a:lnSpc>
            </a:pPr>
            <a:r>
              <a:rPr kumimoji="0" lang="ja-JP" altLang="ja-JP" sz="1200"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１ </a:t>
            </a:r>
            <a:r>
              <a:rPr kumimoji="0" lang="ja-JP" altLang="ja-JP" sz="1200" u="sng"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地域住民の需要</a:t>
            </a:r>
            <a:r>
              <a:rPr kumimoji="0" lang="ja-JP" altLang="ja-JP" sz="1200"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に応じた利用の促進</a:t>
            </a:r>
            <a:endParaRPr kumimoji="0" lang="ja-JP" altLang="ja-JP" sz="1200" spc="-260" dirty="0" smtClean="0">
              <a:solidFill>
                <a:prstClr val="black"/>
              </a:solidFill>
            </a:endParaRPr>
          </a:p>
          <a:p>
            <a:pPr marL="174625" indent="-174625" eaLnBrk="0" hangingPunct="0">
              <a:lnSpc>
                <a:spcPct val="150000"/>
              </a:lnSpc>
            </a:pPr>
            <a:r>
              <a:rPr kumimoji="0" lang="ja-JP" altLang="ja-JP" sz="1200"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２ 地域において成年後見人等となる</a:t>
            </a:r>
            <a:r>
              <a:rPr kumimoji="0" lang="ja-JP" altLang="ja-JP" sz="1200" u="sng"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人材</a:t>
            </a:r>
            <a:r>
              <a:rPr kumimoji="0" lang="ja-JP" altLang="ja-JP" sz="1200"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の確保</a:t>
            </a:r>
            <a:endParaRPr kumimoji="0" lang="ja-JP" altLang="ja-JP" sz="1200" spc="-260" dirty="0" smtClean="0">
              <a:solidFill>
                <a:prstClr val="black"/>
              </a:solidFill>
            </a:endParaRPr>
          </a:p>
          <a:p>
            <a:pPr marL="174625" indent="-174625" eaLnBrk="0" hangingPunct="0">
              <a:lnSpc>
                <a:spcPct val="150000"/>
              </a:lnSpc>
            </a:pPr>
            <a:r>
              <a:rPr kumimoji="0" lang="ja-JP" altLang="ja-JP" sz="1200"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３ </a:t>
            </a:r>
            <a:r>
              <a:rPr kumimoji="0" lang="ja-JP" altLang="ja-JP" sz="1200" u="sng"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成年後見等実施機関</a:t>
            </a:r>
            <a:r>
              <a:rPr kumimoji="0" lang="ja-JP" altLang="ja-JP" sz="1200" spc="-260" dirty="0" smtClean="0">
                <a:solidFill>
                  <a:prstClr val="black"/>
                </a:solidFill>
                <a:latin typeface="Century" panose="02040604050505020304" pitchFamily="18" charset="0"/>
                <a:ea typeface="ＭＳ 明朝" panose="02020609040205080304" pitchFamily="17" charset="-128"/>
                <a:cs typeface="Times New Roman" panose="02020603050405020304" pitchFamily="18" charset="0"/>
              </a:rPr>
              <a:t>の活動に対する支援</a:t>
            </a:r>
            <a:endParaRPr kumimoji="0" lang="ja-JP" altLang="ja-JP" sz="1200" spc="-260" dirty="0" smtClean="0">
              <a:solidFill>
                <a:prstClr val="black"/>
              </a:solidFill>
              <a:latin typeface="Arial" panose="020B0604020202020204" pitchFamily="34" charset="0"/>
            </a:endParaRPr>
          </a:p>
        </p:txBody>
      </p:sp>
      <p:sp>
        <p:nvSpPr>
          <p:cNvPr id="37" name="AutoShape 16"/>
          <p:cNvSpPr>
            <a:spLocks noChangeShapeType="1"/>
          </p:cNvSpPr>
          <p:nvPr/>
        </p:nvSpPr>
        <p:spPr bwMode="auto">
          <a:xfrm>
            <a:off x="5524538" y="5406050"/>
            <a:ext cx="1725447" cy="107577"/>
          </a:xfrm>
          <a:prstGeom prst="bentConnector3">
            <a:avLst>
              <a:gd name="adj1" fmla="val 0"/>
            </a:avLst>
          </a:prstGeom>
          <a:noFill/>
          <a:ln w="19050">
            <a:solidFill>
              <a:srgbClr val="000000"/>
            </a:solidFill>
            <a:miter lim="800000"/>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38" name="AutoShape 15"/>
          <p:cNvSpPr>
            <a:spLocks noChangeShapeType="1"/>
          </p:cNvSpPr>
          <p:nvPr/>
        </p:nvSpPr>
        <p:spPr bwMode="auto">
          <a:xfrm>
            <a:off x="3860429" y="5407025"/>
            <a:ext cx="3356930" cy="278358"/>
          </a:xfrm>
          <a:prstGeom prst="bentConnector3">
            <a:avLst>
              <a:gd name="adj1" fmla="val 505"/>
            </a:avLst>
          </a:prstGeom>
          <a:noFill/>
          <a:ln w="19050">
            <a:solidFill>
              <a:srgbClr val="000000"/>
            </a:solidFill>
            <a:miter lim="800000"/>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40" name="Text Box 10"/>
          <p:cNvSpPr txBox="1">
            <a:spLocks noChangeArrowheads="1"/>
          </p:cNvSpPr>
          <p:nvPr/>
        </p:nvSpPr>
        <p:spPr bwMode="auto">
          <a:xfrm>
            <a:off x="2393950" y="609603"/>
            <a:ext cx="1238250" cy="29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spAutoFit/>
          </a:bodyPr>
          <a:lstStyle/>
          <a:p>
            <a:endParaRPr lang="ja-JP" altLang="en-US">
              <a:solidFill>
                <a:prstClr val="black"/>
              </a:solidFill>
            </a:endParaRPr>
          </a:p>
        </p:txBody>
      </p:sp>
      <p:sp>
        <p:nvSpPr>
          <p:cNvPr id="42" name="Rectangle 38"/>
          <p:cNvSpPr>
            <a:spLocks noChangeArrowheads="1"/>
          </p:cNvSpPr>
          <p:nvPr/>
        </p:nvSpPr>
        <p:spPr bwMode="auto">
          <a:xfrm>
            <a:off x="1651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endParaRPr>
          </a:p>
        </p:txBody>
      </p:sp>
      <p:sp>
        <p:nvSpPr>
          <p:cNvPr id="43" name="Rectangle 51"/>
          <p:cNvSpPr>
            <a:spLocks noChangeArrowheads="1"/>
          </p:cNvSpPr>
          <p:nvPr/>
        </p:nvSpPr>
        <p:spPr bwMode="auto">
          <a:xfrm>
            <a:off x="165101" y="86380"/>
            <a:ext cx="184731"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hangingPunct="0"/>
            <a:endParaRPr kumimoji="0" lang="ja-JP" altLang="ja-JP" sz="800" smtClean="0">
              <a:solidFill>
                <a:prstClr val="black"/>
              </a:solidFill>
            </a:endParaRPr>
          </a:p>
          <a:p>
            <a:pPr eaLnBrk="0" hangingPunct="0"/>
            <a:r>
              <a:rPr kumimoji="0" lang="ja-JP" altLang="ja-JP" smtClean="0">
                <a:solidFill>
                  <a:prstClr val="black"/>
                </a:solidFill>
                <a:latin typeface="Arial" panose="020B0604020202020204" pitchFamily="34" charset="0"/>
              </a:rPr>
              <a:t/>
            </a:r>
            <a:br>
              <a:rPr kumimoji="0" lang="ja-JP" altLang="ja-JP" smtClean="0">
                <a:solidFill>
                  <a:prstClr val="black"/>
                </a:solidFill>
                <a:latin typeface="Arial" panose="020B0604020202020204" pitchFamily="34" charset="0"/>
              </a:rPr>
            </a:br>
            <a:endParaRPr kumimoji="0" lang="ja-JP" altLang="ja-JP" smtClean="0">
              <a:solidFill>
                <a:prstClr val="black"/>
              </a:solidFill>
              <a:latin typeface="Arial" panose="020B0604020202020204" pitchFamily="34" charset="0"/>
            </a:endParaRPr>
          </a:p>
          <a:p>
            <a:pPr eaLnBrk="0" hangingPunct="0"/>
            <a:endParaRPr kumimoji="0" lang="ja-JP" altLang="ja-JP" smtClean="0">
              <a:solidFill>
                <a:prstClr val="black"/>
              </a:solidFill>
              <a:latin typeface="Arial" panose="020B0604020202020204" pitchFamily="34" charset="0"/>
            </a:endParaRPr>
          </a:p>
        </p:txBody>
      </p:sp>
      <p:sp>
        <p:nvSpPr>
          <p:cNvPr id="45" name="Rectangle 54"/>
          <p:cNvSpPr>
            <a:spLocks noChangeArrowheads="1"/>
          </p:cNvSpPr>
          <p:nvPr/>
        </p:nvSpPr>
        <p:spPr bwMode="auto">
          <a:xfrm>
            <a:off x="165101" y="363380"/>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hangingPunct="0"/>
            <a:endParaRPr kumimoji="0" lang="ja-JP" altLang="ja-JP" sz="800" smtClean="0">
              <a:solidFill>
                <a:prstClr val="black"/>
              </a:solidFill>
            </a:endParaRPr>
          </a:p>
          <a:p>
            <a:pPr eaLnBrk="0" hangingPunct="0"/>
            <a:endParaRPr kumimoji="0" lang="ja-JP" altLang="ja-JP" smtClean="0">
              <a:solidFill>
                <a:prstClr val="black"/>
              </a:solidFill>
              <a:latin typeface="Arial" panose="020B0604020202020204" pitchFamily="34" charset="0"/>
            </a:endParaRPr>
          </a:p>
        </p:txBody>
      </p:sp>
      <p:sp>
        <p:nvSpPr>
          <p:cNvPr id="13" name="AutoShape 9"/>
          <p:cNvSpPr>
            <a:spLocks noChangeArrowheads="1"/>
          </p:cNvSpPr>
          <p:nvPr/>
        </p:nvSpPr>
        <p:spPr bwMode="auto">
          <a:xfrm>
            <a:off x="472028" y="3539006"/>
            <a:ext cx="2359962" cy="2926137"/>
          </a:xfrm>
          <a:prstGeom prst="roundRect">
            <a:avLst>
              <a:gd name="adj" fmla="val 8056"/>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174625" indent="-174625" algn="just" eaLnBrk="0" hangingPunct="0">
              <a:lnSpc>
                <a:spcPts val="1800"/>
              </a:lnSpc>
            </a:pPr>
            <a:r>
              <a:rPr kumimoji="0" lang="ja-JP" altLang="en-US" sz="1200" spc="-250" dirty="0" smtClean="0">
                <a:solidFill>
                  <a:prstClr val="black"/>
                </a:solidFill>
                <a:latin typeface="Century" panose="02040604050505020304" pitchFamily="18" charset="0"/>
                <a:ea typeface="ＭＳ 明朝" panose="02020609040205080304" pitchFamily="17" charset="-128"/>
              </a:rPr>
              <a:t>１ </a:t>
            </a:r>
            <a:r>
              <a:rPr kumimoji="0" lang="ja-JP" altLang="en-US" sz="1200" u="sng" spc="-250" dirty="0" smtClean="0">
                <a:solidFill>
                  <a:prstClr val="black"/>
                </a:solidFill>
                <a:latin typeface="Century" panose="02040604050505020304" pitchFamily="18" charset="0"/>
                <a:ea typeface="ＭＳ 明朝" panose="02020609040205080304" pitchFamily="17" charset="-128"/>
              </a:rPr>
              <a:t>保佐及び補助</a:t>
            </a:r>
            <a:r>
              <a:rPr kumimoji="0" lang="ja-JP" altLang="en-US" sz="1200" spc="-250" dirty="0" smtClean="0">
                <a:solidFill>
                  <a:prstClr val="black"/>
                </a:solidFill>
                <a:latin typeface="Century" panose="02040604050505020304" pitchFamily="18" charset="0"/>
                <a:ea typeface="ＭＳ 明朝" panose="02020609040205080304" pitchFamily="17" charset="-128"/>
              </a:rPr>
              <a:t>の制度の利用を促進する方策の検討</a:t>
            </a:r>
            <a:endParaRPr kumimoji="0" lang="ja-JP" altLang="en-US" sz="1200" spc="-250" dirty="0" smtClean="0">
              <a:solidFill>
                <a:prstClr val="black"/>
              </a:solidFill>
              <a:latin typeface="Times New Roman" panose="02020603050405020304" pitchFamily="18" charset="0"/>
              <a:ea typeface="ＭＳ 明朝" panose="02020609040205080304" pitchFamily="17" charset="-128"/>
            </a:endParaRPr>
          </a:p>
          <a:p>
            <a:pPr marL="174625" indent="-174625" algn="just" eaLnBrk="0" hangingPunct="0">
              <a:lnSpc>
                <a:spcPts val="1800"/>
              </a:lnSpc>
            </a:pPr>
            <a:r>
              <a:rPr kumimoji="0" lang="ja-JP" altLang="en-US" sz="1200" spc="-250" dirty="0" smtClean="0">
                <a:solidFill>
                  <a:prstClr val="black"/>
                </a:solidFill>
                <a:latin typeface="Century" panose="02040604050505020304" pitchFamily="18" charset="0"/>
                <a:ea typeface="ＭＳ 明朝" panose="02020609040205080304" pitchFamily="17" charset="-128"/>
              </a:rPr>
              <a:t>２ 成年被後見人等の</a:t>
            </a:r>
            <a:r>
              <a:rPr kumimoji="0" lang="ja-JP" altLang="en-US" sz="1200" u="sng" spc="-250" dirty="0" smtClean="0">
                <a:solidFill>
                  <a:prstClr val="black"/>
                </a:solidFill>
                <a:latin typeface="Century" panose="02040604050505020304" pitchFamily="18" charset="0"/>
                <a:ea typeface="ＭＳ 明朝" panose="02020609040205080304" pitchFamily="17" charset="-128"/>
              </a:rPr>
              <a:t>権利制限</a:t>
            </a:r>
            <a:r>
              <a:rPr kumimoji="0" lang="ja-JP" altLang="en-US" sz="1200" spc="-250" dirty="0" smtClean="0">
                <a:solidFill>
                  <a:prstClr val="black"/>
                </a:solidFill>
                <a:latin typeface="Century" panose="02040604050505020304" pitchFamily="18" charset="0"/>
                <a:ea typeface="ＭＳ 明朝" panose="02020609040205080304" pitchFamily="17" charset="-128"/>
              </a:rPr>
              <a:t>に係る制度の見直し</a:t>
            </a:r>
            <a:endParaRPr kumimoji="0" lang="ja-JP" altLang="en-US" sz="1200" spc="-250" dirty="0" smtClean="0">
              <a:solidFill>
                <a:prstClr val="black"/>
              </a:solidFill>
              <a:latin typeface="Times New Roman" panose="02020603050405020304" pitchFamily="18" charset="0"/>
              <a:ea typeface="ＭＳ 明朝" panose="02020609040205080304" pitchFamily="17" charset="-128"/>
            </a:endParaRPr>
          </a:p>
          <a:p>
            <a:pPr marL="174625" indent="-174625" algn="just" eaLnBrk="0" hangingPunct="0">
              <a:lnSpc>
                <a:spcPts val="1800"/>
              </a:lnSpc>
            </a:pPr>
            <a:r>
              <a:rPr kumimoji="0" lang="ja-JP" altLang="en-US" sz="1200" spc="-250" dirty="0" smtClean="0">
                <a:solidFill>
                  <a:prstClr val="black"/>
                </a:solidFill>
                <a:latin typeface="Century" panose="02040604050505020304" pitchFamily="18" charset="0"/>
                <a:ea typeface="ＭＳ 明朝" panose="02020609040205080304" pitchFamily="17" charset="-128"/>
              </a:rPr>
              <a:t>３ 成年被後見人等の</a:t>
            </a:r>
            <a:r>
              <a:rPr kumimoji="0" lang="ja-JP" altLang="en-US" sz="1200" u="sng" spc="-250" dirty="0" smtClean="0">
                <a:solidFill>
                  <a:prstClr val="black"/>
                </a:solidFill>
                <a:latin typeface="Century" panose="02040604050505020304" pitchFamily="18" charset="0"/>
                <a:ea typeface="ＭＳ 明朝" panose="02020609040205080304" pitchFamily="17" charset="-128"/>
              </a:rPr>
              <a:t>医療等</a:t>
            </a:r>
            <a:r>
              <a:rPr kumimoji="0" lang="ja-JP" altLang="en-US" sz="1200" spc="-250" dirty="0" smtClean="0">
                <a:solidFill>
                  <a:prstClr val="black"/>
                </a:solidFill>
                <a:latin typeface="Century" panose="02040604050505020304" pitchFamily="18" charset="0"/>
                <a:ea typeface="ＭＳ 明朝" panose="02020609040205080304" pitchFamily="17" charset="-128"/>
              </a:rPr>
              <a:t>に係る意思決定が困難な者への支援等の検討</a:t>
            </a:r>
            <a:endParaRPr kumimoji="0" lang="ja-JP" altLang="en-US" sz="1200" spc="-250" dirty="0" smtClean="0">
              <a:solidFill>
                <a:prstClr val="black"/>
              </a:solidFill>
              <a:latin typeface="Times New Roman" panose="02020603050405020304" pitchFamily="18" charset="0"/>
              <a:ea typeface="ＭＳ 明朝" panose="02020609040205080304" pitchFamily="17" charset="-128"/>
            </a:endParaRPr>
          </a:p>
          <a:p>
            <a:pPr marL="174625" indent="-174625" algn="just" eaLnBrk="0" hangingPunct="0">
              <a:lnSpc>
                <a:spcPts val="1800"/>
              </a:lnSpc>
            </a:pPr>
            <a:r>
              <a:rPr kumimoji="0" lang="ja-JP" altLang="en-US" sz="1200" spc="-250" dirty="0" smtClean="0">
                <a:solidFill>
                  <a:prstClr val="black"/>
                </a:solidFill>
                <a:latin typeface="Century" panose="02040604050505020304" pitchFamily="18" charset="0"/>
                <a:ea typeface="ＭＳ 明朝" panose="02020609040205080304" pitchFamily="17" charset="-128"/>
              </a:rPr>
              <a:t>４ 成年被後見人等の</a:t>
            </a:r>
            <a:r>
              <a:rPr kumimoji="0" lang="ja-JP" altLang="en-US" sz="1200" u="sng" spc="-250" dirty="0" smtClean="0">
                <a:solidFill>
                  <a:prstClr val="black"/>
                </a:solidFill>
                <a:latin typeface="Century" panose="02040604050505020304" pitchFamily="18" charset="0"/>
                <a:ea typeface="ＭＳ 明朝" panose="02020609040205080304" pitchFamily="17" charset="-128"/>
              </a:rPr>
              <a:t>死亡後</a:t>
            </a:r>
            <a:r>
              <a:rPr kumimoji="0" lang="ja-JP" altLang="en-US" sz="1200" spc="-250" dirty="0" smtClean="0">
                <a:solidFill>
                  <a:prstClr val="black"/>
                </a:solidFill>
                <a:latin typeface="Century" panose="02040604050505020304" pitchFamily="18" charset="0"/>
                <a:ea typeface="ＭＳ 明朝" panose="02020609040205080304" pitchFamily="17" charset="-128"/>
              </a:rPr>
              <a:t>における成年後見人等の事務の範囲の見直し</a:t>
            </a:r>
            <a:endParaRPr kumimoji="0" lang="ja-JP" altLang="en-US" sz="1200" spc="-250" dirty="0" smtClean="0">
              <a:solidFill>
                <a:prstClr val="black"/>
              </a:solidFill>
              <a:latin typeface="Times New Roman" panose="02020603050405020304" pitchFamily="18" charset="0"/>
              <a:ea typeface="ＭＳ 明朝" panose="02020609040205080304" pitchFamily="17" charset="-128"/>
            </a:endParaRPr>
          </a:p>
          <a:p>
            <a:pPr marL="174625" indent="-174625" algn="just" eaLnBrk="0" hangingPunct="0">
              <a:lnSpc>
                <a:spcPts val="1800"/>
              </a:lnSpc>
            </a:pPr>
            <a:r>
              <a:rPr kumimoji="0" lang="ja-JP" altLang="en-US" sz="1200" spc="-250" dirty="0" smtClean="0">
                <a:solidFill>
                  <a:prstClr val="black"/>
                </a:solidFill>
                <a:latin typeface="Century" panose="02040604050505020304" pitchFamily="18" charset="0"/>
                <a:ea typeface="ＭＳ 明朝" panose="02020609040205080304" pitchFamily="17" charset="-128"/>
              </a:rPr>
              <a:t>５ </a:t>
            </a:r>
            <a:r>
              <a:rPr kumimoji="0" lang="ja-JP" altLang="en-US" sz="1200" u="sng" spc="-250" dirty="0" smtClean="0">
                <a:solidFill>
                  <a:prstClr val="black"/>
                </a:solidFill>
                <a:latin typeface="Century" panose="02040604050505020304" pitchFamily="18" charset="0"/>
                <a:ea typeface="ＭＳ 明朝" panose="02020609040205080304" pitchFamily="17" charset="-128"/>
              </a:rPr>
              <a:t>任意後見制度</a:t>
            </a:r>
            <a:r>
              <a:rPr kumimoji="0" lang="ja-JP" altLang="en-US" sz="1200" spc="-250" dirty="0" smtClean="0">
                <a:solidFill>
                  <a:prstClr val="black"/>
                </a:solidFill>
                <a:latin typeface="Century" panose="02040604050505020304" pitchFamily="18" charset="0"/>
                <a:ea typeface="ＭＳ 明朝" panose="02020609040205080304" pitchFamily="17" charset="-128"/>
              </a:rPr>
              <a:t>の積極的な活用</a:t>
            </a:r>
            <a:endParaRPr kumimoji="0" lang="ja-JP" altLang="en-US" sz="1200" spc="-250" dirty="0" smtClean="0">
              <a:solidFill>
                <a:prstClr val="black"/>
              </a:solidFill>
              <a:latin typeface="Times New Roman" panose="02020603050405020304" pitchFamily="18" charset="0"/>
              <a:ea typeface="ＭＳ 明朝" panose="02020609040205080304" pitchFamily="17" charset="-128"/>
            </a:endParaRPr>
          </a:p>
          <a:p>
            <a:pPr marL="174625" indent="-174625" algn="just" eaLnBrk="0" hangingPunct="0">
              <a:lnSpc>
                <a:spcPts val="1800"/>
              </a:lnSpc>
            </a:pPr>
            <a:r>
              <a:rPr kumimoji="0" lang="ja-JP" altLang="en-US" sz="1200" spc="-250" dirty="0" smtClean="0">
                <a:solidFill>
                  <a:prstClr val="black"/>
                </a:solidFill>
                <a:latin typeface="ＭＳ 明朝" panose="02020609040205080304" pitchFamily="17" charset="-128"/>
                <a:ea typeface="ＭＳ 明朝" panose="02020609040205080304" pitchFamily="17" charset="-128"/>
              </a:rPr>
              <a:t>６ 国民に対する</a:t>
            </a:r>
            <a:r>
              <a:rPr kumimoji="0" lang="ja-JP" altLang="en-US" sz="1200" u="sng" spc="-250" dirty="0" smtClean="0">
                <a:solidFill>
                  <a:prstClr val="black"/>
                </a:solidFill>
                <a:latin typeface="ＭＳ 明朝" panose="02020609040205080304" pitchFamily="17" charset="-128"/>
                <a:ea typeface="ＭＳ 明朝" panose="02020609040205080304" pitchFamily="17" charset="-128"/>
              </a:rPr>
              <a:t>周知</a:t>
            </a:r>
            <a:r>
              <a:rPr kumimoji="0" lang="ja-JP" altLang="en-US" sz="1200" spc="-250" dirty="0" smtClean="0">
                <a:solidFill>
                  <a:prstClr val="black"/>
                </a:solidFill>
                <a:latin typeface="ＭＳ 明朝" panose="02020609040205080304" pitchFamily="17" charset="-128"/>
                <a:ea typeface="ＭＳ 明朝" panose="02020609040205080304" pitchFamily="17" charset="-128"/>
              </a:rPr>
              <a:t>等</a:t>
            </a:r>
            <a:endParaRPr kumimoji="0" lang="ja-JP" altLang="ja-JP" sz="1200" spc="-250" dirty="0" smtClean="0">
              <a:solidFill>
                <a:prstClr val="black"/>
              </a:solidFill>
              <a:latin typeface="Arial" panose="020B0604020202020204" pitchFamily="34" charset="0"/>
            </a:endParaRPr>
          </a:p>
        </p:txBody>
      </p:sp>
      <p:sp>
        <p:nvSpPr>
          <p:cNvPr id="46" name="Line 55"/>
          <p:cNvSpPr>
            <a:spLocks noChangeShapeType="1"/>
          </p:cNvSpPr>
          <p:nvPr/>
        </p:nvSpPr>
        <p:spPr bwMode="auto">
          <a:xfrm>
            <a:off x="2831989" y="5785458"/>
            <a:ext cx="4385368" cy="32490"/>
          </a:xfrm>
          <a:prstGeom prst="line">
            <a:avLst/>
          </a:prstGeom>
          <a:noFill/>
          <a:ln w="19050">
            <a:solidFill>
              <a:srgbClr val="00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solidFill>
                <a:prstClr val="black"/>
              </a:solidFill>
            </a:endParaRPr>
          </a:p>
        </p:txBody>
      </p:sp>
    </p:spTree>
    <p:extLst>
      <p:ext uri="{BB962C8B-B14F-4D97-AF65-F5344CB8AC3E}">
        <p14:creationId xmlns:p14="http://schemas.microsoft.com/office/powerpoint/2010/main" val="33452559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760" y="15877"/>
            <a:ext cx="9608108" cy="858556"/>
          </a:xfrm>
        </p:spPr>
        <p:txBody>
          <a:bodyPr>
            <a:noAutofit/>
          </a:bodyPr>
          <a:lstStyle/>
          <a:p>
            <a:pPr algn="ctr"/>
            <a:r>
              <a:rPr lang="ja-JP" altLang="en-US" sz="2800" dirty="0">
                <a:solidFill>
                  <a:prstClr val="black"/>
                </a:solidFill>
                <a:latin typeface="+mn-ea"/>
                <a:ea typeface="+mn-ea"/>
              </a:rPr>
              <a:t>成年後見制度の利用の促進に関する</a:t>
            </a:r>
            <a:r>
              <a:rPr lang="ja-JP" altLang="en-US" sz="2800" dirty="0" smtClean="0">
                <a:solidFill>
                  <a:prstClr val="black"/>
                </a:solidFill>
                <a:latin typeface="+mn-ea"/>
                <a:ea typeface="+mn-ea"/>
              </a:rPr>
              <a:t>法律</a:t>
            </a:r>
            <a:r>
              <a:rPr lang="ja-JP" altLang="en-US" sz="2800" dirty="0">
                <a:solidFill>
                  <a:prstClr val="black"/>
                </a:solidFill>
                <a:latin typeface="+mn-ea"/>
                <a:ea typeface="+mn-ea"/>
              </a:rPr>
              <a:t>②</a:t>
            </a:r>
            <a:r>
              <a:rPr lang="en-US" altLang="ja-JP" sz="2800" dirty="0">
                <a:solidFill>
                  <a:prstClr val="black"/>
                </a:solidFill>
                <a:latin typeface="+mn-ea"/>
                <a:ea typeface="+mn-ea"/>
              </a:rPr>
              <a:t/>
            </a:r>
            <a:br>
              <a:rPr lang="en-US" altLang="ja-JP" sz="2800" dirty="0">
                <a:solidFill>
                  <a:prstClr val="black"/>
                </a:solidFill>
                <a:latin typeface="+mn-ea"/>
                <a:ea typeface="+mn-ea"/>
              </a:rPr>
            </a:br>
            <a:r>
              <a:rPr lang="ja-JP" altLang="en-US" sz="2800" dirty="0">
                <a:solidFill>
                  <a:prstClr val="black"/>
                </a:solidFill>
                <a:latin typeface="+mn-ea"/>
                <a:ea typeface="+mn-ea"/>
              </a:rPr>
              <a:t>（平成</a:t>
            </a:r>
            <a:r>
              <a:rPr lang="en-US" altLang="ja-JP" sz="2800" dirty="0">
                <a:solidFill>
                  <a:prstClr val="black"/>
                </a:solidFill>
                <a:latin typeface="+mn-ea"/>
                <a:ea typeface="+mn-ea"/>
              </a:rPr>
              <a:t>28</a:t>
            </a:r>
            <a:r>
              <a:rPr lang="ja-JP" altLang="en-US" sz="2800" dirty="0">
                <a:solidFill>
                  <a:prstClr val="black"/>
                </a:solidFill>
                <a:latin typeface="+mn-ea"/>
                <a:ea typeface="+mn-ea"/>
              </a:rPr>
              <a:t>年</a:t>
            </a:r>
            <a:r>
              <a:rPr lang="en-US" altLang="ja-JP" sz="2800" dirty="0">
                <a:solidFill>
                  <a:prstClr val="black"/>
                </a:solidFill>
                <a:latin typeface="+mn-ea"/>
                <a:ea typeface="+mn-ea"/>
              </a:rPr>
              <a:t>4</a:t>
            </a:r>
            <a:r>
              <a:rPr lang="ja-JP" altLang="en-US" sz="2800" dirty="0">
                <a:solidFill>
                  <a:prstClr val="black"/>
                </a:solidFill>
                <a:latin typeface="+mn-ea"/>
                <a:ea typeface="+mn-ea"/>
              </a:rPr>
              <a:t>月</a:t>
            </a:r>
            <a:r>
              <a:rPr lang="en-US" altLang="ja-JP" sz="2800" dirty="0">
                <a:solidFill>
                  <a:prstClr val="black"/>
                </a:solidFill>
                <a:latin typeface="+mn-ea"/>
                <a:ea typeface="+mn-ea"/>
              </a:rPr>
              <a:t>13</a:t>
            </a:r>
            <a:r>
              <a:rPr lang="ja-JP" altLang="en-US" sz="2800" dirty="0">
                <a:solidFill>
                  <a:prstClr val="black"/>
                </a:solidFill>
                <a:latin typeface="+mn-ea"/>
                <a:ea typeface="+mn-ea"/>
              </a:rPr>
              <a:t>日公布、</a:t>
            </a:r>
            <a:r>
              <a:rPr lang="en-US" altLang="ja-JP" sz="2800" dirty="0">
                <a:solidFill>
                  <a:prstClr val="black"/>
                </a:solidFill>
                <a:latin typeface="+mn-ea"/>
                <a:ea typeface="+mn-ea"/>
              </a:rPr>
              <a:t>5</a:t>
            </a:r>
            <a:r>
              <a:rPr lang="ja-JP" altLang="en-US" sz="2800" dirty="0">
                <a:solidFill>
                  <a:prstClr val="black"/>
                </a:solidFill>
                <a:latin typeface="+mn-ea"/>
                <a:ea typeface="+mn-ea"/>
              </a:rPr>
              <a:t>月</a:t>
            </a:r>
            <a:r>
              <a:rPr lang="en-US" altLang="ja-JP" sz="2800" dirty="0">
                <a:solidFill>
                  <a:prstClr val="black"/>
                </a:solidFill>
                <a:latin typeface="+mn-ea"/>
                <a:ea typeface="+mn-ea"/>
              </a:rPr>
              <a:t>13</a:t>
            </a:r>
            <a:r>
              <a:rPr lang="ja-JP" altLang="en-US" sz="2800" dirty="0">
                <a:solidFill>
                  <a:prstClr val="black"/>
                </a:solidFill>
                <a:latin typeface="+mn-ea"/>
                <a:ea typeface="+mn-ea"/>
              </a:rPr>
              <a:t>日施行）　</a:t>
            </a:r>
            <a:endParaRPr kumimoji="1" lang="ja-JP" altLang="en-US" sz="2800" dirty="0">
              <a:latin typeface="+mn-ea"/>
              <a:ea typeface="+mn-ea"/>
            </a:endParaRPr>
          </a:p>
        </p:txBody>
      </p:sp>
      <p:sp>
        <p:nvSpPr>
          <p:cNvPr id="5" name="スライド番号プレースホルダー 4"/>
          <p:cNvSpPr>
            <a:spLocks noGrp="1"/>
          </p:cNvSpPr>
          <p:nvPr>
            <p:ph type="sldNum" sz="quarter" idx="12"/>
          </p:nvPr>
        </p:nvSpPr>
        <p:spPr/>
        <p:txBody>
          <a:bodyPr/>
          <a:lstStyle/>
          <a:p>
            <a:fld id="{02631A14-147D-441F-BC13-09CCF9508201}" type="slidenum">
              <a:rPr lang="ja-JP" altLang="en-US" smtClean="0">
                <a:solidFill>
                  <a:prstClr val="black">
                    <a:tint val="75000"/>
                  </a:prstClr>
                </a:solidFill>
                <a:latin typeface="ＭＳ Ｐゴシック"/>
              </a:rPr>
              <a:pPr/>
              <a:t>94</a:t>
            </a:fld>
            <a:endParaRPr lang="ja-JP" altLang="en-US">
              <a:solidFill>
                <a:prstClr val="black">
                  <a:tint val="75000"/>
                </a:prstClr>
              </a:solidFill>
              <a:latin typeface="ＭＳ Ｐゴシック"/>
            </a:endParaRPr>
          </a:p>
        </p:txBody>
      </p:sp>
      <p:sp>
        <p:nvSpPr>
          <p:cNvPr id="3" name="Rectangle 24"/>
          <p:cNvSpPr>
            <a:spLocks noChangeArrowheads="1"/>
          </p:cNvSpPr>
          <p:nvPr/>
        </p:nvSpPr>
        <p:spPr bwMode="auto">
          <a:xfrm>
            <a:off x="7169650" y="1025491"/>
            <a:ext cx="2354186" cy="4609631"/>
          </a:xfrm>
          <a:prstGeom prst="rect">
            <a:avLst/>
          </a:prstGeom>
          <a:solidFill>
            <a:srgbClr val="CCFF99">
              <a:alpha val="80000"/>
            </a:srgbClr>
          </a:solidFill>
          <a:ln w="15875">
            <a:solidFill>
              <a:srgbClr val="339966"/>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latin typeface="ＭＳ Ｐゴシック"/>
            </a:endParaRPr>
          </a:p>
        </p:txBody>
      </p:sp>
      <p:sp>
        <p:nvSpPr>
          <p:cNvPr id="6" name="Rectangle 23"/>
          <p:cNvSpPr>
            <a:spLocks noChangeArrowheads="1"/>
          </p:cNvSpPr>
          <p:nvPr/>
        </p:nvSpPr>
        <p:spPr bwMode="auto">
          <a:xfrm>
            <a:off x="165184" y="2442232"/>
            <a:ext cx="6445695" cy="3669111"/>
          </a:xfrm>
          <a:prstGeom prst="rect">
            <a:avLst/>
          </a:prstGeom>
          <a:solidFill>
            <a:srgbClr val="CCECFF">
              <a:alpha val="50000"/>
            </a:srgbClr>
          </a:solidFill>
          <a:ln w="15875">
            <a:solidFill>
              <a:srgbClr val="0000FF"/>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latin typeface="ＭＳ Ｐゴシック"/>
            </a:endParaRPr>
          </a:p>
        </p:txBody>
      </p:sp>
      <p:sp>
        <p:nvSpPr>
          <p:cNvPr id="7" name="AutoShape 22"/>
          <p:cNvSpPr>
            <a:spLocks noChangeArrowheads="1"/>
          </p:cNvSpPr>
          <p:nvPr/>
        </p:nvSpPr>
        <p:spPr bwMode="auto">
          <a:xfrm>
            <a:off x="3902415" y="2684742"/>
            <a:ext cx="2567235" cy="2048623"/>
          </a:xfrm>
          <a:prstGeom prst="roundRect">
            <a:avLst>
              <a:gd name="adj" fmla="val 1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174625" indent="-174625" eaLnBrk="0" hangingPunct="0"/>
            <a:endParaRPr kumimoji="0" lang="en-US" altLang="ja-JP" sz="1500" spc="-200" dirty="0">
              <a:solidFill>
                <a:prstClr val="black"/>
              </a:solidFill>
              <a:latin typeface="ＭＳ Ｐゴシック"/>
              <a:cs typeface="Times New Roman" panose="02020603050405020304" pitchFamily="18" charset="0"/>
            </a:endParaRPr>
          </a:p>
          <a:p>
            <a:pPr marL="174625" indent="-174625" eaLnBrk="0" hangingPunct="0"/>
            <a:r>
              <a:rPr kumimoji="0" lang="ja-JP" altLang="en-US" sz="1500" spc="-200" dirty="0" smtClean="0">
                <a:solidFill>
                  <a:prstClr val="black"/>
                </a:solidFill>
                <a:latin typeface="ＭＳ Ｐゴシック"/>
                <a:cs typeface="Times New Roman" panose="02020603050405020304" pitchFamily="18" charset="0"/>
              </a:rPr>
              <a:t>○</a:t>
            </a:r>
            <a:r>
              <a:rPr kumimoji="0" lang="ja-JP" altLang="ja-JP" sz="1500" spc="-200" dirty="0" smtClean="0">
                <a:solidFill>
                  <a:prstClr val="black"/>
                </a:solidFill>
                <a:latin typeface="ＭＳ Ｐゴシック"/>
                <a:cs typeface="Times New Roman" panose="02020603050405020304" pitchFamily="18" charset="0"/>
              </a:rPr>
              <a:t>有識者で組織する。</a:t>
            </a:r>
            <a:endParaRPr kumimoji="0" lang="en-US" altLang="ja-JP" sz="1500" spc="-200" dirty="0" smtClean="0">
              <a:solidFill>
                <a:prstClr val="black"/>
              </a:solidFill>
              <a:latin typeface="ＭＳ Ｐゴシック"/>
              <a:cs typeface="Times New Roman" panose="02020603050405020304" pitchFamily="18" charset="0"/>
            </a:endParaRPr>
          </a:p>
          <a:p>
            <a:pPr marL="174625" indent="-174625" eaLnBrk="0" hangingPunct="0"/>
            <a:endParaRPr kumimoji="0" lang="ja-JP" altLang="ja-JP" sz="1500" spc="-200" dirty="0" smtClean="0">
              <a:solidFill>
                <a:prstClr val="black"/>
              </a:solidFill>
              <a:latin typeface="ＭＳ Ｐゴシック"/>
            </a:endParaRPr>
          </a:p>
          <a:p>
            <a:pPr marL="174625" indent="-174625" eaLnBrk="0" hangingPunct="0"/>
            <a:r>
              <a:rPr kumimoji="0" lang="ja-JP" altLang="en-US" sz="1500" spc="-200" dirty="0" smtClean="0">
                <a:solidFill>
                  <a:prstClr val="black"/>
                </a:solidFill>
                <a:latin typeface="ＭＳ Ｐゴシック"/>
                <a:cs typeface="Times New Roman" panose="02020603050405020304" pitchFamily="18" charset="0"/>
              </a:rPr>
              <a:t>○</a:t>
            </a:r>
            <a:r>
              <a:rPr kumimoji="0" lang="ja-JP" altLang="ja-JP" sz="1500" spc="-200" dirty="0" smtClean="0">
                <a:solidFill>
                  <a:prstClr val="black"/>
                </a:solidFill>
                <a:latin typeface="ＭＳ Ｐゴシック"/>
                <a:cs typeface="Times New Roman" panose="02020603050405020304" pitchFamily="18" charset="0"/>
              </a:rPr>
              <a:t>基本計画案の調査審議、施策に関する重要事項の調査審議、内閣総理大臣等への建議等を行う。</a:t>
            </a:r>
            <a:endParaRPr kumimoji="0" lang="ja-JP" altLang="ja-JP" sz="1500" spc="-200" dirty="0" smtClean="0">
              <a:solidFill>
                <a:prstClr val="black"/>
              </a:solidFill>
              <a:latin typeface="ＭＳ Ｐゴシック"/>
            </a:endParaRPr>
          </a:p>
        </p:txBody>
      </p:sp>
      <p:sp>
        <p:nvSpPr>
          <p:cNvPr id="8" name="Line 21"/>
          <p:cNvSpPr>
            <a:spLocks noChangeShapeType="1"/>
          </p:cNvSpPr>
          <p:nvPr/>
        </p:nvSpPr>
        <p:spPr bwMode="auto">
          <a:xfrm>
            <a:off x="3388031" y="3486150"/>
            <a:ext cx="514384" cy="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ＭＳ Ｐゴシック"/>
            </a:endParaRPr>
          </a:p>
        </p:txBody>
      </p:sp>
      <p:sp>
        <p:nvSpPr>
          <p:cNvPr id="9" name="Line 20"/>
          <p:cNvSpPr>
            <a:spLocks noChangeShapeType="1"/>
          </p:cNvSpPr>
          <p:nvPr/>
        </p:nvSpPr>
        <p:spPr bwMode="auto">
          <a:xfrm flipH="1">
            <a:off x="3388030" y="3783899"/>
            <a:ext cx="514385" cy="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ＭＳ Ｐゴシック"/>
            </a:endParaRPr>
          </a:p>
        </p:txBody>
      </p:sp>
      <p:sp>
        <p:nvSpPr>
          <p:cNvPr id="10" name="Text Box 19"/>
          <p:cNvSpPr txBox="1">
            <a:spLocks noChangeArrowheads="1"/>
          </p:cNvSpPr>
          <p:nvPr/>
        </p:nvSpPr>
        <p:spPr bwMode="auto">
          <a:xfrm>
            <a:off x="3353274" y="3856038"/>
            <a:ext cx="6191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eaLnBrk="0" hangingPunct="0"/>
            <a:r>
              <a:rPr kumimoji="0" lang="ja-JP" altLang="ja-JP" sz="1400" dirty="0" smtClean="0">
                <a:solidFill>
                  <a:prstClr val="black"/>
                </a:solidFill>
                <a:latin typeface="ＭＳ Ｐゴシック"/>
                <a:cs typeface="Times New Roman" panose="02020603050405020304" pitchFamily="18" charset="0"/>
              </a:rPr>
              <a:t>意見</a:t>
            </a:r>
            <a:endParaRPr kumimoji="0" lang="ja-JP" altLang="ja-JP" dirty="0" smtClean="0">
              <a:solidFill>
                <a:prstClr val="black"/>
              </a:solidFill>
              <a:latin typeface="ＭＳ Ｐゴシック"/>
            </a:endParaRPr>
          </a:p>
        </p:txBody>
      </p:sp>
      <p:sp>
        <p:nvSpPr>
          <p:cNvPr id="11" name="AutoShape 18"/>
          <p:cNvSpPr>
            <a:spLocks noChangeArrowheads="1"/>
          </p:cNvSpPr>
          <p:nvPr/>
        </p:nvSpPr>
        <p:spPr bwMode="auto">
          <a:xfrm>
            <a:off x="247649" y="2708369"/>
            <a:ext cx="3140382" cy="2070938"/>
          </a:xfrm>
          <a:prstGeom prst="roundRect">
            <a:avLst>
              <a:gd name="adj" fmla="val 11639"/>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eaLnBrk="0" hangingPunct="0"/>
            <a:r>
              <a:rPr kumimoji="0" lang="ja-JP" altLang="ja-JP" sz="1400" spc="-190" dirty="0" smtClean="0">
                <a:solidFill>
                  <a:prstClr val="black"/>
                </a:solidFill>
                <a:latin typeface="ＭＳ Ｐゴシック"/>
                <a:cs typeface="Times New Roman" panose="02020603050405020304" pitchFamily="18" charset="0"/>
              </a:rPr>
              <a:t>１ </a:t>
            </a:r>
            <a:r>
              <a:rPr kumimoji="0" lang="ja-JP" altLang="en-US" sz="1400" spc="-190" dirty="0" smtClean="0">
                <a:solidFill>
                  <a:prstClr val="black"/>
                </a:solidFill>
                <a:latin typeface="ＭＳ Ｐゴシック"/>
                <a:cs typeface="Times New Roman" panose="02020603050405020304" pitchFamily="18" charset="0"/>
              </a:rPr>
              <a:t>　</a:t>
            </a:r>
            <a:r>
              <a:rPr kumimoji="0" lang="ja-JP" altLang="ja-JP" sz="1400" spc="-190" dirty="0" smtClean="0">
                <a:solidFill>
                  <a:prstClr val="black"/>
                </a:solidFill>
                <a:latin typeface="ＭＳ Ｐゴシック"/>
                <a:cs typeface="Times New Roman" panose="02020603050405020304" pitchFamily="18" charset="0"/>
              </a:rPr>
              <a:t>組織</a:t>
            </a:r>
            <a:endParaRPr kumimoji="0" lang="ja-JP" altLang="ja-JP" sz="1400" spc="-190" dirty="0" smtClean="0">
              <a:solidFill>
                <a:prstClr val="black"/>
              </a:solidFill>
              <a:latin typeface="ＭＳ Ｐゴシック"/>
            </a:endParaRPr>
          </a:p>
          <a:p>
            <a:pPr eaLnBrk="0" hangingPunct="0"/>
            <a:r>
              <a:rPr kumimoji="0" lang="ja-JP" altLang="ja-JP" sz="1400" spc="-190" dirty="0" smtClean="0">
                <a:solidFill>
                  <a:prstClr val="black"/>
                </a:solidFill>
                <a:latin typeface="ＭＳ Ｐゴシック"/>
                <a:cs typeface="Times New Roman" panose="02020603050405020304" pitchFamily="18" charset="0"/>
              </a:rPr>
              <a:t>　会長：内閣総理大臣</a:t>
            </a:r>
            <a:endParaRPr kumimoji="0" lang="ja-JP" altLang="ja-JP" sz="1400" spc="-190" dirty="0" smtClean="0">
              <a:solidFill>
                <a:prstClr val="black"/>
              </a:solidFill>
              <a:latin typeface="ＭＳ Ｐゴシック"/>
            </a:endParaRPr>
          </a:p>
          <a:p>
            <a:pPr marL="444500" indent="-444500" eaLnBrk="0" hangingPunct="0"/>
            <a:r>
              <a:rPr kumimoji="0" lang="ja-JP" altLang="ja-JP" sz="1400" spc="-190" dirty="0" smtClean="0">
                <a:solidFill>
                  <a:prstClr val="black"/>
                </a:solidFill>
                <a:latin typeface="ＭＳ Ｐゴシック"/>
                <a:cs typeface="Times New Roman" panose="02020603050405020304" pitchFamily="18" charset="0"/>
              </a:rPr>
              <a:t>　委員：内閣官房長官、特命担当大臣、法</a:t>
            </a:r>
            <a:r>
              <a:rPr kumimoji="0" lang="ja-JP" altLang="en-US" sz="1400" spc="-190" dirty="0" smtClean="0">
                <a:solidFill>
                  <a:prstClr val="black"/>
                </a:solidFill>
                <a:latin typeface="ＭＳ Ｐゴシック"/>
                <a:cs typeface="Times New Roman" panose="02020603050405020304" pitchFamily="18" charset="0"/>
              </a:rPr>
              <a:t>　</a:t>
            </a:r>
            <a:r>
              <a:rPr kumimoji="0" lang="ja-JP" altLang="ja-JP" sz="1400" spc="-190" dirty="0" smtClean="0">
                <a:solidFill>
                  <a:prstClr val="black"/>
                </a:solidFill>
                <a:latin typeface="ＭＳ Ｐゴシック"/>
                <a:cs typeface="Times New Roman" panose="02020603050405020304" pitchFamily="18" charset="0"/>
              </a:rPr>
              <a:t>務大臣、厚生労働大臣、総務大臣等</a:t>
            </a:r>
            <a:endParaRPr kumimoji="0" lang="ja-JP" altLang="ja-JP" sz="1400" spc="-190" dirty="0" smtClean="0">
              <a:solidFill>
                <a:prstClr val="black"/>
              </a:solidFill>
              <a:latin typeface="ＭＳ Ｐゴシック"/>
            </a:endParaRPr>
          </a:p>
          <a:p>
            <a:pPr eaLnBrk="0" hangingPunct="0"/>
            <a:r>
              <a:rPr kumimoji="0" lang="ja-JP" altLang="ja-JP" sz="1400" spc="-190" dirty="0" smtClean="0">
                <a:solidFill>
                  <a:prstClr val="black"/>
                </a:solidFill>
                <a:latin typeface="ＭＳ Ｐゴシック"/>
                <a:cs typeface="Times New Roman" panose="02020603050405020304" pitchFamily="18" charset="0"/>
              </a:rPr>
              <a:t>２ </a:t>
            </a:r>
            <a:r>
              <a:rPr kumimoji="0" lang="ja-JP" altLang="en-US" sz="1400" spc="-190" dirty="0" smtClean="0">
                <a:solidFill>
                  <a:prstClr val="black"/>
                </a:solidFill>
                <a:latin typeface="ＭＳ Ｐゴシック"/>
                <a:cs typeface="Times New Roman" panose="02020603050405020304" pitchFamily="18" charset="0"/>
              </a:rPr>
              <a:t>　</a:t>
            </a:r>
            <a:r>
              <a:rPr kumimoji="0" lang="ja-JP" altLang="ja-JP" sz="1400" spc="-190" dirty="0" smtClean="0">
                <a:solidFill>
                  <a:prstClr val="black"/>
                </a:solidFill>
                <a:latin typeface="ＭＳ Ｐゴシック"/>
                <a:cs typeface="Times New Roman" panose="02020603050405020304" pitchFamily="18" charset="0"/>
              </a:rPr>
              <a:t>所掌事務</a:t>
            </a:r>
            <a:endParaRPr kumimoji="0" lang="ja-JP" altLang="ja-JP" sz="1400" spc="-190" dirty="0" smtClean="0">
              <a:solidFill>
                <a:prstClr val="black"/>
              </a:solidFill>
              <a:latin typeface="ＭＳ Ｐゴシック"/>
            </a:endParaRPr>
          </a:p>
          <a:p>
            <a:pPr eaLnBrk="0" hangingPunct="0"/>
            <a:r>
              <a:rPr kumimoji="0" lang="ja-JP" altLang="ja-JP" sz="1400" spc="-190" dirty="0" smtClean="0">
                <a:solidFill>
                  <a:prstClr val="black"/>
                </a:solidFill>
                <a:latin typeface="ＭＳ Ｐゴシック"/>
                <a:cs typeface="Times New Roman" panose="02020603050405020304" pitchFamily="18" charset="0"/>
              </a:rPr>
              <a:t>　①　基本計画案の作成</a:t>
            </a:r>
            <a:endParaRPr kumimoji="0" lang="ja-JP" altLang="ja-JP" sz="1400" spc="-190" dirty="0" smtClean="0">
              <a:solidFill>
                <a:prstClr val="black"/>
              </a:solidFill>
              <a:latin typeface="ＭＳ Ｐゴシック"/>
            </a:endParaRPr>
          </a:p>
          <a:p>
            <a:pPr eaLnBrk="0" hangingPunct="0"/>
            <a:r>
              <a:rPr kumimoji="0" lang="ja-JP" altLang="ja-JP" sz="1400" spc="-190" dirty="0" smtClean="0">
                <a:solidFill>
                  <a:prstClr val="black"/>
                </a:solidFill>
                <a:latin typeface="ＭＳ Ｐゴシック"/>
                <a:cs typeface="Times New Roman" panose="02020603050405020304" pitchFamily="18" charset="0"/>
              </a:rPr>
              <a:t>　②　関係行政機関の調整</a:t>
            </a:r>
            <a:endParaRPr kumimoji="0" lang="ja-JP" altLang="ja-JP" sz="1400" spc="-190" dirty="0" smtClean="0">
              <a:solidFill>
                <a:prstClr val="black"/>
              </a:solidFill>
              <a:latin typeface="ＭＳ Ｐゴシック"/>
            </a:endParaRPr>
          </a:p>
          <a:p>
            <a:pPr eaLnBrk="0" hangingPunct="0"/>
            <a:r>
              <a:rPr kumimoji="0" lang="ja-JP" altLang="ja-JP" sz="1400" spc="-190" dirty="0" smtClean="0">
                <a:solidFill>
                  <a:prstClr val="black"/>
                </a:solidFill>
                <a:latin typeface="ＭＳ Ｐゴシック"/>
                <a:cs typeface="Times New Roman" panose="02020603050405020304" pitchFamily="18" charset="0"/>
              </a:rPr>
              <a:t>　③　施策の推進、実施状況の</a:t>
            </a:r>
            <a:endParaRPr kumimoji="0" lang="ja-JP" altLang="ja-JP" sz="1400" spc="-190" dirty="0" smtClean="0">
              <a:solidFill>
                <a:prstClr val="black"/>
              </a:solidFill>
              <a:latin typeface="ＭＳ Ｐゴシック"/>
            </a:endParaRPr>
          </a:p>
          <a:p>
            <a:pPr eaLnBrk="0" hangingPunct="0"/>
            <a:r>
              <a:rPr kumimoji="0" lang="ja-JP" altLang="ja-JP" sz="1400" spc="-190" dirty="0" smtClean="0">
                <a:solidFill>
                  <a:prstClr val="black"/>
                </a:solidFill>
                <a:latin typeface="ＭＳ Ｐゴシック"/>
                <a:cs typeface="Times New Roman" panose="02020603050405020304" pitchFamily="18" charset="0"/>
              </a:rPr>
              <a:t>　　検証・評価等</a:t>
            </a:r>
            <a:endParaRPr kumimoji="0" lang="ja-JP" altLang="ja-JP" sz="1400" spc="-190" dirty="0" smtClean="0">
              <a:solidFill>
                <a:prstClr val="black"/>
              </a:solidFill>
              <a:latin typeface="ＭＳ Ｐゴシック"/>
            </a:endParaRPr>
          </a:p>
        </p:txBody>
      </p:sp>
      <p:sp>
        <p:nvSpPr>
          <p:cNvPr id="12" name="Text Box 17"/>
          <p:cNvSpPr txBox="1">
            <a:spLocks noChangeArrowheads="1"/>
          </p:cNvSpPr>
          <p:nvPr/>
        </p:nvSpPr>
        <p:spPr bwMode="auto">
          <a:xfrm>
            <a:off x="715702" y="2564904"/>
            <a:ext cx="2209073" cy="199132"/>
          </a:xfrm>
          <a:prstGeom prst="rect">
            <a:avLst/>
          </a:prstGeom>
          <a:solidFill>
            <a:srgbClr val="FFC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algn="ctr" eaLnBrk="0" hangingPunct="0"/>
            <a:r>
              <a:rPr kumimoji="0" lang="ja-JP" altLang="ja-JP" sz="1200" dirty="0" smtClean="0">
                <a:solidFill>
                  <a:prstClr val="black"/>
                </a:solidFill>
                <a:latin typeface="ＭＳ Ｐゴシック"/>
                <a:cs typeface="Times New Roman" panose="02020603050405020304" pitchFamily="18" charset="0"/>
              </a:rPr>
              <a:t>成年後見制度利用促進会議</a:t>
            </a:r>
            <a:endParaRPr kumimoji="0" lang="ja-JP" altLang="ja-JP" sz="1600" dirty="0" smtClean="0">
              <a:solidFill>
                <a:prstClr val="black"/>
              </a:solidFill>
              <a:latin typeface="ＭＳ Ｐゴシック"/>
            </a:endParaRPr>
          </a:p>
        </p:txBody>
      </p:sp>
      <p:sp>
        <p:nvSpPr>
          <p:cNvPr id="13" name="Text Box 16"/>
          <p:cNvSpPr txBox="1">
            <a:spLocks noChangeArrowheads="1"/>
          </p:cNvSpPr>
          <p:nvPr/>
        </p:nvSpPr>
        <p:spPr bwMode="auto">
          <a:xfrm>
            <a:off x="4016896" y="2603128"/>
            <a:ext cx="2328755" cy="177800"/>
          </a:xfrm>
          <a:prstGeom prst="rect">
            <a:avLst/>
          </a:prstGeom>
          <a:solidFill>
            <a:schemeClr val="accent3">
              <a:lumMod val="60000"/>
              <a:lumOff val="40000"/>
            </a:schemeClr>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eaLnBrk="0" hangingPunct="0"/>
            <a:r>
              <a:rPr kumimoji="0" lang="ja-JP" altLang="ja-JP" sz="1200" dirty="0" smtClean="0">
                <a:solidFill>
                  <a:prstClr val="black"/>
                </a:solidFill>
                <a:latin typeface="ＭＳ Ｐゴシック"/>
                <a:cs typeface="Times New Roman" panose="02020603050405020304" pitchFamily="18" charset="0"/>
              </a:rPr>
              <a:t>成年後見制度利用促進委員会</a:t>
            </a:r>
            <a:endParaRPr kumimoji="0" lang="ja-JP" altLang="ja-JP" sz="1600" dirty="0" smtClean="0">
              <a:solidFill>
                <a:prstClr val="black"/>
              </a:solidFill>
              <a:latin typeface="ＭＳ Ｐゴシック"/>
            </a:endParaRPr>
          </a:p>
        </p:txBody>
      </p:sp>
      <p:sp>
        <p:nvSpPr>
          <p:cNvPr id="14" name="Rectangle 15"/>
          <p:cNvSpPr>
            <a:spLocks noChangeArrowheads="1"/>
          </p:cNvSpPr>
          <p:nvPr/>
        </p:nvSpPr>
        <p:spPr bwMode="auto">
          <a:xfrm>
            <a:off x="123512" y="1287196"/>
            <a:ext cx="6459956" cy="745004"/>
          </a:xfrm>
          <a:prstGeom prst="rect">
            <a:avLst/>
          </a:prstGeom>
          <a:solidFill>
            <a:srgbClr val="FFFF99">
              <a:alpha val="85001"/>
            </a:srgbClr>
          </a:solidFill>
          <a:ln w="15875">
            <a:solidFill>
              <a:srgbClr val="FF6600"/>
            </a:solidFill>
            <a:miter lim="800000"/>
            <a:headEnd/>
            <a:tailEnd/>
          </a:ln>
        </p:spPr>
        <p:txBody>
          <a:bodyPr vert="horz" wrap="square" lIns="74295" tIns="8890" rIns="74295" bIns="8890" numCol="1" anchor="ctr" anchorCtr="0" compatLnSpc="1">
            <a:prstTxWarp prst="textNoShape">
              <a:avLst/>
            </a:prstTxWarp>
          </a:bodyPr>
          <a:lstStyle/>
          <a:p>
            <a:pPr eaLnBrk="0" hangingPunct="0"/>
            <a:r>
              <a:rPr kumimoji="0" lang="ja-JP" altLang="ja-JP" sz="1600" spc="-220" dirty="0" smtClean="0">
                <a:solidFill>
                  <a:prstClr val="black"/>
                </a:solidFill>
                <a:latin typeface="ＭＳ Ｐゴシック"/>
                <a:cs typeface="Times New Roman" panose="02020603050405020304" pitchFamily="18" charset="0"/>
              </a:rPr>
              <a:t>成年後見制度の利用の促進に関する施策の総合的かつ計画的な推進を図るため</a:t>
            </a:r>
            <a:r>
              <a:rPr kumimoji="0" lang="ja-JP" altLang="ja-JP" sz="1600" u="sng" spc="-220" dirty="0" smtClean="0">
                <a:solidFill>
                  <a:srgbClr val="FF0000"/>
                </a:solidFill>
                <a:latin typeface="ＭＳ Ｐゴシック"/>
                <a:cs typeface="Times New Roman" panose="02020603050405020304" pitchFamily="18" charset="0"/>
              </a:rPr>
              <a:t>、</a:t>
            </a:r>
            <a:r>
              <a:rPr kumimoji="0" lang="ja-JP" altLang="en-US" sz="1600" u="sng" spc="-220" dirty="0" smtClean="0">
                <a:solidFill>
                  <a:srgbClr val="FF0000"/>
                </a:solidFill>
                <a:latin typeface="ＭＳ Ｐゴシック"/>
                <a:cs typeface="Times New Roman" panose="02020603050405020304" pitchFamily="18" charset="0"/>
              </a:rPr>
              <a:t>　　</a:t>
            </a:r>
            <a:r>
              <a:rPr kumimoji="0" lang="ja-JP" altLang="ja-JP" sz="1600" u="sng" spc="-220" dirty="0" smtClean="0">
                <a:solidFill>
                  <a:srgbClr val="FF0000"/>
                </a:solidFill>
                <a:latin typeface="ＭＳ Ｐゴシック"/>
                <a:cs typeface="Times New Roman" panose="02020603050405020304" pitchFamily="18" charset="0"/>
              </a:rPr>
              <a:t>「成年後見制度利用促進基本計画」</a:t>
            </a:r>
            <a:r>
              <a:rPr kumimoji="0" lang="ja-JP" altLang="ja-JP" sz="1600" spc="-220" dirty="0" smtClean="0">
                <a:solidFill>
                  <a:prstClr val="black"/>
                </a:solidFill>
                <a:latin typeface="ＭＳ Ｐゴシック"/>
                <a:cs typeface="Times New Roman" panose="02020603050405020304" pitchFamily="18" charset="0"/>
              </a:rPr>
              <a:t>を策定</a:t>
            </a:r>
            <a:endParaRPr kumimoji="0" lang="ja-JP" altLang="ja-JP" sz="1600" spc="-220" dirty="0" smtClean="0">
              <a:solidFill>
                <a:prstClr val="black"/>
              </a:solidFill>
              <a:latin typeface="ＭＳ Ｐゴシック"/>
            </a:endParaRPr>
          </a:p>
        </p:txBody>
      </p:sp>
      <p:sp>
        <p:nvSpPr>
          <p:cNvPr id="15" name="Text Box 14"/>
          <p:cNvSpPr txBox="1">
            <a:spLocks noChangeArrowheads="1"/>
          </p:cNvSpPr>
          <p:nvPr/>
        </p:nvSpPr>
        <p:spPr bwMode="auto">
          <a:xfrm>
            <a:off x="98759" y="993093"/>
            <a:ext cx="1183225" cy="294953"/>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eaLnBrk="0" hangingPunct="0"/>
            <a:r>
              <a:rPr kumimoji="0" lang="ja-JP" altLang="ja-JP" dirty="0" smtClean="0">
                <a:solidFill>
                  <a:prstClr val="black"/>
                </a:solidFill>
                <a:latin typeface="ＭＳ Ｐゴシック"/>
                <a:cs typeface="Times New Roman" panose="02020603050405020304" pitchFamily="18" charset="0"/>
              </a:rPr>
              <a:t>基本計画</a:t>
            </a:r>
            <a:endParaRPr kumimoji="0" lang="ja-JP" altLang="ja-JP" dirty="0" smtClean="0">
              <a:solidFill>
                <a:prstClr val="black"/>
              </a:solidFill>
              <a:latin typeface="ＭＳ Ｐゴシック"/>
            </a:endParaRPr>
          </a:p>
        </p:txBody>
      </p:sp>
      <p:sp>
        <p:nvSpPr>
          <p:cNvPr id="16" name="Text Box 13"/>
          <p:cNvSpPr txBox="1">
            <a:spLocks noChangeArrowheads="1"/>
          </p:cNvSpPr>
          <p:nvPr/>
        </p:nvSpPr>
        <p:spPr bwMode="auto">
          <a:xfrm>
            <a:off x="7218264" y="912501"/>
            <a:ext cx="1962996" cy="233397"/>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eaLnBrk="0" hangingPunct="0"/>
            <a:r>
              <a:rPr kumimoji="0" lang="ja-JP" altLang="ja-JP" sz="1400" dirty="0" smtClean="0">
                <a:solidFill>
                  <a:prstClr val="black"/>
                </a:solidFill>
                <a:latin typeface="ＭＳ Ｐゴシック"/>
                <a:cs typeface="Times New Roman" panose="02020603050405020304" pitchFamily="18" charset="0"/>
              </a:rPr>
              <a:t>地方公共団体の措置</a:t>
            </a:r>
            <a:endParaRPr kumimoji="0" lang="ja-JP" altLang="ja-JP" dirty="0" smtClean="0">
              <a:solidFill>
                <a:prstClr val="black"/>
              </a:solidFill>
              <a:latin typeface="ＭＳ Ｐゴシック"/>
            </a:endParaRPr>
          </a:p>
        </p:txBody>
      </p:sp>
      <p:sp>
        <p:nvSpPr>
          <p:cNvPr id="17" name="Rectangle 26"/>
          <p:cNvSpPr>
            <a:spLocks noChangeArrowheads="1"/>
          </p:cNvSpPr>
          <p:nvPr/>
        </p:nvSpPr>
        <p:spPr bwMode="auto">
          <a:xfrm>
            <a:off x="199135" y="6459522"/>
            <a:ext cx="9507733" cy="261957"/>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eaLnBrk="0" hangingPunct="0"/>
            <a:r>
              <a:rPr kumimoji="0" lang="ja-JP" altLang="ja-JP" sz="1400" spc="-100" dirty="0" smtClean="0">
                <a:solidFill>
                  <a:prstClr val="black"/>
                </a:solidFill>
                <a:latin typeface="ＭＳ Ｐゴシック"/>
                <a:cs typeface="Times New Roman" panose="02020603050405020304" pitchFamily="18" charset="0"/>
              </a:rPr>
              <a:t>この法律は、公布の日から起算して１月を超えない範囲内において政令で定める日から施行するものとする。</a:t>
            </a:r>
            <a:endParaRPr kumimoji="0" lang="ja-JP" altLang="ja-JP" sz="1400" spc="-100" dirty="0" smtClean="0">
              <a:solidFill>
                <a:prstClr val="black"/>
              </a:solidFill>
              <a:latin typeface="ＭＳ Ｐゴシック"/>
            </a:endParaRPr>
          </a:p>
        </p:txBody>
      </p:sp>
      <p:sp>
        <p:nvSpPr>
          <p:cNvPr id="18" name="Text Box 25"/>
          <p:cNvSpPr txBox="1">
            <a:spLocks noChangeArrowheads="1"/>
          </p:cNvSpPr>
          <p:nvPr/>
        </p:nvSpPr>
        <p:spPr bwMode="auto">
          <a:xfrm>
            <a:off x="194472" y="6189792"/>
            <a:ext cx="1022668" cy="263545"/>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algn="ctr" eaLnBrk="0" hangingPunct="0"/>
            <a:r>
              <a:rPr kumimoji="0" lang="ja-JP" altLang="ja-JP" sz="1600" dirty="0" smtClean="0">
                <a:solidFill>
                  <a:prstClr val="black"/>
                </a:solidFill>
                <a:latin typeface="ＭＳ Ｐゴシック"/>
                <a:cs typeface="Times New Roman" panose="02020603050405020304" pitchFamily="18" charset="0"/>
              </a:rPr>
              <a:t>その他</a:t>
            </a:r>
            <a:endParaRPr kumimoji="0" lang="ja-JP" altLang="ja-JP" sz="1600" dirty="0" smtClean="0">
              <a:solidFill>
                <a:prstClr val="black"/>
              </a:solidFill>
              <a:latin typeface="ＭＳ Ｐゴシック"/>
            </a:endParaRPr>
          </a:p>
        </p:txBody>
      </p:sp>
      <p:sp>
        <p:nvSpPr>
          <p:cNvPr id="19" name="AutoShape 12"/>
          <p:cNvSpPr>
            <a:spLocks noChangeArrowheads="1"/>
          </p:cNvSpPr>
          <p:nvPr/>
        </p:nvSpPr>
        <p:spPr bwMode="auto">
          <a:xfrm>
            <a:off x="247649" y="2046708"/>
            <a:ext cx="6211682" cy="334542"/>
          </a:xfrm>
          <a:prstGeom prst="upArrow">
            <a:avLst>
              <a:gd name="adj1" fmla="val 57463"/>
              <a:gd name="adj2" fmla="val 100000"/>
            </a:avLst>
          </a:prstGeom>
          <a:solidFill>
            <a:srgbClr val="C0C0C0"/>
          </a:solidFill>
          <a:ln w="3175">
            <a:solidFill>
              <a:srgbClr val="333333"/>
            </a:solidFill>
            <a:miter lim="800000"/>
            <a:headEnd/>
            <a:tailEnd/>
          </a:ln>
        </p:spPr>
        <p:txBody>
          <a:bodyPr vert="horz" wrap="square" lIns="74295" tIns="8890" rIns="74295" bIns="8890" numCol="1" anchor="t" anchorCtr="0" compatLnSpc="1">
            <a:prstTxWarp prst="textNoShape">
              <a:avLst/>
            </a:prstTxWarp>
          </a:bodyPr>
          <a:lstStyle/>
          <a:p>
            <a:endParaRPr lang="ja-JP" altLang="en-US">
              <a:solidFill>
                <a:prstClr val="black"/>
              </a:solidFill>
              <a:latin typeface="ＭＳ Ｐゴシック"/>
            </a:endParaRPr>
          </a:p>
        </p:txBody>
      </p:sp>
      <p:sp>
        <p:nvSpPr>
          <p:cNvPr id="20" name="Text Box 11"/>
          <p:cNvSpPr txBox="1">
            <a:spLocks noChangeArrowheads="1"/>
          </p:cNvSpPr>
          <p:nvPr/>
        </p:nvSpPr>
        <p:spPr bwMode="auto">
          <a:xfrm>
            <a:off x="150925" y="2223717"/>
            <a:ext cx="1022668" cy="294953"/>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algn="ctr" eaLnBrk="0" hangingPunct="0"/>
            <a:r>
              <a:rPr kumimoji="0" lang="ja-JP" altLang="ja-JP" dirty="0" smtClean="0">
                <a:solidFill>
                  <a:prstClr val="black"/>
                </a:solidFill>
                <a:latin typeface="ＭＳ Ｐゴシック"/>
                <a:cs typeface="Times New Roman" panose="02020603050405020304" pitchFamily="18" charset="0"/>
              </a:rPr>
              <a:t>体</a:t>
            </a:r>
            <a:r>
              <a:rPr kumimoji="0" lang="ja-JP" altLang="en-US" dirty="0" smtClean="0">
                <a:solidFill>
                  <a:prstClr val="black"/>
                </a:solidFill>
                <a:latin typeface="ＭＳ Ｐゴシック"/>
                <a:cs typeface="Times New Roman" panose="02020603050405020304" pitchFamily="18" charset="0"/>
              </a:rPr>
              <a:t>　</a:t>
            </a:r>
            <a:r>
              <a:rPr kumimoji="0" lang="ja-JP" altLang="ja-JP" dirty="0" smtClean="0">
                <a:solidFill>
                  <a:prstClr val="black"/>
                </a:solidFill>
                <a:latin typeface="ＭＳ Ｐゴシック"/>
                <a:cs typeface="Times New Roman" panose="02020603050405020304" pitchFamily="18" charset="0"/>
              </a:rPr>
              <a:t>制</a:t>
            </a:r>
            <a:endParaRPr kumimoji="0" lang="ja-JP" altLang="ja-JP" dirty="0" smtClean="0">
              <a:solidFill>
                <a:prstClr val="black"/>
              </a:solidFill>
              <a:latin typeface="ＭＳ Ｐゴシック"/>
            </a:endParaRPr>
          </a:p>
        </p:txBody>
      </p:sp>
      <p:sp>
        <p:nvSpPr>
          <p:cNvPr id="21" name="Rectangle 10"/>
          <p:cNvSpPr>
            <a:spLocks noChangeArrowheads="1"/>
          </p:cNvSpPr>
          <p:nvPr/>
        </p:nvSpPr>
        <p:spPr bwMode="auto">
          <a:xfrm>
            <a:off x="7243289" y="4264957"/>
            <a:ext cx="2206906" cy="102870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eaLnBrk="0" hangingPunct="0"/>
            <a:r>
              <a:rPr kumimoji="0" lang="ja-JP" altLang="ja-JP" sz="1600" dirty="0" smtClean="0">
                <a:solidFill>
                  <a:prstClr val="black"/>
                </a:solidFill>
                <a:latin typeface="ＭＳ Ｐゴシック"/>
                <a:cs typeface="Times New Roman" panose="02020603050405020304" pitchFamily="18" charset="0"/>
              </a:rPr>
              <a:t>都道府県の措置</a:t>
            </a:r>
            <a:endParaRPr kumimoji="0" lang="ja-JP" altLang="ja-JP" sz="1600" dirty="0" smtClean="0">
              <a:solidFill>
                <a:prstClr val="black"/>
              </a:solidFill>
              <a:latin typeface="ＭＳ Ｐゴシック"/>
            </a:endParaRPr>
          </a:p>
          <a:p>
            <a:pPr eaLnBrk="0" hangingPunct="0"/>
            <a:r>
              <a:rPr kumimoji="0" lang="ja-JP" altLang="en-US" sz="1600" dirty="0" smtClean="0">
                <a:solidFill>
                  <a:prstClr val="black"/>
                </a:solidFill>
                <a:latin typeface="ＭＳ Ｐゴシック"/>
                <a:cs typeface="Times New Roman" panose="02020603050405020304" pitchFamily="18" charset="0"/>
              </a:rPr>
              <a:t>○</a:t>
            </a:r>
            <a:r>
              <a:rPr kumimoji="0" lang="ja-JP" altLang="ja-JP" sz="1600" dirty="0" smtClean="0">
                <a:solidFill>
                  <a:prstClr val="black"/>
                </a:solidFill>
                <a:latin typeface="ＭＳ Ｐゴシック"/>
                <a:cs typeface="Times New Roman" panose="02020603050405020304" pitchFamily="18" charset="0"/>
              </a:rPr>
              <a:t>人材の育成</a:t>
            </a:r>
            <a:endParaRPr kumimoji="0" lang="ja-JP" altLang="ja-JP" sz="1600" dirty="0" smtClean="0">
              <a:solidFill>
                <a:prstClr val="black"/>
              </a:solidFill>
              <a:latin typeface="ＭＳ Ｐゴシック"/>
            </a:endParaRPr>
          </a:p>
          <a:p>
            <a:pPr eaLnBrk="0" hangingPunct="0"/>
            <a:r>
              <a:rPr kumimoji="0" lang="ja-JP" altLang="en-US" sz="1600" dirty="0" smtClean="0">
                <a:solidFill>
                  <a:prstClr val="black"/>
                </a:solidFill>
                <a:latin typeface="ＭＳ Ｐゴシック"/>
                <a:cs typeface="Times New Roman" panose="02020603050405020304" pitchFamily="18" charset="0"/>
              </a:rPr>
              <a:t>○</a:t>
            </a:r>
            <a:r>
              <a:rPr kumimoji="0" lang="ja-JP" altLang="ja-JP" sz="1600" dirty="0" smtClean="0">
                <a:solidFill>
                  <a:prstClr val="black"/>
                </a:solidFill>
                <a:latin typeface="ＭＳ Ｐゴシック"/>
                <a:cs typeface="Times New Roman" panose="02020603050405020304" pitchFamily="18" charset="0"/>
              </a:rPr>
              <a:t>必要な助言</a:t>
            </a:r>
            <a:endParaRPr kumimoji="0" lang="ja-JP" altLang="ja-JP" sz="1600" dirty="0" smtClean="0">
              <a:solidFill>
                <a:prstClr val="black"/>
              </a:solidFill>
              <a:latin typeface="ＭＳ Ｐゴシック"/>
            </a:endParaRPr>
          </a:p>
        </p:txBody>
      </p:sp>
      <p:sp>
        <p:nvSpPr>
          <p:cNvPr id="22" name="Rectangle 9"/>
          <p:cNvSpPr>
            <a:spLocks noChangeArrowheads="1"/>
          </p:cNvSpPr>
          <p:nvPr/>
        </p:nvSpPr>
        <p:spPr bwMode="auto">
          <a:xfrm>
            <a:off x="7264764" y="1214486"/>
            <a:ext cx="2206906" cy="1858963"/>
          </a:xfrm>
          <a:prstGeom prst="rect">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eaLnBrk="0" hangingPunct="0"/>
            <a:r>
              <a:rPr kumimoji="0" lang="ja-JP" altLang="ja-JP" sz="1600" dirty="0" smtClean="0">
                <a:solidFill>
                  <a:prstClr val="black"/>
                </a:solidFill>
                <a:latin typeface="ＭＳ Ｐゴシック"/>
                <a:cs typeface="Times New Roman" panose="02020603050405020304" pitchFamily="18" charset="0"/>
              </a:rPr>
              <a:t>市町村の措置</a:t>
            </a:r>
            <a:endParaRPr kumimoji="0" lang="ja-JP" altLang="ja-JP" sz="1600" dirty="0" smtClean="0">
              <a:solidFill>
                <a:prstClr val="black"/>
              </a:solidFill>
              <a:latin typeface="ＭＳ Ｐゴシック"/>
            </a:endParaRPr>
          </a:p>
          <a:p>
            <a:pPr marL="174625" indent="-174625" eaLnBrk="0" hangingPunct="0"/>
            <a:r>
              <a:rPr kumimoji="0" lang="ja-JP" altLang="en-US" sz="1600" dirty="0" smtClean="0">
                <a:solidFill>
                  <a:prstClr val="black"/>
                </a:solidFill>
                <a:latin typeface="ＭＳ Ｐゴシック"/>
                <a:cs typeface="Times New Roman" panose="02020603050405020304" pitchFamily="18" charset="0"/>
              </a:rPr>
              <a:t>○</a:t>
            </a:r>
            <a:r>
              <a:rPr kumimoji="0" lang="ja-JP" altLang="ja-JP" sz="1600" dirty="0" smtClean="0">
                <a:solidFill>
                  <a:prstClr val="black"/>
                </a:solidFill>
                <a:latin typeface="ＭＳ Ｐゴシック"/>
                <a:cs typeface="Times New Roman" panose="02020603050405020304" pitchFamily="18" charset="0"/>
              </a:rPr>
              <a:t>国の基本計画を踏まえた計画の策定等</a:t>
            </a:r>
            <a:endParaRPr kumimoji="0" lang="ja-JP" altLang="ja-JP" sz="1600" dirty="0" smtClean="0">
              <a:solidFill>
                <a:prstClr val="black"/>
              </a:solidFill>
              <a:latin typeface="ＭＳ Ｐゴシック"/>
            </a:endParaRPr>
          </a:p>
          <a:p>
            <a:pPr marL="174625" indent="-174625" eaLnBrk="0" hangingPunct="0"/>
            <a:endParaRPr kumimoji="0" lang="en-US" altLang="ja-JP" sz="1600" dirty="0">
              <a:solidFill>
                <a:prstClr val="black"/>
              </a:solidFill>
              <a:latin typeface="ＭＳ Ｐゴシック"/>
              <a:cs typeface="Times New Roman" panose="02020603050405020304" pitchFamily="18" charset="0"/>
            </a:endParaRPr>
          </a:p>
          <a:p>
            <a:pPr marL="174625" indent="-174625" eaLnBrk="0" hangingPunct="0"/>
            <a:r>
              <a:rPr kumimoji="0" lang="ja-JP" altLang="en-US" sz="1600" dirty="0" smtClean="0">
                <a:solidFill>
                  <a:prstClr val="black"/>
                </a:solidFill>
                <a:latin typeface="ＭＳ Ｐゴシック"/>
                <a:cs typeface="Times New Roman" panose="02020603050405020304" pitchFamily="18" charset="0"/>
              </a:rPr>
              <a:t>○</a:t>
            </a:r>
            <a:r>
              <a:rPr kumimoji="0" lang="ja-JP" altLang="ja-JP" sz="1600" dirty="0" smtClean="0">
                <a:solidFill>
                  <a:prstClr val="black"/>
                </a:solidFill>
                <a:latin typeface="ＭＳ Ｐゴシック"/>
                <a:cs typeface="Times New Roman" panose="02020603050405020304" pitchFamily="18" charset="0"/>
              </a:rPr>
              <a:t>合議制の機関の設置</a:t>
            </a:r>
            <a:endParaRPr kumimoji="0" lang="ja-JP" altLang="ja-JP" sz="1600" dirty="0" smtClean="0">
              <a:solidFill>
                <a:prstClr val="black"/>
              </a:solidFill>
              <a:latin typeface="ＭＳ Ｐゴシック"/>
            </a:endParaRPr>
          </a:p>
          <a:p>
            <a:pPr marL="174625" indent="-174625" eaLnBrk="0" hangingPunct="0"/>
            <a:endParaRPr kumimoji="0" lang="ja-JP" altLang="ja-JP" dirty="0" smtClean="0">
              <a:solidFill>
                <a:prstClr val="black"/>
              </a:solidFill>
              <a:latin typeface="ＭＳ Ｐゴシック"/>
            </a:endParaRPr>
          </a:p>
        </p:txBody>
      </p:sp>
      <p:sp>
        <p:nvSpPr>
          <p:cNvPr id="23" name="Line 8"/>
          <p:cNvSpPr>
            <a:spLocks noChangeShapeType="1"/>
          </p:cNvSpPr>
          <p:nvPr/>
        </p:nvSpPr>
        <p:spPr bwMode="auto">
          <a:xfrm flipV="1">
            <a:off x="8256922" y="3282902"/>
            <a:ext cx="0" cy="800100"/>
          </a:xfrm>
          <a:prstGeom prst="line">
            <a:avLst/>
          </a:prstGeom>
          <a:noFill/>
          <a:ln w="15875">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ＭＳ Ｐゴシック"/>
            </a:endParaRPr>
          </a:p>
        </p:txBody>
      </p:sp>
      <p:sp>
        <p:nvSpPr>
          <p:cNvPr id="24" name="Text Box 7"/>
          <p:cNvSpPr txBox="1">
            <a:spLocks noChangeArrowheads="1"/>
          </p:cNvSpPr>
          <p:nvPr/>
        </p:nvSpPr>
        <p:spPr bwMode="auto">
          <a:xfrm>
            <a:off x="8375694" y="3556516"/>
            <a:ext cx="1114425" cy="29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spAutoFit/>
          </a:bodyPr>
          <a:lstStyle/>
          <a:p>
            <a:pPr eaLnBrk="0" hangingPunct="0"/>
            <a:r>
              <a:rPr kumimoji="0" lang="ja-JP" altLang="ja-JP" dirty="0" smtClean="0">
                <a:solidFill>
                  <a:prstClr val="black"/>
                </a:solidFill>
                <a:latin typeface="ＭＳ Ｐゴシック"/>
                <a:cs typeface="Times New Roman" panose="02020603050405020304" pitchFamily="18" charset="0"/>
              </a:rPr>
              <a:t>援助</a:t>
            </a:r>
            <a:endParaRPr kumimoji="0" lang="ja-JP" altLang="ja-JP" dirty="0" smtClean="0">
              <a:solidFill>
                <a:prstClr val="black"/>
              </a:solidFill>
              <a:latin typeface="ＭＳ Ｐゴシック"/>
            </a:endParaRPr>
          </a:p>
        </p:txBody>
      </p:sp>
      <p:sp>
        <p:nvSpPr>
          <p:cNvPr id="25" name="Line 6"/>
          <p:cNvSpPr>
            <a:spLocks noChangeShapeType="1"/>
          </p:cNvSpPr>
          <p:nvPr/>
        </p:nvSpPr>
        <p:spPr bwMode="auto">
          <a:xfrm>
            <a:off x="6610880" y="2581876"/>
            <a:ext cx="667008" cy="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ＭＳ Ｐゴシック"/>
            </a:endParaRPr>
          </a:p>
        </p:txBody>
      </p:sp>
      <p:sp>
        <p:nvSpPr>
          <p:cNvPr id="27" name="Line 4"/>
          <p:cNvSpPr>
            <a:spLocks noChangeShapeType="1"/>
          </p:cNvSpPr>
          <p:nvPr/>
        </p:nvSpPr>
        <p:spPr bwMode="auto">
          <a:xfrm>
            <a:off x="6583468" y="1629602"/>
            <a:ext cx="694420" cy="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ＭＳ Ｐゴシック"/>
            </a:endParaRPr>
          </a:p>
        </p:txBody>
      </p:sp>
      <p:sp>
        <p:nvSpPr>
          <p:cNvPr id="30" name="Rectangle 1"/>
          <p:cNvSpPr>
            <a:spLocks noChangeArrowheads="1"/>
          </p:cNvSpPr>
          <p:nvPr/>
        </p:nvSpPr>
        <p:spPr bwMode="auto">
          <a:xfrm>
            <a:off x="309208" y="4999502"/>
            <a:ext cx="6150123" cy="1030302"/>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eaLnBrk="0" hangingPunct="0"/>
            <a:r>
              <a:rPr kumimoji="0" lang="ja-JP" altLang="ja-JP" sz="1500" dirty="0" smtClean="0">
                <a:solidFill>
                  <a:prstClr val="black"/>
                </a:solidFill>
                <a:latin typeface="ＭＳ Ｐゴシック"/>
                <a:cs typeface="Times New Roman" panose="02020603050405020304" pitchFamily="18" charset="0"/>
              </a:rPr>
              <a:t>この法律の施行後２年以内の政令で定める日に、これらの組織を廃止し、新たに関係行政機関で組織する成年後見制度利用促進会議及び有識者で組織する成年後見制度利用促進専門家会議を設ける（両会議の庶務は厚生労働省に）。</a:t>
            </a:r>
            <a:endParaRPr kumimoji="0" lang="ja-JP" altLang="ja-JP" sz="1500" dirty="0" smtClean="0">
              <a:solidFill>
                <a:prstClr val="black"/>
              </a:solidFill>
              <a:latin typeface="ＭＳ Ｐゴシック"/>
            </a:endParaRPr>
          </a:p>
        </p:txBody>
      </p:sp>
      <p:sp>
        <p:nvSpPr>
          <p:cNvPr id="31" name="Rectangle 27"/>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latin typeface="ＭＳ Ｐゴシック"/>
            </a:endParaRPr>
          </a:p>
        </p:txBody>
      </p:sp>
      <p:sp>
        <p:nvSpPr>
          <p:cNvPr id="32" name="Rectangle 43"/>
          <p:cNvSpPr>
            <a:spLocks noChangeArrowheads="1"/>
          </p:cNvSpPr>
          <p:nvPr/>
        </p:nvSpPr>
        <p:spPr bwMode="auto">
          <a:xfrm>
            <a:off x="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latin typeface="ＭＳ Ｐゴシック"/>
            </a:endParaRPr>
          </a:p>
        </p:txBody>
      </p:sp>
      <p:pic>
        <p:nvPicPr>
          <p:cNvPr id="33" name="図 32"/>
          <p:cNvPicPr>
            <a:picLocks noChangeAspect="1"/>
          </p:cNvPicPr>
          <p:nvPr/>
        </p:nvPicPr>
        <p:blipFill>
          <a:blip r:embed="rId2"/>
          <a:stretch>
            <a:fillRect/>
          </a:stretch>
        </p:blipFill>
        <p:spPr>
          <a:xfrm>
            <a:off x="5150585" y="4733368"/>
            <a:ext cx="204741" cy="335309"/>
          </a:xfrm>
          <a:prstGeom prst="rect">
            <a:avLst/>
          </a:prstGeom>
        </p:spPr>
      </p:pic>
      <p:pic>
        <p:nvPicPr>
          <p:cNvPr id="35" name="図 34"/>
          <p:cNvPicPr>
            <a:picLocks noChangeAspect="1"/>
          </p:cNvPicPr>
          <p:nvPr/>
        </p:nvPicPr>
        <p:blipFill>
          <a:blip r:embed="rId2"/>
          <a:stretch>
            <a:fillRect/>
          </a:stretch>
        </p:blipFill>
        <p:spPr>
          <a:xfrm>
            <a:off x="1522319" y="4779310"/>
            <a:ext cx="204741" cy="335309"/>
          </a:xfrm>
          <a:prstGeom prst="rect">
            <a:avLst/>
          </a:prstGeom>
        </p:spPr>
      </p:pic>
    </p:spTree>
    <p:extLst>
      <p:ext uri="{BB962C8B-B14F-4D97-AF65-F5344CB8AC3E}">
        <p14:creationId xmlns:p14="http://schemas.microsoft.com/office/powerpoint/2010/main" val="13529320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0488" y="143969"/>
            <a:ext cx="9192185" cy="468653"/>
          </a:xfrm>
          <a:solidFill>
            <a:schemeClr val="accent2">
              <a:lumMod val="60000"/>
              <a:lumOff val="40000"/>
            </a:schemeClr>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oAutofit/>
          </a:bodyPr>
          <a:lstStyle/>
          <a:p>
            <a:r>
              <a:rPr kumimoji="1" lang="ja-JP" altLang="en-US" sz="2200" b="1" dirty="0" smtClean="0"/>
              <a:t>成年後見制度利用促進基本計画の概要</a:t>
            </a:r>
            <a:endParaRPr kumimoji="1" lang="ja-JP" altLang="en-US" sz="2200" b="1" dirty="0"/>
          </a:p>
        </p:txBody>
      </p:sp>
      <p:sp>
        <p:nvSpPr>
          <p:cNvPr id="4" name="スライド番号プレースホルダー 3"/>
          <p:cNvSpPr>
            <a:spLocks noGrp="1"/>
          </p:cNvSpPr>
          <p:nvPr>
            <p:ph type="sldNum" sz="quarter" idx="12"/>
          </p:nvPr>
        </p:nvSpPr>
        <p:spPr/>
        <p:txBody>
          <a:bodyPr/>
          <a:lstStyle/>
          <a:p>
            <a:fld id="{7D2CC875-A661-45C6-A641-52AED15339C6}" type="slidenum">
              <a:rPr lang="ja-JP" altLang="en-US" smtClean="0">
                <a:solidFill>
                  <a:prstClr val="black">
                    <a:tint val="75000"/>
                  </a:prstClr>
                </a:solidFill>
              </a:rPr>
              <a:pPr/>
              <a:t>95</a:t>
            </a:fld>
            <a:endParaRPr lang="ja-JP" altLang="en-US">
              <a:solidFill>
                <a:prstClr val="black">
                  <a:tint val="75000"/>
                </a:prstClr>
              </a:solidFill>
            </a:endParaRPr>
          </a:p>
        </p:txBody>
      </p:sp>
      <p:grpSp>
        <p:nvGrpSpPr>
          <p:cNvPr id="6" name="グループ化 5"/>
          <p:cNvGrpSpPr/>
          <p:nvPr/>
        </p:nvGrpSpPr>
        <p:grpSpPr>
          <a:xfrm>
            <a:off x="198483" y="2741163"/>
            <a:ext cx="9314191" cy="4263985"/>
            <a:chOff x="201705" y="2503669"/>
            <a:chExt cx="8597715" cy="4263985"/>
          </a:xfrm>
        </p:grpSpPr>
        <p:sp>
          <p:nvSpPr>
            <p:cNvPr id="5" name="テキスト ボックス 4"/>
            <p:cNvSpPr txBox="1"/>
            <p:nvPr/>
          </p:nvSpPr>
          <p:spPr>
            <a:xfrm>
              <a:off x="201705" y="2884540"/>
              <a:ext cx="8538882" cy="3883114"/>
            </a:xfrm>
            <a:prstGeom prst="rect">
              <a:avLst/>
            </a:prstGeom>
            <a:noFill/>
          </p:spPr>
          <p:txBody>
            <a:bodyPr wrap="square" rtlCol="0">
              <a:spAutoFit/>
            </a:bodyPr>
            <a:lstStyle/>
            <a:p>
              <a:r>
                <a:rPr lang="ja-JP" altLang="en-US" sz="1600" dirty="0" smtClean="0">
                  <a:solidFill>
                    <a:prstClr val="black"/>
                  </a:solidFill>
                </a:rPr>
                <a:t>（１）今後の施策の基本的な考え方</a:t>
              </a:r>
              <a:endParaRPr lang="en-US" altLang="ja-JP" sz="1600" dirty="0" smtClean="0">
                <a:solidFill>
                  <a:prstClr val="black"/>
                </a:solidFill>
              </a:endParaRPr>
            </a:p>
            <a:p>
              <a:pPr marL="533400" indent="-533400"/>
              <a:r>
                <a:rPr lang="ja-JP" altLang="en-US" sz="1600" dirty="0" smtClean="0">
                  <a:solidFill>
                    <a:prstClr val="black"/>
                  </a:solidFill>
                </a:rPr>
                <a:t>　　①</a:t>
              </a:r>
              <a:r>
                <a:rPr lang="ja-JP" altLang="en-US" sz="1600" u="sng" dirty="0" smtClean="0">
                  <a:solidFill>
                    <a:prstClr val="black"/>
                  </a:solidFill>
                </a:rPr>
                <a:t>ノーマライゼーション</a:t>
              </a:r>
              <a:r>
                <a:rPr lang="ja-JP" altLang="en-US" sz="1600" dirty="0" smtClean="0">
                  <a:solidFill>
                    <a:prstClr val="black"/>
                  </a:solidFill>
                </a:rPr>
                <a:t>（個人としての尊厳を重んじ、その尊厳にふさわしい生活を保障する）</a:t>
              </a:r>
              <a:endParaRPr lang="en-US" altLang="ja-JP" sz="1600" dirty="0" smtClean="0">
                <a:solidFill>
                  <a:prstClr val="black"/>
                </a:solidFill>
              </a:endParaRPr>
            </a:p>
            <a:p>
              <a:r>
                <a:rPr lang="ja-JP" altLang="en-US" sz="1600" dirty="0" smtClean="0">
                  <a:solidFill>
                    <a:prstClr val="black"/>
                  </a:solidFill>
                </a:rPr>
                <a:t>　　②</a:t>
              </a:r>
              <a:r>
                <a:rPr lang="ja-JP" altLang="en-US" sz="1600" u="sng" dirty="0" smtClean="0">
                  <a:solidFill>
                    <a:prstClr val="black"/>
                  </a:solidFill>
                </a:rPr>
                <a:t>自己決定権</a:t>
              </a:r>
              <a:r>
                <a:rPr lang="ja-JP" altLang="en-US" sz="1600" dirty="0" smtClean="0">
                  <a:solidFill>
                    <a:prstClr val="black"/>
                  </a:solidFill>
                </a:rPr>
                <a:t>の尊重（意思決定支援の重視と自発的意思の尊重）</a:t>
              </a:r>
              <a:endParaRPr lang="en-US" altLang="ja-JP" sz="1600" dirty="0" smtClean="0">
                <a:solidFill>
                  <a:prstClr val="black"/>
                </a:solidFill>
              </a:endParaRPr>
            </a:p>
            <a:p>
              <a:r>
                <a:rPr lang="ja-JP" altLang="en-US" sz="1600" dirty="0" smtClean="0">
                  <a:solidFill>
                    <a:prstClr val="black"/>
                  </a:solidFill>
                </a:rPr>
                <a:t>　　③財産管理のみならず、</a:t>
              </a:r>
              <a:r>
                <a:rPr lang="ja-JP" altLang="en-US" sz="1600" u="sng" dirty="0" smtClean="0">
                  <a:solidFill>
                    <a:prstClr val="black"/>
                  </a:solidFill>
                </a:rPr>
                <a:t>身上保護も</a:t>
              </a:r>
              <a:r>
                <a:rPr lang="ja-JP" altLang="en-US" sz="1600" dirty="0" smtClean="0">
                  <a:solidFill>
                    <a:prstClr val="black"/>
                  </a:solidFill>
                </a:rPr>
                <a:t>重視。</a:t>
              </a:r>
              <a:endParaRPr lang="en-US" altLang="ja-JP" sz="1600" dirty="0" smtClean="0">
                <a:solidFill>
                  <a:prstClr val="black"/>
                </a:solidFill>
              </a:endParaRPr>
            </a:p>
            <a:p>
              <a:pPr>
                <a:lnSpc>
                  <a:spcPts val="2300"/>
                </a:lnSpc>
              </a:pPr>
              <a:r>
                <a:rPr lang="ja-JP" altLang="en-US" sz="1600" dirty="0" smtClean="0">
                  <a:solidFill>
                    <a:prstClr val="black"/>
                  </a:solidFill>
                </a:rPr>
                <a:t>（</a:t>
              </a:r>
              <a:r>
                <a:rPr lang="ja-JP" altLang="en-US" sz="1600" dirty="0">
                  <a:solidFill>
                    <a:prstClr val="black"/>
                  </a:solidFill>
                </a:rPr>
                <a:t>２</a:t>
              </a:r>
              <a:r>
                <a:rPr lang="ja-JP" altLang="en-US" sz="1600" dirty="0" smtClean="0">
                  <a:solidFill>
                    <a:prstClr val="black"/>
                  </a:solidFill>
                </a:rPr>
                <a:t>）今後の施策の目標　</a:t>
              </a:r>
              <a:endParaRPr lang="en-US" altLang="ja-JP" sz="1600" dirty="0" smtClean="0">
                <a:solidFill>
                  <a:prstClr val="black"/>
                </a:solidFill>
              </a:endParaRPr>
            </a:p>
            <a:p>
              <a:pPr marL="268288" indent="-268288">
                <a:lnSpc>
                  <a:spcPts val="2300"/>
                </a:lnSpc>
              </a:pPr>
              <a:r>
                <a:rPr lang="ja-JP" altLang="en-US" sz="1600" dirty="0">
                  <a:solidFill>
                    <a:prstClr val="black"/>
                  </a:solidFill>
                </a:rPr>
                <a:t>　</a:t>
              </a:r>
              <a:r>
                <a:rPr lang="ja-JP" altLang="en-US" sz="1600" dirty="0" smtClean="0">
                  <a:solidFill>
                    <a:prstClr val="black"/>
                  </a:solidFill>
                </a:rPr>
                <a:t>　①</a:t>
              </a:r>
              <a:r>
                <a:rPr lang="ja-JP" altLang="en-US" sz="1600" u="sng" dirty="0" smtClean="0">
                  <a:solidFill>
                    <a:prstClr val="black"/>
                  </a:solidFill>
                </a:rPr>
                <a:t>利用者がメリットを実感</a:t>
              </a:r>
              <a:r>
                <a:rPr lang="ja-JP" altLang="en-US" sz="1600" dirty="0" smtClean="0">
                  <a:solidFill>
                    <a:prstClr val="black"/>
                  </a:solidFill>
                </a:rPr>
                <a:t>できる制度・運用へ改善を進める。</a:t>
              </a:r>
              <a:endParaRPr lang="en-US" altLang="ja-JP" sz="1600" dirty="0" smtClean="0">
                <a:solidFill>
                  <a:prstClr val="black"/>
                </a:solidFill>
              </a:endParaRPr>
            </a:p>
            <a:p>
              <a:pPr marL="538163" indent="-538163"/>
              <a:r>
                <a:rPr lang="ja-JP" altLang="en-US" sz="1600" dirty="0">
                  <a:solidFill>
                    <a:prstClr val="black"/>
                  </a:solidFill>
                </a:rPr>
                <a:t>　</a:t>
              </a:r>
              <a:r>
                <a:rPr lang="ja-JP" altLang="en-US" sz="1600" dirty="0" smtClean="0">
                  <a:solidFill>
                    <a:prstClr val="black"/>
                  </a:solidFill>
                </a:rPr>
                <a:t>　②</a:t>
              </a:r>
              <a:r>
                <a:rPr lang="ja-JP" altLang="en-US" sz="1600" u="sng" dirty="0" smtClean="0">
                  <a:solidFill>
                    <a:prstClr val="black"/>
                  </a:solidFill>
                </a:rPr>
                <a:t>全国どの地域においても</a:t>
              </a:r>
              <a:r>
                <a:rPr lang="ja-JP" altLang="en-US" sz="1600" dirty="0" smtClean="0">
                  <a:solidFill>
                    <a:prstClr val="black"/>
                  </a:solidFill>
                </a:rPr>
                <a:t>必要な人が成年後見制度を利用できるよう、各地域において、</a:t>
              </a:r>
              <a:r>
                <a:rPr lang="ja-JP" altLang="en-US" sz="1600" u="sng" dirty="0" smtClean="0">
                  <a:solidFill>
                    <a:prstClr val="black"/>
                  </a:solidFill>
                </a:rPr>
                <a:t>権利擁護支援の地域連携ネットワークの構築</a:t>
              </a:r>
              <a:r>
                <a:rPr lang="ja-JP" altLang="en-US" sz="1600" dirty="0" smtClean="0">
                  <a:solidFill>
                    <a:prstClr val="black"/>
                  </a:solidFill>
                </a:rPr>
                <a:t>を図る。</a:t>
              </a:r>
              <a:endParaRPr lang="en-US" altLang="ja-JP" sz="1600" dirty="0" smtClean="0">
                <a:solidFill>
                  <a:prstClr val="black"/>
                </a:solidFill>
              </a:endParaRPr>
            </a:p>
            <a:p>
              <a:pPr marL="538163" indent="-538163">
                <a:tabLst>
                  <a:tab pos="538163" algn="l"/>
                </a:tabLst>
              </a:pPr>
              <a:r>
                <a:rPr lang="ja-JP" altLang="en-US" sz="1600" dirty="0">
                  <a:solidFill>
                    <a:prstClr val="black"/>
                  </a:solidFill>
                </a:rPr>
                <a:t>　</a:t>
              </a:r>
              <a:r>
                <a:rPr lang="ja-JP" altLang="en-US" sz="1600" dirty="0" smtClean="0">
                  <a:solidFill>
                    <a:prstClr val="black"/>
                  </a:solidFill>
                </a:rPr>
                <a:t>　③</a:t>
              </a:r>
              <a:r>
                <a:rPr lang="ja-JP" altLang="en-US" sz="1600" u="sng" dirty="0" smtClean="0">
                  <a:solidFill>
                    <a:prstClr val="black"/>
                  </a:solidFill>
                </a:rPr>
                <a:t>後見人等による横領等の不正防止を徹底</a:t>
              </a:r>
              <a:r>
                <a:rPr lang="ja-JP" altLang="en-US" sz="1600" dirty="0" smtClean="0">
                  <a:solidFill>
                    <a:prstClr val="black"/>
                  </a:solidFill>
                </a:rPr>
                <a:t>するとともに、利用しやすさとの調和を図り、安心して</a:t>
              </a:r>
              <a:r>
                <a:rPr lang="ja-JP" altLang="en-US" sz="1600" dirty="0">
                  <a:solidFill>
                    <a:prstClr val="black"/>
                  </a:solidFill>
                </a:rPr>
                <a:t>成年後見</a:t>
              </a:r>
              <a:r>
                <a:rPr lang="ja-JP" altLang="en-US" sz="1600" dirty="0" smtClean="0">
                  <a:solidFill>
                    <a:prstClr val="black"/>
                  </a:solidFill>
                </a:rPr>
                <a:t>制度を利用できる環境を整備する。</a:t>
              </a:r>
              <a:endParaRPr lang="en-US" altLang="ja-JP" sz="1600" dirty="0" smtClean="0">
                <a:solidFill>
                  <a:prstClr val="black"/>
                </a:solidFill>
              </a:endParaRPr>
            </a:p>
            <a:p>
              <a:r>
                <a:rPr lang="ja-JP" altLang="en-US" sz="1600" dirty="0">
                  <a:solidFill>
                    <a:prstClr val="black"/>
                  </a:solidFill>
                </a:rPr>
                <a:t>　</a:t>
              </a:r>
              <a:r>
                <a:rPr lang="ja-JP" altLang="en-US" sz="1600" dirty="0" smtClean="0">
                  <a:solidFill>
                    <a:prstClr val="black"/>
                  </a:solidFill>
                </a:rPr>
                <a:t>　④成年被後見人等の</a:t>
              </a:r>
              <a:r>
                <a:rPr lang="ja-JP" altLang="en-US" sz="1600" u="sng" dirty="0" smtClean="0">
                  <a:solidFill>
                    <a:prstClr val="black"/>
                  </a:solidFill>
                </a:rPr>
                <a:t>権利制限に係る措置（欠格条項）を見直す</a:t>
              </a:r>
              <a:r>
                <a:rPr lang="ja-JP" altLang="en-US" sz="1600" dirty="0" smtClean="0">
                  <a:solidFill>
                    <a:prstClr val="black"/>
                  </a:solidFill>
                </a:rPr>
                <a:t>。</a:t>
              </a:r>
              <a:endParaRPr lang="en-US" altLang="ja-JP" sz="1600" dirty="0" smtClean="0">
                <a:solidFill>
                  <a:prstClr val="black"/>
                </a:solidFill>
              </a:endParaRPr>
            </a:p>
            <a:p>
              <a:r>
                <a:rPr lang="ja-JP" altLang="en-US" sz="1600" dirty="0" smtClean="0">
                  <a:solidFill>
                    <a:prstClr val="black"/>
                  </a:solidFill>
                </a:rPr>
                <a:t>（３）施策の進捗状況の把握・評価等</a:t>
              </a:r>
              <a:endParaRPr lang="en-US" altLang="ja-JP" sz="1600" dirty="0" smtClean="0">
                <a:solidFill>
                  <a:prstClr val="black"/>
                </a:solidFill>
              </a:endParaRPr>
            </a:p>
            <a:p>
              <a:pPr marL="85725" indent="-85725"/>
              <a:r>
                <a:rPr lang="ja-JP" altLang="en-US" sz="1600" dirty="0">
                  <a:solidFill>
                    <a:prstClr val="black"/>
                  </a:solidFill>
                </a:rPr>
                <a:t>　</a:t>
              </a:r>
              <a:r>
                <a:rPr lang="ja-JP" altLang="en-US" sz="1600" dirty="0" smtClean="0">
                  <a:solidFill>
                    <a:prstClr val="black"/>
                  </a:solidFill>
                </a:rPr>
                <a:t>　基本計画に盛り込まれた施策について、国においてその</a:t>
              </a:r>
              <a:r>
                <a:rPr lang="ja-JP" altLang="en-US" sz="1600" u="sng" dirty="0" smtClean="0">
                  <a:solidFill>
                    <a:prstClr val="black"/>
                  </a:solidFill>
                </a:rPr>
                <a:t>進捗状況を把握・評価</a:t>
              </a:r>
              <a:r>
                <a:rPr lang="ja-JP" altLang="en-US" sz="1600" dirty="0" smtClean="0">
                  <a:solidFill>
                    <a:prstClr val="black"/>
                  </a:solidFill>
                </a:rPr>
                <a:t>し、目標達成のために必要な対応について検討する。</a:t>
              </a:r>
              <a:endParaRPr lang="en-US" altLang="ja-JP" sz="1600" dirty="0" smtClean="0">
                <a:solidFill>
                  <a:prstClr val="black"/>
                </a:solidFill>
              </a:endParaRPr>
            </a:p>
            <a:p>
              <a:endParaRPr lang="en-US" altLang="ja-JP" sz="1600" dirty="0" smtClean="0">
                <a:solidFill>
                  <a:prstClr val="black"/>
                </a:solidFill>
              </a:endParaRPr>
            </a:p>
          </p:txBody>
        </p:sp>
        <p:sp>
          <p:nvSpPr>
            <p:cNvPr id="11" name="テキスト ボックス 10"/>
            <p:cNvSpPr txBox="1"/>
            <p:nvPr/>
          </p:nvSpPr>
          <p:spPr>
            <a:xfrm>
              <a:off x="225239" y="2503669"/>
              <a:ext cx="3334870" cy="40011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lang="ja-JP" altLang="en-US" sz="2000" dirty="0" smtClean="0">
                  <a:solidFill>
                    <a:prstClr val="black"/>
                  </a:solidFill>
                </a:rPr>
                <a:t>基本的な考え方及び目標等</a:t>
              </a:r>
              <a:endParaRPr lang="ja-JP" altLang="en-US" sz="2000" dirty="0">
                <a:solidFill>
                  <a:prstClr val="black"/>
                </a:solidFill>
              </a:endParaRPr>
            </a:p>
          </p:txBody>
        </p:sp>
        <p:sp>
          <p:nvSpPr>
            <p:cNvPr id="3" name="正方形/長方形 2"/>
            <p:cNvSpPr/>
            <p:nvPr/>
          </p:nvSpPr>
          <p:spPr>
            <a:xfrm>
              <a:off x="440391" y="3164272"/>
              <a:ext cx="8350624" cy="766821"/>
            </a:xfrm>
            <a:prstGeom prst="rect">
              <a:avLst/>
            </a:pr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442073" y="4210825"/>
              <a:ext cx="8357347" cy="1504909"/>
            </a:xfrm>
            <a:prstGeom prst="rect">
              <a:avLst/>
            </a:pr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9" name="テキスト ボックス 8"/>
          <p:cNvSpPr txBox="1"/>
          <p:nvPr/>
        </p:nvSpPr>
        <p:spPr>
          <a:xfrm>
            <a:off x="214874" y="761687"/>
            <a:ext cx="3612776" cy="40011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lang="ja-JP" altLang="en-US" sz="2000" dirty="0" smtClean="0">
                <a:solidFill>
                  <a:prstClr val="black"/>
                </a:solidFill>
              </a:rPr>
              <a:t>基本計画について</a:t>
            </a:r>
            <a:endParaRPr lang="ja-JP" altLang="en-US" sz="2000" dirty="0">
              <a:solidFill>
                <a:prstClr val="black"/>
              </a:solidFill>
            </a:endParaRPr>
          </a:p>
        </p:txBody>
      </p:sp>
      <p:sp>
        <p:nvSpPr>
          <p:cNvPr id="7" name="テキスト ボックス 6"/>
          <p:cNvSpPr txBox="1"/>
          <p:nvPr/>
        </p:nvSpPr>
        <p:spPr>
          <a:xfrm>
            <a:off x="180274" y="1161742"/>
            <a:ext cx="9711158" cy="1569660"/>
          </a:xfrm>
          <a:prstGeom prst="rect">
            <a:avLst/>
          </a:prstGeom>
          <a:noFill/>
        </p:spPr>
        <p:txBody>
          <a:bodyPr wrap="square" rtlCol="0">
            <a:spAutoFit/>
          </a:bodyPr>
          <a:lstStyle/>
          <a:p>
            <a:pPr marL="174625" indent="-174625"/>
            <a:r>
              <a:rPr lang="ja-JP" altLang="en-US" sz="1600" dirty="0" smtClean="0">
                <a:solidFill>
                  <a:prstClr val="black"/>
                </a:solidFill>
              </a:rPr>
              <a:t>（１）成年後見制度の利用の促進に関する法律（平成</a:t>
            </a:r>
            <a:r>
              <a:rPr lang="en-US" altLang="ja-JP" sz="1600" dirty="0" smtClean="0">
                <a:solidFill>
                  <a:prstClr val="black"/>
                </a:solidFill>
              </a:rPr>
              <a:t>28</a:t>
            </a:r>
            <a:r>
              <a:rPr lang="ja-JP" altLang="en-US" sz="1600" dirty="0" smtClean="0">
                <a:solidFill>
                  <a:prstClr val="black"/>
                </a:solidFill>
              </a:rPr>
              <a:t>年法律第</a:t>
            </a:r>
            <a:r>
              <a:rPr lang="en-US" altLang="ja-JP" sz="1600" dirty="0" smtClean="0">
                <a:solidFill>
                  <a:prstClr val="black"/>
                </a:solidFill>
              </a:rPr>
              <a:t>29</a:t>
            </a:r>
            <a:r>
              <a:rPr lang="ja-JP" altLang="en-US" sz="1600" dirty="0" smtClean="0">
                <a:solidFill>
                  <a:prstClr val="black"/>
                </a:solidFill>
              </a:rPr>
              <a:t>号）に基づき、</a:t>
            </a:r>
            <a:r>
              <a:rPr lang="ja-JP" altLang="en-US" sz="1600" u="sng" dirty="0" smtClean="0">
                <a:solidFill>
                  <a:prstClr val="black"/>
                </a:solidFill>
              </a:rPr>
              <a:t>成年後見制度の利用促進に関する施策の総合的・計画的な推進を図る</a:t>
            </a:r>
            <a:r>
              <a:rPr lang="ja-JP" altLang="en-US" sz="1600" dirty="0" smtClean="0">
                <a:solidFill>
                  <a:prstClr val="black"/>
                </a:solidFill>
              </a:rPr>
              <a:t>ために策定。</a:t>
            </a:r>
            <a:endParaRPr lang="en-US" altLang="ja-JP" sz="1600" dirty="0" smtClean="0">
              <a:solidFill>
                <a:prstClr val="black"/>
              </a:solidFill>
            </a:endParaRPr>
          </a:p>
          <a:p>
            <a:pPr marL="174625" indent="-174625"/>
            <a:r>
              <a:rPr lang="ja-JP" altLang="en-US" sz="1600" dirty="0" smtClean="0">
                <a:solidFill>
                  <a:prstClr val="black"/>
                </a:solidFill>
              </a:rPr>
              <a:t>（２）計画</a:t>
            </a:r>
            <a:r>
              <a:rPr lang="ja-JP" altLang="en-US" sz="1600" dirty="0">
                <a:solidFill>
                  <a:prstClr val="black"/>
                </a:solidFill>
              </a:rPr>
              <a:t>の対象期間は</a:t>
            </a:r>
            <a:r>
              <a:rPr lang="ja-JP" altLang="en-US" sz="1600" u="sng" dirty="0">
                <a:solidFill>
                  <a:prstClr val="black"/>
                </a:solidFill>
              </a:rPr>
              <a:t>概ね５年間</a:t>
            </a:r>
            <a:r>
              <a:rPr lang="ja-JP" altLang="en-US" sz="1600" dirty="0">
                <a:solidFill>
                  <a:prstClr val="black"/>
                </a:solidFill>
              </a:rPr>
              <a:t>を念頭（平成</a:t>
            </a:r>
            <a:r>
              <a:rPr lang="en-US" altLang="ja-JP" sz="1600" dirty="0">
                <a:solidFill>
                  <a:prstClr val="black"/>
                </a:solidFill>
              </a:rPr>
              <a:t>29</a:t>
            </a:r>
            <a:r>
              <a:rPr lang="ja-JP" altLang="en-US" sz="1600" dirty="0">
                <a:solidFill>
                  <a:prstClr val="black"/>
                </a:solidFill>
              </a:rPr>
              <a:t>年度～</a:t>
            </a:r>
            <a:r>
              <a:rPr lang="en-US" altLang="ja-JP" sz="1600" dirty="0">
                <a:solidFill>
                  <a:prstClr val="black"/>
                </a:solidFill>
              </a:rPr>
              <a:t>33</a:t>
            </a:r>
            <a:r>
              <a:rPr lang="ja-JP" altLang="en-US" sz="1600" dirty="0">
                <a:solidFill>
                  <a:prstClr val="black"/>
                </a:solidFill>
              </a:rPr>
              <a:t>年度</a:t>
            </a:r>
            <a:r>
              <a:rPr lang="ja-JP" altLang="en-US" sz="1600" dirty="0" smtClean="0">
                <a:solidFill>
                  <a:prstClr val="black"/>
                </a:solidFill>
              </a:rPr>
              <a:t>）。</a:t>
            </a:r>
            <a:endParaRPr lang="ja-JP" altLang="en-US" sz="1600" dirty="0">
              <a:solidFill>
                <a:prstClr val="black"/>
              </a:solidFill>
            </a:endParaRPr>
          </a:p>
          <a:p>
            <a:pPr marL="174625" indent="-174625"/>
            <a:r>
              <a:rPr lang="ja-JP" altLang="en-US" sz="1600" dirty="0" smtClean="0">
                <a:solidFill>
                  <a:prstClr val="black"/>
                </a:solidFill>
              </a:rPr>
              <a:t>（３）国</a:t>
            </a:r>
            <a:r>
              <a:rPr lang="ja-JP" altLang="en-US" sz="1600" dirty="0">
                <a:solidFill>
                  <a:prstClr val="black"/>
                </a:solidFill>
              </a:rPr>
              <a:t>・地方公共団体・関係団体等は、</a:t>
            </a:r>
            <a:r>
              <a:rPr lang="ja-JP" altLang="en-US" sz="1600" u="sng" dirty="0">
                <a:solidFill>
                  <a:prstClr val="black"/>
                </a:solidFill>
              </a:rPr>
              <a:t>工程表を踏まえた各施策の段階的・計画的な推進</a:t>
            </a:r>
            <a:r>
              <a:rPr lang="ja-JP" altLang="en-US" sz="1600" dirty="0">
                <a:solidFill>
                  <a:prstClr val="black"/>
                </a:solidFill>
              </a:rPr>
              <a:t>に</a:t>
            </a:r>
            <a:r>
              <a:rPr lang="ja-JP" altLang="en-US" sz="1600" dirty="0" smtClean="0">
                <a:solidFill>
                  <a:prstClr val="black"/>
                </a:solidFill>
              </a:rPr>
              <a:t>取り組む。</a:t>
            </a:r>
            <a:endParaRPr lang="en-US" altLang="ja-JP" sz="1600" dirty="0" smtClean="0">
              <a:solidFill>
                <a:prstClr val="black"/>
              </a:solidFill>
            </a:endParaRPr>
          </a:p>
          <a:p>
            <a:pPr marL="174625" indent="-174625"/>
            <a:r>
              <a:rPr lang="en-US" altLang="ja-JP" sz="1600" dirty="0" smtClean="0">
                <a:solidFill>
                  <a:prstClr val="black"/>
                </a:solidFill>
              </a:rPr>
              <a:t>※</a:t>
            </a:r>
            <a:r>
              <a:rPr lang="ja-JP" altLang="en-US" sz="1600" dirty="0">
                <a:solidFill>
                  <a:prstClr val="black"/>
                </a:solidFill>
              </a:rPr>
              <a:t>市町村は国の計画を勘案して市町村計画を</a:t>
            </a:r>
            <a:r>
              <a:rPr lang="ja-JP" altLang="en-US" sz="1600" dirty="0" smtClean="0">
                <a:solidFill>
                  <a:prstClr val="black"/>
                </a:solidFill>
              </a:rPr>
              <a:t>策定</a:t>
            </a:r>
            <a:r>
              <a:rPr lang="ja-JP" altLang="en-US" sz="1600" dirty="0">
                <a:solidFill>
                  <a:prstClr val="black"/>
                </a:solidFill>
              </a:rPr>
              <a:t>。</a:t>
            </a:r>
            <a:endParaRPr lang="en-US" altLang="ja-JP" sz="1600" dirty="0">
              <a:solidFill>
                <a:prstClr val="black"/>
              </a:solidFill>
            </a:endParaRPr>
          </a:p>
          <a:p>
            <a:pPr marL="174625" indent="-174625"/>
            <a:endParaRPr lang="ja-JP" altLang="en-US" sz="1600" dirty="0">
              <a:solidFill>
                <a:prstClr val="black"/>
              </a:solidFill>
            </a:endParaRPr>
          </a:p>
        </p:txBody>
      </p:sp>
    </p:spTree>
    <p:extLst>
      <p:ext uri="{BB962C8B-B14F-4D97-AF65-F5344CB8AC3E}">
        <p14:creationId xmlns:p14="http://schemas.microsoft.com/office/powerpoint/2010/main" val="38024286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コネクタ 27"/>
          <p:cNvCxnSpPr/>
          <p:nvPr/>
        </p:nvCxnSpPr>
        <p:spPr>
          <a:xfrm flipV="1">
            <a:off x="8820349" y="2802886"/>
            <a:ext cx="0" cy="41040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228612" y="1861320"/>
            <a:ext cx="5674606" cy="646236"/>
          </a:xfrm>
          <a:prstGeom prst="rect">
            <a:avLst/>
          </a:prstGeom>
          <a:noFill/>
          <a:ln>
            <a:solidFill>
              <a:schemeClr val="tx1"/>
            </a:solidFill>
          </a:ln>
        </p:spPr>
        <p:txBody>
          <a:bodyPr wrap="square" lIns="91341" tIns="45673" rIns="91341" bIns="45673" rtlCol="0">
            <a:spAutoFit/>
          </a:bodyPr>
          <a:lstStyle/>
          <a:p>
            <a:r>
              <a:rPr lang="ja-JP" altLang="ja-JP" sz="1200" dirty="0">
                <a:solidFill>
                  <a:prstClr val="black"/>
                </a:solidFill>
              </a:rPr>
              <a:t>利益相反行為</a:t>
            </a:r>
            <a:r>
              <a:rPr lang="ja-JP" altLang="en-US" sz="1200" dirty="0">
                <a:solidFill>
                  <a:prstClr val="black"/>
                </a:solidFill>
              </a:rPr>
              <a:t>（民法）</a:t>
            </a:r>
            <a:r>
              <a:rPr lang="ja-JP" altLang="ja-JP" sz="1200" dirty="0">
                <a:solidFill>
                  <a:prstClr val="black"/>
                </a:solidFill>
              </a:rPr>
              <a:t> </a:t>
            </a:r>
          </a:p>
          <a:p>
            <a:r>
              <a:rPr lang="ja-JP" altLang="ja-JP" sz="1200" dirty="0">
                <a:solidFill>
                  <a:prstClr val="black"/>
                </a:solidFill>
              </a:rPr>
              <a:t>第八百六十条 　</a:t>
            </a:r>
            <a:r>
              <a:rPr lang="ja-JP" altLang="ja-JP" sz="1200" u="sng" dirty="0">
                <a:solidFill>
                  <a:prstClr val="black"/>
                </a:solidFill>
              </a:rPr>
              <a:t>第八百二十六条</a:t>
            </a:r>
            <a:r>
              <a:rPr lang="ja-JP" altLang="ja-JP" sz="1200" dirty="0">
                <a:solidFill>
                  <a:prstClr val="black"/>
                </a:solidFill>
              </a:rPr>
              <a:t>の規定は、後見人について準用する。ただし、</a:t>
            </a:r>
            <a:endParaRPr lang="en-US" altLang="ja-JP" sz="1200" dirty="0">
              <a:solidFill>
                <a:prstClr val="black"/>
              </a:solidFill>
            </a:endParaRPr>
          </a:p>
          <a:p>
            <a:r>
              <a:rPr lang="ja-JP" altLang="en-US" sz="1200" dirty="0">
                <a:solidFill>
                  <a:prstClr val="black"/>
                </a:solidFill>
              </a:rPr>
              <a:t>　</a:t>
            </a:r>
            <a:r>
              <a:rPr lang="ja-JP" altLang="ja-JP" sz="1200" dirty="0">
                <a:solidFill>
                  <a:prstClr val="black"/>
                </a:solidFill>
              </a:rPr>
              <a:t>後見監督人がある場合は、この限りでない。 </a:t>
            </a:r>
            <a:r>
              <a:rPr lang="ja-JP" altLang="en-US" sz="1200" dirty="0">
                <a:solidFill>
                  <a:prstClr val="black"/>
                </a:solidFill>
              </a:rPr>
              <a:t>（下線は「利益相反行為」を指す）　</a:t>
            </a:r>
            <a:endParaRPr lang="ja-JP" altLang="ja-JP" sz="1200" dirty="0">
              <a:solidFill>
                <a:prstClr val="black"/>
              </a:solidFill>
            </a:endParaRPr>
          </a:p>
        </p:txBody>
      </p:sp>
      <p:cxnSp>
        <p:nvCxnSpPr>
          <p:cNvPr id="40" name="直線矢印コネクタ 39"/>
          <p:cNvCxnSpPr/>
          <p:nvPr/>
        </p:nvCxnSpPr>
        <p:spPr>
          <a:xfrm>
            <a:off x="635576" y="2902596"/>
            <a:ext cx="724202" cy="6302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1079512" y="2761823"/>
            <a:ext cx="620598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36" idx="0"/>
          </p:cNvCxnSpPr>
          <p:nvPr/>
        </p:nvCxnSpPr>
        <p:spPr>
          <a:xfrm flipH="1">
            <a:off x="4979955" y="3032954"/>
            <a:ext cx="2285380" cy="14564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36" idx="0"/>
          </p:cNvCxnSpPr>
          <p:nvPr/>
        </p:nvCxnSpPr>
        <p:spPr>
          <a:xfrm>
            <a:off x="7265335" y="3032954"/>
            <a:ext cx="631491" cy="12195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4684375" y="5613260"/>
            <a:ext cx="196311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635578" y="3571191"/>
            <a:ext cx="4239416" cy="3098201"/>
          </a:xfrm>
          <a:prstGeom prst="roundRect">
            <a:avLst>
              <a:gd name="adj" fmla="val 61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pic>
        <p:nvPicPr>
          <p:cNvPr id="1052" name="Picture 28" descr="「イラスト 会計士」の画像検索結果"/>
          <p:cNvPicPr>
            <a:picLocks noChangeAspect="1" noChangeArrowheads="1"/>
          </p:cNvPicPr>
          <p:nvPr/>
        </p:nvPicPr>
        <p:blipFill rotWithShape="1">
          <a:blip r:embed="rId2">
            <a:extLst>
              <a:ext uri="{28A0092B-C50C-407E-A947-70E740481C1C}">
                <a14:useLocalDpi xmlns:a14="http://schemas.microsoft.com/office/drawing/2010/main" val="0"/>
              </a:ext>
            </a:extLst>
          </a:blip>
          <a:srcRect l="4857" r="10097"/>
          <a:stretch/>
        </p:blipFill>
        <p:spPr bwMode="auto">
          <a:xfrm>
            <a:off x="700192" y="3914051"/>
            <a:ext cx="1009933" cy="109616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イラスト ケースワーカー」の画像検索結果"/>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8846" l="9794" r="100000"/>
                    </a14:imgEffect>
                  </a14:imgLayer>
                </a14:imgProps>
              </a:ext>
              <a:ext uri="{28A0092B-C50C-407E-A947-70E740481C1C}">
                <a14:useLocalDpi xmlns:a14="http://schemas.microsoft.com/office/drawing/2010/main" val="0"/>
              </a:ext>
            </a:extLst>
          </a:blip>
          <a:srcRect b="13952"/>
          <a:stretch/>
        </p:blipFill>
        <p:spPr bwMode="auto">
          <a:xfrm>
            <a:off x="198673" y="4003096"/>
            <a:ext cx="873804" cy="93016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イラスト 医師」の画像検索結果"/>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8" b="89706" l="3784" r="100000"/>
                    </a14:imgEffect>
                  </a14:imgLayer>
                </a14:imgProps>
              </a:ext>
              <a:ext uri="{28A0092B-C50C-407E-A947-70E740481C1C}">
                <a14:useLocalDpi xmlns:a14="http://schemas.microsoft.com/office/drawing/2010/main" val="0"/>
              </a:ext>
            </a:extLst>
          </a:blip>
          <a:srcRect l="12136" r="19665" b="24407"/>
          <a:stretch/>
        </p:blipFill>
        <p:spPr bwMode="auto">
          <a:xfrm>
            <a:off x="1359816" y="3878948"/>
            <a:ext cx="700603" cy="105392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964414" y="95295"/>
            <a:ext cx="5373387" cy="461570"/>
          </a:xfrm>
          <a:prstGeom prst="rect">
            <a:avLst/>
          </a:prstGeom>
          <a:solidFill>
            <a:srgbClr val="FFFF00"/>
          </a:solidFill>
          <a:ln>
            <a:solidFill>
              <a:schemeClr val="tx1"/>
            </a:solidFill>
          </a:ln>
        </p:spPr>
        <p:txBody>
          <a:bodyPr wrap="none" lIns="91341" tIns="45673" rIns="91341" bIns="45673" rtlCol="0">
            <a:spAutoFit/>
          </a:bodyPr>
          <a:lstStyle/>
          <a:p>
            <a:r>
              <a:rPr lang="ja-JP" altLang="en-US" sz="2400" dirty="0">
                <a:solidFill>
                  <a:prstClr val="black"/>
                </a:solidFill>
                <a:latin typeface="ＤＨＰ特太ゴシック体" panose="020B0500000000000000" pitchFamily="50" charset="-128"/>
                <a:ea typeface="ＤＨＰ特太ゴシック体" panose="020B0500000000000000" pitchFamily="50" charset="-128"/>
              </a:rPr>
              <a:t>社会福祉法人等による法人後見の取組</a:t>
            </a:r>
          </a:p>
        </p:txBody>
      </p:sp>
      <p:grpSp>
        <p:nvGrpSpPr>
          <p:cNvPr id="6" name="グループ化 5"/>
          <p:cNvGrpSpPr/>
          <p:nvPr/>
        </p:nvGrpSpPr>
        <p:grpSpPr>
          <a:xfrm>
            <a:off x="6724264" y="2309270"/>
            <a:ext cx="1214352" cy="1101686"/>
            <a:chOff x="3200400" y="1412776"/>
            <a:chExt cx="2673927" cy="2628000"/>
          </a:xfrm>
        </p:grpSpPr>
        <p:pic>
          <p:nvPicPr>
            <p:cNvPr id="1036" name="Picture 12" descr="「裁判所 イラスト」の画像検索結果">
              <a:hlinkClick r:id="rId7"/>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l="17607" r="18001"/>
            <a:stretch/>
          </p:blipFill>
          <p:spPr bwMode="auto">
            <a:xfrm>
              <a:off x="3200400" y="1412776"/>
              <a:ext cx="2673927" cy="2628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裁判所 イラスト」の画像検索結果">
              <a:hlinkClick r:id="rId7"/>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246" t="59866" r="18125"/>
            <a:stretch/>
          </p:blipFill>
          <p:spPr bwMode="auto">
            <a:xfrm>
              <a:off x="3200400" y="2980262"/>
              <a:ext cx="2673927" cy="10508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弁護士 イラスト」の画像検索結果">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9545"/>
          <a:stretch/>
        </p:blipFill>
        <p:spPr bwMode="auto">
          <a:xfrm>
            <a:off x="1710123" y="3898879"/>
            <a:ext cx="1082239" cy="97255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弁護士 イラスト」の画像検索結果">
            <a:hlinkClick r:id="rId13"/>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31514"/>
          <a:stretch/>
        </p:blipFill>
        <p:spPr bwMode="auto">
          <a:xfrm>
            <a:off x="228227" y="2007503"/>
            <a:ext cx="963913" cy="104386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イラスト ケース会議」の画像検索結果">
            <a:hlinkClick r:id="rId15"/>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8301" t="6715"/>
          <a:stretch/>
        </p:blipFill>
        <p:spPr bwMode="auto">
          <a:xfrm>
            <a:off x="2848506" y="4546854"/>
            <a:ext cx="1906753" cy="199583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イラスト 男性」の画像検索結果"/>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85212" y="5775731"/>
            <a:ext cx="1070329" cy="9924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イラスト 女性」の画像検索結果">
            <a:hlinkClick r:id="rId18"/>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34760"/>
          <a:stretch/>
        </p:blipFill>
        <p:spPr bwMode="auto">
          <a:xfrm>
            <a:off x="8090479" y="4086794"/>
            <a:ext cx="1363764" cy="98454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イラスト 女性」の画像検索結果"/>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94421" y="5775731"/>
            <a:ext cx="738161" cy="92145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イラスト 年配　男性」の画像検索結果"/>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78502" y="4158798"/>
            <a:ext cx="834419" cy="93258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3267175" y="2597710"/>
            <a:ext cx="2062165" cy="338554"/>
          </a:xfrm>
          <a:prstGeom prst="rect">
            <a:avLst/>
          </a:prstGeom>
          <a:solidFill>
            <a:schemeClr val="bg1"/>
          </a:solidFill>
        </p:spPr>
        <p:txBody>
          <a:bodyPr wrap="square" lIns="91341" tIns="45673" rIns="91341" bIns="45673" rtlCol="0">
            <a:spAutoFit/>
          </a:bodyPr>
          <a:lstStyle/>
          <a:p>
            <a:pPr algn="ctr"/>
            <a:r>
              <a:rPr lang="ja-JP" altLang="en-US" sz="1600" dirty="0">
                <a:solidFill>
                  <a:prstClr val="black"/>
                </a:solidFill>
              </a:rPr>
              <a:t>後見監督人の選任</a:t>
            </a:r>
            <a:endParaRPr lang="en-US" altLang="ja-JP" sz="1600" dirty="0">
              <a:solidFill>
                <a:prstClr val="black"/>
              </a:solidFill>
            </a:endParaRPr>
          </a:p>
        </p:txBody>
      </p:sp>
      <p:sp>
        <p:nvSpPr>
          <p:cNvPr id="21" name="テキスト ボックス 20"/>
          <p:cNvSpPr txBox="1"/>
          <p:nvPr/>
        </p:nvSpPr>
        <p:spPr>
          <a:xfrm>
            <a:off x="7005505" y="3611888"/>
            <a:ext cx="2559372" cy="307777"/>
          </a:xfrm>
          <a:prstGeom prst="rect">
            <a:avLst/>
          </a:prstGeom>
          <a:solidFill>
            <a:schemeClr val="bg1"/>
          </a:solidFill>
        </p:spPr>
        <p:txBody>
          <a:bodyPr wrap="square" lIns="91341" tIns="45673" rIns="91341" bIns="45673" rtlCol="0">
            <a:spAutoFit/>
          </a:bodyPr>
          <a:lstStyle/>
          <a:p>
            <a:pPr algn="ctr"/>
            <a:r>
              <a:rPr lang="ja-JP" altLang="en-US" sz="1400" dirty="0">
                <a:solidFill>
                  <a:prstClr val="black"/>
                </a:solidFill>
              </a:rPr>
              <a:t>補助・保佐・後見開始の審判</a:t>
            </a:r>
            <a:endParaRPr lang="en-US" altLang="ja-JP" sz="1400" dirty="0">
              <a:solidFill>
                <a:prstClr val="black"/>
              </a:solidFill>
            </a:endParaRPr>
          </a:p>
        </p:txBody>
      </p:sp>
      <p:sp>
        <p:nvSpPr>
          <p:cNvPr id="24" name="テキスト ボックス 23"/>
          <p:cNvSpPr txBox="1"/>
          <p:nvPr/>
        </p:nvSpPr>
        <p:spPr>
          <a:xfrm>
            <a:off x="5079570" y="5365240"/>
            <a:ext cx="1005204" cy="584681"/>
          </a:xfrm>
          <a:prstGeom prst="rect">
            <a:avLst/>
          </a:prstGeom>
          <a:solidFill>
            <a:schemeClr val="bg1"/>
          </a:solidFill>
        </p:spPr>
        <p:txBody>
          <a:bodyPr wrap="none" lIns="91341" tIns="45673" rIns="91341" bIns="45673" rtlCol="0">
            <a:spAutoFit/>
          </a:bodyPr>
          <a:lstStyle/>
          <a:p>
            <a:r>
              <a:rPr lang="ja-JP" altLang="en-US" sz="1600" dirty="0">
                <a:solidFill>
                  <a:prstClr val="black"/>
                </a:solidFill>
              </a:rPr>
              <a:t>財産管理</a:t>
            </a:r>
            <a:endParaRPr lang="en-US" altLang="ja-JP" sz="1600" dirty="0">
              <a:solidFill>
                <a:prstClr val="black"/>
              </a:solidFill>
            </a:endParaRPr>
          </a:p>
          <a:p>
            <a:r>
              <a:rPr lang="ja-JP" altLang="en-US" sz="1600" dirty="0">
                <a:solidFill>
                  <a:prstClr val="black"/>
                </a:solidFill>
              </a:rPr>
              <a:t>身上配慮</a:t>
            </a:r>
          </a:p>
        </p:txBody>
      </p:sp>
      <p:sp>
        <p:nvSpPr>
          <p:cNvPr id="29" name="テキスト ボックス 28"/>
          <p:cNvSpPr txBox="1"/>
          <p:nvPr/>
        </p:nvSpPr>
        <p:spPr>
          <a:xfrm>
            <a:off x="1519364" y="3340596"/>
            <a:ext cx="2778759" cy="384721"/>
          </a:xfrm>
          <a:prstGeom prst="rect">
            <a:avLst/>
          </a:prstGeom>
          <a:solidFill>
            <a:schemeClr val="bg1"/>
          </a:solidFill>
          <a:ln w="28575">
            <a:solidFill>
              <a:schemeClr val="tx2"/>
            </a:solidFill>
          </a:ln>
        </p:spPr>
        <p:txBody>
          <a:bodyPr wrap="square" lIns="91341" tIns="45673" rIns="91341" bIns="45673" rtlCol="0">
            <a:spAutoFit/>
          </a:bodyPr>
          <a:lstStyle/>
          <a:p>
            <a:pPr algn="ctr"/>
            <a:r>
              <a:rPr lang="ja-JP" altLang="en-US" sz="1900" dirty="0">
                <a:solidFill>
                  <a:prstClr val="black"/>
                </a:solidFill>
                <a:latin typeface="ＤＨＰ特太ゴシック体" panose="020B0500000000000000" pitchFamily="50" charset="-128"/>
                <a:ea typeface="ＤＨＰ特太ゴシック体" panose="020B0500000000000000" pitchFamily="50" charset="-128"/>
                <a:cs typeface="Arial Unicode MS" panose="020B0604020202020204" pitchFamily="50" charset="-128"/>
              </a:rPr>
              <a:t>法人後見の実施体制</a:t>
            </a:r>
          </a:p>
        </p:txBody>
      </p:sp>
      <p:sp>
        <p:nvSpPr>
          <p:cNvPr id="54" name="テキスト ボックス 53"/>
          <p:cNvSpPr txBox="1"/>
          <p:nvPr/>
        </p:nvSpPr>
        <p:spPr>
          <a:xfrm>
            <a:off x="4954894" y="3587939"/>
            <a:ext cx="1846655" cy="523220"/>
          </a:xfrm>
          <a:prstGeom prst="rect">
            <a:avLst/>
          </a:prstGeom>
          <a:solidFill>
            <a:schemeClr val="bg1"/>
          </a:solidFill>
        </p:spPr>
        <p:txBody>
          <a:bodyPr wrap="square" lIns="91341" tIns="45673" rIns="91341" bIns="45673" rtlCol="0">
            <a:spAutoFit/>
          </a:bodyPr>
          <a:lstStyle/>
          <a:p>
            <a:pPr algn="ctr"/>
            <a:r>
              <a:rPr lang="ja-JP" altLang="en-US" sz="1400" dirty="0">
                <a:solidFill>
                  <a:prstClr val="black"/>
                </a:solidFill>
              </a:rPr>
              <a:t>成年後見人等</a:t>
            </a:r>
            <a:endParaRPr lang="en-US" altLang="ja-JP" sz="1400" dirty="0">
              <a:solidFill>
                <a:prstClr val="black"/>
              </a:solidFill>
            </a:endParaRPr>
          </a:p>
          <a:p>
            <a:pPr algn="ctr"/>
            <a:r>
              <a:rPr lang="ja-JP" altLang="en-US" sz="1400" dirty="0">
                <a:solidFill>
                  <a:prstClr val="black"/>
                </a:solidFill>
              </a:rPr>
              <a:t>（法人後見）の選任</a:t>
            </a:r>
            <a:endParaRPr lang="en-US" altLang="ja-JP" sz="1400" dirty="0">
              <a:solidFill>
                <a:prstClr val="black"/>
              </a:solidFill>
            </a:endParaRPr>
          </a:p>
        </p:txBody>
      </p:sp>
      <p:sp>
        <p:nvSpPr>
          <p:cNvPr id="31" name="テキスト ボックス 30"/>
          <p:cNvSpPr txBox="1"/>
          <p:nvPr/>
        </p:nvSpPr>
        <p:spPr>
          <a:xfrm>
            <a:off x="2927421" y="4038384"/>
            <a:ext cx="1612181" cy="477054"/>
          </a:xfrm>
          <a:prstGeom prst="rect">
            <a:avLst/>
          </a:prstGeom>
          <a:noFill/>
          <a:ln>
            <a:solidFill>
              <a:schemeClr val="tx1"/>
            </a:solidFill>
          </a:ln>
        </p:spPr>
        <p:txBody>
          <a:bodyPr wrap="square" lIns="91341" tIns="45673" rIns="91341" bIns="45673" rtlCol="0">
            <a:spAutoFit/>
          </a:bodyPr>
          <a:lstStyle/>
          <a:p>
            <a:pPr algn="ctr"/>
            <a:r>
              <a:rPr lang="ja-JP" altLang="en-US" sz="1400" dirty="0">
                <a:solidFill>
                  <a:prstClr val="black"/>
                </a:solidFill>
              </a:rPr>
              <a:t>法人後見チーム</a:t>
            </a:r>
            <a:endParaRPr lang="en-US" altLang="ja-JP" sz="1400" dirty="0">
              <a:solidFill>
                <a:prstClr val="black"/>
              </a:solidFill>
            </a:endParaRPr>
          </a:p>
          <a:p>
            <a:pPr algn="ctr"/>
            <a:r>
              <a:rPr lang="en-US" altLang="ja-JP" sz="1100" dirty="0">
                <a:solidFill>
                  <a:prstClr val="black"/>
                </a:solidFill>
              </a:rPr>
              <a:t>※</a:t>
            </a:r>
            <a:r>
              <a:rPr lang="ja-JP" altLang="en-US" sz="1100" dirty="0">
                <a:solidFill>
                  <a:prstClr val="black"/>
                </a:solidFill>
              </a:rPr>
              <a:t>継続性・専門性</a:t>
            </a:r>
          </a:p>
        </p:txBody>
      </p:sp>
      <p:sp>
        <p:nvSpPr>
          <p:cNvPr id="56" name="テキスト ボックス 55"/>
          <p:cNvSpPr txBox="1"/>
          <p:nvPr/>
        </p:nvSpPr>
        <p:spPr>
          <a:xfrm>
            <a:off x="30132" y="1797463"/>
            <a:ext cx="1334470" cy="307777"/>
          </a:xfrm>
          <a:prstGeom prst="rect">
            <a:avLst/>
          </a:prstGeom>
          <a:noFill/>
        </p:spPr>
        <p:txBody>
          <a:bodyPr wrap="square" lIns="91341" tIns="45673" rIns="91341" bIns="45673" rtlCol="0">
            <a:spAutoFit/>
          </a:bodyPr>
          <a:lstStyle/>
          <a:p>
            <a:pPr algn="ctr"/>
            <a:r>
              <a:rPr lang="ja-JP" altLang="en-US" sz="1400" dirty="0">
                <a:solidFill>
                  <a:prstClr val="black"/>
                </a:solidFill>
              </a:rPr>
              <a:t>後見監督人</a:t>
            </a:r>
          </a:p>
        </p:txBody>
      </p:sp>
      <p:sp>
        <p:nvSpPr>
          <p:cNvPr id="32" name="テキスト ボックス 31"/>
          <p:cNvSpPr txBox="1"/>
          <p:nvPr/>
        </p:nvSpPr>
        <p:spPr>
          <a:xfrm>
            <a:off x="635598" y="5044282"/>
            <a:ext cx="2403917" cy="1585049"/>
          </a:xfrm>
          <a:prstGeom prst="rect">
            <a:avLst/>
          </a:prstGeom>
          <a:noFill/>
        </p:spPr>
        <p:txBody>
          <a:bodyPr wrap="square" lIns="91341" tIns="45673" rIns="91341" bIns="45673" rtlCol="0">
            <a:spAutoFit/>
          </a:bodyPr>
          <a:lstStyle/>
          <a:p>
            <a:r>
              <a:rPr lang="ja-JP" altLang="en-US" sz="1300" dirty="0">
                <a:solidFill>
                  <a:prstClr val="black"/>
                </a:solidFill>
              </a:rPr>
              <a:t>○透明性の確保の例</a:t>
            </a:r>
            <a:endParaRPr lang="en-US" altLang="ja-JP" sz="1300" dirty="0">
              <a:solidFill>
                <a:prstClr val="black"/>
              </a:solidFill>
            </a:endParaRPr>
          </a:p>
          <a:p>
            <a:r>
              <a:rPr lang="ja-JP" altLang="en-US" sz="1200" dirty="0">
                <a:solidFill>
                  <a:prstClr val="black"/>
                </a:solidFill>
              </a:rPr>
              <a:t>　　法人外部の専門職の参加</a:t>
            </a:r>
            <a:endParaRPr lang="en-US" altLang="ja-JP" sz="1200" dirty="0">
              <a:solidFill>
                <a:prstClr val="black"/>
              </a:solidFill>
            </a:endParaRPr>
          </a:p>
          <a:p>
            <a:r>
              <a:rPr lang="ja-JP" altLang="en-US" sz="1200" dirty="0">
                <a:solidFill>
                  <a:prstClr val="black"/>
                </a:solidFill>
              </a:rPr>
              <a:t>　　（助言・チェック等）</a:t>
            </a:r>
            <a:endParaRPr lang="en-US" altLang="ja-JP" sz="1200" dirty="0">
              <a:solidFill>
                <a:prstClr val="black"/>
              </a:solidFill>
            </a:endParaRPr>
          </a:p>
          <a:p>
            <a:r>
              <a:rPr lang="ja-JP" altLang="en-US" sz="1200" dirty="0">
                <a:solidFill>
                  <a:prstClr val="black"/>
                </a:solidFill>
              </a:rPr>
              <a:t>　　（例）</a:t>
            </a:r>
            <a:endParaRPr lang="en-US" altLang="ja-JP" sz="1200" dirty="0">
              <a:solidFill>
                <a:prstClr val="black"/>
              </a:solidFill>
            </a:endParaRPr>
          </a:p>
          <a:p>
            <a:r>
              <a:rPr lang="ja-JP" altLang="en-US" sz="1200" dirty="0">
                <a:solidFill>
                  <a:prstClr val="black"/>
                </a:solidFill>
              </a:rPr>
              <a:t>　　　・法律関係者</a:t>
            </a:r>
            <a:endParaRPr lang="en-US" altLang="ja-JP" sz="1200" dirty="0">
              <a:solidFill>
                <a:prstClr val="black"/>
              </a:solidFill>
            </a:endParaRPr>
          </a:p>
          <a:p>
            <a:r>
              <a:rPr lang="ja-JP" altLang="en-US" sz="1200" dirty="0">
                <a:solidFill>
                  <a:prstClr val="black"/>
                </a:solidFill>
              </a:rPr>
              <a:t>　　　・医療関係者</a:t>
            </a:r>
            <a:endParaRPr lang="en-US" altLang="ja-JP" sz="1200" dirty="0">
              <a:solidFill>
                <a:prstClr val="black"/>
              </a:solidFill>
            </a:endParaRPr>
          </a:p>
          <a:p>
            <a:r>
              <a:rPr lang="ja-JP" altLang="en-US" sz="1200" dirty="0">
                <a:solidFill>
                  <a:prstClr val="black"/>
                </a:solidFill>
              </a:rPr>
              <a:t>　　　・会計関係者</a:t>
            </a:r>
            <a:endParaRPr lang="en-US" altLang="ja-JP" sz="1200" dirty="0">
              <a:solidFill>
                <a:prstClr val="black"/>
              </a:solidFill>
            </a:endParaRPr>
          </a:p>
          <a:p>
            <a:r>
              <a:rPr lang="ja-JP" altLang="en-US" sz="1200" dirty="0">
                <a:solidFill>
                  <a:prstClr val="black"/>
                </a:solidFill>
              </a:rPr>
              <a:t>　　　・福祉関係者　等</a:t>
            </a:r>
            <a:endParaRPr lang="en-US" altLang="ja-JP" sz="1200" dirty="0">
              <a:solidFill>
                <a:prstClr val="black"/>
              </a:solidFill>
            </a:endParaRPr>
          </a:p>
        </p:txBody>
      </p:sp>
      <p:sp>
        <p:nvSpPr>
          <p:cNvPr id="36" name="テキスト ボックス 35"/>
          <p:cNvSpPr txBox="1"/>
          <p:nvPr/>
        </p:nvSpPr>
        <p:spPr>
          <a:xfrm>
            <a:off x="6724261" y="3032954"/>
            <a:ext cx="1082148" cy="307682"/>
          </a:xfrm>
          <a:prstGeom prst="rect">
            <a:avLst/>
          </a:prstGeom>
          <a:noFill/>
        </p:spPr>
        <p:txBody>
          <a:bodyPr wrap="none" lIns="91341" tIns="45673" rIns="91341" bIns="45673" rtlCol="0">
            <a:spAutoFit/>
          </a:bodyPr>
          <a:lstStyle/>
          <a:p>
            <a:r>
              <a:rPr lang="ja-JP" altLang="en-US" sz="1400" dirty="0">
                <a:solidFill>
                  <a:prstClr val="white"/>
                </a:solidFill>
              </a:rPr>
              <a:t>家庭裁判所</a:t>
            </a:r>
          </a:p>
        </p:txBody>
      </p:sp>
      <p:sp>
        <p:nvSpPr>
          <p:cNvPr id="66" name="テキスト ボックス 65"/>
          <p:cNvSpPr txBox="1"/>
          <p:nvPr/>
        </p:nvSpPr>
        <p:spPr>
          <a:xfrm>
            <a:off x="391729" y="3185599"/>
            <a:ext cx="687725" cy="307777"/>
          </a:xfrm>
          <a:prstGeom prst="rect">
            <a:avLst/>
          </a:prstGeom>
          <a:noFill/>
        </p:spPr>
        <p:txBody>
          <a:bodyPr wrap="square" lIns="91341" tIns="45673" rIns="91341" bIns="45673" rtlCol="0">
            <a:spAutoFit/>
          </a:bodyPr>
          <a:lstStyle/>
          <a:p>
            <a:pPr algn="ctr"/>
            <a:r>
              <a:rPr lang="ja-JP" altLang="en-US" sz="1400" dirty="0">
                <a:solidFill>
                  <a:prstClr val="black"/>
                </a:solidFill>
              </a:rPr>
              <a:t>監督</a:t>
            </a:r>
          </a:p>
        </p:txBody>
      </p:sp>
      <p:sp>
        <p:nvSpPr>
          <p:cNvPr id="12" name="テキスト ボックス 11"/>
          <p:cNvSpPr txBox="1"/>
          <p:nvPr/>
        </p:nvSpPr>
        <p:spPr>
          <a:xfrm>
            <a:off x="195472" y="699066"/>
            <a:ext cx="9517057" cy="1031051"/>
          </a:xfrm>
          <a:prstGeom prst="rect">
            <a:avLst/>
          </a:prstGeom>
          <a:solidFill>
            <a:srgbClr val="CCFFFF"/>
          </a:solidFill>
          <a:ln>
            <a:solidFill>
              <a:schemeClr val="tx1"/>
            </a:solidFill>
          </a:ln>
        </p:spPr>
        <p:txBody>
          <a:bodyPr wrap="square" lIns="91341" tIns="45673" rIns="91341" bIns="45673" rtlCol="0">
            <a:spAutoFit/>
          </a:bodyPr>
          <a:lstStyle/>
          <a:p>
            <a:r>
              <a:rPr lang="ja-JP" altLang="en-US" sz="1300" b="1" u="sng" dirty="0">
                <a:solidFill>
                  <a:prstClr val="black"/>
                </a:solidFill>
              </a:rPr>
              <a:t>成年後見制度利用促進委員会意見（平成２９年１月）抜粋</a:t>
            </a:r>
            <a:endParaRPr lang="en-US" altLang="ja-JP" sz="1300" b="1" u="sng" dirty="0">
              <a:solidFill>
                <a:prstClr val="black"/>
              </a:solidFill>
            </a:endParaRPr>
          </a:p>
          <a:p>
            <a:r>
              <a:rPr lang="ja-JP" altLang="en-US" sz="1200" dirty="0">
                <a:solidFill>
                  <a:prstClr val="black"/>
                </a:solidFill>
              </a:rPr>
              <a:t>○　若年期からの制度利用が想定され、その特性も多様である障害者の場合、継続性や専門性の観点から、法人後見の活用が有用である場合もあり、</a:t>
            </a:r>
            <a:r>
              <a:rPr lang="ja-JP" altLang="en-US" sz="1200" dirty="0">
                <a:solidFill>
                  <a:srgbClr val="FF0000"/>
                </a:solidFill>
              </a:rPr>
              <a:t>後見監督等による利益相反等への対応を含めた透明性の確保を前提に</a:t>
            </a:r>
            <a:r>
              <a:rPr lang="ja-JP" altLang="en-US" sz="1200" dirty="0">
                <a:solidFill>
                  <a:prstClr val="black"/>
                </a:solidFill>
              </a:rPr>
              <a:t>、その活用を図っていくことが考えられる。</a:t>
            </a:r>
            <a:endParaRPr lang="en-US" altLang="ja-JP" sz="1200" dirty="0">
              <a:solidFill>
                <a:prstClr val="black"/>
              </a:solidFill>
            </a:endParaRPr>
          </a:p>
          <a:p>
            <a:r>
              <a:rPr lang="ja-JP" altLang="en-US" sz="1200" dirty="0">
                <a:solidFill>
                  <a:prstClr val="black"/>
                </a:solidFill>
              </a:rPr>
              <a:t>○　社会福祉法人においては、地域の様々なニーズを把握し、これらのニーズに対応していく中で、</a:t>
            </a:r>
            <a:r>
              <a:rPr lang="ja-JP" altLang="en-US" sz="1200" dirty="0">
                <a:solidFill>
                  <a:srgbClr val="FF0000"/>
                </a:solidFill>
              </a:rPr>
              <a:t>地域における公益的な取組の一つとして、低所得の高齢者・障害者に対して自ら成年後見を実施することも含め</a:t>
            </a:r>
            <a:r>
              <a:rPr lang="ja-JP" altLang="en-US" sz="1200" dirty="0">
                <a:solidFill>
                  <a:prstClr val="black"/>
                </a:solidFill>
              </a:rPr>
              <a:t>、その普及に向けた取組を実施することが期待される。</a:t>
            </a:r>
            <a:endParaRPr lang="en-US" altLang="ja-JP" sz="1200" dirty="0">
              <a:solidFill>
                <a:prstClr val="black"/>
              </a:solidFill>
            </a:endParaRPr>
          </a:p>
        </p:txBody>
      </p:sp>
      <p:sp>
        <p:nvSpPr>
          <p:cNvPr id="22" name="角丸四角形 21"/>
          <p:cNvSpPr/>
          <p:nvPr/>
        </p:nvSpPr>
        <p:spPr>
          <a:xfrm>
            <a:off x="6801465" y="5173760"/>
            <a:ext cx="2554050" cy="5310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400" dirty="0">
                <a:solidFill>
                  <a:prstClr val="black"/>
                </a:solidFill>
              </a:rPr>
              <a:t>法人のサービス利用者</a:t>
            </a:r>
            <a:endParaRPr lang="en-US" altLang="ja-JP" sz="1400" dirty="0">
              <a:solidFill>
                <a:prstClr val="black"/>
              </a:solidFill>
            </a:endParaRPr>
          </a:p>
          <a:p>
            <a:pPr algn="ctr"/>
            <a:r>
              <a:rPr lang="ja-JP" altLang="en-US" sz="1400" dirty="0">
                <a:solidFill>
                  <a:prstClr val="black"/>
                </a:solidFill>
              </a:rPr>
              <a:t>及び、それ以外の障害者等</a:t>
            </a:r>
          </a:p>
        </p:txBody>
      </p:sp>
      <p:sp>
        <p:nvSpPr>
          <p:cNvPr id="8" name="テキスト ボックス 7"/>
          <p:cNvSpPr txBox="1"/>
          <p:nvPr/>
        </p:nvSpPr>
        <p:spPr>
          <a:xfrm>
            <a:off x="8019290" y="1856170"/>
            <a:ext cx="1693200" cy="954012"/>
          </a:xfrm>
          <a:prstGeom prst="rect">
            <a:avLst/>
          </a:prstGeom>
          <a:solidFill>
            <a:schemeClr val="bg1"/>
          </a:solidFill>
          <a:ln>
            <a:solidFill>
              <a:schemeClr val="tx1"/>
            </a:solidFill>
          </a:ln>
        </p:spPr>
        <p:txBody>
          <a:bodyPr wrap="square" lIns="91341" tIns="45673" rIns="91341" bIns="45673" rtlCol="0">
            <a:spAutoFit/>
          </a:bodyPr>
          <a:lstStyle/>
          <a:p>
            <a:r>
              <a:rPr lang="ja-JP" altLang="en-US" sz="1300" dirty="0">
                <a:solidFill>
                  <a:prstClr val="black"/>
                </a:solidFill>
              </a:rPr>
              <a:t>後見等開始の審判</a:t>
            </a:r>
            <a:endParaRPr lang="en-US" altLang="ja-JP" sz="1300" dirty="0">
              <a:solidFill>
                <a:prstClr val="black"/>
              </a:solidFill>
            </a:endParaRPr>
          </a:p>
          <a:p>
            <a:r>
              <a:rPr lang="ja-JP" altLang="en-US" sz="1300" dirty="0">
                <a:solidFill>
                  <a:prstClr val="black"/>
                </a:solidFill>
              </a:rPr>
              <a:t>の申立て</a:t>
            </a:r>
            <a:endParaRPr lang="en-US" altLang="ja-JP" sz="1300" dirty="0">
              <a:solidFill>
                <a:prstClr val="black"/>
              </a:solidFill>
            </a:endParaRPr>
          </a:p>
          <a:p>
            <a:r>
              <a:rPr lang="ja-JP" altLang="en-US" sz="1000" dirty="0">
                <a:solidFill>
                  <a:prstClr val="black"/>
                </a:solidFill>
              </a:rPr>
              <a:t>  ・本人　・配偶者</a:t>
            </a:r>
            <a:endParaRPr lang="en-US" altLang="ja-JP" sz="1000" dirty="0">
              <a:solidFill>
                <a:prstClr val="black"/>
              </a:solidFill>
            </a:endParaRPr>
          </a:p>
          <a:p>
            <a:r>
              <a:rPr lang="ja-JP" altLang="en-US" sz="1000" dirty="0">
                <a:solidFill>
                  <a:prstClr val="black"/>
                </a:solidFill>
              </a:rPr>
              <a:t>  ・四親等以内の親族</a:t>
            </a:r>
            <a:endParaRPr lang="en-US" altLang="ja-JP" sz="1000" dirty="0">
              <a:solidFill>
                <a:prstClr val="black"/>
              </a:solidFill>
            </a:endParaRPr>
          </a:p>
          <a:p>
            <a:r>
              <a:rPr lang="ja-JP" altLang="en-US" sz="1000" dirty="0">
                <a:solidFill>
                  <a:prstClr val="black"/>
                </a:solidFill>
              </a:rPr>
              <a:t>  ・市区町村長</a:t>
            </a:r>
            <a:endParaRPr lang="en-US" altLang="ja-JP" sz="1000" dirty="0">
              <a:solidFill>
                <a:prstClr val="black"/>
              </a:solidFill>
            </a:endParaRPr>
          </a:p>
        </p:txBody>
      </p:sp>
      <p:cxnSp>
        <p:nvCxnSpPr>
          <p:cNvPr id="19" name="直線矢印コネクタ 18"/>
          <p:cNvCxnSpPr/>
          <p:nvPr/>
        </p:nvCxnSpPr>
        <p:spPr>
          <a:xfrm flipH="1">
            <a:off x="8017797" y="3192581"/>
            <a:ext cx="802556" cy="15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a:off x="4910284" y="5030598"/>
            <a:ext cx="165919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5417760" y="4891906"/>
            <a:ext cx="594835" cy="338459"/>
          </a:xfrm>
          <a:prstGeom prst="rect">
            <a:avLst/>
          </a:prstGeom>
          <a:solidFill>
            <a:schemeClr val="bg1"/>
          </a:solidFill>
        </p:spPr>
        <p:txBody>
          <a:bodyPr wrap="none" lIns="91341" tIns="45673" rIns="91341" bIns="45673" rtlCol="0">
            <a:spAutoFit/>
          </a:bodyPr>
          <a:lstStyle/>
          <a:p>
            <a:r>
              <a:rPr lang="ja-JP" altLang="en-US" sz="1600" dirty="0">
                <a:solidFill>
                  <a:prstClr val="black"/>
                </a:solidFill>
              </a:rPr>
              <a:t>参加</a:t>
            </a:r>
            <a:endParaRPr lang="en-US" altLang="ja-JP" sz="1600" dirty="0">
              <a:solidFill>
                <a:prstClr val="black"/>
              </a:solidFill>
            </a:endParaRPr>
          </a:p>
        </p:txBody>
      </p:sp>
      <p:sp>
        <p:nvSpPr>
          <p:cNvPr id="2" name="テキスト ボックス 1"/>
          <p:cNvSpPr txBox="1"/>
          <p:nvPr/>
        </p:nvSpPr>
        <p:spPr>
          <a:xfrm>
            <a:off x="2527816" y="2845750"/>
            <a:ext cx="3326352" cy="246126"/>
          </a:xfrm>
          <a:prstGeom prst="rect">
            <a:avLst/>
          </a:prstGeom>
          <a:noFill/>
        </p:spPr>
        <p:txBody>
          <a:bodyPr wrap="none" lIns="91341" tIns="45673" rIns="91341" bIns="45673" rtlCol="0">
            <a:spAutoFit/>
          </a:bodyPr>
          <a:lstStyle/>
          <a:p>
            <a:r>
              <a:rPr lang="en-US" altLang="ja-JP" sz="1000" dirty="0">
                <a:solidFill>
                  <a:prstClr val="black"/>
                </a:solidFill>
              </a:rPr>
              <a:t>※</a:t>
            </a:r>
            <a:r>
              <a:rPr lang="ja-JP" altLang="en-US" sz="1000" dirty="0">
                <a:solidFill>
                  <a:prstClr val="black"/>
                </a:solidFill>
              </a:rPr>
              <a:t>申立人等の請求又は裁判所の職権で必要に応じて選任</a:t>
            </a:r>
          </a:p>
        </p:txBody>
      </p:sp>
      <p:sp>
        <p:nvSpPr>
          <p:cNvPr id="41"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96</a:t>
            </a:fld>
            <a:endParaRPr lang="en-US" altLang="ja-JP" dirty="0">
              <a:solidFill>
                <a:prstClr val="black"/>
              </a:solidFill>
            </a:endParaRPr>
          </a:p>
        </p:txBody>
      </p:sp>
    </p:spTree>
    <p:extLst>
      <p:ext uri="{BB962C8B-B14F-4D97-AF65-F5344CB8AC3E}">
        <p14:creationId xmlns:p14="http://schemas.microsoft.com/office/powerpoint/2010/main" val="10148790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44091" y="836712"/>
            <a:ext cx="9633521" cy="18002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9201" indent="-179201" fontAlgn="auto">
              <a:spcBef>
                <a:spcPts val="0"/>
              </a:spcBef>
              <a:spcAft>
                <a:spcPts val="0"/>
              </a:spcAft>
            </a:pPr>
            <a:r>
              <a:rPr lang="ja-JP" altLang="en-US" sz="1400" dirty="0">
                <a:solidFill>
                  <a:prstClr val="black"/>
                </a:solidFill>
              </a:rPr>
              <a:t>○　平成２８年改正社会福祉法において、社会福祉法人の公益性・非営利性を踏まえ、法人の本旨から導かれる本来の役割を明確化するため、「地域における公益的な取組」の実施に関する責務規定が</a:t>
            </a:r>
            <a:r>
              <a:rPr lang="ja-JP" altLang="en-US" sz="1400" dirty="0">
                <a:solidFill>
                  <a:prstClr val="black"/>
                </a:solidFill>
                <a:latin typeface="ＭＳ Ｐゴシック" panose="020B0600070205080204" pitchFamily="50" charset="-128"/>
              </a:rPr>
              <a:t>創設</a:t>
            </a:r>
            <a:r>
              <a:rPr lang="ja-JP" altLang="en-US" sz="1400" dirty="0">
                <a:solidFill>
                  <a:prstClr val="black"/>
                </a:solidFill>
              </a:rPr>
              <a:t>された。</a:t>
            </a:r>
            <a:endParaRPr lang="en-US" altLang="ja-JP" sz="1400" dirty="0">
              <a:solidFill>
                <a:prstClr val="black"/>
              </a:solidFill>
            </a:endParaRPr>
          </a:p>
          <a:p>
            <a:pPr fontAlgn="auto">
              <a:spcBef>
                <a:spcPts val="0"/>
              </a:spcBef>
              <a:spcAft>
                <a:spcPts val="0"/>
              </a:spcAft>
            </a:pPr>
            <a:endParaRPr lang="en-US" altLang="ja-JP" sz="1400" dirty="0">
              <a:solidFill>
                <a:prstClr val="black"/>
              </a:solidFill>
            </a:endParaRPr>
          </a:p>
          <a:p>
            <a:pP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（参考）社会福祉法（昭和２６年法律第４５号）（抄）</a:t>
            </a:r>
          </a:p>
          <a:p>
            <a:pP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第２４条　（略）</a:t>
            </a:r>
          </a:p>
          <a:p>
            <a:pPr marL="448781" indent="-448781"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２　社会福祉法人は、社会福祉事業及び第二十六条第一項に規定する公益事業を行うに当たっては、日常生活又は社会生活上の支援を必要とする者に対して、無料又は低額な料金で、福祉サービスを積極的に提供するよう努めなければならない。　</a:t>
            </a:r>
          </a:p>
        </p:txBody>
      </p:sp>
      <p:grpSp>
        <p:nvGrpSpPr>
          <p:cNvPr id="32" name="グループ化 31"/>
          <p:cNvGrpSpPr/>
          <p:nvPr/>
        </p:nvGrpSpPr>
        <p:grpSpPr>
          <a:xfrm>
            <a:off x="272486" y="2924945"/>
            <a:ext cx="9361040" cy="2603930"/>
            <a:chOff x="272480" y="2918772"/>
            <a:chExt cx="9361040" cy="2253196"/>
          </a:xfrm>
        </p:grpSpPr>
        <p:sp>
          <p:nvSpPr>
            <p:cNvPr id="16" name="円/楕円 15"/>
            <p:cNvSpPr/>
            <p:nvPr/>
          </p:nvSpPr>
          <p:spPr>
            <a:xfrm>
              <a:off x="1225220" y="3259829"/>
              <a:ext cx="7472195" cy="1465316"/>
            </a:xfrm>
            <a:prstGeom prst="ellipse">
              <a:avLst/>
            </a:prstGeom>
            <a:noFill/>
            <a:ln w="101600" cmpd="thickThi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256" y="2935503"/>
              <a:ext cx="704776" cy="544050"/>
            </a:xfrm>
            <a:prstGeom prst="rect">
              <a:avLst/>
            </a:prstGeom>
          </p:spPr>
        </p:pic>
        <p:sp>
          <p:nvSpPr>
            <p:cNvPr id="5" name="角丸四角形 4"/>
            <p:cNvSpPr/>
            <p:nvPr/>
          </p:nvSpPr>
          <p:spPr>
            <a:xfrm>
              <a:off x="272480" y="2918772"/>
              <a:ext cx="3312368" cy="864096"/>
            </a:xfrm>
            <a:prstGeom prst="roundRect">
              <a:avLst/>
            </a:prstGeom>
            <a:pattFill prst="pct30">
              <a:fgClr>
                <a:srgbClr val="FF9933"/>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201" indent="-179201" fontAlgn="auto">
                <a:spcBef>
                  <a:spcPts val="0"/>
                </a:spcBef>
                <a:spcAft>
                  <a:spcPts val="0"/>
                </a:spcAft>
              </a:pPr>
              <a:r>
                <a:rPr lang="ja-JP" altLang="en-US" sz="1400" dirty="0">
                  <a:solidFill>
                    <a:prstClr val="black"/>
                  </a:solidFill>
                  <a:latin typeface="HG丸ｺﾞｼｯｸM-PRO" panose="020F0600000000000000" pitchFamily="50" charset="-128"/>
                  <a:ea typeface="HG丸ｺﾞｼｯｸM-PRO" panose="020F0600000000000000" pitchFamily="50" charset="-128"/>
                </a:rPr>
                <a:t>①　社会福祉事業又は公益事業を行うに当たって提供される「福祉サービス」であること</a:t>
              </a:r>
            </a:p>
          </p:txBody>
        </p:sp>
        <p:sp>
          <p:nvSpPr>
            <p:cNvPr id="26" name="角丸四角形 25"/>
            <p:cNvSpPr/>
            <p:nvPr/>
          </p:nvSpPr>
          <p:spPr>
            <a:xfrm>
              <a:off x="6321152" y="2918772"/>
              <a:ext cx="3312368" cy="864096"/>
            </a:xfrm>
            <a:prstGeom prst="roundRect">
              <a:avLst/>
            </a:prstGeom>
            <a:pattFill prst="pct30">
              <a:fgClr>
                <a:srgbClr val="FF9933"/>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201" indent="-179201" fontAlgn="auto">
                <a:spcBef>
                  <a:spcPts val="0"/>
                </a:spcBef>
                <a:spcAft>
                  <a:spcPts val="0"/>
                </a:spcAft>
              </a:pPr>
              <a:r>
                <a:rPr lang="ja-JP" altLang="en-US" sz="1400" dirty="0">
                  <a:solidFill>
                    <a:prstClr val="black"/>
                  </a:solidFill>
                  <a:latin typeface="HG丸ｺﾞｼｯｸM-PRO" panose="020F0600000000000000" pitchFamily="50" charset="-128"/>
                  <a:ea typeface="HG丸ｺﾞｼｯｸM-PRO" panose="020F0600000000000000" pitchFamily="50" charset="-128"/>
                </a:rPr>
                <a:t>②　「日常生活又は社会生活上の支援を必要とする者」に対する福祉サービスであること</a:t>
              </a:r>
            </a:p>
          </p:txBody>
        </p:sp>
        <p:sp>
          <p:nvSpPr>
            <p:cNvPr id="28" name="角丸四角形 27"/>
            <p:cNvSpPr/>
            <p:nvPr/>
          </p:nvSpPr>
          <p:spPr>
            <a:xfrm>
              <a:off x="3008784" y="4601114"/>
              <a:ext cx="3822971" cy="570854"/>
            </a:xfrm>
            <a:prstGeom prst="roundRect">
              <a:avLst/>
            </a:prstGeom>
            <a:pattFill prst="pct30">
              <a:fgClr>
                <a:srgbClr val="FF9933"/>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201" indent="-179201" fontAlgn="auto">
                <a:spcBef>
                  <a:spcPts val="0"/>
                </a:spcBef>
                <a:spcAft>
                  <a:spcPts val="0"/>
                </a:spcAft>
              </a:pPr>
              <a:r>
                <a:rPr lang="ja-JP" altLang="en-US" sz="1400" dirty="0">
                  <a:solidFill>
                    <a:prstClr val="black"/>
                  </a:solidFill>
                  <a:latin typeface="HG丸ｺﾞｼｯｸM-PRO" panose="020F0600000000000000" pitchFamily="50" charset="-128"/>
                  <a:ea typeface="HG丸ｺﾞｼｯｸM-PRO" panose="020F0600000000000000" pitchFamily="50" charset="-128"/>
                </a:rPr>
                <a:t>③　無料又は低額な料金で提供されること</a:t>
              </a:r>
            </a:p>
          </p:txBody>
        </p:sp>
      </p:grpSp>
      <p:sp>
        <p:nvSpPr>
          <p:cNvPr id="18" name="下矢印 17"/>
          <p:cNvSpPr/>
          <p:nvPr/>
        </p:nvSpPr>
        <p:spPr>
          <a:xfrm>
            <a:off x="4088912" y="5652829"/>
            <a:ext cx="1800200" cy="656783"/>
          </a:xfrm>
          <a:prstGeom prst="downArrow">
            <a:avLst/>
          </a:prstGeom>
          <a:pattFill prst="pct30">
            <a:fgClr>
              <a:srgbClr val="FF9999"/>
            </a:fgClr>
            <a:bgClr>
              <a:schemeClr val="bg1"/>
            </a:bgClr>
          </a:patt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9201" indent="-179201" fontAlgn="auto">
              <a:spcBef>
                <a:spcPts val="0"/>
              </a:spcBef>
              <a:spcAft>
                <a:spcPts val="0"/>
              </a:spcAft>
            </a:pP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0" name="正方形/長方形 29"/>
          <p:cNvSpPr/>
          <p:nvPr/>
        </p:nvSpPr>
        <p:spPr>
          <a:xfrm>
            <a:off x="1267927" y="5652872"/>
            <a:ext cx="8424313" cy="584681"/>
          </a:xfrm>
          <a:prstGeom prst="rect">
            <a:avLst/>
          </a:prstGeom>
        </p:spPr>
        <p:txBody>
          <a:bodyPr wrap="none" lIns="91341" tIns="45673" rIns="91341" bIns="45673">
            <a:spAutoFit/>
          </a:bodyPr>
          <a:lstStyle/>
          <a:p>
            <a:pPr fontAlgn="auto">
              <a:spcBef>
                <a:spcPts val="0"/>
              </a:spcBef>
              <a:spcAft>
                <a:spcPts val="0"/>
              </a:spcAft>
            </a:pPr>
            <a:r>
              <a:rPr lang="ja-JP" altLang="en-US" sz="1600" dirty="0">
                <a:solidFill>
                  <a:prstClr val="black"/>
                </a:solidFill>
                <a:latin typeface="ＤＦ特太ゴシック体" panose="020B0509000000000000" pitchFamily="49" charset="-128"/>
                <a:ea typeface="ＤＦ特太ゴシック体" panose="020B0509000000000000" pitchFamily="49" charset="-128"/>
              </a:rPr>
              <a:t>○　社会福祉法人の地域社会への貢献</a:t>
            </a:r>
            <a:endParaRPr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algn="ctr" fontAlgn="auto">
              <a:spcBef>
                <a:spcPts val="0"/>
              </a:spcBef>
              <a:spcAft>
                <a:spcPts val="0"/>
              </a:spcAft>
            </a:pPr>
            <a:r>
              <a:rPr lang="ja-JP" altLang="en-US" sz="1600" dirty="0">
                <a:solidFill>
                  <a:prstClr val="black"/>
                </a:solidFill>
                <a:latin typeface="ＤＦ特太ゴシック体" panose="020B0509000000000000" pitchFamily="49" charset="-128"/>
                <a:ea typeface="ＤＦ特太ゴシック体" panose="020B0509000000000000" pitchFamily="49" charset="-128"/>
              </a:rPr>
              <a:t>　　⇒　各法人が創意工夫をこらした多様な「地域における公益的な取組」を推進</a:t>
            </a:r>
            <a:endParaRPr lang="en-US" altLang="ja-JP" sz="160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31" name="メモ 30"/>
          <p:cNvSpPr/>
          <p:nvPr/>
        </p:nvSpPr>
        <p:spPr>
          <a:xfrm>
            <a:off x="128568" y="6381330"/>
            <a:ext cx="9649071" cy="432048"/>
          </a:xfrm>
          <a:prstGeom prst="foldedCorner">
            <a:avLst/>
          </a:prstGeom>
          <a:pattFill prst="pct25">
            <a:fgClr>
              <a:srgbClr val="FFFF00"/>
            </a:fgClr>
            <a:bgClr>
              <a:schemeClr val="bg1"/>
            </a:bgClr>
          </a:patt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latin typeface="HG丸ｺﾞｼｯｸM-PRO" panose="020F0600000000000000" pitchFamily="50" charset="-128"/>
                <a:ea typeface="HG丸ｺﾞｼｯｸM-PRO" panose="020F0600000000000000" pitchFamily="50" charset="-128"/>
              </a:rPr>
              <a:t>地域において、少子高齢化・人口減少などを踏まえた福祉ニーズに対応するサービスが充実</a:t>
            </a:r>
          </a:p>
        </p:txBody>
      </p:sp>
      <p:sp>
        <p:nvSpPr>
          <p:cNvPr id="34" name="テキスト ボックス 33"/>
          <p:cNvSpPr txBox="1"/>
          <p:nvPr/>
        </p:nvSpPr>
        <p:spPr>
          <a:xfrm>
            <a:off x="1352606" y="4044281"/>
            <a:ext cx="1567540" cy="400015"/>
          </a:xfrm>
          <a:prstGeom prst="rect">
            <a:avLst/>
          </a:prstGeom>
          <a:noFill/>
        </p:spPr>
        <p:txBody>
          <a:bodyPr wrap="square" lIns="91341" tIns="45673" rIns="91341" bIns="45673" rtlCol="0">
            <a:spAutoFit/>
          </a:bodyPr>
          <a:lstStyle/>
          <a:p>
            <a:pPr algn="ctr" fontAlgn="auto">
              <a:spcBef>
                <a:spcPts val="0"/>
              </a:spcBef>
              <a:spcAft>
                <a:spcPts val="0"/>
              </a:spcAft>
            </a:pPr>
            <a:r>
              <a:rPr lang="ja-JP" altLang="en-US" sz="1000" dirty="0">
                <a:solidFill>
                  <a:prstClr val="black"/>
                </a:solidFill>
                <a:latin typeface="Calibri"/>
                <a:ea typeface="ＭＳ Ｐゴシック"/>
              </a:rPr>
              <a:t>（在宅の単身高齢者や障害者への見守りなど）</a:t>
            </a:r>
          </a:p>
        </p:txBody>
      </p:sp>
      <p:grpSp>
        <p:nvGrpSpPr>
          <p:cNvPr id="38" name="グループ化 37"/>
          <p:cNvGrpSpPr/>
          <p:nvPr/>
        </p:nvGrpSpPr>
        <p:grpSpPr>
          <a:xfrm>
            <a:off x="6759574" y="4037003"/>
            <a:ext cx="1794029" cy="1192198"/>
            <a:chOff x="6609184" y="3964994"/>
            <a:chExt cx="1794029" cy="1192198"/>
          </a:xfrm>
        </p:grpSpPr>
        <p:pic>
          <p:nvPicPr>
            <p:cNvPr id="35" name="図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779" y="4440432"/>
              <a:ext cx="1001565" cy="716760"/>
            </a:xfrm>
            <a:prstGeom prst="rect">
              <a:avLst/>
            </a:prstGeom>
          </p:spPr>
        </p:pic>
        <p:sp>
          <p:nvSpPr>
            <p:cNvPr id="36" name="テキスト ボックス 35"/>
            <p:cNvSpPr txBox="1"/>
            <p:nvPr/>
          </p:nvSpPr>
          <p:spPr>
            <a:xfrm>
              <a:off x="6609184" y="3964994"/>
              <a:ext cx="1794029" cy="400110"/>
            </a:xfrm>
            <a:prstGeom prst="rect">
              <a:avLst/>
            </a:prstGeom>
            <a:noFill/>
          </p:spPr>
          <p:txBody>
            <a:bodyPr wrap="square" rtlCol="0">
              <a:spAutoFit/>
            </a:bodyPr>
            <a:lstStyle/>
            <a:p>
              <a:pPr algn="ctr" fontAlgn="auto">
                <a:spcBef>
                  <a:spcPts val="0"/>
                </a:spcBef>
                <a:spcAft>
                  <a:spcPts val="0"/>
                </a:spcAft>
              </a:pPr>
              <a:r>
                <a:rPr lang="ja-JP" altLang="en-US" sz="1000" dirty="0">
                  <a:solidFill>
                    <a:prstClr val="black"/>
                  </a:solidFill>
                  <a:latin typeface="Calibri"/>
                  <a:ea typeface="ＭＳ Ｐゴシック"/>
                </a:rPr>
                <a:t>（生活困窮世帯の子どもに</a:t>
              </a:r>
              <a:endParaRPr lang="en-US" altLang="ja-JP" sz="1000" dirty="0">
                <a:solidFill>
                  <a:prstClr val="black"/>
                </a:solidFill>
                <a:latin typeface="Calibri"/>
                <a:ea typeface="ＭＳ Ｐゴシック"/>
              </a:endParaRPr>
            </a:p>
            <a:p>
              <a:pPr algn="ctr" fontAlgn="auto">
                <a:spcBef>
                  <a:spcPts val="0"/>
                </a:spcBef>
                <a:spcAft>
                  <a:spcPts val="0"/>
                </a:spcAft>
              </a:pPr>
              <a:r>
                <a:rPr lang="ja-JP" altLang="en-US" sz="1000" dirty="0">
                  <a:solidFill>
                    <a:prstClr val="black"/>
                  </a:solidFill>
                  <a:latin typeface="Calibri"/>
                  <a:ea typeface="ＭＳ Ｐゴシック"/>
                </a:rPr>
                <a:t>対する学習支援など）</a:t>
              </a:r>
            </a:p>
          </p:txBody>
        </p:sp>
      </p:grpSp>
      <p:sp>
        <p:nvSpPr>
          <p:cNvPr id="41" name="テキスト ボックス 40"/>
          <p:cNvSpPr txBox="1"/>
          <p:nvPr/>
        </p:nvSpPr>
        <p:spPr>
          <a:xfrm>
            <a:off x="3951260" y="2708920"/>
            <a:ext cx="1794029" cy="246126"/>
          </a:xfrm>
          <a:prstGeom prst="rect">
            <a:avLst/>
          </a:prstGeom>
          <a:noFill/>
        </p:spPr>
        <p:txBody>
          <a:bodyPr wrap="square" lIns="91341" tIns="45673" rIns="91341" bIns="45673" rtlCol="0">
            <a:spAutoFit/>
          </a:bodyPr>
          <a:lstStyle/>
          <a:p>
            <a:pPr algn="ctr" fontAlgn="auto">
              <a:spcBef>
                <a:spcPts val="0"/>
              </a:spcBef>
              <a:spcAft>
                <a:spcPts val="0"/>
              </a:spcAft>
            </a:pPr>
            <a:r>
              <a:rPr lang="en-US" altLang="ja-JP" sz="1000" dirty="0">
                <a:solidFill>
                  <a:prstClr val="black"/>
                </a:solidFill>
                <a:latin typeface="ＤＦ特太ゴシック体" panose="020B0509000000000000" pitchFamily="49" charset="-128"/>
                <a:ea typeface="ＤＦ特太ゴシック体" panose="020B0509000000000000" pitchFamily="49" charset="-128"/>
              </a:rPr>
              <a:t>【</a:t>
            </a:r>
            <a:r>
              <a:rPr lang="ja-JP" altLang="en-US" sz="1000" dirty="0">
                <a:solidFill>
                  <a:prstClr val="black"/>
                </a:solidFill>
                <a:latin typeface="ＤＦ特太ゴシック体" panose="020B0509000000000000" pitchFamily="49" charset="-128"/>
                <a:ea typeface="ＤＦ特太ゴシック体" panose="020B0509000000000000" pitchFamily="49" charset="-128"/>
              </a:rPr>
              <a:t>社会福祉法人</a:t>
            </a:r>
            <a:r>
              <a:rPr lang="en-US" altLang="ja-JP" sz="1000" dirty="0">
                <a:solidFill>
                  <a:prstClr val="black"/>
                </a:solidFill>
                <a:latin typeface="ＤＦ特太ゴシック体" panose="020B0509000000000000" pitchFamily="49" charset="-128"/>
                <a:ea typeface="ＤＦ特太ゴシック体" panose="020B0509000000000000" pitchFamily="49" charset="-128"/>
              </a:rPr>
              <a:t>】</a:t>
            </a:r>
            <a:endParaRPr lang="ja-JP" altLang="en-US" sz="100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42" name="角丸四角形吹き出し 41"/>
          <p:cNvSpPr/>
          <p:nvPr/>
        </p:nvSpPr>
        <p:spPr>
          <a:xfrm>
            <a:off x="56485" y="4581996"/>
            <a:ext cx="1230307" cy="935256"/>
          </a:xfrm>
          <a:prstGeom prst="wedgeRoundRectCallout">
            <a:avLst>
              <a:gd name="adj1" fmla="val 42524"/>
              <a:gd name="adj2" fmla="val -131437"/>
              <a:gd name="adj3" fmla="val 16667"/>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（留意点）</a:t>
            </a:r>
            <a:endParaRPr lang="en-US" altLang="ja-JP" sz="10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社会福祉と関連のない事業は該当しない</a:t>
            </a:r>
          </a:p>
        </p:txBody>
      </p:sp>
      <p:sp>
        <p:nvSpPr>
          <p:cNvPr id="43" name="角丸四角形吹き出し 42"/>
          <p:cNvSpPr/>
          <p:nvPr/>
        </p:nvSpPr>
        <p:spPr>
          <a:xfrm>
            <a:off x="8475253" y="4798005"/>
            <a:ext cx="1374322" cy="935256"/>
          </a:xfrm>
          <a:prstGeom prst="wedgeRoundRectCallout">
            <a:avLst>
              <a:gd name="adj1" fmla="val -57382"/>
              <a:gd name="adj2" fmla="val -163493"/>
              <a:gd name="adj3" fmla="val 16667"/>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（留意点）</a:t>
            </a:r>
            <a:endParaRPr lang="en-US" altLang="ja-JP" sz="10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心身の状況や家庭環境、経済的な理由により支援を要する者が対象</a:t>
            </a:r>
          </a:p>
        </p:txBody>
      </p:sp>
      <p:sp>
        <p:nvSpPr>
          <p:cNvPr id="44" name="角丸四角形吹き出し 43"/>
          <p:cNvSpPr/>
          <p:nvPr/>
        </p:nvSpPr>
        <p:spPr>
          <a:xfrm>
            <a:off x="3296819" y="4160643"/>
            <a:ext cx="3168352" cy="564508"/>
          </a:xfrm>
          <a:prstGeom prst="wedgeRoundRectCallout">
            <a:avLst>
              <a:gd name="adj1" fmla="val -29806"/>
              <a:gd name="adj2" fmla="val 96948"/>
              <a:gd name="adj3" fmla="val 16667"/>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（留意点）</a:t>
            </a:r>
            <a:endParaRPr lang="en-US" altLang="ja-JP" sz="10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法人の費用負担により、料金を徴収しない又は費用を下回る料金を徴収して実施するもの</a:t>
            </a:r>
          </a:p>
        </p:txBody>
      </p:sp>
      <p:sp>
        <p:nvSpPr>
          <p:cNvPr id="6" name="正方形/長方形 5"/>
          <p:cNvSpPr/>
          <p:nvPr/>
        </p:nvSpPr>
        <p:spPr>
          <a:xfrm>
            <a:off x="1358780" y="3717032"/>
            <a:ext cx="7194630" cy="338554"/>
          </a:xfrm>
          <a:prstGeom prst="rect">
            <a:avLst/>
          </a:prstGeom>
        </p:spPr>
        <p:txBody>
          <a:bodyPr wrap="square" lIns="91341" tIns="45673" rIns="91341" bIns="45673">
            <a:spAutoFit/>
          </a:bodyPr>
          <a:lstStyle/>
          <a:p>
            <a:pPr algn="ctr" fontAlgn="auto">
              <a:spcBef>
                <a:spcPts val="0"/>
              </a:spcBef>
              <a:spcAft>
                <a:spcPts val="0"/>
              </a:spcAft>
            </a:pPr>
            <a:r>
              <a:rPr lang="ja-JP" altLang="en-US" sz="1600" u="sng" dirty="0">
                <a:solidFill>
                  <a:srgbClr val="1F497D">
                    <a:lumMod val="60000"/>
                    <a:lumOff val="40000"/>
                  </a:srgbClr>
                </a:solidFill>
                <a:effectLst>
                  <a:outerShdw blurRad="38100" dist="38100" dir="2700000" algn="tl">
                    <a:srgbClr val="000000">
                      <a:alpha val="43137"/>
                    </a:srgbClr>
                  </a:outerShdw>
                </a:effectLst>
                <a:latin typeface="ＤＦ特太ゴシック体" panose="020B0509000000000000" pitchFamily="49" charset="-128"/>
                <a:ea typeface="ＤＦ特太ゴシック体" panose="020B0509000000000000" pitchFamily="49" charset="-128"/>
              </a:rPr>
              <a:t>地域における公益的な取組</a:t>
            </a:r>
            <a:endParaRPr lang="ja-JP" altLang="en-US" sz="1600" u="sng" dirty="0">
              <a:solidFill>
                <a:srgbClr val="1F497D">
                  <a:lumMod val="60000"/>
                  <a:lumOff val="40000"/>
                </a:srgbClr>
              </a:solidFill>
              <a:effectLst>
                <a:outerShdw blurRad="38100" dist="38100" dir="2700000" algn="tl">
                  <a:srgbClr val="000000">
                    <a:alpha val="43137"/>
                  </a:srgbClr>
                </a:outerShdw>
              </a:effectLst>
              <a:latin typeface="Calibri"/>
              <a:ea typeface="ＭＳ Ｐゴシック"/>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431" y="4492140"/>
            <a:ext cx="656329" cy="870558"/>
          </a:xfrm>
          <a:prstGeom prst="rect">
            <a:avLst/>
          </a:prstGeom>
        </p:spPr>
      </p:pic>
      <p:sp>
        <p:nvSpPr>
          <p:cNvPr id="27" name="額縁 26"/>
          <p:cNvSpPr/>
          <p:nvPr/>
        </p:nvSpPr>
        <p:spPr>
          <a:xfrm>
            <a:off x="52989" y="337352"/>
            <a:ext cx="9736569" cy="427405"/>
          </a:xfrm>
          <a:prstGeom prst="bevel">
            <a:avLst/>
          </a:prstGeom>
          <a:pattFill prst="pct30">
            <a:fgClr>
              <a:schemeClr val="accent1">
                <a:lumMod val="60000"/>
                <a:lumOff val="40000"/>
              </a:schemeClr>
            </a:fgClr>
            <a:bgClr>
              <a:schemeClr val="bg1"/>
            </a:bgClr>
          </a:patt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2000" dirty="0">
                <a:solidFill>
                  <a:prstClr val="black"/>
                </a:solidFill>
                <a:latin typeface="ＤＦ特太ゴシック体" panose="020B0509000000000000" pitchFamily="49" charset="-128"/>
                <a:ea typeface="ＤＦ特太ゴシック体" panose="020B0509000000000000" pitchFamily="49" charset="-128"/>
              </a:rPr>
              <a:t>「地域における公益的な取組」について</a:t>
            </a:r>
          </a:p>
        </p:txBody>
      </p:sp>
      <p:sp>
        <p:nvSpPr>
          <p:cNvPr id="3" name="テキスト ボックス 2"/>
          <p:cNvSpPr txBox="1"/>
          <p:nvPr/>
        </p:nvSpPr>
        <p:spPr>
          <a:xfrm>
            <a:off x="6915390" y="55679"/>
            <a:ext cx="2796140" cy="276999"/>
          </a:xfrm>
          <a:prstGeom prst="rect">
            <a:avLst/>
          </a:prstGeom>
          <a:noFill/>
        </p:spPr>
        <p:txBody>
          <a:bodyPr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（社会・援護局福祉基盤課作成資料）</a:t>
            </a:r>
            <a:endParaRPr lang="en-US" altLang="ja-JP" sz="1200" dirty="0">
              <a:solidFill>
                <a:prstClr val="black"/>
              </a:solidFill>
              <a:latin typeface="Calibri"/>
              <a:ea typeface="ＭＳ Ｐゴシック"/>
            </a:endParaRPr>
          </a:p>
        </p:txBody>
      </p:sp>
      <p:sp>
        <p:nvSpPr>
          <p:cNvPr id="25"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97</a:t>
            </a:fld>
            <a:endParaRPr lang="en-US" altLang="ja-JP" dirty="0">
              <a:solidFill>
                <a:prstClr val="black"/>
              </a:solidFill>
            </a:endParaRPr>
          </a:p>
        </p:txBody>
      </p:sp>
    </p:spTree>
    <p:extLst>
      <p:ext uri="{BB962C8B-B14F-4D97-AF65-F5344CB8AC3E}">
        <p14:creationId xmlns:p14="http://schemas.microsoft.com/office/powerpoint/2010/main" val="5986249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a:t>４</a:t>
            </a:r>
            <a:r>
              <a:rPr lang="ja-JP" altLang="en-US" sz="3600" dirty="0" smtClean="0">
                <a:solidFill>
                  <a:schemeClr val="tx1"/>
                </a:solidFill>
              </a:rPr>
              <a:t>　「障害福祉サービス等の提供に係る意思決定ガイドライン」について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98</a:t>
            </a:fld>
            <a:endParaRPr lang="en-US" altLang="ja-JP">
              <a:solidFill>
                <a:prstClr val="black"/>
              </a:solidFill>
            </a:endParaRPr>
          </a:p>
        </p:txBody>
      </p:sp>
    </p:spTree>
    <p:extLst>
      <p:ext uri="{BB962C8B-B14F-4D97-AF65-F5344CB8AC3E}">
        <p14:creationId xmlns:p14="http://schemas.microsoft.com/office/powerpoint/2010/main" val="4070455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20651" y="210127"/>
            <a:ext cx="7566841" cy="338554"/>
          </a:xfrm>
          <a:prstGeom prst="rect">
            <a:avLst/>
          </a:prstGeom>
          <a:solidFill>
            <a:schemeClr val="accent1">
              <a:lumMod val="20000"/>
              <a:lumOff val="80000"/>
            </a:schemeClr>
          </a:solidFill>
          <a:ln>
            <a:solidFill>
              <a:schemeClr val="tx1"/>
            </a:solidFill>
          </a:ln>
        </p:spPr>
        <p:txBody>
          <a:bodyPr wrap="square" lIns="91341" tIns="45673" rIns="91341" bIns="45673" rtlCol="0">
            <a:spAutoFit/>
          </a:bodyPr>
          <a:lstStyle/>
          <a:p>
            <a:pPr algn="ctr" fontAlgn="auto">
              <a:spcBef>
                <a:spcPts val="0"/>
              </a:spcBef>
              <a:spcAft>
                <a:spcPts val="0"/>
              </a:spcAft>
            </a:pPr>
            <a:r>
              <a:rPr lang="ja-JP" altLang="en-US" sz="1600" dirty="0">
                <a:solidFill>
                  <a:prstClr val="black"/>
                </a:solidFill>
                <a:latin typeface="Calibri"/>
                <a:ea typeface="ＭＳ Ｐゴシック"/>
              </a:rPr>
              <a:t>「障害福祉サービス等の提供に係る意思決定支援ガイドライン」の概要　</a:t>
            </a:r>
          </a:p>
        </p:txBody>
      </p:sp>
      <p:sp>
        <p:nvSpPr>
          <p:cNvPr id="5" name="テキスト ボックス 4"/>
          <p:cNvSpPr txBox="1"/>
          <p:nvPr/>
        </p:nvSpPr>
        <p:spPr>
          <a:xfrm>
            <a:off x="116469" y="2224561"/>
            <a:ext cx="9673074" cy="4444802"/>
          </a:xfrm>
          <a:prstGeom prst="rect">
            <a:avLst/>
          </a:prstGeom>
          <a:noFill/>
          <a:ln w="6350">
            <a:solidFill>
              <a:schemeClr val="tx1"/>
            </a:solidFill>
          </a:ln>
        </p:spPr>
        <p:txBody>
          <a:bodyPr wrap="square" lIns="91341" tIns="45673" rIns="91341" bIns="45673" rtlCol="0">
            <a:spAutoFit/>
          </a:bodyPr>
          <a:lstStyle/>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u="sng" dirty="0">
                <a:solidFill>
                  <a:prstClr val="black"/>
                </a:solidFill>
                <a:latin typeface="Calibri"/>
                <a:ea typeface="ＭＳ Ｐゴシック"/>
              </a:rPr>
              <a:t>１．意思決定支援の定義</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意思決定支援とは、自ら意思を決定することに困難を抱える障害者が、日常生活や社会生活に関して自らの意思が反映された生活を</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送ることができるように、可能な限り本人が自ら意志決定できるよう支援し、本人の意思の確認や意思及び選好を推定し、支援を尽くして</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も本人の意思及び選好の推定が困難な場合には、最後の手段として本人の最善の利益を検討のために事業者の職員が行う支援の行</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為及び仕組みをいう。</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ja-JP" altLang="en-US" sz="6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u="sng" dirty="0">
                <a:solidFill>
                  <a:prstClr val="black"/>
                </a:solidFill>
                <a:latin typeface="Calibri"/>
                <a:ea typeface="ＭＳ Ｐゴシック"/>
              </a:rPr>
              <a:t>２．意思決定を構成する要素</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（１）本人の判断能力</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障害による判断能力の程度は、意思決定に大きな影響を与える。意思決定を進める上で、本人の判断能力の程度について慎重な</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アセスメントが重要。</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ja-JP" altLang="en-US" sz="6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（２）意思決定支援が必要な場面</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（３）人的・物理的環境による影響</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意思決定支援は、本人に関わる職員や関係者による人的な影響や環境による影響、本人の経験の影響を受ける。</a:t>
            </a:r>
          </a:p>
        </p:txBody>
      </p:sp>
      <p:sp>
        <p:nvSpPr>
          <p:cNvPr id="11" name="テキスト ボックス 10"/>
          <p:cNvSpPr txBox="1"/>
          <p:nvPr/>
        </p:nvSpPr>
        <p:spPr>
          <a:xfrm>
            <a:off x="304620" y="4523388"/>
            <a:ext cx="4180328" cy="1426031"/>
          </a:xfrm>
          <a:prstGeom prst="rect">
            <a:avLst/>
          </a:prstGeom>
          <a:noFill/>
          <a:ln>
            <a:solidFill>
              <a:schemeClr val="tx1"/>
            </a:solidFill>
          </a:ln>
        </p:spPr>
        <p:txBody>
          <a:bodyPr wrap="square" lIns="91341" tIns="45673" rIns="91341" bIns="45673" rtlCol="0">
            <a:spAutoFit/>
          </a:bodyPr>
          <a:lstStyle/>
          <a:p>
            <a:pPr algn="just" fontAlgn="auto">
              <a:lnSpc>
                <a:spcPts val="1320"/>
              </a:lnSpc>
              <a:spcBef>
                <a:spcPts val="0"/>
              </a:spcBef>
              <a:spcAft>
                <a:spcPts val="0"/>
              </a:spcAft>
            </a:pPr>
            <a:r>
              <a:rPr lang="ja-JP" altLang="en-US" sz="1200" u="sng" dirty="0">
                <a:solidFill>
                  <a:prstClr val="black"/>
                </a:solidFill>
                <a:latin typeface="Calibri"/>
                <a:ea typeface="ＭＳ Ｐゴシック"/>
              </a:rPr>
              <a:t>①　日常生活における場面</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例えば食事・衣服の選択・外出・排せつ・整容・入浴等</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基本的生活習慣に関する場面の他、複数用意された余</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暇活動プログラムへの参加を選ぶ等の場面が考えられ</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る。</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日頃から本人の生活に関わる事業者の職員が、場面</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に応じて即応的に行う直接支援の全てに意思決定支援</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の要素が含まれている。</a:t>
            </a:r>
            <a:endParaRPr lang="en-US" altLang="ja-JP" sz="1200" dirty="0">
              <a:solidFill>
                <a:prstClr val="black"/>
              </a:solidFill>
              <a:latin typeface="Calibri"/>
              <a:ea typeface="ＭＳ Ｐゴシック"/>
            </a:endParaRPr>
          </a:p>
        </p:txBody>
      </p:sp>
      <p:sp>
        <p:nvSpPr>
          <p:cNvPr id="12" name="テキスト ボックス 11"/>
          <p:cNvSpPr txBox="1"/>
          <p:nvPr/>
        </p:nvSpPr>
        <p:spPr>
          <a:xfrm>
            <a:off x="4641015" y="4509259"/>
            <a:ext cx="4992555" cy="1426031"/>
          </a:xfrm>
          <a:prstGeom prst="rect">
            <a:avLst/>
          </a:prstGeom>
          <a:noFill/>
          <a:ln>
            <a:solidFill>
              <a:schemeClr val="tx1"/>
            </a:solidFill>
          </a:ln>
        </p:spPr>
        <p:txBody>
          <a:bodyPr wrap="square" lIns="91341" tIns="45673" rIns="91341" bIns="45673" rtlCol="0">
            <a:spAutoFit/>
          </a:bodyPr>
          <a:lstStyle/>
          <a:p>
            <a:pPr algn="just" fontAlgn="auto">
              <a:lnSpc>
                <a:spcPts val="1320"/>
              </a:lnSpc>
              <a:spcBef>
                <a:spcPts val="0"/>
              </a:spcBef>
              <a:spcAft>
                <a:spcPts val="0"/>
              </a:spcAft>
            </a:pPr>
            <a:r>
              <a:rPr lang="ja-JP" altLang="en-US" sz="1200" u="sng" dirty="0">
                <a:solidFill>
                  <a:prstClr val="black"/>
                </a:solidFill>
                <a:latin typeface="Calibri"/>
                <a:ea typeface="ＭＳ Ｐゴシック"/>
              </a:rPr>
              <a:t>②　社会生活における場面</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自宅からグループホームや入所施設等に住まいの場を移す場面</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や、入所施設から地域移行してグループホームや一人暮らしを選ぶ</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場面等が、意思決定支援の重要な場面として考えられる。</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体験の機会の活用を含め、本人の意思確認を最大限の努力で行</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a:t>
            </a:r>
            <a:r>
              <a:rPr lang="ja-JP" altLang="en-US" sz="1200" dirty="0" err="1">
                <a:solidFill>
                  <a:prstClr val="black"/>
                </a:solidFill>
                <a:latin typeface="Calibri"/>
                <a:ea typeface="ＭＳ Ｐゴシック"/>
              </a:rPr>
              <a:t>う</a:t>
            </a:r>
            <a:r>
              <a:rPr lang="ja-JP" altLang="en-US" sz="1200" dirty="0">
                <a:solidFill>
                  <a:prstClr val="black"/>
                </a:solidFill>
                <a:latin typeface="Calibri"/>
                <a:ea typeface="ＭＳ Ｐゴシック"/>
              </a:rPr>
              <a:t>ことを前提に、事業者、家族や成年後見人等が集まり、判断の根</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拠を明確にしながら、より制限の少ない生活への移行を原則として、</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意思決定支援を進める必要がある。</a:t>
            </a:r>
          </a:p>
        </p:txBody>
      </p:sp>
      <p:sp>
        <p:nvSpPr>
          <p:cNvPr id="16" name="角丸四角形 15"/>
          <p:cNvSpPr/>
          <p:nvPr/>
        </p:nvSpPr>
        <p:spPr>
          <a:xfrm>
            <a:off x="116464" y="2081090"/>
            <a:ext cx="1560172"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1400" dirty="0">
                <a:solidFill>
                  <a:prstClr val="black"/>
                </a:solidFill>
              </a:rPr>
              <a:t>Ⅱ</a:t>
            </a:r>
            <a:r>
              <a:rPr lang="ja-JP" altLang="en-US" sz="1400" dirty="0">
                <a:solidFill>
                  <a:prstClr val="black"/>
                </a:solidFill>
              </a:rPr>
              <a:t>　総　論</a:t>
            </a:r>
          </a:p>
        </p:txBody>
      </p:sp>
      <p:sp>
        <p:nvSpPr>
          <p:cNvPr id="8" name="テキスト ボックス 7"/>
          <p:cNvSpPr txBox="1"/>
          <p:nvPr/>
        </p:nvSpPr>
        <p:spPr>
          <a:xfrm>
            <a:off x="116469" y="932555"/>
            <a:ext cx="9673074" cy="1015663"/>
          </a:xfrm>
          <a:prstGeom prst="rect">
            <a:avLst/>
          </a:prstGeom>
          <a:noFill/>
          <a:ln w="6350">
            <a:solidFill>
              <a:schemeClr val="tx1"/>
            </a:solidFill>
          </a:ln>
        </p:spPr>
        <p:txBody>
          <a:bodyPr wrap="square" lIns="91341" tIns="45673" rIns="91341" bIns="45673" rtlCol="0">
            <a:spAutoFit/>
          </a:bodyPr>
          <a:lstStyle/>
          <a:p>
            <a:pPr fontAlgn="auto">
              <a:spcBef>
                <a:spcPts val="0"/>
              </a:spcBef>
              <a:spcAft>
                <a:spcPts val="0"/>
              </a:spcAft>
            </a:pPr>
            <a:endParaRPr lang="en-US" altLang="ja-JP" sz="600" dirty="0">
              <a:solidFill>
                <a:prstClr val="black"/>
              </a:solidFill>
              <a:latin typeface="Calibri"/>
              <a:ea typeface="ＭＳ Ｐゴシック"/>
            </a:endParaRPr>
          </a:p>
          <a:p>
            <a:pPr fontAlgn="auto">
              <a:spcBef>
                <a:spcPts val="0"/>
              </a:spcBef>
              <a:spcAft>
                <a:spcPts val="0"/>
              </a:spcAft>
            </a:pPr>
            <a:endParaRPr lang="en-US" altLang="ja-JP" sz="6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障害者総合支援法においては、障害者が「どこで誰と生活するかについての選択の機会が確保」される旨を規定し、指定事業者や指　</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定相談支援事業者に対し、「意思決定支援」を重要な取組として位置付けている。</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今般、意思決定支援の定義や意義、標準的なプロセスや留意点を取りまとめたガイドラインを作成し、事業者や成年後見の担い手を</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含めた関係者間で共有することを通じて、障害者の意思を尊重した質の高いサービスの提供に資することを目的とするもの。</a:t>
            </a:r>
          </a:p>
        </p:txBody>
      </p:sp>
      <p:sp>
        <p:nvSpPr>
          <p:cNvPr id="9" name="角丸四角形 8"/>
          <p:cNvSpPr/>
          <p:nvPr/>
        </p:nvSpPr>
        <p:spPr>
          <a:xfrm>
            <a:off x="116504" y="764712"/>
            <a:ext cx="1560173"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1400" dirty="0">
                <a:solidFill>
                  <a:prstClr val="black"/>
                </a:solidFill>
              </a:rPr>
              <a:t>Ⅰ</a:t>
            </a:r>
            <a:r>
              <a:rPr lang="ja-JP" altLang="en-US" sz="1400" dirty="0">
                <a:solidFill>
                  <a:prstClr val="black"/>
                </a:solidFill>
              </a:rPr>
              <a:t>　趣　旨</a:t>
            </a:r>
          </a:p>
        </p:txBody>
      </p:sp>
      <p:sp>
        <p:nvSpPr>
          <p:cNvPr id="10"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99</a:t>
            </a:fld>
            <a:endParaRPr lang="en-US" altLang="ja-JP" dirty="0">
              <a:solidFill>
                <a:prstClr val="black"/>
              </a:solidFill>
            </a:endParaRPr>
          </a:p>
        </p:txBody>
      </p:sp>
    </p:spTree>
    <p:extLst>
      <p:ext uri="{BB962C8B-B14F-4D97-AF65-F5344CB8AC3E}">
        <p14:creationId xmlns:p14="http://schemas.microsoft.com/office/powerpoint/2010/main" val="4105150156"/>
      </p:ext>
    </p:extLst>
  </p:cSld>
  <p:clrMapOvr>
    <a:masterClrMapping/>
  </p:clrMapOvr>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dirty="0" smtClean="0"/>
        </a:defPPr>
      </a:lstStyle>
      <a:style>
        <a:lnRef idx="1">
          <a:schemeClr val="accent5"/>
        </a:lnRef>
        <a:fillRef idx="2">
          <a:schemeClr val="accent5"/>
        </a:fillRef>
        <a:effectRef idx="1">
          <a:schemeClr val="accent5"/>
        </a:effectRef>
        <a:fontRef idx="minor">
          <a:schemeClr val="dk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6804" tIns="7359" rIns="36804" bIns="7359" numCol="1" anchor="t" anchorCtr="0" compatLnSpc="1">
        <a:prstTxWarp prst="textNoShape">
          <a:avLst/>
        </a:prstTxWarp>
      </a:bodyPr>
      <a:lstStyle>
        <a:defPPr marL="119063" marR="0" indent="-119063" algn="l" defTabSz="873125" rtl="0" eaLnBrk="1" fontAlgn="base"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6804" tIns="7359" rIns="36804" bIns="7359" numCol="1" anchor="t" anchorCtr="0" compatLnSpc="1">
        <a:prstTxWarp prst="textNoShape">
          <a:avLst/>
        </a:prstTxWarp>
      </a:bodyPr>
      <a:lstStyle>
        <a:defPPr marL="119063" marR="0" indent="-119063" algn="l" defTabSz="873125" rtl="0" eaLnBrk="1" fontAlgn="base"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chemeClr val="tx1"/>
            </a:solidFill>
            <a:effectLst/>
            <a:latin typeface="Arial" charset="0"/>
            <a:ea typeface="ＭＳ Ｐゴシック" pitchFamily="50" charset="-128"/>
          </a:defRPr>
        </a:defPPr>
      </a:lstStyle>
    </a:lnDef>
    <a:txDef>
      <a:spPr>
        <a:noFill/>
      </a:spPr>
      <a:bodyPr wrap="none" rtlCol="0">
        <a:spAutoFit/>
      </a:bodyPr>
      <a:lstStyle>
        <a:defPPr>
          <a:defRPr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23907</TotalTime>
  <Words>21526</Words>
  <Application>Microsoft Office PowerPoint</Application>
  <PresentationFormat>A4 210 x 297 mm</PresentationFormat>
  <Paragraphs>5798</Paragraphs>
  <Slides>174</Slides>
  <Notes>52</Notes>
  <HiddenSlides>0</HiddenSlides>
  <MMClips>0</MMClips>
  <ScaleCrop>false</ScaleCrop>
  <HeadingPairs>
    <vt:vector size="6" baseType="variant">
      <vt:variant>
        <vt:lpstr>テーマ</vt:lpstr>
      </vt:variant>
      <vt:variant>
        <vt:i4>6</vt:i4>
      </vt:variant>
      <vt:variant>
        <vt:lpstr>埋め込まれた OLE サーバー</vt:lpstr>
      </vt:variant>
      <vt:variant>
        <vt:i4>1</vt:i4>
      </vt:variant>
      <vt:variant>
        <vt:lpstr>スライド タイトル</vt:lpstr>
      </vt:variant>
      <vt:variant>
        <vt:i4>174</vt:i4>
      </vt:variant>
    </vt:vector>
  </HeadingPairs>
  <TitlesOfParts>
    <vt:vector size="181" baseType="lpstr">
      <vt:lpstr>標準デザイン</vt:lpstr>
      <vt:lpstr>デザインの設定</vt:lpstr>
      <vt:lpstr>1_デザインの設定</vt:lpstr>
      <vt:lpstr>6_標準デザイン</vt:lpstr>
      <vt:lpstr>2_標準デザイン</vt:lpstr>
      <vt:lpstr>1_Office テーマ</vt:lpstr>
      <vt:lpstr>Document</vt:lpstr>
      <vt:lpstr>PowerPoint プレゼンテーション</vt:lpstr>
      <vt:lpstr>本講義の獲得目標</vt:lpstr>
      <vt:lpstr>PowerPoint プレゼンテーション</vt:lpstr>
      <vt:lpstr>Ⅰ　障害福祉施策の経緯と動向</vt:lpstr>
      <vt:lpstr>（在宅・施設別）</vt:lpstr>
      <vt:lpstr>PowerPoint プレゼンテーション</vt:lpstr>
      <vt:lpstr>PowerPoint プレゼンテーション</vt:lpstr>
      <vt:lpstr>PowerPoint プレゼンテーション</vt:lpstr>
      <vt:lpstr>障害福祉サービス等に関する公費負担及び利用者負担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Ⅱ　障害者総合支援法及び児童福祉法の 一部を改正する法律について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Ⅲ　平成30年度障害福祉サービス等報酬改　　について</vt:lpstr>
      <vt:lpstr>障害福祉サービス等報酬改定検討チームについて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Ⅳ　障害福祉計画について</vt:lpstr>
      <vt:lpstr>PowerPoint プレゼンテーション</vt:lpstr>
      <vt:lpstr>PowerPoint プレゼンテーション</vt:lpstr>
      <vt:lpstr>Ⅴ　地域生活支援拠点等の整備について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Ⅵ　障害者支援における権利擁護 と虐待防止に関わる法律等　</vt:lpstr>
      <vt:lpstr>１　障害者の権利に関する条約及び 障害者差別解消法について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障害者虐待防止法について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日常生活自立支援事業と 成年後見制度について</vt:lpstr>
      <vt:lpstr>PowerPoint プレゼンテーション</vt:lpstr>
      <vt:lpstr>成年後見制度の利用の促進に関する法律① （平成28年4月13日公布、5月13日施行）　</vt:lpstr>
      <vt:lpstr>成年後見制度の利用の促進に関する法律② （平成28年4月13日公布、5月13日施行）　</vt:lpstr>
      <vt:lpstr>成年後見制度利用促進基本計画の概要</vt:lpstr>
      <vt:lpstr>PowerPoint プレゼンテーション</vt:lpstr>
      <vt:lpstr>PowerPoint プレゼンテーション</vt:lpstr>
      <vt:lpstr>４　「障害福祉サービス等の提供に係る意思決定ガイドライン」について</vt:lpstr>
      <vt:lpstr>PowerPoint プレゼンテーション</vt:lpstr>
      <vt:lpstr>PowerPoint プレゼンテーション</vt:lpstr>
      <vt:lpstr>PowerPoint プレゼンテーション</vt:lpstr>
      <vt:lpstr>PowerPoint プレゼンテーション</vt:lpstr>
      <vt:lpstr>Ⅶ　　各分野の動向について</vt:lpstr>
      <vt:lpstr>１　計画相談支援・障害児相談支援 　　　　　　　　　　　　　　　　　について</vt:lpstr>
      <vt:lpstr>PowerPoint プレゼンテーション</vt:lpstr>
      <vt:lpstr>PowerPoint プレゼンテーション</vt:lpstr>
      <vt:lpstr>PowerPoint プレゼンテーション</vt:lpstr>
      <vt:lpstr>PowerPoint プレゼンテーション</vt:lpstr>
      <vt:lpstr>重層的な相談支援体制</vt:lpstr>
      <vt:lpstr>　　　　　２　地域相談支援について</vt:lpstr>
      <vt:lpstr>PowerPoint プレゼンテーション</vt:lpstr>
      <vt:lpstr>PowerPoint プレゼンテーション</vt:lpstr>
      <vt:lpstr>３　就労支援について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障害児支援について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【障害保健福祉関係主管課長会議（平成３０年３月１４日）資料抜粋】</vt:lpstr>
      <vt:lpstr>５　発達障害者支援について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世界自閉症啓発デー（４月２日）、発達障害啓発週間（４月２日～８日）</vt:lpstr>
      <vt:lpstr>PowerPoint プレゼンテーション</vt:lpstr>
      <vt:lpstr>PowerPoint プレゼンテーション</vt:lpstr>
      <vt:lpstr>PowerPoint プレゼンテーション</vt:lpstr>
      <vt:lpstr>Ⅱ　障害福祉サービス等の提供について</vt:lpstr>
      <vt:lpstr>１　指定障害福祉サービス等の指定手続き、 人員及び運営に関する基準等について</vt:lpstr>
      <vt:lpstr>指定障害福祉サービス等の指定手続き、人員及び運営に関する基準等について</vt:lpstr>
      <vt:lpstr>PowerPoint プレゼンテーション</vt:lpstr>
      <vt:lpstr>PowerPoint プレゼンテーション</vt:lpstr>
      <vt:lpstr>個別支援計画書（書式例）</vt:lpstr>
      <vt:lpstr>PowerPoint プレゼンテーション</vt:lpstr>
      <vt:lpstr>PowerPoint プレゼンテーション</vt:lpstr>
      <vt:lpstr>２　サービス管理責任者及び 　　　　児童発達支援管理責任者について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サービス管理責任者・児童発達支援管理責任者研修の告示別表（案）</vt:lpstr>
      <vt:lpstr>サービス管理責任者等の研修見直しに伴う経過措置及び配置時の取扱いの緩和等について</vt:lpstr>
      <vt:lpstr>PowerPoint プレゼンテーション</vt:lpstr>
      <vt:lpstr>PowerPoint プレゼンテーション</vt:lpstr>
      <vt:lpstr>PowerPoint プレゼンテーション</vt:lpstr>
      <vt:lpstr>３　相談支援専門員と 　　サービス管理責任者等の関係について</vt:lpstr>
      <vt:lpstr>PowerPoint プレゼンテーション</vt:lpstr>
      <vt:lpstr>サービス等利用計画と個別支援計画の関係</vt:lpstr>
      <vt:lpstr>PowerPoint プレゼンテーション</vt:lpstr>
      <vt:lpstr>Ⅲ　虐待防止における相談支援専門員と 　　サービス管理責任者等の役割について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障害者自立支援法等の一部を改正する法律案の概要</dc:title>
  <dc:creator>清水 敦(shimizu-atsushisa)</dc:creator>
  <cp:lastModifiedBy>admin</cp:lastModifiedBy>
  <cp:revision>1714</cp:revision>
  <cp:lastPrinted>2018-04-26T05:12:40Z</cp:lastPrinted>
  <dcterms:created xsi:type="dcterms:W3CDTF">2009-02-17T02:03:39Z</dcterms:created>
  <dcterms:modified xsi:type="dcterms:W3CDTF">2018-09-20T23:36:36Z</dcterms:modified>
</cp:coreProperties>
</file>