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heme/themeOverride1.xml" ContentType="application/vnd.openxmlformats-officedocument.themeOverr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816" r:id="rId5"/>
    <p:sldMasterId id="2147483901" r:id="rId6"/>
    <p:sldMasterId id="2147483913" r:id="rId7"/>
    <p:sldMasterId id="2147484016" r:id="rId8"/>
    <p:sldMasterId id="2147484030" r:id="rId9"/>
    <p:sldMasterId id="2147484169" r:id="rId10"/>
  </p:sldMasterIdLst>
  <p:notesMasterIdLst>
    <p:notesMasterId r:id="rId87"/>
  </p:notesMasterIdLst>
  <p:handoutMasterIdLst>
    <p:handoutMasterId r:id="rId88"/>
  </p:handoutMasterIdLst>
  <p:sldIdLst>
    <p:sldId id="611" r:id="rId11"/>
    <p:sldId id="612" r:id="rId12"/>
    <p:sldId id="613" r:id="rId13"/>
    <p:sldId id="564" r:id="rId14"/>
    <p:sldId id="647" r:id="rId15"/>
    <p:sldId id="644" r:id="rId16"/>
    <p:sldId id="646" r:id="rId17"/>
    <p:sldId id="645" r:id="rId18"/>
    <p:sldId id="649" r:id="rId19"/>
    <p:sldId id="648" r:id="rId20"/>
    <p:sldId id="650" r:id="rId21"/>
    <p:sldId id="651" r:id="rId22"/>
    <p:sldId id="652" r:id="rId23"/>
    <p:sldId id="653" r:id="rId24"/>
    <p:sldId id="654" r:id="rId25"/>
    <p:sldId id="655" r:id="rId26"/>
    <p:sldId id="716" r:id="rId27"/>
    <p:sldId id="717" r:id="rId28"/>
    <p:sldId id="657" r:id="rId29"/>
    <p:sldId id="659" r:id="rId30"/>
    <p:sldId id="660" r:id="rId31"/>
    <p:sldId id="661" r:id="rId32"/>
    <p:sldId id="662" r:id="rId33"/>
    <p:sldId id="663" r:id="rId34"/>
    <p:sldId id="664" r:id="rId35"/>
    <p:sldId id="669" r:id="rId36"/>
    <p:sldId id="670" r:id="rId37"/>
    <p:sldId id="671" r:id="rId38"/>
    <p:sldId id="672" r:id="rId39"/>
    <p:sldId id="673" r:id="rId40"/>
    <p:sldId id="675" r:id="rId41"/>
    <p:sldId id="676" r:id="rId42"/>
    <p:sldId id="677" r:id="rId43"/>
    <p:sldId id="678" r:id="rId44"/>
    <p:sldId id="679" r:id="rId45"/>
    <p:sldId id="680" r:id="rId46"/>
    <p:sldId id="681" r:id="rId47"/>
    <p:sldId id="682" r:id="rId48"/>
    <p:sldId id="683" r:id="rId49"/>
    <p:sldId id="684" r:id="rId50"/>
    <p:sldId id="685" r:id="rId51"/>
    <p:sldId id="687" r:id="rId52"/>
    <p:sldId id="688" r:id="rId53"/>
    <p:sldId id="617" r:id="rId54"/>
    <p:sldId id="689" r:id="rId55"/>
    <p:sldId id="690" r:id="rId56"/>
    <p:sldId id="693" r:id="rId57"/>
    <p:sldId id="694" r:id="rId58"/>
    <p:sldId id="695" r:id="rId59"/>
    <p:sldId id="696" r:id="rId60"/>
    <p:sldId id="697" r:id="rId61"/>
    <p:sldId id="698" r:id="rId62"/>
    <p:sldId id="699" r:id="rId63"/>
    <p:sldId id="714" r:id="rId64"/>
    <p:sldId id="700" r:id="rId65"/>
    <p:sldId id="701" r:id="rId66"/>
    <p:sldId id="702" r:id="rId67"/>
    <p:sldId id="703" r:id="rId68"/>
    <p:sldId id="704" r:id="rId69"/>
    <p:sldId id="705" r:id="rId70"/>
    <p:sldId id="706" r:id="rId71"/>
    <p:sldId id="707" r:id="rId72"/>
    <p:sldId id="708" r:id="rId73"/>
    <p:sldId id="709" r:id="rId74"/>
    <p:sldId id="710" r:id="rId75"/>
    <p:sldId id="711" r:id="rId76"/>
    <p:sldId id="712" r:id="rId77"/>
    <p:sldId id="713" r:id="rId78"/>
    <p:sldId id="692" r:id="rId79"/>
    <p:sldId id="643" r:id="rId80"/>
    <p:sldId id="691" r:id="rId81"/>
    <p:sldId id="629" r:id="rId82"/>
    <p:sldId id="630" r:id="rId83"/>
    <p:sldId id="631" r:id="rId84"/>
    <p:sldId id="632" r:id="rId85"/>
    <p:sldId id="641" r:id="rId86"/>
  </p:sldIdLst>
  <p:sldSz cx="9906000" cy="6858000" type="A4"/>
  <p:notesSz cx="6805613" cy="9939338"/>
  <p:defaultTextStyle>
    <a:defPPr>
      <a:defRPr lang="ja-JP"/>
    </a:defPPr>
    <a:lvl1pPr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b="1" kern="1200">
        <a:solidFill>
          <a:schemeClr val="tx1"/>
        </a:solidFill>
        <a:latin typeface="Arial" charset="0"/>
        <a:ea typeface="ＭＳ Ｐゴシック" charset="-128"/>
        <a:cs typeface="+mn-cs"/>
      </a:defRPr>
    </a:lvl5pPr>
    <a:lvl6pPr marL="2286000" algn="l" defTabSz="914400" rtl="0" eaLnBrk="1" latinLnBrk="0" hangingPunct="1">
      <a:defRPr kumimoji="1" b="1" kern="1200">
        <a:solidFill>
          <a:schemeClr val="tx1"/>
        </a:solidFill>
        <a:latin typeface="Arial" charset="0"/>
        <a:ea typeface="ＭＳ Ｐゴシック" charset="-128"/>
        <a:cs typeface="+mn-cs"/>
      </a:defRPr>
    </a:lvl6pPr>
    <a:lvl7pPr marL="2743200" algn="l" defTabSz="914400" rtl="0" eaLnBrk="1" latinLnBrk="0" hangingPunct="1">
      <a:defRPr kumimoji="1" b="1" kern="1200">
        <a:solidFill>
          <a:schemeClr val="tx1"/>
        </a:solidFill>
        <a:latin typeface="Arial" charset="0"/>
        <a:ea typeface="ＭＳ Ｐゴシック" charset="-128"/>
        <a:cs typeface="+mn-cs"/>
      </a:defRPr>
    </a:lvl7pPr>
    <a:lvl8pPr marL="3200400" algn="l" defTabSz="914400" rtl="0" eaLnBrk="1" latinLnBrk="0" hangingPunct="1">
      <a:defRPr kumimoji="1" b="1" kern="1200">
        <a:solidFill>
          <a:schemeClr val="tx1"/>
        </a:solidFill>
        <a:latin typeface="Arial" charset="0"/>
        <a:ea typeface="ＭＳ Ｐゴシック" charset="-128"/>
        <a:cs typeface="+mn-cs"/>
      </a:defRPr>
    </a:lvl8pPr>
    <a:lvl9pPr marL="3657600" algn="l" defTabSz="914400" rtl="0" eaLnBrk="1" latinLnBrk="0" hangingPunct="1">
      <a:defRPr kumimoji="1" b="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FFFF99"/>
    <a:srgbClr val="FFFFFF"/>
    <a:srgbClr val="00FF00"/>
    <a:srgbClr val="D99694"/>
    <a:srgbClr val="4BACC6"/>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80417" autoAdjust="0"/>
  </p:normalViewPr>
  <p:slideViewPr>
    <p:cSldViewPr>
      <p:cViewPr varScale="1">
        <p:scale>
          <a:sx n="72" d="100"/>
          <a:sy n="72" d="100"/>
        </p:scale>
        <p:origin x="1432" y="5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presProps" Target="presProps.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2.xml"/><Relationship Id="rId90" Type="http://schemas.openxmlformats.org/officeDocument/2006/relationships/viewProps" Target="viewProps.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notesMaster" Target="notesMasters/notesMaster1.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l" eaLnBrk="1" hangingPunct="1">
              <a:defRPr sz="1200" b="0">
                <a:latin typeface="Arial" pitchFamily="34" charset="0"/>
                <a:ea typeface="ＭＳ Ｐゴシック" pitchFamily="50" charset="-128"/>
              </a:defRPr>
            </a:lvl1pPr>
          </a:lstStyle>
          <a:p>
            <a:pPr>
              <a:defRPr/>
            </a:pPr>
            <a:endParaRPr lang="en-US" altLang="ja-JP"/>
          </a:p>
        </p:txBody>
      </p:sp>
      <p:sp>
        <p:nvSpPr>
          <p:cNvPr id="46083" name="Rectangle 3"/>
          <p:cNvSpPr>
            <a:spLocks noGrp="1" noChangeArrowheads="1"/>
          </p:cNvSpPr>
          <p:nvPr>
            <p:ph type="dt" sz="quarter" idx="1"/>
          </p:nvPr>
        </p:nvSpPr>
        <p:spPr bwMode="auto">
          <a:xfrm>
            <a:off x="3854450" y="0"/>
            <a:ext cx="2949575" cy="496888"/>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eaLnBrk="1" hangingPunct="1">
              <a:defRPr sz="1200" b="0">
                <a:latin typeface="Arial" pitchFamily="34" charset="0"/>
                <a:ea typeface="ＭＳ Ｐゴシック" pitchFamily="50" charset="-128"/>
              </a:defRPr>
            </a:lvl1pPr>
          </a:lstStyle>
          <a:p>
            <a:pPr>
              <a:defRPr/>
            </a:pPr>
            <a:endParaRPr lang="en-US" altLang="ja-JP"/>
          </a:p>
        </p:txBody>
      </p:sp>
      <p:sp>
        <p:nvSpPr>
          <p:cNvPr id="46084" name="Rectangle 4"/>
          <p:cNvSpPr>
            <a:spLocks noGrp="1" noChangeArrowheads="1"/>
          </p:cNvSpPr>
          <p:nvPr>
            <p:ph type="ftr" sz="quarter" idx="2"/>
          </p:nvPr>
        </p:nvSpPr>
        <p:spPr bwMode="auto">
          <a:xfrm>
            <a:off x="0" y="9440863"/>
            <a:ext cx="2949575" cy="496887"/>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l" eaLnBrk="1" hangingPunct="1">
              <a:defRPr sz="1200" b="0">
                <a:latin typeface="Arial" pitchFamily="34" charset="0"/>
                <a:ea typeface="ＭＳ Ｐゴシック" pitchFamily="50" charset="-128"/>
              </a:defRPr>
            </a:lvl1pPr>
          </a:lstStyle>
          <a:p>
            <a:pPr>
              <a:defRPr/>
            </a:pPr>
            <a:endParaRPr lang="en-US" altLang="ja-JP"/>
          </a:p>
        </p:txBody>
      </p:sp>
      <p:sp>
        <p:nvSpPr>
          <p:cNvPr id="46085" name="Rectangle 5"/>
          <p:cNvSpPr>
            <a:spLocks noGrp="1" noChangeArrowheads="1"/>
          </p:cNvSpPr>
          <p:nvPr>
            <p:ph type="sldNum" sz="quarter" idx="3"/>
          </p:nvPr>
        </p:nvSpPr>
        <p:spPr bwMode="auto">
          <a:xfrm>
            <a:off x="3854450" y="9440863"/>
            <a:ext cx="2949575" cy="496887"/>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eaLnBrk="1" hangingPunct="1">
              <a:defRPr sz="1200" b="0"/>
            </a:lvl1pPr>
          </a:lstStyle>
          <a:p>
            <a:fld id="{2EAF2AF9-5016-4503-B525-D2F22FF0CAE1}" type="slidenum">
              <a:rPr lang="en-US" altLang="ja-JP"/>
              <a:pPr/>
              <a:t>‹#›</a:t>
            </a:fld>
            <a:endParaRPr lang="en-US" altLang="ja-JP"/>
          </a:p>
        </p:txBody>
      </p:sp>
    </p:spTree>
    <p:extLst>
      <p:ext uri="{BB962C8B-B14F-4D97-AF65-F5344CB8AC3E}">
        <p14:creationId xmlns:p14="http://schemas.microsoft.com/office/powerpoint/2010/main" val="41444003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l" eaLnBrk="1" hangingPunct="1">
              <a:defRPr sz="1200" b="0">
                <a:latin typeface="Arial" pitchFamily="34" charset="0"/>
                <a:ea typeface="ＭＳ Ｐゴシック" pitchFamily="50" charset="-128"/>
              </a:defRPr>
            </a:lvl1pPr>
          </a:lstStyle>
          <a:p>
            <a:pPr>
              <a:defRPr/>
            </a:pPr>
            <a:endParaRPr lang="en-US" altLang="ja-JP"/>
          </a:p>
        </p:txBody>
      </p:sp>
      <p:sp>
        <p:nvSpPr>
          <p:cNvPr id="44035"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lvl1pPr algn="r" eaLnBrk="1" hangingPunct="1">
              <a:defRPr sz="1200" b="0">
                <a:latin typeface="Arial" pitchFamily="34" charset="0"/>
                <a:ea typeface="ＭＳ Ｐゴシック" pitchFamily="50" charset="-128"/>
              </a:defRPr>
            </a:lvl1pPr>
          </a:lstStyle>
          <a:p>
            <a:pPr>
              <a:defRPr/>
            </a:pPr>
            <a:endParaRPr lang="en-US" altLang="ja-JP"/>
          </a:p>
        </p:txBody>
      </p:sp>
      <p:sp>
        <p:nvSpPr>
          <p:cNvPr id="56324" name="Rectangle 4"/>
          <p:cNvSpPr>
            <a:spLocks noGrp="1" noRot="1" noChangeAspect="1" noChangeArrowheads="1" noTextEdit="1"/>
          </p:cNvSpPr>
          <p:nvPr>
            <p:ph type="sldImg" idx="2"/>
          </p:nvPr>
        </p:nvSpPr>
        <p:spPr bwMode="auto">
          <a:xfrm>
            <a:off x="712788" y="746125"/>
            <a:ext cx="5381625" cy="3725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25" tIns="45713" rIns="91425" bIns="45713"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4038"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l" eaLnBrk="1" hangingPunct="1">
              <a:defRPr sz="1200" b="0">
                <a:latin typeface="Arial" pitchFamily="34" charset="0"/>
                <a:ea typeface="ＭＳ Ｐゴシック" pitchFamily="50" charset="-128"/>
              </a:defRPr>
            </a:lvl1pPr>
          </a:lstStyle>
          <a:p>
            <a:pPr>
              <a:defRPr/>
            </a:pPr>
            <a:endParaRPr lang="en-US" altLang="ja-JP"/>
          </a:p>
        </p:txBody>
      </p:sp>
      <p:sp>
        <p:nvSpPr>
          <p:cNvPr id="44039"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eaLnBrk="1" hangingPunct="1">
              <a:defRPr sz="1200" b="0"/>
            </a:lvl1pPr>
          </a:lstStyle>
          <a:p>
            <a:fld id="{7EDCAA7E-D624-4569-A474-2EE1479D02EF}" type="slidenum">
              <a:rPr lang="en-US" altLang="ja-JP"/>
              <a:pPr/>
              <a:t>‹#›</a:t>
            </a:fld>
            <a:endParaRPr lang="en-US" altLang="ja-JP"/>
          </a:p>
        </p:txBody>
      </p:sp>
    </p:spTree>
    <p:extLst>
      <p:ext uri="{BB962C8B-B14F-4D97-AF65-F5344CB8AC3E}">
        <p14:creationId xmlns:p14="http://schemas.microsoft.com/office/powerpoint/2010/main" val="254031074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ー 1"/>
          <p:cNvSpPr>
            <a:spLocks noGrp="1" noRot="1" noChangeAspect="1" noTextEdit="1"/>
          </p:cNvSpPr>
          <p:nvPr>
            <p:ph type="sldImg"/>
          </p:nvPr>
        </p:nvSpPr>
        <p:spPr>
          <a:ln/>
        </p:spPr>
      </p:sp>
      <p:sp>
        <p:nvSpPr>
          <p:cNvPr id="604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本講義のねらいは、</a:t>
            </a:r>
            <a:endParaRPr lang="en-US" altLang="ja-JP" smtClean="0">
              <a:latin typeface="Arial" charset="0"/>
              <a:ea typeface="ＭＳ Ｐ明朝" charset="-128"/>
            </a:endParaRPr>
          </a:p>
          <a:p>
            <a:r>
              <a:rPr lang="ja-JP" altLang="en-US" smtClean="0">
                <a:latin typeface="Arial" charset="0"/>
                <a:ea typeface="ＭＳ Ｐ明朝" charset="-128"/>
              </a:rPr>
              <a:t>まずは、サービス提供のプロセスについて理解することです。</a:t>
            </a:r>
          </a:p>
          <a:p>
            <a:r>
              <a:rPr lang="ja-JP" altLang="en-US" smtClean="0">
                <a:latin typeface="Arial" charset="0"/>
                <a:ea typeface="ＭＳ Ｐ明朝" charset="-128"/>
              </a:rPr>
              <a:t>　　支援におけるＰＤＣＡサイクルと、その継続によって本人のニーズに適合した質の高いサービスが提供されることを理解しましょう。</a:t>
            </a:r>
          </a:p>
          <a:p>
            <a:r>
              <a:rPr lang="ja-JP" altLang="en-US" smtClean="0">
                <a:latin typeface="Arial" charset="0"/>
                <a:ea typeface="ＭＳ Ｐ明朝" charset="-128"/>
              </a:rPr>
              <a:t>２点目に．プロセスにおけるサービス内容のチェックについて理解し、更に、個別支援計画とその実施結果等の評価について理解しましょう。</a:t>
            </a:r>
          </a:p>
          <a:p>
            <a:r>
              <a:rPr lang="ja-JP" altLang="en-US" smtClean="0">
                <a:latin typeface="Arial" charset="0"/>
                <a:ea typeface="ＭＳ Ｐ明朝" charset="-128"/>
              </a:rPr>
              <a:t>３点目は．サービス提供における、管理的側面を適切に理解することです。支援会議や事例検討会の運営については実践研修で深めていくことになりますが、ここでは、指導・助言の根拠となる記録の書き方について学びましょう。</a:t>
            </a:r>
          </a:p>
          <a:p>
            <a:r>
              <a:rPr lang="ja-JP" altLang="en-US" smtClean="0">
                <a:latin typeface="Arial" charset="0"/>
                <a:ea typeface="ＭＳ Ｐ明朝" charset="-128"/>
              </a:rPr>
              <a:t>最後に、サービスの評価及び事業所の評価等について理解しましょう。</a:t>
            </a:r>
          </a:p>
          <a:p>
            <a:endParaRPr lang="ja-JP" altLang="en-US" smtClean="0">
              <a:latin typeface="Arial" charset="0"/>
              <a:ea typeface="ＭＳ Ｐ明朝"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ー 1"/>
          <p:cNvSpPr>
            <a:spLocks noGrp="1" noRot="1" noChangeAspect="1" noTextEdit="1"/>
          </p:cNvSpPr>
          <p:nvPr>
            <p:ph type="sldImg"/>
          </p:nvPr>
        </p:nvSpPr>
        <p:spPr>
          <a:ln/>
        </p:spPr>
      </p:sp>
      <p:sp>
        <p:nvSpPr>
          <p:cNvPr id="788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初期状態を把握するためのアセスメントシート例です。</a:t>
            </a:r>
            <a:endParaRPr lang="en-US" altLang="ja-JP" smtClean="0">
              <a:latin typeface="Arial" charset="0"/>
              <a:ea typeface="ＭＳ Ｐ明朝" charset="-128"/>
            </a:endParaRPr>
          </a:p>
          <a:p>
            <a:r>
              <a:rPr lang="ja-JP" altLang="en-US" smtClean="0">
                <a:latin typeface="Arial" charset="0"/>
                <a:ea typeface="ＭＳ Ｐ明朝" charset="-128"/>
              </a:rPr>
              <a:t>これらの評価項目については、一般的な様式を活用してもよいですが、主な利用者の障害像から項目を追加したり、より詳細な項目建てをするなど、事業所ごとに工夫してもよいと思います。</a:t>
            </a:r>
          </a:p>
          <a:p>
            <a:endParaRPr lang="ja-JP" altLang="en-US" smtClean="0">
              <a:latin typeface="Arial" charset="0"/>
              <a:ea typeface="ＭＳ Ｐ明朝"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ー 1"/>
          <p:cNvSpPr>
            <a:spLocks noGrp="1" noRot="1" noChangeAspect="1" noTextEdit="1"/>
          </p:cNvSpPr>
          <p:nvPr>
            <p:ph type="sldImg"/>
          </p:nvPr>
        </p:nvSpPr>
        <p:spPr>
          <a:ln/>
        </p:spPr>
      </p:sp>
      <p:sp>
        <p:nvSpPr>
          <p:cNvPr id="808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初期状態の把握とともに、基本的ニーズの把握を行います。</a:t>
            </a:r>
            <a:endParaRPr lang="en-US" altLang="ja-JP" smtClean="0">
              <a:latin typeface="Arial" charset="0"/>
              <a:ea typeface="ＭＳ Ｐ明朝" charset="-128"/>
            </a:endParaRPr>
          </a:p>
          <a:p>
            <a:r>
              <a:rPr lang="ja-JP" altLang="en-US" smtClean="0">
                <a:latin typeface="Arial" charset="0"/>
                <a:ea typeface="ＭＳ Ｐ明朝" charset="-128"/>
              </a:rPr>
              <a:t>まず、利用者や家族の意向がはっきりしている場合は、その意向を聞き取ります。しかし、表明している言葉が真のニーズであるかどうかは分析が必要となります。</a:t>
            </a:r>
          </a:p>
          <a:p>
            <a:r>
              <a:rPr lang="ja-JP" altLang="en-US" smtClean="0">
                <a:latin typeface="Arial" charset="0"/>
                <a:ea typeface="ＭＳ Ｐ明朝" charset="-128"/>
              </a:rPr>
              <a:t>これまで受けてきた医療や訓練、就労状況などを聞き取り、成功体験や失敗体験を把握します。またご本人が置かれている環境などの状況を把握します。</a:t>
            </a:r>
          </a:p>
          <a:p>
            <a:r>
              <a:rPr lang="ja-JP" altLang="en-US" smtClean="0">
                <a:latin typeface="Arial" charset="0"/>
                <a:ea typeface="ＭＳ Ｐ明朝" charset="-128"/>
              </a:rPr>
              <a:t>将来できる限り地域に溶け込んで暮らせるよう、ご本人が今後利用できる社会資源や関係機関との連携の状況について把握します。</a:t>
            </a:r>
          </a:p>
          <a:p>
            <a:r>
              <a:rPr lang="ja-JP" altLang="en-US" smtClean="0">
                <a:latin typeface="Arial" charset="0"/>
                <a:ea typeface="ＭＳ Ｐ明朝" charset="-128"/>
              </a:rPr>
              <a:t>コミュニケーションの障害を有する障害者については、わかりやすい言葉や絵カードなどを用いて、好きなこと、やりたいこと等の意向を把握します。</a:t>
            </a:r>
          </a:p>
          <a:p>
            <a:r>
              <a:rPr lang="ja-JP" altLang="en-US" smtClean="0">
                <a:latin typeface="Arial" charset="0"/>
                <a:ea typeface="ＭＳ Ｐ明朝" charset="-128"/>
              </a:rPr>
              <a:t>家族の意向も把握しますが、このとき家族とご本人の意向が一致しているとは限らないことも念頭に置いておく必要があります。</a:t>
            </a:r>
          </a:p>
          <a:p>
            <a:r>
              <a:rPr lang="ja-JP" altLang="en-US" smtClean="0">
                <a:latin typeface="Arial" charset="0"/>
                <a:ea typeface="ＭＳ Ｐ明朝" charset="-128"/>
              </a:rPr>
              <a:t>いずれにしても、初期の段階では、ご本人が表明した意向や周囲の状況から推測されるニーズとなると思います。</a:t>
            </a:r>
            <a:endParaRPr lang="en-US" altLang="ja-JP" smtClean="0">
              <a:latin typeface="Arial" charset="0"/>
              <a:ea typeface="ＭＳ Ｐ明朝" charset="-128"/>
            </a:endParaRPr>
          </a:p>
          <a:p>
            <a:r>
              <a:rPr lang="ja-JP" altLang="en-US" smtClean="0">
                <a:latin typeface="Arial" charset="0"/>
                <a:ea typeface="ＭＳ Ｐ明朝" charset="-128"/>
              </a:rPr>
              <a:t>実際に支援を実施してみてわかるということも多いので、本当のニーズ把握は支援開始後からだということだと思います。</a:t>
            </a:r>
          </a:p>
          <a:p>
            <a:endParaRPr lang="ja-JP" altLang="en-US" smtClean="0">
              <a:latin typeface="Arial" charset="0"/>
              <a:ea typeface="ＭＳ Ｐ明朝"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ー 1"/>
          <p:cNvSpPr>
            <a:spLocks noGrp="1" noRot="1" noChangeAspect="1" noTextEdit="1"/>
          </p:cNvSpPr>
          <p:nvPr>
            <p:ph type="sldImg"/>
          </p:nvPr>
        </p:nvSpPr>
        <p:spPr>
          <a:ln/>
        </p:spPr>
      </p:sp>
      <p:sp>
        <p:nvSpPr>
          <p:cNvPr id="829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利用者の初期状態や基本的ニーズから、支援者の気づきなども踏まえて、解決すべき課題を整理します。</a:t>
            </a:r>
          </a:p>
          <a:p>
            <a:r>
              <a:rPr lang="ja-JP" altLang="en-US" smtClean="0">
                <a:latin typeface="Arial" charset="0"/>
                <a:ea typeface="ＭＳ Ｐ明朝" charset="-128"/>
              </a:rPr>
              <a:t>その際、全体の課題と各分野別の課題に分けて整理するとともに、重要度・緊急度などを考慮して優先順位をつけて整理しましょう。</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 1"/>
          <p:cNvSpPr>
            <a:spLocks noGrp="1" noRot="1" noChangeAspect="1" noTextEdit="1"/>
          </p:cNvSpPr>
          <p:nvPr>
            <p:ph type="sldImg"/>
          </p:nvPr>
        </p:nvSpPr>
        <p:spPr>
          <a:ln/>
        </p:spPr>
      </p:sp>
      <p:sp>
        <p:nvSpPr>
          <p:cNvPr id="849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課題の整理票の様式例です。</a:t>
            </a:r>
            <a:endParaRPr lang="en-US" altLang="ja-JP" smtClean="0">
              <a:latin typeface="Arial" charset="0"/>
              <a:ea typeface="ＭＳ Ｐ明朝" charset="-128"/>
            </a:endParaRPr>
          </a:p>
          <a:p>
            <a:r>
              <a:rPr lang="ja-JP" altLang="en-US" smtClean="0">
                <a:latin typeface="Arial" charset="0"/>
                <a:ea typeface="ＭＳ Ｐ明朝" charset="-128"/>
              </a:rPr>
              <a:t>整理に当たっては、支援会議を開催して行う必要があると思いますが、各担当者に記入を依頼し、サービス管理責任者等がまとめるなどの工夫もあるかもしれません。</a:t>
            </a:r>
            <a:endParaRPr lang="en-US" altLang="ja-JP" smtClean="0">
              <a:latin typeface="Arial" charset="0"/>
              <a:ea typeface="ＭＳ Ｐ明朝" charset="-128"/>
            </a:endParaRPr>
          </a:p>
          <a:p>
            <a:r>
              <a:rPr lang="ja-JP" altLang="en-US" smtClean="0">
                <a:latin typeface="Arial" charset="0"/>
                <a:ea typeface="ＭＳ Ｐ明朝" charset="-128"/>
              </a:rPr>
              <a:t>個別支援計画案の確定の際に支援会議を開催し最終確認します。</a:t>
            </a:r>
          </a:p>
        </p:txBody>
      </p:sp>
      <p:sp>
        <p:nvSpPr>
          <p:cNvPr id="849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42950" indent="-285750">
              <a:spcBef>
                <a:spcPct val="30000"/>
              </a:spcBef>
              <a:defRPr kumimoji="1" sz="1200">
                <a:solidFill>
                  <a:schemeClr val="tx1"/>
                </a:solidFill>
                <a:latin typeface="Arial" charset="0"/>
                <a:ea typeface="ＭＳ Ｐ明朝" charset="-128"/>
              </a:defRPr>
            </a:lvl2pPr>
            <a:lvl3pPr marL="1143000" indent="-228600">
              <a:spcBef>
                <a:spcPct val="30000"/>
              </a:spcBef>
              <a:defRPr kumimoji="1" sz="1200">
                <a:solidFill>
                  <a:schemeClr val="tx1"/>
                </a:solidFill>
                <a:latin typeface="Arial" charset="0"/>
                <a:ea typeface="ＭＳ Ｐ明朝" charset="-128"/>
              </a:defRPr>
            </a:lvl3pPr>
            <a:lvl4pPr marL="1600200" indent="-228600">
              <a:spcBef>
                <a:spcPct val="30000"/>
              </a:spcBef>
              <a:defRPr kumimoji="1" sz="1200">
                <a:solidFill>
                  <a:schemeClr val="tx1"/>
                </a:solidFill>
                <a:latin typeface="Arial" charset="0"/>
                <a:ea typeface="ＭＳ Ｐ明朝" charset="-128"/>
              </a:defRPr>
            </a:lvl4pPr>
            <a:lvl5pPr marL="2057400" indent="-22860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8AC12DBB-900D-4A9D-9099-2B63AC22CD17}" type="slidenum">
              <a:rPr lang="en-US" altLang="ja-JP">
                <a:ea typeface="ＭＳ Ｐゴシック" charset="-128"/>
              </a:rPr>
              <a:pPr>
                <a:spcBef>
                  <a:spcPct val="0"/>
                </a:spcBef>
              </a:pPr>
              <a:t>14</a:t>
            </a:fld>
            <a:endParaRPr lang="en-US" altLang="ja-JP">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p:cNvSpPr>
            <a:spLocks noGrp="1" noRot="1" noChangeAspect="1" noTextEdit="1"/>
          </p:cNvSpPr>
          <p:nvPr>
            <p:ph type="sldImg"/>
          </p:nvPr>
        </p:nvSpPr>
        <p:spPr>
          <a:ln/>
        </p:spPr>
      </p:sp>
      <p:sp>
        <p:nvSpPr>
          <p:cNvPr id="870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これは、ある就労移行支援事業者が記入した課題の整理票です。後出する脳血管障害のある方の事例に基づいたものとなっています。</a:t>
            </a:r>
            <a:endParaRPr lang="en-US" altLang="ja-JP" smtClean="0">
              <a:latin typeface="Arial" charset="0"/>
              <a:ea typeface="ＭＳ Ｐ明朝" charset="-128"/>
            </a:endParaRPr>
          </a:p>
          <a:p>
            <a:r>
              <a:rPr lang="ja-JP" altLang="en-US" smtClean="0">
                <a:latin typeface="Arial" charset="0"/>
                <a:ea typeface="ＭＳ Ｐ明朝" charset="-128"/>
              </a:rPr>
              <a:t>当然ながら、仕事に関するニーズに関する優先順位が高く設定されていますが、コミュニケーションや趣味、生活面の充実・安定に関するニーズも把握し、相談支援専門員とも連携しながらニーズの充足を図ろうとしています。</a:t>
            </a:r>
            <a:endParaRPr lang="en-US" altLang="ja-JP" smtClean="0">
              <a:latin typeface="Arial" charset="0"/>
              <a:ea typeface="ＭＳ Ｐ明朝" charset="-128"/>
            </a:endParaRPr>
          </a:p>
          <a:p>
            <a:r>
              <a:rPr lang="ja-JP" altLang="en-US" smtClean="0">
                <a:latin typeface="Arial" charset="0"/>
                <a:ea typeface="ＭＳ Ｐ明朝" charset="-128"/>
              </a:rPr>
              <a:t>コミュニケーションや趣味、生活の充実・安定が、仕事の面にも好影響を及ぼすからであり、就労移行支援事業所のサービス管理責任者であっても、事業所内のみにしか視点を向けないということがないようにする必要があります。</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a:xfrm>
            <a:off x="714375" y="746125"/>
            <a:ext cx="5380038" cy="3725863"/>
          </a:xfrm>
          <a:ln/>
        </p:spPr>
      </p:sp>
      <p:sp>
        <p:nvSpPr>
          <p:cNvPr id="89091"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lstStyle/>
          <a:p>
            <a:r>
              <a:rPr lang="ja-JP" altLang="en-US" smtClean="0">
                <a:latin typeface="Arial" charset="0"/>
                <a:ea typeface="ＭＳ Ｐ明朝" charset="-128"/>
              </a:rPr>
              <a:t>本人の状態像を把握するためのイメージ図です。</a:t>
            </a:r>
            <a:endParaRPr lang="en-US" altLang="ja-JP" smtClean="0">
              <a:latin typeface="Arial" charset="0"/>
              <a:ea typeface="ＭＳ Ｐ明朝" charset="-128"/>
            </a:endParaRPr>
          </a:p>
          <a:p>
            <a:r>
              <a:rPr lang="ja-JP" altLang="en-US" smtClean="0">
                <a:latin typeface="Arial" charset="0"/>
                <a:ea typeface="ＭＳ Ｐ明朝" charset="-128"/>
              </a:rPr>
              <a:t>個別支援計画作成のため、様々な情報を収集・分析、整理する必要があります。</a:t>
            </a:r>
            <a:endParaRPr lang="en-US" altLang="ja-JP" smtClean="0">
              <a:latin typeface="Arial" charset="0"/>
              <a:ea typeface="ＭＳ Ｐ明朝" charset="-128"/>
            </a:endParaRPr>
          </a:p>
          <a:p>
            <a:r>
              <a:rPr lang="ja-JP" altLang="en-US" smtClean="0">
                <a:latin typeface="Arial" charset="0"/>
                <a:ea typeface="ＭＳ Ｐ明朝" charset="-128"/>
              </a:rPr>
              <a:t>障害状況、生育歴、家族歴、環境などの基本情報はもちろん重要ですが、最も重要なのは本人のストレングスや夢・願望です。</a:t>
            </a:r>
            <a:endParaRPr lang="en-US" altLang="ja-JP" smtClean="0">
              <a:latin typeface="Arial" charset="0"/>
              <a:ea typeface="ＭＳ Ｐ明朝" charset="-128"/>
            </a:endParaRPr>
          </a:p>
          <a:p>
            <a:r>
              <a:rPr lang="ja-JP" altLang="en-US" smtClean="0">
                <a:latin typeface="Arial" charset="0"/>
                <a:ea typeface="ＭＳ Ｐ明朝" charset="-128"/>
              </a:rPr>
              <a:t>夢や願望は本人が本人らしく生きるための原動力となりますし、そのきっかけはストレングスのなかにあるのです。</a:t>
            </a:r>
            <a:endParaRPr lang="en-US" altLang="ja-JP" smtClean="0">
              <a:latin typeface="Arial" charset="0"/>
              <a:ea typeface="ＭＳ Ｐ明朝" charset="-128"/>
            </a:endParaRPr>
          </a:p>
          <a:p>
            <a:r>
              <a:rPr lang="ja-JP" altLang="en-US" smtClean="0">
                <a:latin typeface="Arial" charset="0"/>
                <a:ea typeface="ＭＳ Ｐ明朝" charset="-128"/>
              </a:rPr>
              <a:t>例えば「アイドルが好き→一度だけでもコンサートに行きたい→定期的にコンサートに行きたい→定期的に行くためにはお金がいる→仕事を頑張らなきゃ」という具合です。</a:t>
            </a:r>
            <a:endParaRPr lang="en-US" altLang="ja-JP" smtClean="0">
              <a:latin typeface="Arial" charset="0"/>
              <a:ea typeface="ＭＳ Ｐ明朝" charset="-128"/>
            </a:endParaRPr>
          </a:p>
          <a:p>
            <a:r>
              <a:rPr lang="ja-JP" altLang="en-US" smtClean="0">
                <a:latin typeface="Arial" charset="0"/>
                <a:ea typeface="ＭＳ Ｐ明朝" charset="-128"/>
              </a:rPr>
              <a:t>この方は自分の人生を生きている実感を味わえるのではないでしょうか。</a:t>
            </a:r>
            <a:endParaRPr lang="en-US" altLang="ja-JP" smtClean="0">
              <a:latin typeface="Arial" charset="0"/>
              <a:ea typeface="ＭＳ Ｐ明朝" charset="-128"/>
            </a:endParaRPr>
          </a:p>
          <a:p>
            <a:r>
              <a:rPr lang="ja-JP" altLang="en-US" smtClean="0">
                <a:latin typeface="Arial" charset="0"/>
                <a:ea typeface="ＭＳ Ｐ明朝" charset="-128"/>
              </a:rPr>
              <a:t>最後に本人のニーズを整理し、「見立て」をしましょう。</a:t>
            </a:r>
            <a:r>
              <a:rPr lang="en-US" altLang="ja-JP" smtClean="0">
                <a:latin typeface="Arial" charset="0"/>
                <a:ea typeface="ＭＳ Ｐ明朝" charset="-128"/>
              </a:rPr>
              <a:t>100</a:t>
            </a:r>
            <a:r>
              <a:rPr lang="ja-JP" altLang="en-US" smtClean="0">
                <a:latin typeface="Arial" charset="0"/>
                <a:ea typeface="ＭＳ Ｐ明朝" charset="-128"/>
              </a:rPr>
              <a:t>文字要約で書いてみてください。</a:t>
            </a:r>
          </a:p>
        </p:txBody>
      </p:sp>
      <p:sp>
        <p:nvSpPr>
          <p:cNvPr id="89092" name="スライド番号プレースホルダ 3"/>
          <p:cNvSpPr txBox="1">
            <a:spLocks noGrp="1"/>
          </p:cNvSpPr>
          <p:nvPr/>
        </p:nvSpPr>
        <p:spPr bwMode="auto">
          <a:xfrm>
            <a:off x="3854450"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3" tIns="45717" rIns="91433" bIns="45717" anchor="b"/>
          <a:lstStyle>
            <a:lvl1pPr>
              <a:spcBef>
                <a:spcPct val="30000"/>
              </a:spcBef>
              <a:defRPr kumimoji="1" sz="1200">
                <a:solidFill>
                  <a:schemeClr val="tx1"/>
                </a:solidFill>
                <a:latin typeface="Arial" charset="0"/>
                <a:ea typeface="ＭＳ Ｐ明朝" charset="-128"/>
              </a:defRPr>
            </a:lvl1pPr>
            <a:lvl2pPr marL="742950" indent="-285750">
              <a:spcBef>
                <a:spcPct val="30000"/>
              </a:spcBef>
              <a:defRPr kumimoji="1" sz="1200">
                <a:solidFill>
                  <a:schemeClr val="tx1"/>
                </a:solidFill>
                <a:latin typeface="Arial" charset="0"/>
                <a:ea typeface="ＭＳ Ｐ明朝" charset="-128"/>
              </a:defRPr>
            </a:lvl2pPr>
            <a:lvl3pPr marL="1143000" indent="-228600">
              <a:spcBef>
                <a:spcPct val="30000"/>
              </a:spcBef>
              <a:defRPr kumimoji="1" sz="1200">
                <a:solidFill>
                  <a:schemeClr val="tx1"/>
                </a:solidFill>
                <a:latin typeface="Arial" charset="0"/>
                <a:ea typeface="ＭＳ Ｐ明朝" charset="-128"/>
              </a:defRPr>
            </a:lvl3pPr>
            <a:lvl4pPr marL="1600200" indent="-228600">
              <a:spcBef>
                <a:spcPct val="30000"/>
              </a:spcBef>
              <a:defRPr kumimoji="1" sz="1200">
                <a:solidFill>
                  <a:schemeClr val="tx1"/>
                </a:solidFill>
                <a:latin typeface="Arial" charset="0"/>
                <a:ea typeface="ＭＳ Ｐ明朝" charset="-128"/>
              </a:defRPr>
            </a:lvl4pPr>
            <a:lvl5pPr marL="2057400" indent="-228600">
              <a:spcBef>
                <a:spcPct val="30000"/>
              </a:spcBef>
              <a:defRPr kumimoji="1" sz="1200">
                <a:solidFill>
                  <a:schemeClr val="tx1"/>
                </a:solidFill>
                <a:latin typeface="Arial" charset="0"/>
                <a:ea typeface="ＭＳ Ｐ明朝" charset="-128"/>
              </a:defRPr>
            </a:lvl5pPr>
            <a:lvl6pPr marL="2514600" indent="-228600" eaLnBrk="0" fontAlgn="base" hangingPunct="0">
              <a:spcBef>
                <a:spcPct val="30000"/>
              </a:spcBef>
              <a:spcAft>
                <a:spcPct val="0"/>
              </a:spcAft>
              <a:defRPr kumimoji="1" sz="1200">
                <a:solidFill>
                  <a:schemeClr val="tx1"/>
                </a:solidFill>
                <a:latin typeface="Arial" charset="0"/>
                <a:ea typeface="ＭＳ Ｐ明朝" charset="-128"/>
              </a:defRPr>
            </a:lvl6pPr>
            <a:lvl7pPr marL="2971800" indent="-228600" eaLnBrk="0" fontAlgn="base" hangingPunct="0">
              <a:spcBef>
                <a:spcPct val="30000"/>
              </a:spcBef>
              <a:spcAft>
                <a:spcPct val="0"/>
              </a:spcAft>
              <a:defRPr kumimoji="1" sz="1200">
                <a:solidFill>
                  <a:schemeClr val="tx1"/>
                </a:solidFill>
                <a:latin typeface="Arial" charset="0"/>
                <a:ea typeface="ＭＳ Ｐ明朝" charset="-128"/>
              </a:defRPr>
            </a:lvl7pPr>
            <a:lvl8pPr marL="3429000" indent="-228600" eaLnBrk="0" fontAlgn="base" hangingPunct="0">
              <a:spcBef>
                <a:spcPct val="30000"/>
              </a:spcBef>
              <a:spcAft>
                <a:spcPct val="0"/>
              </a:spcAft>
              <a:defRPr kumimoji="1" sz="1200">
                <a:solidFill>
                  <a:schemeClr val="tx1"/>
                </a:solidFill>
                <a:latin typeface="Arial" charset="0"/>
                <a:ea typeface="ＭＳ Ｐ明朝" charset="-128"/>
              </a:defRPr>
            </a:lvl8pPr>
            <a:lvl9pPr marL="3886200" indent="-228600" eaLnBrk="0" fontAlgn="base" hangingPunct="0">
              <a:spcBef>
                <a:spcPct val="30000"/>
              </a:spcBef>
              <a:spcAft>
                <a:spcPct val="0"/>
              </a:spcAft>
              <a:defRPr kumimoji="1" sz="1200">
                <a:solidFill>
                  <a:schemeClr val="tx1"/>
                </a:solidFill>
                <a:latin typeface="Arial" charset="0"/>
                <a:ea typeface="ＭＳ Ｐ明朝" charset="-128"/>
              </a:defRPr>
            </a:lvl9pPr>
          </a:lstStyle>
          <a:p>
            <a:pPr algn="r" eaLnBrk="1" hangingPunct="1">
              <a:spcBef>
                <a:spcPct val="0"/>
              </a:spcBef>
            </a:pPr>
            <a:fld id="{CE9CF029-B332-4DAB-8E85-919702A3FC63}" type="slidenum">
              <a:rPr lang="en-US" altLang="ja-JP">
                <a:ea typeface="ＭＳ Ｐゴシック" charset="-128"/>
              </a:rPr>
              <a:pPr algn="r" eaLnBrk="1" hangingPunct="1">
                <a:spcBef>
                  <a:spcPct val="0"/>
                </a:spcBef>
              </a:pPr>
              <a:t>16</a:t>
            </a:fld>
            <a:endParaRPr lang="en-US" altLang="ja-JP">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ー 1"/>
          <p:cNvSpPr>
            <a:spLocks noGrp="1" noRot="1" noChangeAspect="1" noTextEdit="1"/>
          </p:cNvSpPr>
          <p:nvPr>
            <p:ph type="sldImg"/>
          </p:nvPr>
        </p:nvSpPr>
        <p:spPr>
          <a:ln/>
        </p:spPr>
      </p:sp>
      <p:sp>
        <p:nvSpPr>
          <p:cNvPr id="911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＜スライドを簡単に読む＞</a:t>
            </a:r>
            <a:endParaRPr lang="en-US" altLang="ja-JP" smtClean="0">
              <a:latin typeface="Arial" charset="0"/>
              <a:ea typeface="ＭＳ Ｐ明朝" charset="-128"/>
            </a:endParaRPr>
          </a:p>
          <a:p>
            <a:r>
              <a:rPr lang="ja-JP" altLang="en-US" smtClean="0">
                <a:latin typeface="Arial" charset="0"/>
                <a:ea typeface="ＭＳ Ｐ明朝" charset="-128"/>
              </a:rPr>
              <a:t>人は自分に興味がないことや動機がないことを強要されても、エンパワメントにつながりません。</a:t>
            </a:r>
            <a:endParaRPr lang="en-US" altLang="ja-JP" smtClean="0">
              <a:latin typeface="Arial" charset="0"/>
              <a:ea typeface="ＭＳ Ｐ明朝" charset="-128"/>
            </a:endParaRPr>
          </a:p>
          <a:p>
            <a:r>
              <a:rPr lang="ja-JP" altLang="en-US" smtClean="0">
                <a:latin typeface="Arial" charset="0"/>
                <a:ea typeface="ＭＳ Ｐ明朝" charset="-128"/>
              </a:rPr>
              <a:t>これまではストレングスをアセスメントまではするものの、</a:t>
            </a:r>
            <a:endParaRPr lang="en-US" altLang="ja-JP" smtClean="0">
              <a:latin typeface="Arial" charset="0"/>
              <a:ea typeface="ＭＳ Ｐ明朝" charset="-128"/>
            </a:endParaRPr>
          </a:p>
          <a:p>
            <a:r>
              <a:rPr lang="ja-JP" altLang="en-US" smtClean="0">
                <a:latin typeface="Arial" charset="0"/>
                <a:ea typeface="ＭＳ Ｐ明朝" charset="-128"/>
              </a:rPr>
              <a:t>アセスメントをしただけで、支援の中に取り込んで利用者の動機を強めるような</a:t>
            </a:r>
            <a:endParaRPr lang="en-US" altLang="ja-JP" smtClean="0">
              <a:latin typeface="Arial" charset="0"/>
              <a:ea typeface="ＭＳ Ｐ明朝" charset="-128"/>
            </a:endParaRPr>
          </a:p>
          <a:p>
            <a:r>
              <a:rPr lang="ja-JP" altLang="en-US" smtClean="0">
                <a:latin typeface="Arial" charset="0"/>
                <a:ea typeface="ＭＳ Ｐ明朝" charset="-128"/>
              </a:rPr>
              <a:t>働きかけができていませんでした。</a:t>
            </a:r>
            <a:endParaRPr lang="en-US" altLang="ja-JP" smtClean="0">
              <a:latin typeface="Arial" charset="0"/>
              <a:ea typeface="ＭＳ Ｐ明朝" charset="-128"/>
            </a:endParaRPr>
          </a:p>
          <a:p>
            <a:r>
              <a:rPr lang="ja-JP" altLang="en-US" smtClean="0">
                <a:latin typeface="Arial" charset="0"/>
                <a:ea typeface="ＭＳ Ｐ明朝" charset="-128"/>
              </a:rPr>
              <a:t>その反省から現在では、ストレングスモデルによるケアマネジメントと</a:t>
            </a:r>
            <a:endParaRPr lang="en-US" altLang="ja-JP" smtClean="0">
              <a:latin typeface="Arial" charset="0"/>
              <a:ea typeface="ＭＳ Ｐ明朝" charset="-128"/>
            </a:endParaRPr>
          </a:p>
          <a:p>
            <a:r>
              <a:rPr lang="ja-JP" altLang="en-US" smtClean="0">
                <a:latin typeface="Arial" charset="0"/>
                <a:ea typeface="ＭＳ Ｐ明朝" charset="-128"/>
              </a:rPr>
              <a:t>ストレングス視点は違うもの捉えられています。</a:t>
            </a:r>
            <a:endParaRPr lang="en-US" altLang="ja-JP" smtClean="0">
              <a:latin typeface="Arial" charset="0"/>
              <a:ea typeface="ＭＳ Ｐ明朝"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ー 1"/>
          <p:cNvSpPr>
            <a:spLocks noGrp="1" noRot="1" noChangeAspect="1" noTextEdit="1"/>
          </p:cNvSpPr>
          <p:nvPr>
            <p:ph type="sldImg"/>
          </p:nvPr>
        </p:nvSpPr>
        <p:spPr>
          <a:ln/>
        </p:spPr>
      </p:sp>
      <p:sp>
        <p:nvSpPr>
          <p:cNvPr id="931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児童期等の子供の支援は、教育的な意味も強いため慎重に考えるべきですが、</a:t>
            </a:r>
            <a:endParaRPr lang="en-US" altLang="ja-JP" smtClean="0">
              <a:latin typeface="Arial" charset="0"/>
              <a:ea typeface="ＭＳ Ｐ明朝" charset="-128"/>
            </a:endParaRPr>
          </a:p>
          <a:p>
            <a:r>
              <a:rPr lang="ja-JP" altLang="en-US" smtClean="0">
                <a:latin typeface="Arial" charset="0"/>
                <a:ea typeface="ＭＳ Ｐ明朝" charset="-128"/>
              </a:rPr>
              <a:t>障害者等の成人期を迎えた人に対して、</a:t>
            </a:r>
            <a:endParaRPr lang="en-US" altLang="ja-JP" smtClean="0">
              <a:latin typeface="Arial" charset="0"/>
              <a:ea typeface="ＭＳ Ｐ明朝" charset="-128"/>
            </a:endParaRPr>
          </a:p>
          <a:p>
            <a:r>
              <a:rPr lang="ja-JP" altLang="en-US" smtClean="0">
                <a:latin typeface="Arial" charset="0"/>
                <a:ea typeface="ＭＳ Ｐ明朝" charset="-128"/>
              </a:rPr>
              <a:t>支援者や家族からみるベストインタレスト（最善の利益を生み出す決定）を強要することは適当ではありません。</a:t>
            </a:r>
            <a:endParaRPr lang="en-US" altLang="ja-JP" smtClean="0">
              <a:latin typeface="Arial" charset="0"/>
              <a:ea typeface="ＭＳ Ｐ明朝" charset="-128"/>
            </a:endParaRPr>
          </a:p>
          <a:p>
            <a:r>
              <a:rPr lang="ja-JP" altLang="en-US" smtClean="0">
                <a:latin typeface="Arial" charset="0"/>
                <a:ea typeface="ＭＳ Ｐ明朝" charset="-128"/>
              </a:rPr>
              <a:t>サービス等利用計画や個別支援計画も、利用者の欠点ばかりに着目した支援計画から、</a:t>
            </a:r>
            <a:endParaRPr lang="en-US" altLang="ja-JP" smtClean="0">
              <a:latin typeface="Arial" charset="0"/>
              <a:ea typeface="ＭＳ Ｐ明朝" charset="-128"/>
            </a:endParaRPr>
          </a:p>
          <a:p>
            <a:r>
              <a:rPr lang="ja-JP" altLang="en-US" smtClean="0">
                <a:latin typeface="Arial" charset="0"/>
                <a:ea typeface="ＭＳ Ｐ明朝" charset="-128"/>
              </a:rPr>
              <a:t>利用者の視点から見た強みに着目した支援計画へ移行が図られなければなりません。</a:t>
            </a:r>
            <a:endParaRPr lang="en-US" altLang="ja-JP" smtClean="0">
              <a:latin typeface="Arial" charset="0"/>
              <a:ea typeface="ＭＳ Ｐ明朝" charset="-128"/>
            </a:endParaRPr>
          </a:p>
          <a:p>
            <a:r>
              <a:rPr lang="ja-JP" altLang="en-US" smtClean="0">
                <a:latin typeface="Arial" charset="0"/>
                <a:ea typeface="ＭＳ Ｐ明朝" charset="-128"/>
              </a:rPr>
              <a:t>＜スライドを読む＞</a:t>
            </a:r>
            <a:endParaRPr lang="en-US" altLang="ja-JP" smtClean="0">
              <a:latin typeface="Arial" charset="0"/>
              <a:ea typeface="ＭＳ Ｐ明朝" charset="-128"/>
            </a:endParaRPr>
          </a:p>
          <a:p>
            <a:endParaRPr lang="ja-JP" altLang="en-US" smtClean="0">
              <a:latin typeface="Arial" charset="0"/>
              <a:ea typeface="ＭＳ Ｐ明朝"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ー 1"/>
          <p:cNvSpPr>
            <a:spLocks noGrp="1" noRot="1" noChangeAspect="1" noTextEdit="1"/>
          </p:cNvSpPr>
          <p:nvPr>
            <p:ph type="sldImg"/>
          </p:nvPr>
        </p:nvSpPr>
        <p:spPr>
          <a:ln/>
        </p:spPr>
      </p:sp>
      <p:sp>
        <p:nvSpPr>
          <p:cNvPr id="952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latin typeface="Arial" charset="0"/>
                <a:ea typeface="ＭＳ Ｐ明朝" charset="-128"/>
              </a:rPr>
              <a:t>ICF</a:t>
            </a:r>
            <a:r>
              <a:rPr lang="ja-JP" altLang="en-US" smtClean="0">
                <a:latin typeface="Arial" charset="0"/>
                <a:ea typeface="ＭＳ Ｐ明朝" charset="-128"/>
              </a:rPr>
              <a:t>モデルは医学モデルに社会モデルも組み込んだ統合モデルと言われています。</a:t>
            </a:r>
          </a:p>
          <a:p>
            <a:r>
              <a:rPr lang="ja-JP" altLang="en-US" smtClean="0">
                <a:latin typeface="Arial" charset="0"/>
                <a:ea typeface="ＭＳ Ｐ明朝" charset="-128"/>
              </a:rPr>
              <a:t>例えば、身体機能に回復が望めなくても、制度を利用して外出することができます。また、社交的な性格を活かして友人を作って共通の趣味を楽しむこともできます。</a:t>
            </a:r>
            <a:endParaRPr lang="en-US" altLang="ja-JP" smtClean="0">
              <a:latin typeface="Arial" charset="0"/>
              <a:ea typeface="ＭＳ Ｐ明朝" charset="-128"/>
            </a:endParaRPr>
          </a:p>
          <a:p>
            <a:r>
              <a:rPr lang="ja-JP" altLang="en-US" smtClean="0">
                <a:latin typeface="Arial" charset="0"/>
                <a:ea typeface="ＭＳ Ｐ明朝" charset="-128"/>
              </a:rPr>
              <a:t>つまり、環境因子や個人因子を強めることで参加を果たし、望む暮らしが実現できる可能性があることを示しています。</a:t>
            </a:r>
            <a:endParaRPr lang="en-US" altLang="ja-JP" smtClean="0">
              <a:latin typeface="Arial" charset="0"/>
              <a:ea typeface="ＭＳ Ｐ明朝" charset="-128"/>
            </a:endParaRPr>
          </a:p>
          <a:p>
            <a:r>
              <a:rPr lang="ja-JP" altLang="en-US" smtClean="0">
                <a:latin typeface="Arial" charset="0"/>
                <a:ea typeface="ＭＳ Ｐ明朝" charset="-128"/>
              </a:rPr>
              <a:t>逆に社会参加しない状態が続くことで、本人が本来持っている社交的な性格が影をひそめるといったこともあり、これらは双方向の関係にあることも理解する必要があります。</a:t>
            </a:r>
            <a:endParaRPr lang="en-US" altLang="ja-JP" smtClean="0">
              <a:latin typeface="Arial" charset="0"/>
              <a:ea typeface="ＭＳ Ｐ明朝"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p:cNvSpPr>
            <a:spLocks noGrp="1" noRot="1" noChangeAspect="1" noTextEdit="1"/>
          </p:cNvSpPr>
          <p:nvPr>
            <p:ph type="sldImg"/>
          </p:nvPr>
        </p:nvSpPr>
        <p:spPr>
          <a:ln/>
        </p:spPr>
      </p:sp>
      <p:sp>
        <p:nvSpPr>
          <p:cNvPr id="972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個別支援計画の作成では、アセスメントの結果明らかになったニーズ（課題）をリストアップし、到達目標を設定し、解決すべき課題の優先順位を利用者と決め、事業所で提供できるサービスとニーズのマッチングを検討し、個別支援計画案を作成し、利用者の同意を得て「案」をとります。</a:t>
            </a:r>
            <a:endParaRPr lang="en-US" altLang="ja-JP" smtClean="0">
              <a:latin typeface="Arial" charset="0"/>
              <a:ea typeface="ＭＳ Ｐ明朝" charset="-128"/>
            </a:endParaRPr>
          </a:p>
          <a:p>
            <a:r>
              <a:rPr lang="ja-JP" altLang="en-US" smtClean="0">
                <a:latin typeface="Arial" charset="0"/>
                <a:ea typeface="ＭＳ Ｐ明朝" charset="-128"/>
              </a:rPr>
              <a:t>この作成過程のなかで、利用者（必要に応じて家族）との合意を得ることで信頼関係を築き、支援チームの意思統一を図ることで一貫した支援が可能となりますので、個別支援計画は支援を行ううえで前提となるべきものなのです。</a:t>
            </a:r>
          </a:p>
          <a:p>
            <a:endParaRPr lang="ja-JP" altLang="en-US" smtClean="0">
              <a:latin typeface="Arial" charset="0"/>
              <a:ea typeface="ＭＳ Ｐ明朝"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a:ln/>
        </p:spPr>
      </p:sp>
      <p:sp>
        <p:nvSpPr>
          <p:cNvPr id="624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障害者自立支援法以前の支援では、個別支援計画の作成義務がなかったため、</a:t>
            </a:r>
            <a:r>
              <a:rPr lang="en-US" altLang="ja-JP" smtClean="0">
                <a:latin typeface="Arial" charset="0"/>
                <a:ea typeface="ＭＳ Ｐ明朝" charset="-128"/>
              </a:rPr>
              <a:t>Plan</a:t>
            </a:r>
            <a:r>
              <a:rPr lang="ja-JP" altLang="en-US" smtClean="0">
                <a:latin typeface="Arial" charset="0"/>
                <a:ea typeface="ＭＳ Ｐ明朝" charset="-128"/>
              </a:rPr>
              <a:t>（計画）→</a:t>
            </a:r>
            <a:r>
              <a:rPr lang="en-US" altLang="ja-JP" smtClean="0">
                <a:latin typeface="Arial" charset="0"/>
                <a:ea typeface="ＭＳ Ｐ明朝" charset="-128"/>
              </a:rPr>
              <a:t>Do</a:t>
            </a:r>
            <a:r>
              <a:rPr lang="ja-JP" altLang="en-US" smtClean="0">
                <a:latin typeface="Arial" charset="0"/>
                <a:ea typeface="ＭＳ Ｐ明朝" charset="-128"/>
              </a:rPr>
              <a:t>（実行）→</a:t>
            </a:r>
            <a:r>
              <a:rPr lang="en-US" altLang="ja-JP" smtClean="0">
                <a:latin typeface="Arial" charset="0"/>
                <a:ea typeface="ＭＳ Ｐ明朝" charset="-128"/>
              </a:rPr>
              <a:t>Check</a:t>
            </a:r>
            <a:r>
              <a:rPr lang="ja-JP" altLang="en-US" smtClean="0">
                <a:latin typeface="Arial" charset="0"/>
                <a:ea typeface="ＭＳ Ｐ明朝" charset="-128"/>
              </a:rPr>
              <a:t>（評価）→</a:t>
            </a:r>
            <a:r>
              <a:rPr lang="en-US" altLang="ja-JP" smtClean="0">
                <a:latin typeface="Arial" charset="0"/>
                <a:ea typeface="ＭＳ Ｐ明朝" charset="-128"/>
              </a:rPr>
              <a:t>Action</a:t>
            </a:r>
            <a:r>
              <a:rPr lang="ja-JP" altLang="en-US" smtClean="0">
                <a:latin typeface="Arial" charset="0"/>
                <a:ea typeface="ＭＳ Ｐ明朝" charset="-128"/>
              </a:rPr>
              <a:t>（対応・修正）といった</a:t>
            </a:r>
            <a:r>
              <a:rPr lang="en-US" altLang="ja-JP" smtClean="0">
                <a:latin typeface="Arial" charset="0"/>
                <a:ea typeface="ＭＳ Ｐ明朝" charset="-128"/>
              </a:rPr>
              <a:t>PDCA</a:t>
            </a:r>
            <a:r>
              <a:rPr lang="ja-JP" altLang="en-US" smtClean="0">
                <a:latin typeface="Arial" charset="0"/>
                <a:ea typeface="ＭＳ Ｐ明朝" charset="-128"/>
              </a:rPr>
              <a:t>サイクルが、事業所内で機能していなかったところもあったのではないでしょうか。</a:t>
            </a:r>
            <a:endParaRPr lang="en-US" altLang="ja-JP" smtClean="0">
              <a:latin typeface="Arial" charset="0"/>
              <a:ea typeface="ＭＳ Ｐ明朝" charset="-128"/>
            </a:endParaRPr>
          </a:p>
          <a:p>
            <a:r>
              <a:rPr lang="ja-JP" altLang="en-US" smtClean="0">
                <a:latin typeface="Arial" charset="0"/>
                <a:ea typeface="ＭＳ Ｐ明朝" charset="-128"/>
              </a:rPr>
              <a:t>この一連の活動は、個別支援計画（プラン）を作成し、計画に基づき支援を実施し、その支援が有効であったかの評価を行い、必要に応じて修正し、個別支援計画の見直しを行い、また見直し後の支援を行うといった「サービス提供のプロセス」そのものであることを、まずはここでおさえておきましょう。</a:t>
            </a:r>
            <a:endParaRPr lang="en-US" altLang="ja-JP" smtClean="0">
              <a:latin typeface="Arial" charset="0"/>
              <a:ea typeface="ＭＳ Ｐ明朝"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ー 1"/>
          <p:cNvSpPr>
            <a:spLocks noGrp="1" noRot="1" noChangeAspect="1" noTextEdit="1"/>
          </p:cNvSpPr>
          <p:nvPr>
            <p:ph type="sldImg"/>
          </p:nvPr>
        </p:nvSpPr>
        <p:spPr>
          <a:ln/>
        </p:spPr>
      </p:sp>
      <p:sp>
        <p:nvSpPr>
          <p:cNvPr id="993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個別支援計画をそれぞれの立場でみてみましょう。</a:t>
            </a:r>
            <a:endParaRPr lang="en-US" altLang="ja-JP" smtClean="0">
              <a:latin typeface="Arial" charset="0"/>
              <a:ea typeface="ＭＳ Ｐ明朝" charset="-128"/>
            </a:endParaRPr>
          </a:p>
          <a:p>
            <a:r>
              <a:rPr lang="ja-JP" altLang="en-US" smtClean="0">
                <a:latin typeface="Arial" charset="0"/>
                <a:ea typeface="ＭＳ Ｐ明朝" charset="-128"/>
              </a:rPr>
              <a:t>利用者や家族の立場からみると、質の高いサービスを提供してくれるためのものであり、利用者の意向を汲んでくれているものです。同意して写しも持っていますから、事業所との約束事項として文書化されているという安心感を与えるものともなっています。</a:t>
            </a:r>
          </a:p>
          <a:p>
            <a:r>
              <a:rPr lang="ja-JP" altLang="en-US" smtClean="0">
                <a:latin typeface="Arial" charset="0"/>
                <a:ea typeface="ＭＳ Ｐ明朝" charset="-128"/>
              </a:rPr>
              <a:t>職員の立場からみると、的確な支援の方向性をチーム全員で確認するためのものであり、支援の効果を自己評価し、今後の計画を検討するベースとなるものです。支援は計画に沿って行わなければなりませんし、変更する場合は支援チームと利用者本人で確認されます。</a:t>
            </a:r>
          </a:p>
          <a:p>
            <a:r>
              <a:rPr lang="ja-JP" altLang="en-US" smtClean="0">
                <a:latin typeface="Arial" charset="0"/>
                <a:ea typeface="ＭＳ Ｐ明朝" charset="-128"/>
              </a:rPr>
              <a:t>施設経営者の立場からみると、支援の質の向上を目指すためのものであり、また限りある人材・資源を有効に活用して効率的・効果的に施設運営できるためのものです。</a:t>
            </a:r>
          </a:p>
          <a:p>
            <a:endParaRPr lang="ja-JP" altLang="en-US" smtClean="0">
              <a:latin typeface="Arial" charset="0"/>
              <a:ea typeface="ＭＳ Ｐ明朝"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ー 1"/>
          <p:cNvSpPr>
            <a:spLocks noGrp="1" noRot="1" noChangeAspect="1" noTextEdit="1"/>
          </p:cNvSpPr>
          <p:nvPr>
            <p:ph type="sldImg"/>
          </p:nvPr>
        </p:nvSpPr>
        <p:spPr>
          <a:ln/>
        </p:spPr>
      </p:sp>
      <p:sp>
        <p:nvSpPr>
          <p:cNvPr id="10137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個別支援計画の作成に当たって、到達目標（支援目標）を設定する必要があります。</a:t>
            </a:r>
            <a:endParaRPr lang="en-US" altLang="ja-JP" smtClean="0">
              <a:latin typeface="Arial" charset="0"/>
              <a:ea typeface="ＭＳ Ｐ明朝" charset="-128"/>
            </a:endParaRPr>
          </a:p>
          <a:p>
            <a:r>
              <a:rPr lang="ja-JP" altLang="en-US" smtClean="0">
                <a:latin typeface="Arial" charset="0"/>
                <a:ea typeface="ＭＳ Ｐ明朝" charset="-128"/>
              </a:rPr>
              <a:t>目標は、ご本人の意向を尊重するとともに、課題（ニーズ）に基づき到達すべき目標を定めます。</a:t>
            </a:r>
            <a:endParaRPr lang="en-US" altLang="ja-JP" smtClean="0">
              <a:latin typeface="Arial" charset="0"/>
              <a:ea typeface="ＭＳ Ｐ明朝" charset="-128"/>
            </a:endParaRPr>
          </a:p>
          <a:p>
            <a:r>
              <a:rPr lang="ja-JP" altLang="en-US" smtClean="0">
                <a:latin typeface="Arial" charset="0"/>
                <a:ea typeface="ＭＳ Ｐ明朝" charset="-128"/>
              </a:rPr>
              <a:t>また、就労移行支援事業などサービスの到達目標が予め明確であるような主目標と、具体的な個別の到達目標に分けて考えます。</a:t>
            </a:r>
          </a:p>
          <a:p>
            <a:r>
              <a:rPr lang="ja-JP" altLang="en-US" smtClean="0">
                <a:latin typeface="Arial" charset="0"/>
                <a:ea typeface="ＭＳ Ｐ明朝" charset="-128"/>
              </a:rPr>
              <a:t>目標は、時間（支援期間）と領域（支援内容）という２つの観点から設定し、課題（ニーズ）が複数にわたる場合、緊急性の高い課題など優先順位を設定します。</a:t>
            </a:r>
          </a:p>
          <a:p>
            <a:r>
              <a:rPr lang="ja-JP" altLang="en-US" smtClean="0">
                <a:latin typeface="Arial" charset="0"/>
                <a:ea typeface="ＭＳ Ｐ明朝" charset="-128"/>
              </a:rPr>
              <a:t>目標は、時間軸をとおして段階を踏んで達成されるものですから、ずっと同じ目標を置くのではなく達成可能なスモールステップを踏むように設定します。その目標をクリアし、ご本人に新たなニーズが芽生えたとき、現行の支援を見直すとともに、新しい支援を考えていきます。</a:t>
            </a:r>
          </a:p>
          <a:p>
            <a:r>
              <a:rPr lang="ja-JP" altLang="en-US" smtClean="0">
                <a:latin typeface="Arial" charset="0"/>
                <a:ea typeface="ＭＳ Ｐ明朝" charset="-128"/>
              </a:rPr>
              <a:t>目標の達成度の評価方法についてもあらかじめ決めておく必要があります。訓練系の事業であれば明確だと思いますが、生活系でも「〇〇のとき笑顔を増やす」「〇〇の役割を持つ」など、具体的な目標とすることで評価方法も決めやすくなると思います。</a:t>
            </a:r>
          </a:p>
          <a:p>
            <a:r>
              <a:rPr lang="ja-JP" altLang="en-US" smtClean="0">
                <a:latin typeface="Arial" charset="0"/>
                <a:ea typeface="ＭＳ Ｐ明朝" charset="-128"/>
              </a:rPr>
              <a:t>そして、個別支援計画書に落とし込んでいきます。 </a:t>
            </a:r>
            <a:endParaRPr lang="en-US" altLang="ja-JP" smtClean="0">
              <a:latin typeface="Arial" charset="0"/>
              <a:ea typeface="ＭＳ Ｐ明朝"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ー 1"/>
          <p:cNvSpPr>
            <a:spLocks noGrp="1" noRot="1" noChangeAspect="1" noTextEdit="1"/>
          </p:cNvSpPr>
          <p:nvPr>
            <p:ph type="sldImg"/>
          </p:nvPr>
        </p:nvSpPr>
        <p:spPr>
          <a:ln/>
        </p:spPr>
      </p:sp>
      <p:sp>
        <p:nvSpPr>
          <p:cNvPr id="1034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自立訓練（機能訓練）の達成目標の例です。</a:t>
            </a:r>
            <a:endParaRPr lang="en-US" altLang="ja-JP" smtClean="0">
              <a:latin typeface="Arial" charset="0"/>
              <a:ea typeface="ＭＳ Ｐ明朝" charset="-128"/>
            </a:endParaRPr>
          </a:p>
          <a:p>
            <a:r>
              <a:rPr lang="ja-JP" altLang="en-US" smtClean="0">
                <a:latin typeface="Arial" charset="0"/>
                <a:ea typeface="ＭＳ Ｐ明朝" charset="-128"/>
              </a:rPr>
              <a:t>訓練系の場合、達成目標という言葉がなじみやすいのですが、生活系の場合は「支援目標」と言い換えてもよいかもしれません。</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p:cNvSpPr>
            <a:spLocks noGrp="1" noRot="1" noChangeAspect="1" noTextEdit="1"/>
          </p:cNvSpPr>
          <p:nvPr>
            <p:ph type="sldImg"/>
          </p:nvPr>
        </p:nvSpPr>
        <p:spPr>
          <a:ln/>
        </p:spPr>
      </p:sp>
      <p:sp>
        <p:nvSpPr>
          <p:cNvPr id="1054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これまでのアセスメントの結果整理された、初期状態、ストレングス、夢・願望、課題（ニーズ）、目標を踏まえて、本人も交えたチームでの支援会議を経て個別支援計画書への落とし込みをしていきます。</a:t>
            </a:r>
            <a:endParaRPr lang="en-US" altLang="ja-JP" smtClean="0">
              <a:latin typeface="Arial" charset="0"/>
              <a:ea typeface="ＭＳ Ｐ明朝" charset="-128"/>
            </a:endParaRPr>
          </a:p>
          <a:p>
            <a:r>
              <a:rPr lang="ja-JP" altLang="en-US" smtClean="0">
                <a:latin typeface="Arial" charset="0"/>
                <a:ea typeface="ＭＳ Ｐ明朝" charset="-128"/>
              </a:rPr>
              <a:t>その際、支援方法については、事業所の都合に合わせるのではなく、なるべく個人に合うよう工夫していただきたいと思います。</a:t>
            </a:r>
            <a:endParaRPr lang="en-US" altLang="ja-JP" smtClean="0">
              <a:latin typeface="Arial" charset="0"/>
              <a:ea typeface="ＭＳ Ｐ明朝" charset="-128"/>
            </a:endParaRPr>
          </a:p>
          <a:p>
            <a:r>
              <a:rPr lang="ja-JP" altLang="en-US" smtClean="0">
                <a:latin typeface="Arial" charset="0"/>
                <a:ea typeface="ＭＳ Ｐ明朝" charset="-128"/>
              </a:rPr>
              <a:t>また、計画が作りっぱなしにならないためにも、誰が（どの職種が）その支援を行うのか役割を決めておくことも重要です。　</a:t>
            </a:r>
            <a:endParaRPr lang="en-US" altLang="ja-JP" smtClean="0">
              <a:latin typeface="Arial" charset="0"/>
              <a:ea typeface="ＭＳ Ｐ明朝" charset="-128"/>
            </a:endParaRPr>
          </a:p>
          <a:p>
            <a:r>
              <a:rPr lang="ja-JP" altLang="en-US" smtClean="0">
                <a:latin typeface="Arial" charset="0"/>
                <a:ea typeface="ＭＳ Ｐ明朝" charset="-128"/>
              </a:rPr>
              <a:t>支援を行ううえでやむを得ない場合の身体拘束等を行う場合もあると思いますが、その身体拘束の様態や緊急やむを得ない理由を記載しておいてください。虐待が疑われ通報された場合のトラブル回避にもつながります。</a:t>
            </a:r>
            <a:endParaRPr lang="en-US" altLang="ja-JP" smtClean="0">
              <a:latin typeface="Arial" charset="0"/>
              <a:ea typeface="ＭＳ Ｐ明朝" charset="-128"/>
            </a:endParaRPr>
          </a:p>
          <a:p>
            <a:r>
              <a:rPr lang="ja-JP" altLang="en-US" smtClean="0">
                <a:latin typeface="Arial" charset="0"/>
                <a:ea typeface="ＭＳ Ｐ明朝" charset="-128"/>
              </a:rPr>
              <a:t>さらに、日課、週間、月間のプログラムも作成しましょう。</a:t>
            </a:r>
            <a:endParaRPr lang="en-US" altLang="ja-JP" smtClean="0">
              <a:latin typeface="Arial" charset="0"/>
              <a:ea typeface="ＭＳ Ｐ明朝" charset="-128"/>
            </a:endParaRPr>
          </a:p>
          <a:p>
            <a:r>
              <a:rPr lang="ja-JP" altLang="en-US" smtClean="0">
                <a:latin typeface="Arial" charset="0"/>
                <a:ea typeface="ＭＳ Ｐ明朝" charset="-128"/>
              </a:rPr>
              <a:t>最後に、完成した個別支援計画についてご本人に説明しサイン（押印）をしていただき、サービス管理責任者等のサイン（押印）をしたうえで、ご本人に交付します。</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スライド イメージ プレースホルダー 1"/>
          <p:cNvSpPr>
            <a:spLocks noGrp="1" noRot="1" noChangeAspect="1" noTextEdit="1"/>
          </p:cNvSpPr>
          <p:nvPr>
            <p:ph type="sldImg"/>
          </p:nvPr>
        </p:nvSpPr>
        <p:spPr>
          <a:ln/>
        </p:spPr>
      </p:sp>
      <p:sp>
        <p:nvSpPr>
          <p:cNvPr id="1075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ここから、事例を使って、サービス等利用計画に基づいた個別支援計画の例を紹介します。</a:t>
            </a:r>
            <a:endParaRPr lang="en-US" altLang="ja-JP" smtClean="0">
              <a:latin typeface="Arial" charset="0"/>
              <a:ea typeface="ＭＳ Ｐ明朝" charset="-128"/>
            </a:endParaRPr>
          </a:p>
          <a:p>
            <a:r>
              <a:rPr lang="ja-JP" altLang="en-US" smtClean="0">
                <a:latin typeface="Arial" charset="0"/>
                <a:ea typeface="ＭＳ Ｐ明朝" charset="-128"/>
              </a:rPr>
              <a:t>脳血管障害（右片麻痺、運動性失語）により在宅で引きこもりになっていた</a:t>
            </a:r>
            <a:r>
              <a:rPr lang="en-US" altLang="ja-JP" smtClean="0">
                <a:latin typeface="Arial" charset="0"/>
                <a:ea typeface="ＭＳ Ｐ明朝" charset="-128"/>
              </a:rPr>
              <a:t>56</a:t>
            </a:r>
            <a:r>
              <a:rPr lang="ja-JP" altLang="en-US" smtClean="0">
                <a:latin typeface="Arial" charset="0"/>
                <a:ea typeface="ＭＳ Ｐ明朝" charset="-128"/>
              </a:rPr>
              <a:t>歳男性です。介護保険のデイサービスを利用したが失語のためコミュニケーションがうまくいかず自宅に引きこもるようになった。しかし、相談支援により「好きで家に居るわけではない」「庭いじりが好き」「子供の学費が気になる」「パソコンの経験を活かせる仕事がしたい」などの言葉が聞けるようになり、就労移行支援事業の利用を希望したケースです。</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ー 1"/>
          <p:cNvSpPr>
            <a:spLocks noGrp="1" noRot="1" noChangeAspect="1" noTextEdit="1"/>
          </p:cNvSpPr>
          <p:nvPr>
            <p:ph type="sldImg"/>
          </p:nvPr>
        </p:nvSpPr>
        <p:spPr>
          <a:ln/>
        </p:spPr>
      </p:sp>
      <p:sp>
        <p:nvSpPr>
          <p:cNvPr id="1095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「総合的な援助の方針」は、個別支援計画にも同じ内容を記載し、共有します。</a:t>
            </a:r>
            <a:endParaRPr lang="en-US" altLang="ja-JP" smtClean="0">
              <a:latin typeface="Arial" charset="0"/>
              <a:ea typeface="ＭＳ Ｐ明朝" charset="-128"/>
            </a:endParaRPr>
          </a:p>
          <a:p>
            <a:endParaRPr lang="ja-JP" altLang="en-US" smtClean="0">
              <a:latin typeface="Arial" charset="0"/>
              <a:ea typeface="ＭＳ Ｐ明朝"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ー 1"/>
          <p:cNvSpPr>
            <a:spLocks noGrp="1" noRot="1" noChangeAspect="1" noTextEdit="1"/>
          </p:cNvSpPr>
          <p:nvPr>
            <p:ph type="sldImg"/>
          </p:nvPr>
        </p:nvSpPr>
        <p:spPr>
          <a:ln/>
        </p:spPr>
      </p:sp>
      <p:sp>
        <p:nvSpPr>
          <p:cNvPr id="1116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週間計画表ですが、右の欄にある「主な日常生活上の活動」「週単位以外のサービス」も重要な情報が記載されています。</a:t>
            </a:r>
            <a:endParaRPr lang="en-US" altLang="ja-JP" smtClean="0">
              <a:latin typeface="Arial" charset="0"/>
              <a:ea typeface="ＭＳ Ｐ明朝" charset="-128"/>
            </a:endParaRPr>
          </a:p>
          <a:p>
            <a:r>
              <a:rPr lang="ja-JP" altLang="en-US" smtClean="0">
                <a:latin typeface="Arial" charset="0"/>
                <a:ea typeface="ＭＳ Ｐ明朝" charset="-128"/>
              </a:rPr>
              <a:t>さらに下段の「サービス提供によって実現する生活の全体像」も重要な情報ですし、ここは、就労移行支援のサービス管理責任者とも調整の上記載されることが望ましい部分です。</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ー 1"/>
          <p:cNvSpPr>
            <a:spLocks noGrp="1" noRot="1" noChangeAspect="1" noTextEdit="1"/>
          </p:cNvSpPr>
          <p:nvPr>
            <p:ph type="sldImg"/>
          </p:nvPr>
        </p:nvSpPr>
        <p:spPr>
          <a:ln/>
        </p:spPr>
      </p:sp>
      <p:sp>
        <p:nvSpPr>
          <p:cNvPr id="1136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こちらは</a:t>
            </a:r>
            <a:r>
              <a:rPr lang="en-US" altLang="ja-JP" smtClean="0">
                <a:latin typeface="Arial" charset="0"/>
                <a:ea typeface="ＭＳ Ｐ明朝" charset="-128"/>
              </a:rPr>
              <a:t>3</a:t>
            </a:r>
            <a:r>
              <a:rPr lang="ja-JP" altLang="en-US" smtClean="0">
                <a:latin typeface="Arial" charset="0"/>
                <a:ea typeface="ＭＳ Ｐ明朝" charset="-128"/>
              </a:rPr>
              <a:t>か月後のモニタリング報告書です。</a:t>
            </a:r>
            <a:endParaRPr lang="en-US" altLang="ja-JP" smtClean="0">
              <a:latin typeface="Arial" charset="0"/>
              <a:ea typeface="ＭＳ Ｐ明朝" charset="-128"/>
            </a:endParaRPr>
          </a:p>
          <a:p>
            <a:r>
              <a:rPr lang="ja-JP" altLang="en-US" smtClean="0">
                <a:latin typeface="Arial" charset="0"/>
                <a:ea typeface="ＭＳ Ｐ明朝" charset="-128"/>
              </a:rPr>
              <a:t>週３回の通所を４回にするなど、進捗に合わせた変更を、就労移行支援事業所と連携して行っています。</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p:cNvSpPr>
            <a:spLocks noGrp="1" noRot="1" noChangeAspect="1" noTextEdit="1"/>
          </p:cNvSpPr>
          <p:nvPr>
            <p:ph type="sldImg"/>
          </p:nvPr>
        </p:nvSpPr>
        <p:spPr>
          <a:ln/>
        </p:spPr>
      </p:sp>
      <p:sp>
        <p:nvSpPr>
          <p:cNvPr id="1157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モニタリング後の週間計画です。</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p:cNvSpPr>
            <a:spLocks noGrp="1" noRot="1" noChangeAspect="1" noTextEdit="1"/>
          </p:cNvSpPr>
          <p:nvPr>
            <p:ph type="sldImg"/>
          </p:nvPr>
        </p:nvSpPr>
        <p:spPr>
          <a:ln/>
        </p:spPr>
      </p:sp>
      <p:sp>
        <p:nvSpPr>
          <p:cNvPr id="1177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事例における初期の個別支援計画の例です。</a:t>
            </a:r>
            <a:endParaRPr lang="en-US" altLang="ja-JP" smtClean="0">
              <a:latin typeface="Arial" charset="0"/>
              <a:ea typeface="ＭＳ Ｐ明朝" charset="-128"/>
            </a:endParaRPr>
          </a:p>
          <a:p>
            <a:r>
              <a:rPr lang="ja-JP" altLang="en-US" smtClean="0">
                <a:latin typeface="Arial" charset="0"/>
                <a:ea typeface="ＭＳ Ｐ明朝" charset="-128"/>
              </a:rPr>
              <a:t>前出のサービス等利用計画に基づき、事業所内でのアセスメント結果を踏まえ作成します。</a:t>
            </a:r>
            <a:endParaRPr lang="en-US" altLang="ja-JP" smtClean="0">
              <a:latin typeface="Arial" charset="0"/>
              <a:ea typeface="ＭＳ Ｐ明朝" charset="-128"/>
            </a:endParaRPr>
          </a:p>
          <a:p>
            <a:r>
              <a:rPr lang="ja-JP" altLang="en-US" smtClean="0">
                <a:latin typeface="Arial" charset="0"/>
                <a:ea typeface="ＭＳ Ｐ明朝" charset="-128"/>
              </a:rPr>
              <a:t>総合的な援助の方針はサービス等利用計画と同じ文章が入ります。</a:t>
            </a:r>
            <a:endParaRPr lang="en-US" altLang="ja-JP" smtClean="0">
              <a:latin typeface="Arial" charset="0"/>
              <a:ea typeface="ＭＳ Ｐ明朝" charset="-128"/>
            </a:endParaRPr>
          </a:p>
          <a:p>
            <a:r>
              <a:rPr lang="ja-JP" altLang="en-US" smtClean="0">
                <a:latin typeface="Arial" charset="0"/>
                <a:ea typeface="ＭＳ Ｐ明朝" charset="-128"/>
              </a:rPr>
              <a:t>サービスの内容に踏み込んだ詳細な計画となるようにするとともに、事業所内のことだけでなく、外部の関係機関やボランティアのことにも目を向けたものとなっています。</a:t>
            </a:r>
            <a:endParaRPr lang="en-US" altLang="ja-JP" smtClean="0">
              <a:latin typeface="Arial" charset="0"/>
              <a:ea typeface="ＭＳ Ｐ明朝"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ー 1"/>
          <p:cNvSpPr>
            <a:spLocks noGrp="1" noRot="1" noChangeAspect="1" noTextEdit="1"/>
          </p:cNvSpPr>
          <p:nvPr>
            <p:ph type="sldImg"/>
          </p:nvPr>
        </p:nvSpPr>
        <p:spPr>
          <a:ln/>
        </p:spPr>
      </p:sp>
      <p:sp>
        <p:nvSpPr>
          <p:cNvPr id="645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先ほどの</a:t>
            </a:r>
            <a:r>
              <a:rPr lang="en-US" altLang="ja-JP" smtClean="0">
                <a:latin typeface="Arial" charset="0"/>
                <a:ea typeface="ＭＳ Ｐ明朝" charset="-128"/>
              </a:rPr>
              <a:t>PDCA</a:t>
            </a:r>
            <a:r>
              <a:rPr lang="ja-JP" altLang="en-US" smtClean="0">
                <a:latin typeface="Arial" charset="0"/>
                <a:ea typeface="ＭＳ Ｐ明朝" charset="-128"/>
              </a:rPr>
              <a:t>サイクルを念頭に、もう一度サービス提供のプロセスの流れを眺めると、サイクルに沿ったものとなっていることがわかります。</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ー 1"/>
          <p:cNvSpPr>
            <a:spLocks noGrp="1" noRot="1" noChangeAspect="1" noTextEdit="1"/>
          </p:cNvSpPr>
          <p:nvPr>
            <p:ph type="sldImg"/>
          </p:nvPr>
        </p:nvSpPr>
        <p:spPr>
          <a:ln/>
        </p:spPr>
      </p:sp>
      <p:sp>
        <p:nvSpPr>
          <p:cNvPr id="1198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作成された個別支援計画に基づき支援を開始します。設定された目標を、効率よく達成することに努め、計画に則った適切なサービス提供に努めつつ、支援のペースやスケジュールについては、利用者とよく話し合って決めます。最初の見立て通り進まない場合もありますので、モニタリングの際計画を変更することも検討します。　</a:t>
            </a:r>
          </a:p>
          <a:p>
            <a:r>
              <a:rPr lang="ja-JP" altLang="en-US" smtClean="0">
                <a:latin typeface="Arial" charset="0"/>
                <a:ea typeface="ＭＳ Ｐ明朝" charset="-128"/>
              </a:rPr>
              <a:t>支援スタッフの役割を明確にし、お互いに情報交換しながら支援を実施します。</a:t>
            </a:r>
            <a:endParaRPr lang="en-US" altLang="ja-JP" smtClean="0">
              <a:latin typeface="Arial" charset="0"/>
              <a:ea typeface="ＭＳ Ｐ明朝" charset="-128"/>
            </a:endParaRPr>
          </a:p>
          <a:p>
            <a:r>
              <a:rPr lang="ja-JP" altLang="en-US" smtClean="0">
                <a:latin typeface="Arial" charset="0"/>
                <a:ea typeface="ＭＳ Ｐ明朝" charset="-128"/>
              </a:rPr>
              <a:t>支援に当たっては、時間軸（段階）を意識した支援に努めます。</a:t>
            </a:r>
          </a:p>
          <a:p>
            <a:r>
              <a:rPr lang="ja-JP" altLang="en-US" smtClean="0">
                <a:latin typeface="Arial" charset="0"/>
                <a:ea typeface="ＭＳ Ｐ明朝" charset="-128"/>
              </a:rPr>
              <a:t>計画を作ったまま放置しないよう、支援の実施に当たって担当の責任者を決めておき、他の支援方法の導入など工夫を怠らないようにします。</a:t>
            </a:r>
            <a:endParaRPr lang="en-US" altLang="ja-JP" smtClean="0">
              <a:latin typeface="Arial" charset="0"/>
              <a:ea typeface="ＭＳ Ｐ明朝" charset="-128"/>
            </a:endParaRPr>
          </a:p>
          <a:p>
            <a:r>
              <a:rPr lang="ja-JP" altLang="en-US" smtClean="0">
                <a:latin typeface="Arial" charset="0"/>
                <a:ea typeface="ＭＳ Ｐ明朝" charset="-128"/>
              </a:rPr>
              <a:t>ケース記録の書き方については後述しますが、日々の支援の記録がモニタリングの際役立ちます。記憶は時間がたつとあいまいになってきますので、大変ですが記録を残しておくことは重要です。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スライド イメージ プレースホルダー 1"/>
          <p:cNvSpPr>
            <a:spLocks noGrp="1" noRot="1" noChangeAspect="1" noTextEdit="1"/>
          </p:cNvSpPr>
          <p:nvPr>
            <p:ph type="sldImg"/>
          </p:nvPr>
        </p:nvSpPr>
        <p:spPr>
          <a:ln/>
        </p:spPr>
      </p:sp>
      <p:sp>
        <p:nvSpPr>
          <p:cNvPr id="1218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自立訓練（生活訓練）の標準的な支援内容です。</a:t>
            </a:r>
            <a:endParaRPr lang="en-US" altLang="ja-JP" smtClean="0">
              <a:latin typeface="Arial" charset="0"/>
              <a:ea typeface="ＭＳ Ｐ明朝" charset="-128"/>
            </a:endParaRPr>
          </a:p>
          <a:p>
            <a:r>
              <a:rPr lang="ja-JP" altLang="en-US" smtClean="0">
                <a:latin typeface="Arial" charset="0"/>
                <a:ea typeface="ＭＳ Ｐ明朝" charset="-128"/>
              </a:rPr>
              <a:t>長期入所又は長期入院から退所・退院した場合、訓練準備期を経て、生活習慣を修得し、社会生活を定着させ、訪問によるフォローという流れです。</a:t>
            </a:r>
            <a:endParaRPr lang="en-US" altLang="ja-JP" smtClean="0">
              <a:latin typeface="Arial" charset="0"/>
              <a:ea typeface="ＭＳ Ｐ明朝" charset="-128"/>
            </a:endParaRPr>
          </a:p>
          <a:p>
            <a:r>
              <a:rPr lang="ja-JP" altLang="en-US" smtClean="0">
                <a:latin typeface="Arial" charset="0"/>
                <a:ea typeface="ＭＳ Ｐ明朝" charset="-128"/>
              </a:rPr>
              <a:t>当然、個人による差異はありますので、個別のアセスメント結果に基づく計画の作成が必須となります。</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ー 1"/>
          <p:cNvSpPr>
            <a:spLocks noGrp="1" noRot="1" noChangeAspect="1" noTextEdit="1"/>
          </p:cNvSpPr>
          <p:nvPr>
            <p:ph type="sldImg"/>
          </p:nvPr>
        </p:nvSpPr>
        <p:spPr>
          <a:ln/>
        </p:spPr>
      </p:sp>
      <p:sp>
        <p:nvSpPr>
          <p:cNvPr id="1239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支援経過記録表の例です。</a:t>
            </a:r>
            <a:endParaRPr lang="en-US" altLang="ja-JP" smtClean="0">
              <a:latin typeface="Arial" charset="0"/>
              <a:ea typeface="ＭＳ Ｐ明朝" charset="-128"/>
            </a:endParaRPr>
          </a:p>
          <a:p>
            <a:r>
              <a:rPr lang="ja-JP" altLang="en-US" smtClean="0">
                <a:latin typeface="Arial" charset="0"/>
                <a:ea typeface="ＭＳ Ｐ明朝" charset="-128"/>
              </a:rPr>
              <a:t>日々の記録の書き方については後程触れたいと思います。</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スライド イメージ プレースホルダー 1"/>
          <p:cNvSpPr>
            <a:spLocks noGrp="1" noRot="1" noChangeAspect="1" noTextEdit="1"/>
          </p:cNvSpPr>
          <p:nvPr>
            <p:ph type="sldImg"/>
          </p:nvPr>
        </p:nvSpPr>
        <p:spPr>
          <a:ln/>
        </p:spPr>
      </p:sp>
      <p:sp>
        <p:nvSpPr>
          <p:cNvPr id="1259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時期（段階）ごとに、支援目標達成度を評価します。同時に、サービスの実施内容などがご本人に適したものとなっているか、時間やペースなどサービスが適切に提供されているかを評価します。</a:t>
            </a:r>
          </a:p>
          <a:p>
            <a:r>
              <a:rPr lang="ja-JP" altLang="en-US" smtClean="0">
                <a:latin typeface="Arial" charset="0"/>
                <a:ea typeface="ＭＳ Ｐ明朝" charset="-128"/>
              </a:rPr>
              <a:t>支援目標の達成度を評価するための情報を収集する際、日々の記録が役立ちます。</a:t>
            </a:r>
          </a:p>
          <a:p>
            <a:r>
              <a:rPr lang="ja-JP" altLang="en-US" smtClean="0">
                <a:latin typeface="Arial" charset="0"/>
                <a:ea typeface="ＭＳ Ｐ明朝" charset="-128"/>
              </a:rPr>
              <a:t>達成度は、主目標及び個別目標の観点から、初期状態と比較してどれだけ変化したかをベースに評価します。</a:t>
            </a:r>
          </a:p>
          <a:p>
            <a:r>
              <a:rPr lang="ja-JP" altLang="en-US" smtClean="0">
                <a:latin typeface="Arial" charset="0"/>
                <a:ea typeface="ＭＳ Ｐ明朝" charset="-128"/>
              </a:rPr>
              <a:t>併せて、利用者の意向や環境の変化なども評価し、何が良かったか・悪かったか・今後どうするか等を分析し記録します。</a:t>
            </a:r>
          </a:p>
          <a:p>
            <a:endParaRPr lang="ja-JP" altLang="en-US" smtClean="0">
              <a:latin typeface="Arial" charset="0"/>
              <a:ea typeface="ＭＳ Ｐ明朝"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ー 1"/>
          <p:cNvSpPr>
            <a:spLocks noGrp="1" noRot="1" noChangeAspect="1" noTextEdit="1"/>
          </p:cNvSpPr>
          <p:nvPr>
            <p:ph type="sldImg"/>
          </p:nvPr>
        </p:nvSpPr>
        <p:spPr>
          <a:ln/>
        </p:spPr>
      </p:sp>
      <p:sp>
        <p:nvSpPr>
          <p:cNvPr id="1280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個別支援計画の修正・変更記録票の例です。</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ー 1"/>
          <p:cNvSpPr>
            <a:spLocks noGrp="1" noRot="1" noChangeAspect="1" noTextEdit="1"/>
          </p:cNvSpPr>
          <p:nvPr>
            <p:ph type="sldImg"/>
          </p:nvPr>
        </p:nvSpPr>
        <p:spPr>
          <a:ln/>
        </p:spPr>
      </p:sp>
      <p:sp>
        <p:nvSpPr>
          <p:cNvPr id="1300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中間評価と修正の視点としては、利用者の権利が守られているか、サービスについて利用者は満足しているか、新たにニーズが発生していないか、設定されている目標が達成されているか　等に着目してください。</a:t>
            </a:r>
          </a:p>
          <a:p>
            <a:endParaRPr lang="ja-JP" altLang="en-US" smtClean="0">
              <a:latin typeface="Arial" charset="0"/>
              <a:ea typeface="ＭＳ Ｐ明朝"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ー 1"/>
          <p:cNvSpPr>
            <a:spLocks noGrp="1" noRot="1" noChangeAspect="1" noTextEdit="1"/>
          </p:cNvSpPr>
          <p:nvPr>
            <p:ph type="sldImg"/>
          </p:nvPr>
        </p:nvSpPr>
        <p:spPr>
          <a:ln/>
        </p:spPr>
      </p:sp>
      <p:sp>
        <p:nvSpPr>
          <p:cNvPr id="1320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モニタリングの際の勘案事項としては以下の</a:t>
            </a:r>
            <a:r>
              <a:rPr lang="en-US" altLang="ja-JP" smtClean="0">
                <a:latin typeface="Arial" charset="0"/>
                <a:ea typeface="ＭＳ Ｐ明朝" charset="-128"/>
              </a:rPr>
              <a:t>6</a:t>
            </a:r>
            <a:r>
              <a:rPr lang="ja-JP" altLang="en-US" smtClean="0">
                <a:latin typeface="Arial" charset="0"/>
                <a:ea typeface="ＭＳ Ｐ明朝" charset="-128"/>
              </a:rPr>
              <a:t>項目が挙げられます。</a:t>
            </a:r>
            <a:endParaRPr lang="en-US" altLang="ja-JP" smtClean="0">
              <a:latin typeface="Arial" charset="0"/>
              <a:ea typeface="ＭＳ Ｐ明朝" charset="-128"/>
            </a:endParaRPr>
          </a:p>
          <a:p>
            <a:r>
              <a:rPr lang="ja-JP" altLang="en-US" smtClean="0">
                <a:latin typeface="Arial" charset="0"/>
                <a:ea typeface="ＭＳ Ｐ明朝" charset="-128"/>
              </a:rPr>
              <a:t>初期のアセスメントではまだ明確になっていなかった本人のニーズや、みえていなかった生活面の課題など、一定期間支援してみて見えてくることもあるでしょう。</a:t>
            </a:r>
            <a:endParaRPr lang="en-US" altLang="ja-JP" smtClean="0">
              <a:latin typeface="Arial" charset="0"/>
              <a:ea typeface="ＭＳ Ｐ明朝" charset="-128"/>
            </a:endParaRPr>
          </a:p>
          <a:p>
            <a:r>
              <a:rPr lang="ja-JP" altLang="en-US" smtClean="0">
                <a:latin typeface="Arial" charset="0"/>
                <a:ea typeface="ＭＳ Ｐ明朝" charset="-128"/>
              </a:rPr>
              <a:t>また、新たなニーズの発生や、児童の場合はライフステージの移行も見逃せません。</a:t>
            </a:r>
            <a:endParaRPr lang="en-US" altLang="ja-JP" smtClean="0">
              <a:latin typeface="Arial" charset="0"/>
              <a:ea typeface="ＭＳ Ｐ明朝" charset="-128"/>
            </a:endParaRPr>
          </a:p>
          <a:p>
            <a:r>
              <a:rPr lang="ja-JP" altLang="en-US" smtClean="0">
                <a:latin typeface="Arial" charset="0"/>
                <a:ea typeface="ＭＳ Ｐ明朝" charset="-128"/>
              </a:rPr>
              <a:t>いずれにしても、事業所内の事だけでなく、視野を広げ生活全般をみて、適切な修正をしていく必要があります。</a:t>
            </a:r>
            <a:endParaRPr lang="en-US" altLang="ja-JP" smtClean="0">
              <a:latin typeface="Arial" charset="0"/>
              <a:ea typeface="ＭＳ Ｐ明朝" charset="-128"/>
            </a:endParaRPr>
          </a:p>
          <a:p>
            <a:r>
              <a:rPr lang="ja-JP" altLang="en-US" smtClean="0">
                <a:latin typeface="Arial" charset="0"/>
                <a:ea typeface="ＭＳ Ｐ明朝" charset="-128"/>
              </a:rPr>
              <a:t>つまり、相談支援専門員との連携が必要となってきます。</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ー 1"/>
          <p:cNvSpPr>
            <a:spLocks noGrp="1" noRot="1" noChangeAspect="1" noTextEdit="1"/>
          </p:cNvSpPr>
          <p:nvPr>
            <p:ph type="sldImg"/>
          </p:nvPr>
        </p:nvSpPr>
        <p:spPr>
          <a:ln/>
        </p:spPr>
      </p:sp>
      <p:sp>
        <p:nvSpPr>
          <p:cNvPr id="1341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支援達成度を評価した結果、到達目標に達成していない場合、利用者や家族の要因によるものか、スタッフの要因によるものか、事業所のシステムによるものかなどについて詳しく分析し、分析の結果、必要に応じて個別支援計画を修正します。</a:t>
            </a:r>
          </a:p>
          <a:p>
            <a:r>
              <a:rPr lang="ja-JP" altLang="en-US" smtClean="0">
                <a:latin typeface="Arial" charset="0"/>
                <a:ea typeface="ＭＳ Ｐ明朝" charset="-128"/>
              </a:rPr>
              <a:t>修正にあたっては、 時間軸（段階）と支援（サービス）内容の観点から、ご本人に説明し同意を得たうえで修正・変更を行います。</a:t>
            </a:r>
          </a:p>
          <a:p>
            <a:r>
              <a:rPr lang="ja-JP" altLang="en-US" smtClean="0">
                <a:latin typeface="Arial" charset="0"/>
                <a:ea typeface="ＭＳ Ｐ明朝" charset="-128"/>
              </a:rPr>
              <a:t>次回のモニタリングのためにも、個別支援計画の修正・変更とその結果を記録します。　　</a:t>
            </a:r>
          </a:p>
          <a:p>
            <a:endParaRPr lang="ja-JP" altLang="en-US" smtClean="0">
              <a:latin typeface="Arial" charset="0"/>
              <a:ea typeface="ＭＳ Ｐ明朝"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p:cNvSpPr>
            <a:spLocks noGrp="1" noRot="1" noChangeAspect="1" noTextEdit="1"/>
          </p:cNvSpPr>
          <p:nvPr>
            <p:ph type="sldImg"/>
          </p:nvPr>
        </p:nvSpPr>
        <p:spPr>
          <a:ln/>
        </p:spPr>
      </p:sp>
      <p:sp>
        <p:nvSpPr>
          <p:cNvPr id="1361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中間評価による個別支援計画の修正のイメージ図です。</a:t>
            </a:r>
            <a:endParaRPr lang="en-US" altLang="ja-JP" smtClean="0">
              <a:latin typeface="Arial" charset="0"/>
              <a:ea typeface="ＭＳ Ｐ明朝" charset="-128"/>
            </a:endParaRPr>
          </a:p>
          <a:p>
            <a:r>
              <a:rPr lang="ja-JP" altLang="en-US" smtClean="0">
                <a:latin typeface="Arial" charset="0"/>
                <a:ea typeface="ＭＳ Ｐ明朝" charset="-128"/>
              </a:rPr>
              <a:t>初期状態から、到達すべき状態（本人が望む状態）に少しずつでも近づけるよう、</a:t>
            </a:r>
            <a:r>
              <a:rPr lang="en-US" altLang="ja-JP" smtClean="0">
                <a:latin typeface="Arial" charset="0"/>
                <a:ea typeface="ＭＳ Ｐ明朝" charset="-128"/>
              </a:rPr>
              <a:t>PDCA</a:t>
            </a:r>
            <a:r>
              <a:rPr lang="ja-JP" altLang="en-US" smtClean="0">
                <a:latin typeface="Arial" charset="0"/>
                <a:ea typeface="ＭＳ Ｐ明朝" charset="-128"/>
              </a:rPr>
              <a:t>サイクルを回しながら支援を継続します。</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ー 1"/>
          <p:cNvSpPr>
            <a:spLocks noGrp="1" noRot="1" noChangeAspect="1" noTextEdit="1"/>
          </p:cNvSpPr>
          <p:nvPr>
            <p:ph type="sldImg"/>
          </p:nvPr>
        </p:nvSpPr>
        <p:spPr>
          <a:ln/>
        </p:spPr>
      </p:sp>
      <p:sp>
        <p:nvSpPr>
          <p:cNvPr id="1382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訓練系などの有期限の事業や施設の退所などの場合、終期評価を行います。</a:t>
            </a:r>
            <a:endParaRPr lang="en-US" altLang="ja-JP" smtClean="0">
              <a:latin typeface="Arial" charset="0"/>
              <a:ea typeface="ＭＳ Ｐ明朝" charset="-128"/>
            </a:endParaRPr>
          </a:p>
          <a:p>
            <a:r>
              <a:rPr lang="ja-JP" altLang="en-US" smtClean="0">
                <a:latin typeface="Arial" charset="0"/>
                <a:ea typeface="ＭＳ Ｐ明朝" charset="-128"/>
              </a:rPr>
              <a:t>終期評価では、支援目標達成度を含めた個別支援計画全体を客観的に評価し、利用者の状態の変化・満足度などの観点からこれまでの支援を振り返り評価し、次に引き継ぐ事業所の個別支援計画作成にこれらの評価を活かします。また、自事業所の経験値として積み重ね、新規利用者の個別支援計画に活かします。</a:t>
            </a:r>
            <a:endParaRPr lang="en-US" altLang="ja-JP" smtClean="0">
              <a:latin typeface="Arial" charset="0"/>
              <a:ea typeface="ＭＳ Ｐ明朝" charset="-128"/>
            </a:endParaRPr>
          </a:p>
          <a:p>
            <a:r>
              <a:rPr lang="ja-JP" altLang="en-US" smtClean="0">
                <a:latin typeface="Arial" charset="0"/>
                <a:ea typeface="ＭＳ Ｐ明朝" charset="-128"/>
              </a:rPr>
              <a:t>評価の視点としては、支援目標に達したか、もし目標が達成されなかったらどの段階まで達成されたか、サービス提供はスムーズに行われたか、スムーズでなかった場合どこに原因があったか、サービス提供を受けた利用者はどのように変化したか、利用者は提供されたサービスについてどのような気持ちをもっているか（満足度はどうか）などについて評価します。</a:t>
            </a:r>
          </a:p>
          <a:p>
            <a:r>
              <a:rPr lang="ja-JP" altLang="en-US" smtClean="0">
                <a:latin typeface="Arial" charset="0"/>
                <a:ea typeface="ＭＳ Ｐ明朝" charset="-128"/>
              </a:rPr>
              <a:t>次の目標設定を含め終期評価表を作成し、チームにフイードバックし、近い類型の利用者がきたときに参考にします。 </a:t>
            </a:r>
          </a:p>
          <a:p>
            <a:endParaRPr lang="ja-JP" altLang="en-US" smtClean="0">
              <a:latin typeface="Arial" charset="0"/>
              <a:ea typeface="ＭＳ Ｐ明朝"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ー 1"/>
          <p:cNvSpPr>
            <a:spLocks noGrp="1" noRot="1" noChangeAspect="1" noTextEdit="1"/>
          </p:cNvSpPr>
          <p:nvPr>
            <p:ph type="sldImg"/>
          </p:nvPr>
        </p:nvSpPr>
        <p:spPr>
          <a:ln/>
        </p:spPr>
      </p:sp>
      <p:sp>
        <p:nvSpPr>
          <p:cNvPr id="665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平成</a:t>
            </a:r>
            <a:r>
              <a:rPr lang="en-US" altLang="ja-JP" smtClean="0">
                <a:latin typeface="Arial" charset="0"/>
                <a:ea typeface="ＭＳ Ｐ明朝" charset="-128"/>
              </a:rPr>
              <a:t>24</a:t>
            </a:r>
            <a:r>
              <a:rPr lang="ja-JP" altLang="en-US" smtClean="0">
                <a:latin typeface="Arial" charset="0"/>
                <a:ea typeface="ＭＳ Ｐ明朝" charset="-128"/>
              </a:rPr>
              <a:t>年度からの改正法施行により、サービス事業者が行うサービスは、相談支援専門員が作成するサービス等利用計画に基づくこととされました。</a:t>
            </a:r>
            <a:endParaRPr lang="en-US" altLang="ja-JP" smtClean="0">
              <a:latin typeface="Arial" charset="0"/>
              <a:ea typeface="ＭＳ Ｐ明朝" charset="-128"/>
            </a:endParaRPr>
          </a:p>
          <a:p>
            <a:r>
              <a:rPr lang="ja-JP" altLang="en-US" smtClean="0">
                <a:latin typeface="Arial" charset="0"/>
                <a:ea typeface="ＭＳ Ｐ明朝" charset="-128"/>
              </a:rPr>
              <a:t>とはいえ、サービス等利用計画は、生活全般のプランですから各事業所で実施される詳細な支援内容まで記載されるわけではありません。</a:t>
            </a:r>
            <a:endParaRPr lang="en-US" altLang="ja-JP" smtClean="0">
              <a:latin typeface="Arial" charset="0"/>
              <a:ea typeface="ＭＳ Ｐ明朝" charset="-128"/>
            </a:endParaRPr>
          </a:p>
          <a:p>
            <a:r>
              <a:rPr lang="ja-JP" altLang="en-US" smtClean="0">
                <a:latin typeface="Arial" charset="0"/>
                <a:ea typeface="ＭＳ Ｐ明朝" charset="-128"/>
              </a:rPr>
              <a:t>サービス事業者は、サービス等利用計画を踏まえつつ、より専門的なアセスメントを行い、個別支援計画を作成することとなりますが、サービス等利用計画との整合性を保つ必要があります。</a:t>
            </a:r>
            <a:endParaRPr lang="en-US" altLang="ja-JP" smtClean="0">
              <a:latin typeface="Arial" charset="0"/>
              <a:ea typeface="ＭＳ Ｐ明朝"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p:cNvSpPr>
            <a:spLocks noGrp="1" noRot="1" noChangeAspect="1" noTextEdit="1"/>
          </p:cNvSpPr>
          <p:nvPr>
            <p:ph type="sldImg"/>
          </p:nvPr>
        </p:nvSpPr>
        <p:spPr>
          <a:ln/>
        </p:spPr>
      </p:sp>
      <p:sp>
        <p:nvSpPr>
          <p:cNvPr id="1402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終期評価（振り返り）は、自事業所の財産ともなりますし、引き継ぎ先の事業所に情報提供（本人の了解を得たうえで）することにより、個別支援計画作成の参考となります。</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スライド イメージ プレースホルダー 1"/>
          <p:cNvSpPr>
            <a:spLocks noGrp="1" noRot="1" noChangeAspect="1" noTextEdit="1"/>
          </p:cNvSpPr>
          <p:nvPr>
            <p:ph type="sldImg"/>
          </p:nvPr>
        </p:nvSpPr>
        <p:spPr>
          <a:ln/>
        </p:spPr>
      </p:sp>
      <p:sp>
        <p:nvSpPr>
          <p:cNvPr id="1423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終期評価表の例です。</a:t>
            </a:r>
          </a:p>
          <a:p>
            <a:r>
              <a:rPr lang="ja-JP" altLang="en-US" smtClean="0">
                <a:latin typeface="Arial" charset="0"/>
                <a:ea typeface="ＭＳ Ｐ明朝" charset="-128"/>
              </a:rPr>
              <a:t>事例の総括として文章で記載しておくことも重要です。</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ー 1"/>
          <p:cNvSpPr>
            <a:spLocks noGrp="1" noRot="1" noChangeAspect="1" noTextEdit="1"/>
          </p:cNvSpPr>
          <p:nvPr>
            <p:ph type="sldImg"/>
          </p:nvPr>
        </p:nvSpPr>
        <p:spPr>
          <a:ln/>
        </p:spPr>
      </p:sp>
      <p:sp>
        <p:nvSpPr>
          <p:cNvPr id="1443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プログラム及びサービスに対する満足度調査表の例です。</a:t>
            </a:r>
            <a:endParaRPr lang="en-US" altLang="ja-JP" smtClean="0">
              <a:latin typeface="Arial" charset="0"/>
              <a:ea typeface="ＭＳ Ｐ明朝" charset="-128"/>
            </a:endParaRPr>
          </a:p>
          <a:p>
            <a:r>
              <a:rPr lang="ja-JP" altLang="en-US" smtClean="0">
                <a:latin typeface="Arial" charset="0"/>
                <a:ea typeface="ＭＳ Ｐ明朝" charset="-128"/>
              </a:rPr>
              <a:t>終了時にこういった利用者評価ももらっておくと、事業所の自己評価につながります。</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スライド イメージ プレースホルダー 1"/>
          <p:cNvSpPr>
            <a:spLocks noGrp="1" noRot="1" noChangeAspect="1" noTextEdit="1"/>
          </p:cNvSpPr>
          <p:nvPr>
            <p:ph type="sldImg"/>
          </p:nvPr>
        </p:nvSpPr>
        <p:spPr>
          <a:ln/>
        </p:spPr>
      </p:sp>
      <p:sp>
        <p:nvSpPr>
          <p:cNvPr id="1464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ここからは、実践研修のほうで詳細を行う部分になりますが、簡単に触れておきます。</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スライド イメージ プレースホルダー 1"/>
          <p:cNvSpPr>
            <a:spLocks noGrp="1" noRot="1" noChangeAspect="1" noTextEdit="1"/>
          </p:cNvSpPr>
          <p:nvPr>
            <p:ph type="sldImg"/>
          </p:nvPr>
        </p:nvSpPr>
        <p:spPr>
          <a:ln/>
        </p:spPr>
      </p:sp>
      <p:sp>
        <p:nvSpPr>
          <p:cNvPr id="1484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サービス管理責任者は、個別支援計画の作成等のために定期的に支援会議を開催し運営します。</a:t>
            </a:r>
          </a:p>
          <a:p>
            <a:r>
              <a:rPr lang="ja-JP" altLang="en-US" smtClean="0">
                <a:latin typeface="Arial" charset="0"/>
                <a:ea typeface="ＭＳ Ｐ明朝" charset="-128"/>
              </a:rPr>
              <a:t>支援会議はチームアプローチの場であり、利用者やサービス提供職員の他、必要に応じて家族、関連機関の職員を交えて開催します。</a:t>
            </a:r>
          </a:p>
          <a:p>
            <a:r>
              <a:rPr lang="ja-JP" altLang="en-US" smtClean="0">
                <a:latin typeface="Arial" charset="0"/>
                <a:ea typeface="ＭＳ Ｐ明朝" charset="-128"/>
              </a:rPr>
              <a:t>支援会議において、サービス提供職員と個別支援計画を協働して検討し作成していきます。</a:t>
            </a:r>
          </a:p>
          <a:p>
            <a:r>
              <a:rPr lang="ja-JP" altLang="en-US" smtClean="0">
                <a:latin typeface="Arial" charset="0"/>
                <a:ea typeface="ＭＳ Ｐ明朝" charset="-128"/>
              </a:rPr>
              <a:t>その際、サービス管理責任者は適時、サービス提供職員に対して、指導・助言を行い、人材育成の場ともなります。</a:t>
            </a:r>
          </a:p>
          <a:p>
            <a:r>
              <a:rPr lang="ja-JP" altLang="en-US" smtClean="0">
                <a:latin typeface="Arial" charset="0"/>
                <a:ea typeface="ＭＳ Ｐ明朝" charset="-128"/>
              </a:rPr>
              <a:t>また、担当したサービス提供職員の意見を取り入れ、他の支援方法の導入などチームでサービス提供の工夫を凝らす場でもあります。</a:t>
            </a:r>
            <a:endParaRPr lang="en-US" altLang="ja-JP" smtClean="0">
              <a:latin typeface="Arial" charset="0"/>
              <a:ea typeface="ＭＳ Ｐ明朝" charset="-128"/>
            </a:endParaRPr>
          </a:p>
          <a:p>
            <a:r>
              <a:rPr lang="ja-JP" altLang="en-US" smtClean="0">
                <a:latin typeface="Arial" charset="0"/>
                <a:ea typeface="ＭＳ Ｐ明朝" charset="-128"/>
              </a:rPr>
              <a:t>サービス管理責任者は支援会議が効率的に運営されるようマネジメントすることが求められます。そのためにも、支援会議運営マニュアルなどを作成しておくと効果的な運営が可能となります。</a:t>
            </a:r>
          </a:p>
          <a:p>
            <a:r>
              <a:rPr lang="ja-JP" altLang="en-US" smtClean="0">
                <a:latin typeface="Arial" charset="0"/>
                <a:ea typeface="ＭＳ Ｐ明朝" charset="-128"/>
              </a:rPr>
              <a:t>支援会議の内容は、記録しておきましょう。 　</a:t>
            </a:r>
          </a:p>
          <a:p>
            <a:endParaRPr lang="ja-JP" altLang="en-US" smtClean="0">
              <a:latin typeface="Arial" charset="0"/>
              <a:ea typeface="ＭＳ Ｐ明朝"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スライド イメージ プレースホルダー 1"/>
          <p:cNvSpPr>
            <a:spLocks noGrp="1" noRot="1" noChangeAspect="1" noTextEdit="1"/>
          </p:cNvSpPr>
          <p:nvPr>
            <p:ph type="sldImg"/>
          </p:nvPr>
        </p:nvSpPr>
        <p:spPr>
          <a:ln/>
        </p:spPr>
      </p:sp>
      <p:sp>
        <p:nvSpPr>
          <p:cNvPr id="1505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サービス提供職員に対するマネジメントについても簡単に触れておきます。</a:t>
            </a:r>
            <a:endParaRPr lang="en-US" altLang="ja-JP" smtClean="0">
              <a:latin typeface="Arial" charset="0"/>
              <a:ea typeface="ＭＳ Ｐ明朝" charset="-128"/>
            </a:endParaRPr>
          </a:p>
          <a:p>
            <a:r>
              <a:rPr lang="ja-JP" altLang="en-US" smtClean="0">
                <a:latin typeface="Arial" charset="0"/>
                <a:ea typeface="ＭＳ Ｐ明朝" charset="-128"/>
              </a:rPr>
              <a:t>サービス管理責任者は、個々の職員をバラバラに指導するのではなく、個々の職員がチームとして全体の力を高めていけるよう、支援内容の検討等がチームマネジメントを基本においていることを理解させる必要があります。</a:t>
            </a:r>
            <a:endParaRPr lang="en-US" altLang="ja-JP" smtClean="0">
              <a:latin typeface="Arial" charset="0"/>
              <a:ea typeface="ＭＳ Ｐ明朝" charset="-128"/>
            </a:endParaRPr>
          </a:p>
          <a:p>
            <a:r>
              <a:rPr lang="ja-JP" altLang="en-US" smtClean="0">
                <a:latin typeface="Arial" charset="0"/>
                <a:ea typeface="ＭＳ Ｐ明朝" charset="-128"/>
              </a:rPr>
              <a:t>そのためには、大きな成果は良好なチームワークで生まれるという意識の徹底、チームの共通目標を設定し課題を共有すること、チームメンバーのやる気を引き出すこと、情緒的コミュニケーションと課題的コミュニケーションを図ること、メンバーの役割を明確にし、適材適所に心がけること、チームのルールは、明確にしておくこと、成果</a:t>
            </a:r>
            <a:r>
              <a:rPr lang="en-US" altLang="ja-JP" smtClean="0">
                <a:latin typeface="Arial" charset="0"/>
                <a:ea typeface="ＭＳ Ｐ明朝" charset="-128"/>
              </a:rPr>
              <a:t>(</a:t>
            </a:r>
            <a:r>
              <a:rPr lang="ja-JP" altLang="en-US" smtClean="0">
                <a:latin typeface="Arial" charset="0"/>
                <a:ea typeface="ＭＳ Ｐ明朝" charset="-128"/>
              </a:rPr>
              <a:t>アウトカム）主義の導入などが求められます。</a:t>
            </a:r>
            <a:endParaRPr lang="en-US" altLang="ja-JP" smtClean="0">
              <a:latin typeface="Arial" charset="0"/>
              <a:ea typeface="ＭＳ Ｐ明朝" charset="-128"/>
            </a:endParaRPr>
          </a:p>
          <a:p>
            <a:r>
              <a:rPr lang="ja-JP" altLang="en-US" smtClean="0">
                <a:latin typeface="Arial" charset="0"/>
                <a:ea typeface="ＭＳ Ｐ明朝" charset="-128"/>
              </a:rPr>
              <a:t>また、利用者の権利擁護などの幅広い視点を伝えること、高度な専門的知識・技術の獲得のための研修などの企画・運営をすることも役割としてはあると思います。</a:t>
            </a:r>
            <a:endParaRPr lang="en-US" altLang="ja-JP" smtClean="0">
              <a:latin typeface="Arial" charset="0"/>
              <a:ea typeface="ＭＳ Ｐ明朝" charset="-128"/>
            </a:endParaRPr>
          </a:p>
          <a:p>
            <a:r>
              <a:rPr lang="ja-JP" altLang="en-US" smtClean="0">
                <a:latin typeface="Arial" charset="0"/>
                <a:ea typeface="ＭＳ Ｐ明朝" charset="-128"/>
              </a:rPr>
              <a:t>サービス管理責任者等は、コーチング技法を身につけるなど、人材育成方法を管理者とも検討しておく必要があります。</a:t>
            </a:r>
          </a:p>
          <a:p>
            <a:endParaRPr lang="ja-JP" altLang="en-US" smtClean="0">
              <a:latin typeface="Arial" charset="0"/>
              <a:ea typeface="ＭＳ Ｐ明朝"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スライド イメージ プレースホルダー 1"/>
          <p:cNvSpPr>
            <a:spLocks noGrp="1" noRot="1" noChangeAspect="1" noTextEdit="1"/>
          </p:cNvSpPr>
          <p:nvPr>
            <p:ph type="sldImg"/>
          </p:nvPr>
        </p:nvSpPr>
        <p:spPr>
          <a:ln/>
        </p:spPr>
      </p:sp>
      <p:sp>
        <p:nvSpPr>
          <p:cNvPr id="15257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バイステックの７原則は、対人援助技術の基礎的知識として重要であり、支援の際に常に念頭に置いておく必要がありますが、この援助技術は初心者のスーパーバイズにも有効です。</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スライド イメージ プレースホルダー 1"/>
          <p:cNvSpPr>
            <a:spLocks noGrp="1" noRot="1" noChangeAspect="1" noTextEdit="1"/>
          </p:cNvSpPr>
          <p:nvPr>
            <p:ph type="sldImg"/>
          </p:nvPr>
        </p:nvSpPr>
        <p:spPr>
          <a:ln/>
        </p:spPr>
      </p:sp>
      <p:sp>
        <p:nvSpPr>
          <p:cNvPr id="1546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ここからは、助言・指導と支援記録の書き方について、触れておきます。特に記録の書き方については、日々のことであり、「コツ」をつかめばすぐに上達する場合もあるので、基本を押さえておくことが重要です。</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スライド イメージ プレースホルダー 1"/>
          <p:cNvSpPr>
            <a:spLocks noGrp="1" noRot="1" noChangeAspect="1" noTextEdit="1"/>
          </p:cNvSpPr>
          <p:nvPr>
            <p:ph type="sldImg"/>
          </p:nvPr>
        </p:nvSpPr>
        <p:spPr>
          <a:ln/>
        </p:spPr>
      </p:sp>
      <p:sp>
        <p:nvSpPr>
          <p:cNvPr id="1566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助言とは、助けになることをいうこと</a:t>
            </a:r>
          </a:p>
          <a:p>
            <a:r>
              <a:rPr lang="ja-JP" altLang="en-US" smtClean="0">
                <a:latin typeface="Arial" charset="0"/>
                <a:ea typeface="ＭＳ Ｐ明朝" charset="-128"/>
              </a:rPr>
              <a:t>指導とは、教えみちびくこと</a:t>
            </a:r>
          </a:p>
          <a:p>
            <a:endParaRPr lang="ja-JP" altLang="en-US" smtClean="0">
              <a:latin typeface="Arial" charset="0"/>
              <a:ea typeface="ＭＳ Ｐ明朝"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スライド イメージ プレースホルダー 1"/>
          <p:cNvSpPr>
            <a:spLocks noGrp="1" noRot="1" noChangeAspect="1" noTextEdit="1"/>
          </p:cNvSpPr>
          <p:nvPr>
            <p:ph type="sldImg"/>
          </p:nvPr>
        </p:nvSpPr>
        <p:spPr>
          <a:ln/>
        </p:spPr>
      </p:sp>
      <p:sp>
        <p:nvSpPr>
          <p:cNvPr id="1587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対人サービスの質の維持の向上のための助言・指導とは、支援の質の維持・向上を目的として、本人では気づかない点について、経験・知識の豊富な者が専門的経験や科学的知見に基づいて、改善点等を伝えること</a:t>
            </a:r>
          </a:p>
          <a:p>
            <a:endParaRPr lang="ja-JP" altLang="en-US" smtClean="0">
              <a:latin typeface="Arial" charset="0"/>
              <a:ea typeface="ＭＳ Ｐ明朝"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a:ln/>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サービス等利用計画と個別支援計画の整合性を保ち、適切なサービス等利用計画となり、サービス開始後の支援がスムーズに進むためにも、支援の困難性が想定されるような利用者の場合などで、相談支援専門員から二次アセスメントの依頼があれば、利用契約前から相談支援専門員と連携し、事業所としての見立てを助言するなど、適切なサービス等利用計画案となるよう協力することが必要です。</a:t>
            </a:r>
          </a:p>
          <a:p>
            <a:r>
              <a:rPr lang="ja-JP" altLang="en-US" smtClean="0">
                <a:latin typeface="Arial" charset="0"/>
                <a:ea typeface="ＭＳ Ｐ明朝" charset="-128"/>
              </a:rPr>
              <a:t>特に、自立訓練や就労移行支援では、目標達成機関の見通しなど、専門的な見立てが必要となるケースがあると思います。</a:t>
            </a:r>
          </a:p>
          <a:p>
            <a:r>
              <a:rPr lang="ja-JP" altLang="en-US" smtClean="0">
                <a:latin typeface="Arial" charset="0"/>
                <a:ea typeface="ＭＳ Ｐ明朝" charset="-128"/>
              </a:rPr>
              <a:t>相談支援専門員とサービス管理責任者は、上下関係なく、連携・協働して両計画を作成していく立場なのです。</a:t>
            </a:r>
          </a:p>
          <a:p>
            <a:endParaRPr lang="ja-JP" altLang="en-US" smtClean="0">
              <a:latin typeface="Arial" charset="0"/>
              <a:ea typeface="ＭＳ Ｐ明朝"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スライド イメージ プレースホルダー 1"/>
          <p:cNvSpPr>
            <a:spLocks noGrp="1" noRot="1" noChangeAspect="1" noTextEdit="1"/>
          </p:cNvSpPr>
          <p:nvPr>
            <p:ph type="sldImg"/>
          </p:nvPr>
        </p:nvSpPr>
        <p:spPr>
          <a:ln/>
        </p:spPr>
      </p:sp>
      <p:sp>
        <p:nvSpPr>
          <p:cNvPr id="16077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スーパービジョンとは、「援助者の専門的実践についての指導・調整・教育・評価する立場にある機関の管理運営責任を持つ職員が行うもので、スーパーバイジーとの信頼関係を基底にその人の仕事を管理し、教育し、指示することによって専門家としての熟成を図るものである。スーパーバイザーの究極の目的は、機関の方針と手続きに従って、利用者へのサービスが量的・質的に最高の水準となるように取り組むことである」</a:t>
            </a:r>
          </a:p>
          <a:p>
            <a:endParaRPr lang="ja-JP" altLang="en-US" smtClean="0">
              <a:latin typeface="Arial" charset="0"/>
              <a:ea typeface="ＭＳ Ｐ明朝"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スライド イメージ プレースホルダー 1"/>
          <p:cNvSpPr>
            <a:spLocks noGrp="1" noRot="1" noChangeAspect="1" noTextEdit="1"/>
          </p:cNvSpPr>
          <p:nvPr>
            <p:ph type="sldImg"/>
          </p:nvPr>
        </p:nvSpPr>
        <p:spPr>
          <a:ln/>
        </p:spPr>
      </p:sp>
      <p:sp>
        <p:nvSpPr>
          <p:cNvPr id="16281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では逆に助言・指導にあたらないものとは、事実に基づかないもの、感情的な表現での伝達、専門的経験や科学的根拠に裏打ちされないもの　といえるのではないでしょうか。</a:t>
            </a:r>
          </a:p>
          <a:p>
            <a:r>
              <a:rPr lang="ja-JP" altLang="en-US" smtClean="0">
                <a:latin typeface="Arial" charset="0"/>
                <a:ea typeface="ＭＳ Ｐ明朝" charset="-128"/>
              </a:rPr>
              <a:t>しかし、現場ではすべてが科学的根拠だけでは説明できないこともあるかもしれません。</a:t>
            </a:r>
          </a:p>
          <a:p>
            <a:r>
              <a:rPr lang="ja-JP" altLang="en-US" smtClean="0">
                <a:latin typeface="Arial" charset="0"/>
                <a:ea typeface="ＭＳ Ｐ明朝" charset="-128"/>
              </a:rPr>
              <a:t>とはいえ、経験だけでは、主観的なものになりがちとなり、次に同様の課題が出てきたときに適切に対処できません。</a:t>
            </a:r>
          </a:p>
          <a:p>
            <a:endParaRPr lang="ja-JP" altLang="en-US" smtClean="0">
              <a:latin typeface="Arial" charset="0"/>
              <a:ea typeface="ＭＳ Ｐ明朝"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スライド イメージ プレースホルダー 1"/>
          <p:cNvSpPr>
            <a:spLocks noGrp="1" noRot="1" noChangeAspect="1" noTextEdit="1"/>
          </p:cNvSpPr>
          <p:nvPr>
            <p:ph type="sldImg"/>
          </p:nvPr>
        </p:nvSpPr>
        <p:spPr>
          <a:ln/>
        </p:spPr>
      </p:sp>
      <p:sp>
        <p:nvSpPr>
          <p:cNvPr id="1648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助言・指導をする場所として、適切なのは、</a:t>
            </a:r>
            <a:endParaRPr lang="en-US" altLang="ja-JP" smtClean="0">
              <a:latin typeface="Arial" charset="0"/>
              <a:ea typeface="ＭＳ Ｐ明朝" charset="-128"/>
            </a:endParaRPr>
          </a:p>
          <a:p>
            <a:r>
              <a:rPr lang="ja-JP" altLang="en-US" smtClean="0">
                <a:latin typeface="Arial" charset="0"/>
                <a:ea typeface="ＭＳ Ｐ明朝" charset="-128"/>
              </a:rPr>
              <a:t>〇 助言・指導用の時間をとり、個室で行なう</a:t>
            </a:r>
          </a:p>
          <a:p>
            <a:r>
              <a:rPr lang="ja-JP" altLang="en-US" smtClean="0">
                <a:latin typeface="Arial" charset="0"/>
                <a:ea typeface="ＭＳ Ｐ明朝" charset="-128"/>
              </a:rPr>
              <a:t>〇 実際の支援場面に同行し、その場で効果的な支援方法を伝える</a:t>
            </a:r>
          </a:p>
          <a:p>
            <a:r>
              <a:rPr lang="ja-JP" altLang="en-US" smtClean="0">
                <a:latin typeface="Arial" charset="0"/>
                <a:ea typeface="ＭＳ Ｐ明朝" charset="-128"/>
              </a:rPr>
              <a:t>など、直接支援する現場や落ち着いて話せる場所です。</a:t>
            </a:r>
          </a:p>
          <a:p>
            <a:r>
              <a:rPr lang="en-US" altLang="ja-JP" smtClean="0">
                <a:latin typeface="Arial" charset="0"/>
                <a:ea typeface="ＭＳ Ｐ明朝" charset="-128"/>
              </a:rPr>
              <a:t>× </a:t>
            </a:r>
            <a:r>
              <a:rPr lang="ja-JP" altLang="en-US" smtClean="0">
                <a:latin typeface="Arial" charset="0"/>
                <a:ea typeface="ＭＳ Ｐ明朝" charset="-128"/>
              </a:rPr>
              <a:t>パソコンが並んだデスクで、記録を書きながらの会話    </a:t>
            </a:r>
          </a:p>
          <a:p>
            <a:r>
              <a:rPr lang="ja-JP" altLang="en-US" smtClean="0">
                <a:latin typeface="Arial" charset="0"/>
                <a:ea typeface="ＭＳ Ｐ明朝" charset="-128"/>
              </a:rPr>
              <a:t>これは、 「ながら指導・ながら（スーパー）ビジョン」となってしまい、話す方も聞く方も身が入りません。</a:t>
            </a:r>
          </a:p>
          <a:p>
            <a:endParaRPr lang="ja-JP" altLang="en-US" smtClean="0">
              <a:latin typeface="Arial" charset="0"/>
              <a:ea typeface="ＭＳ Ｐ明朝"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 イメージ プレースホルダー 1"/>
          <p:cNvSpPr>
            <a:spLocks noGrp="1" noRot="1" noChangeAspect="1" noTextEdit="1"/>
          </p:cNvSpPr>
          <p:nvPr>
            <p:ph type="sldImg"/>
          </p:nvPr>
        </p:nvSpPr>
        <p:spPr>
          <a:ln/>
        </p:spPr>
      </p:sp>
      <p:sp>
        <p:nvSpPr>
          <p:cNvPr id="16691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個室で話す場合も、話しやすい雰囲気づくりをしてください。</a:t>
            </a:r>
            <a:endParaRPr lang="en-US" altLang="ja-JP" smtClean="0">
              <a:latin typeface="Arial" charset="0"/>
              <a:ea typeface="ＭＳ Ｐ明朝" charset="-128"/>
            </a:endParaRPr>
          </a:p>
          <a:p>
            <a:r>
              <a:rPr lang="ja-JP" altLang="en-US" smtClean="0">
                <a:latin typeface="Arial" charset="0"/>
                <a:ea typeface="ＭＳ Ｐ明朝" charset="-128"/>
              </a:rPr>
              <a:t>お茶やコーヒーを持ってくるとか、お互いリラックスできるような工夫が必要です。</a:t>
            </a:r>
            <a:endParaRPr lang="en-US" altLang="ja-JP" smtClean="0">
              <a:latin typeface="Arial" charset="0"/>
              <a:ea typeface="ＭＳ Ｐ明朝" charset="-128"/>
            </a:endParaRPr>
          </a:p>
          <a:p>
            <a:r>
              <a:rPr lang="ja-JP" altLang="en-US" smtClean="0">
                <a:latin typeface="Arial" charset="0"/>
                <a:ea typeface="ＭＳ Ｐ明朝" charset="-128"/>
              </a:rPr>
              <a:t>話し手は、話すことによって悩みを言語化し、そのことで自らの問題を整理できます。</a:t>
            </a:r>
            <a:endParaRPr lang="en-US" altLang="ja-JP" smtClean="0">
              <a:latin typeface="Arial" charset="0"/>
              <a:ea typeface="ＭＳ Ｐ明朝" charset="-128"/>
            </a:endParaRPr>
          </a:p>
          <a:p>
            <a:r>
              <a:rPr lang="ja-JP" altLang="en-US" smtClean="0">
                <a:latin typeface="Arial" charset="0"/>
                <a:ea typeface="ＭＳ Ｐ明朝" charset="-128"/>
              </a:rPr>
              <a:t>聞き手は、話し手の話を受け入れ、理解し分析します。そのために質問したり、承認したりしながら聞いていきますが、分析後に提案としてコメントを返すこともあると思います。</a:t>
            </a:r>
            <a:endParaRPr lang="en-US" altLang="ja-JP" smtClean="0">
              <a:latin typeface="Arial" charset="0"/>
              <a:ea typeface="ＭＳ Ｐ明朝" charset="-128"/>
            </a:endParaRPr>
          </a:p>
          <a:p>
            <a:r>
              <a:rPr lang="ja-JP" altLang="en-US" smtClean="0">
                <a:latin typeface="Arial" charset="0"/>
                <a:ea typeface="ＭＳ Ｐ明朝" charset="-128"/>
              </a:rPr>
              <a:t>話し手は、受け入れられ、理解、承認してもらうことで、聞き手のアドバイスを受け入れやすくなります。</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スライド イメージ プレースホルダー 1"/>
          <p:cNvSpPr>
            <a:spLocks noGrp="1" noRot="1" noChangeAspect="1" noTextEdit="1"/>
          </p:cNvSpPr>
          <p:nvPr>
            <p:ph type="sldImg"/>
          </p:nvPr>
        </p:nvSpPr>
        <p:spPr>
          <a:ln/>
        </p:spPr>
      </p:sp>
      <p:sp>
        <p:nvSpPr>
          <p:cNvPr id="16896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助言・指導の効率と効果をみると、</a:t>
            </a:r>
            <a:endParaRPr lang="en-US" altLang="ja-JP" smtClean="0">
              <a:latin typeface="Arial" charset="0"/>
              <a:ea typeface="ＭＳ Ｐ明朝" charset="-128"/>
            </a:endParaRPr>
          </a:p>
          <a:p>
            <a:r>
              <a:rPr lang="ja-JP" altLang="en-US" smtClean="0">
                <a:latin typeface="Arial" charset="0"/>
                <a:ea typeface="ＭＳ Ｐ明朝" charset="-128"/>
              </a:rPr>
              <a:t>講義、実演、体験学習、</a:t>
            </a:r>
            <a:r>
              <a:rPr lang="en-US" altLang="ja-JP" smtClean="0">
                <a:latin typeface="Arial" charset="0"/>
                <a:ea typeface="ＭＳ Ｐ明朝" charset="-128"/>
              </a:rPr>
              <a:t>OJT</a:t>
            </a:r>
            <a:r>
              <a:rPr lang="ja-JP" altLang="en-US" smtClean="0">
                <a:latin typeface="Arial" charset="0"/>
                <a:ea typeface="ＭＳ Ｐ明朝" charset="-128"/>
              </a:rPr>
              <a:t>の順に知識・スキル・実践のすべての効果が高くなっています。</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スライド イメージ プレースホルダー 1"/>
          <p:cNvSpPr>
            <a:spLocks noGrp="1" noRot="1" noChangeAspect="1" noTextEdit="1"/>
          </p:cNvSpPr>
          <p:nvPr>
            <p:ph type="sldImg"/>
          </p:nvPr>
        </p:nvSpPr>
        <p:spPr>
          <a:ln/>
        </p:spPr>
      </p:sp>
      <p:sp>
        <p:nvSpPr>
          <p:cNvPr id="1710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助言・指導に必要な物を、縦軸を信頼度、横軸を実施困難度としてみてみると、</a:t>
            </a:r>
            <a:endParaRPr lang="en-US" altLang="ja-JP" smtClean="0">
              <a:latin typeface="Arial" charset="0"/>
              <a:ea typeface="ＭＳ Ｐ明朝" charset="-128"/>
            </a:endParaRPr>
          </a:p>
          <a:p>
            <a:r>
              <a:rPr lang="ja-JP" altLang="en-US" smtClean="0">
                <a:latin typeface="Arial" charset="0"/>
                <a:ea typeface="ＭＳ Ｐ明朝" charset="-128"/>
              </a:rPr>
              <a:t>スタッフからの声かけ、記録資料、</a:t>
            </a:r>
            <a:r>
              <a:rPr lang="en-US" altLang="ja-JP" smtClean="0">
                <a:latin typeface="Arial" charset="0"/>
                <a:ea typeface="ＭＳ Ｐ明朝" charset="-128"/>
              </a:rPr>
              <a:t>OJT</a:t>
            </a:r>
            <a:r>
              <a:rPr lang="ja-JP" altLang="en-US" smtClean="0">
                <a:latin typeface="Arial" charset="0"/>
                <a:ea typeface="ＭＳ Ｐ明朝" charset="-128"/>
              </a:rPr>
              <a:t>の順に信頼度、困難度ともに高まります。</a:t>
            </a:r>
            <a:endParaRPr lang="en-US" altLang="ja-JP" smtClean="0">
              <a:latin typeface="Arial" charset="0"/>
              <a:ea typeface="ＭＳ Ｐ明朝" charset="-128"/>
            </a:endParaRPr>
          </a:p>
          <a:p>
            <a:r>
              <a:rPr lang="ja-JP" altLang="en-US" smtClean="0">
                <a:latin typeface="Arial" charset="0"/>
                <a:ea typeface="ＭＳ Ｐ明朝" charset="-128"/>
              </a:rPr>
              <a:t>実際の現場における指導は、信頼度も高いですが、指導者がいつもそばで見守るということは時間的に持物理的にも困難です。</a:t>
            </a:r>
            <a:endParaRPr lang="en-US" altLang="ja-JP" smtClean="0">
              <a:latin typeface="Arial" charset="0"/>
              <a:ea typeface="ＭＳ Ｐ明朝" charset="-128"/>
            </a:endParaRPr>
          </a:p>
          <a:p>
            <a:r>
              <a:rPr lang="ja-JP" altLang="en-US" smtClean="0">
                <a:latin typeface="Arial" charset="0"/>
                <a:ea typeface="ＭＳ Ｐ明朝" charset="-128"/>
              </a:rPr>
              <a:t>そこで記録が重要になってくるのです。</a:t>
            </a:r>
            <a:br>
              <a:rPr lang="ja-JP" altLang="en-US" smtClean="0">
                <a:latin typeface="Arial" charset="0"/>
                <a:ea typeface="ＭＳ Ｐ明朝" charset="-128"/>
              </a:rPr>
            </a:br>
            <a:endParaRPr lang="ja-JP" altLang="en-US" smtClean="0">
              <a:latin typeface="Arial" charset="0"/>
              <a:ea typeface="ＭＳ Ｐ明朝"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スライド イメージ プレースホルダー 1"/>
          <p:cNvSpPr>
            <a:spLocks noGrp="1" noRot="1" noChangeAspect="1" noTextEdit="1"/>
          </p:cNvSpPr>
          <p:nvPr>
            <p:ph type="sldImg"/>
          </p:nvPr>
        </p:nvSpPr>
        <p:spPr>
          <a:ln/>
        </p:spPr>
      </p:sp>
      <p:sp>
        <p:nvSpPr>
          <p:cNvPr id="1730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実際の現場を見て指導できない場合は記録を見て助言・指導（振り返りやスーパービジョン）するしかありませんが、その際、もし記録がなかったら、それは支援をしていないことと同義になってしまいます。</a:t>
            </a:r>
          </a:p>
          <a:p>
            <a:endParaRPr lang="ja-JP" altLang="en-US" smtClean="0">
              <a:latin typeface="Arial" charset="0"/>
              <a:ea typeface="ＭＳ Ｐ明朝"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スライド イメージ プレースホルダー 1"/>
          <p:cNvSpPr>
            <a:spLocks noGrp="1" noRot="1" noChangeAspect="1" noTextEdit="1"/>
          </p:cNvSpPr>
          <p:nvPr>
            <p:ph type="sldImg"/>
          </p:nvPr>
        </p:nvSpPr>
        <p:spPr>
          <a:ln/>
        </p:spPr>
      </p:sp>
      <p:sp>
        <p:nvSpPr>
          <p:cNvPr id="1751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サービス提供における支援記録は、</a:t>
            </a:r>
            <a:endParaRPr lang="en-US" altLang="ja-JP" smtClean="0">
              <a:latin typeface="Arial" charset="0"/>
              <a:ea typeface="ＭＳ Ｐ明朝" charset="-128"/>
            </a:endParaRPr>
          </a:p>
          <a:p>
            <a:r>
              <a:rPr lang="ja-JP" altLang="en-US" smtClean="0">
                <a:latin typeface="Arial" charset="0"/>
                <a:ea typeface="ＭＳ Ｐ明朝" charset="-128"/>
              </a:rPr>
              <a:t>支援の継続性を担保するためのものであり、支援の質の向上：振り返り、計画の修正を行うための根拠資料となるものであり、事故（・訴訟）、トラブル時の際の資料ともなるものです。</a:t>
            </a:r>
          </a:p>
          <a:p>
            <a:endParaRPr lang="ja-JP" altLang="en-US" smtClean="0">
              <a:latin typeface="Arial" charset="0"/>
              <a:ea typeface="ＭＳ Ｐ明朝" charset="-128"/>
            </a:endParaRPr>
          </a:p>
          <a:p>
            <a:r>
              <a:rPr lang="ja-JP" altLang="en-US" smtClean="0">
                <a:latin typeface="Arial" charset="0"/>
                <a:ea typeface="ＭＳ Ｐ明朝" charset="-128"/>
              </a:rPr>
              <a:t>支援のための行動と記録はワンセットと肝に銘じ、毎日、毎回記録しましょう。</a:t>
            </a:r>
          </a:p>
          <a:p>
            <a:endParaRPr lang="ja-JP" altLang="en-US" smtClean="0">
              <a:latin typeface="Arial" charset="0"/>
              <a:ea typeface="ＭＳ Ｐ明朝"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スライド イメージ プレースホルダー 1"/>
          <p:cNvSpPr>
            <a:spLocks noGrp="1" noRot="1" noChangeAspect="1" noTextEdit="1"/>
          </p:cNvSpPr>
          <p:nvPr>
            <p:ph type="sldImg"/>
          </p:nvPr>
        </p:nvSpPr>
        <p:spPr>
          <a:ln/>
        </p:spPr>
      </p:sp>
      <p:sp>
        <p:nvSpPr>
          <p:cNvPr id="1771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記載のポイントとしては、誰が読んでも同じように解釈できるように記載する（あいまいな表現は避ける）こと、明確に、具体的に記載すること、事実と判断・計画は分けて記載すること、トピック（支援目標）ごとに簡潔に記載することなどです。</a:t>
            </a:r>
          </a:p>
          <a:p>
            <a:endParaRPr lang="ja-JP" altLang="en-US" smtClean="0">
              <a:latin typeface="Arial" charset="0"/>
              <a:ea typeface="ＭＳ Ｐ明朝"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 イメージ プレースホルダー 1"/>
          <p:cNvSpPr>
            <a:spLocks noGrp="1" noRot="1" noChangeAspect="1" noTextEdit="1"/>
          </p:cNvSpPr>
          <p:nvPr>
            <p:ph type="sldImg"/>
          </p:nvPr>
        </p:nvSpPr>
        <p:spPr>
          <a:ln/>
        </p:spPr>
      </p:sp>
      <p:sp>
        <p:nvSpPr>
          <p:cNvPr id="1792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記載方法の</a:t>
            </a:r>
            <a:r>
              <a:rPr lang="en-US" altLang="ja-JP" smtClean="0">
                <a:latin typeface="Arial" charset="0"/>
                <a:ea typeface="ＭＳ Ｐ明朝" charset="-128"/>
              </a:rPr>
              <a:t>1</a:t>
            </a:r>
            <a:r>
              <a:rPr lang="ja-JP" altLang="en-US" smtClean="0">
                <a:latin typeface="Arial" charset="0"/>
                <a:ea typeface="ＭＳ Ｐ明朝" charset="-128"/>
              </a:rPr>
              <a:t>つに</a:t>
            </a:r>
            <a:r>
              <a:rPr lang="en-US" altLang="ja-JP" smtClean="0">
                <a:latin typeface="Arial" charset="0"/>
                <a:ea typeface="ＭＳ Ｐ明朝" charset="-128"/>
              </a:rPr>
              <a:t>SOAP</a:t>
            </a:r>
            <a:r>
              <a:rPr lang="ja-JP" altLang="en-US" smtClean="0">
                <a:latin typeface="Arial" charset="0"/>
                <a:ea typeface="ＭＳ Ｐ明朝" charset="-128"/>
              </a:rPr>
              <a:t>があります。</a:t>
            </a:r>
            <a:endParaRPr lang="en-US" altLang="ja-JP" smtClean="0">
              <a:latin typeface="Arial" charset="0"/>
              <a:ea typeface="ＭＳ Ｐ明朝" charset="-128"/>
            </a:endParaRPr>
          </a:p>
          <a:p>
            <a:r>
              <a:rPr lang="en-US" altLang="ja-JP" smtClean="0">
                <a:latin typeface="Arial" charset="0"/>
                <a:ea typeface="ＭＳ Ｐ明朝" charset="-128"/>
              </a:rPr>
              <a:t>S</a:t>
            </a:r>
            <a:r>
              <a:rPr lang="ja-JP" altLang="en-US" smtClean="0">
                <a:latin typeface="Arial" charset="0"/>
                <a:ea typeface="ＭＳ Ｐ明朝" charset="-128"/>
              </a:rPr>
              <a:t>：</a:t>
            </a:r>
            <a:r>
              <a:rPr lang="en-US" altLang="ja-JP" smtClean="0">
                <a:latin typeface="Arial" charset="0"/>
                <a:ea typeface="ＭＳ Ｐ明朝" charset="-128"/>
              </a:rPr>
              <a:t>Subjective </a:t>
            </a:r>
            <a:r>
              <a:rPr lang="ja-JP" altLang="en-US" smtClean="0">
                <a:latin typeface="Arial" charset="0"/>
                <a:ea typeface="ＭＳ Ｐ明朝" charset="-128"/>
              </a:rPr>
              <a:t>（主観的情報）</a:t>
            </a:r>
          </a:p>
          <a:p>
            <a:r>
              <a:rPr lang="ja-JP" altLang="en-US" smtClean="0">
                <a:latin typeface="Arial" charset="0"/>
                <a:ea typeface="ＭＳ Ｐ明朝" charset="-128"/>
              </a:rPr>
              <a:t>	本人からの情報</a:t>
            </a:r>
          </a:p>
          <a:p>
            <a:r>
              <a:rPr lang="ja-JP" altLang="en-US" smtClean="0">
                <a:latin typeface="Arial" charset="0"/>
                <a:ea typeface="ＭＳ Ｐ明朝" charset="-128"/>
              </a:rPr>
              <a:t>	本人の言葉をそのまま使う</a:t>
            </a:r>
            <a:br>
              <a:rPr lang="ja-JP" altLang="en-US" smtClean="0">
                <a:latin typeface="Arial" charset="0"/>
                <a:ea typeface="ＭＳ Ｐ明朝" charset="-128"/>
              </a:rPr>
            </a:br>
            <a:r>
              <a:rPr lang="ja-JP" altLang="en-US" smtClean="0">
                <a:latin typeface="Arial" charset="0"/>
                <a:ea typeface="ＭＳ Ｐ明朝" charset="-128"/>
              </a:rPr>
              <a:t>	（異なる言葉、支援者の言葉に置き換えない）</a:t>
            </a:r>
          </a:p>
          <a:p>
            <a:r>
              <a:rPr lang="en-US" altLang="ja-JP" smtClean="0">
                <a:latin typeface="Arial" charset="0"/>
                <a:ea typeface="ＭＳ Ｐ明朝" charset="-128"/>
              </a:rPr>
              <a:t>O: Objective </a:t>
            </a:r>
            <a:r>
              <a:rPr lang="ja-JP" altLang="en-US" smtClean="0">
                <a:latin typeface="Arial" charset="0"/>
                <a:ea typeface="ＭＳ Ｐ明朝" charset="-128"/>
              </a:rPr>
              <a:t>（客観的情報）</a:t>
            </a:r>
          </a:p>
          <a:p>
            <a:r>
              <a:rPr lang="ja-JP" altLang="en-US" smtClean="0">
                <a:latin typeface="Arial" charset="0"/>
                <a:ea typeface="ＭＳ Ｐ明朝" charset="-128"/>
              </a:rPr>
              <a:t>	観察した情報：表情、姿勢、周囲の状況など</a:t>
            </a:r>
          </a:p>
          <a:p>
            <a:r>
              <a:rPr lang="en-US" altLang="ja-JP" smtClean="0">
                <a:latin typeface="Arial" charset="0"/>
                <a:ea typeface="ＭＳ Ｐ明朝" charset="-128"/>
              </a:rPr>
              <a:t>A: Assessment </a:t>
            </a:r>
            <a:r>
              <a:rPr lang="ja-JP" altLang="en-US" smtClean="0">
                <a:latin typeface="Arial" charset="0"/>
                <a:ea typeface="ＭＳ Ｐ明朝" charset="-128"/>
              </a:rPr>
              <a:t>（アセスメント）</a:t>
            </a:r>
          </a:p>
          <a:p>
            <a:r>
              <a:rPr lang="ja-JP" altLang="en-US" smtClean="0">
                <a:latin typeface="Arial" charset="0"/>
                <a:ea typeface="ＭＳ Ｐ明朝" charset="-128"/>
              </a:rPr>
              <a:t>	主観・客観情報から考えられること</a:t>
            </a:r>
          </a:p>
          <a:p>
            <a:r>
              <a:rPr lang="en-US" altLang="ja-JP" smtClean="0">
                <a:latin typeface="Arial" charset="0"/>
                <a:ea typeface="ＭＳ Ｐ明朝" charset="-128"/>
              </a:rPr>
              <a:t>P: Plan </a:t>
            </a:r>
            <a:r>
              <a:rPr lang="ja-JP" altLang="en-US" smtClean="0">
                <a:latin typeface="Arial" charset="0"/>
                <a:ea typeface="ＭＳ Ｐ明朝" charset="-128"/>
              </a:rPr>
              <a:t>（計画）</a:t>
            </a:r>
          </a:p>
          <a:p>
            <a:r>
              <a:rPr lang="ja-JP" altLang="en-US" smtClean="0">
                <a:latin typeface="Arial" charset="0"/>
                <a:ea typeface="ＭＳ Ｐ明朝" charset="-128"/>
              </a:rPr>
              <a:t>	アセスメントの結果を踏まえた今後の計画</a:t>
            </a:r>
            <a:br>
              <a:rPr lang="ja-JP" altLang="en-US" smtClean="0">
                <a:latin typeface="Arial" charset="0"/>
                <a:ea typeface="ＭＳ Ｐ明朝" charset="-128"/>
              </a:rPr>
            </a:br>
            <a:r>
              <a:rPr lang="ja-JP" altLang="en-US" smtClean="0">
                <a:latin typeface="Arial" charset="0"/>
                <a:ea typeface="ＭＳ Ｐ明朝" charset="-128"/>
              </a:rPr>
              <a:t>	（現在の支援を「変更せず継続する」ことも計画です）</a:t>
            </a:r>
          </a:p>
          <a:p>
            <a:r>
              <a:rPr lang="ja-JP" altLang="en-US" smtClean="0">
                <a:latin typeface="Arial" charset="0"/>
                <a:ea typeface="ＭＳ Ｐ明朝" charset="-128"/>
              </a:rPr>
              <a:t>原則的に情報、アセスメント、計画はワンセットで記載します。</a:t>
            </a:r>
          </a:p>
          <a:p>
            <a:endParaRPr lang="ja-JP" altLang="en-US" smtClean="0">
              <a:latin typeface="Arial" charset="0"/>
              <a:ea typeface="ＭＳ Ｐ明朝"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ー 1"/>
          <p:cNvSpPr>
            <a:spLocks noGrp="1" noRot="1" noChangeAspect="1" noTextEdit="1"/>
          </p:cNvSpPr>
          <p:nvPr>
            <p:ph type="sldImg"/>
          </p:nvPr>
        </p:nvSpPr>
        <p:spPr>
          <a:ln/>
        </p:spPr>
      </p:sp>
      <p:sp>
        <p:nvSpPr>
          <p:cNvPr id="7065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初期面接（インテーク）では、ご本人の希望や訴えを理解し、援助を受ける意思を確認し、問題解決への動機づけを行ったりしながらお互いの信頼関係の構築を目指します。</a:t>
            </a:r>
            <a:endParaRPr lang="en-US" altLang="ja-JP" smtClean="0">
              <a:latin typeface="Arial" charset="0"/>
              <a:ea typeface="ＭＳ Ｐ明朝" charset="-128"/>
            </a:endParaRPr>
          </a:p>
          <a:p>
            <a:r>
              <a:rPr lang="ja-JP" altLang="en-US" smtClean="0">
                <a:latin typeface="Arial" charset="0"/>
                <a:ea typeface="ＭＳ Ｐ明朝" charset="-128"/>
              </a:rPr>
              <a:t>また、事業所としての最初の説明の場でもあります。必要に応じて、関係機関との調整を図りつつ、事業所として提供できるサービス等の機能と支援員の役割、事業の対象や提供するサービスの内容、一連のサービスの流れについて説明したり、利用にかかる経費などについても説明します。</a:t>
            </a:r>
            <a:endParaRPr lang="en-US" altLang="ja-JP" smtClean="0">
              <a:latin typeface="Arial" charset="0"/>
              <a:ea typeface="ＭＳ Ｐ明朝" charset="-128"/>
            </a:endParaRPr>
          </a:p>
          <a:p>
            <a:r>
              <a:rPr lang="ja-JP" altLang="en-US" smtClean="0">
                <a:latin typeface="Arial" charset="0"/>
                <a:ea typeface="ＭＳ Ｐ明朝" charset="-128"/>
              </a:rPr>
              <a:t>この際、専門用語や自分たちにしかわからない略語を使わず、平易でわかりやすい言葉を使って話してください。個人情報に関わることもありますので記録等の取扱いは慎重に行ってください。</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スライド イメージ プレースホルダー 1"/>
          <p:cNvSpPr>
            <a:spLocks noGrp="1" noRot="1" noChangeAspect="1" noTextEdit="1"/>
          </p:cNvSpPr>
          <p:nvPr>
            <p:ph type="sldImg"/>
          </p:nvPr>
        </p:nvSpPr>
        <p:spPr>
          <a:ln/>
        </p:spPr>
      </p:sp>
      <p:sp>
        <p:nvSpPr>
          <p:cNvPr id="18125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記載例</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スライド イメージ プレースホルダー 1"/>
          <p:cNvSpPr>
            <a:spLocks noGrp="1" noRot="1" noChangeAspect="1" noTextEdit="1"/>
          </p:cNvSpPr>
          <p:nvPr>
            <p:ph type="sldImg"/>
          </p:nvPr>
        </p:nvSpPr>
        <p:spPr>
          <a:ln/>
        </p:spPr>
      </p:sp>
      <p:sp>
        <p:nvSpPr>
          <p:cNvPr id="18329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ある精神障害のある方の支援場面です。</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スライド イメージ プレースホルダー 1"/>
          <p:cNvSpPr>
            <a:spLocks noGrp="1" noRot="1" noChangeAspect="1" noTextEdit="1"/>
          </p:cNvSpPr>
          <p:nvPr>
            <p:ph type="sldImg"/>
          </p:nvPr>
        </p:nvSpPr>
        <p:spPr>
          <a:ln/>
        </p:spPr>
      </p:sp>
      <p:sp>
        <p:nvSpPr>
          <p:cNvPr id="18534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その場面で、ある支援者が書いた</a:t>
            </a:r>
            <a:r>
              <a:rPr lang="en-US" altLang="ja-JP" smtClean="0">
                <a:latin typeface="Arial" charset="0"/>
                <a:ea typeface="ＭＳ Ｐ明朝" charset="-128"/>
              </a:rPr>
              <a:t>SOAP</a:t>
            </a:r>
            <a:r>
              <a:rPr lang="ja-JP" altLang="en-US" smtClean="0">
                <a:latin typeface="Arial" charset="0"/>
                <a:ea typeface="ＭＳ Ｐ明朝" charset="-128"/>
              </a:rPr>
              <a:t>です。</a:t>
            </a:r>
            <a:endParaRPr lang="en-US" altLang="ja-JP" smtClean="0">
              <a:latin typeface="Arial" charset="0"/>
              <a:ea typeface="ＭＳ Ｐ明朝" charset="-128"/>
            </a:endParaRPr>
          </a:p>
          <a:p>
            <a:r>
              <a:rPr lang="ja-JP" altLang="en-US" smtClean="0">
                <a:latin typeface="Arial" charset="0"/>
                <a:ea typeface="ＭＳ Ｐ明朝" charset="-128"/>
              </a:rPr>
              <a:t>皆さんはこれを読んでどう思いますか。</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スライド イメージ プレースホルダー 1"/>
          <p:cNvSpPr>
            <a:spLocks noGrp="1" noRot="1" noChangeAspect="1" noTextEdit="1"/>
          </p:cNvSpPr>
          <p:nvPr>
            <p:ph type="sldImg"/>
          </p:nvPr>
        </p:nvSpPr>
        <p:spPr>
          <a:ln/>
        </p:spPr>
      </p:sp>
      <p:sp>
        <p:nvSpPr>
          <p:cNvPr id="1873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記載時の注意として、価値判断を含むような記載はしないこと、利用者本人が読んでも不快にならないように記載すること（記録の開示を求められても大丈夫ですか？）、複数の意味にとれる略語、施設独自の略語は避けること（第三者が読んでも分かるように）などに心がけます。</a:t>
            </a:r>
          </a:p>
          <a:p>
            <a:endParaRPr lang="ja-JP" altLang="en-US" smtClean="0">
              <a:latin typeface="Arial" charset="0"/>
              <a:ea typeface="ＭＳ Ｐ明朝" charset="-128"/>
            </a:endParaRPr>
          </a:p>
          <a:p>
            <a:endParaRPr lang="ja-JP" altLang="en-US" smtClean="0">
              <a:latin typeface="Arial" charset="0"/>
              <a:ea typeface="ＭＳ Ｐ明朝"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スライド イメージ プレースホルダー 1"/>
          <p:cNvSpPr>
            <a:spLocks noGrp="1" noRot="1" noChangeAspect="1" noTextEdit="1"/>
          </p:cNvSpPr>
          <p:nvPr>
            <p:ph type="sldImg"/>
          </p:nvPr>
        </p:nvSpPr>
        <p:spPr>
          <a:ln/>
        </p:spPr>
      </p:sp>
      <p:sp>
        <p:nvSpPr>
          <p:cNvPr id="18944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先ほどの記録を振り返ってみてみましょう。</a:t>
            </a:r>
            <a:endParaRPr lang="en-US" altLang="ja-JP" smtClean="0">
              <a:latin typeface="Arial" charset="0"/>
              <a:ea typeface="ＭＳ Ｐ明朝" charset="-128"/>
            </a:endParaRPr>
          </a:p>
          <a:p>
            <a:r>
              <a:rPr lang="en-US" altLang="ja-JP" smtClean="0">
                <a:latin typeface="Arial" charset="0"/>
                <a:ea typeface="ＭＳ Ｐ明朝" charset="-128"/>
              </a:rPr>
              <a:t>S</a:t>
            </a:r>
            <a:r>
              <a:rPr lang="ja-JP" altLang="en-US" smtClean="0">
                <a:latin typeface="Arial" charset="0"/>
                <a:ea typeface="ＭＳ Ｐ明朝" charset="-128"/>
              </a:rPr>
              <a:t>は、発した言葉そのままということでこれでよいのですが、</a:t>
            </a:r>
            <a:endParaRPr lang="en-US" altLang="ja-JP" smtClean="0">
              <a:latin typeface="Arial" charset="0"/>
              <a:ea typeface="ＭＳ Ｐ明朝" charset="-128"/>
            </a:endParaRPr>
          </a:p>
          <a:p>
            <a:r>
              <a:rPr lang="en-US" altLang="ja-JP" smtClean="0">
                <a:latin typeface="Arial" charset="0"/>
                <a:ea typeface="ＭＳ Ｐ明朝" charset="-128"/>
              </a:rPr>
              <a:t>O</a:t>
            </a:r>
            <a:r>
              <a:rPr lang="ja-JP" altLang="en-US" smtClean="0">
                <a:latin typeface="Arial" charset="0"/>
                <a:ea typeface="ＭＳ Ｐ明朝" charset="-128"/>
              </a:rPr>
              <a:t>では、「</a:t>
            </a:r>
            <a:r>
              <a:rPr lang="en-US" altLang="ja-JP" smtClean="0">
                <a:latin typeface="Arial" charset="0"/>
                <a:ea typeface="ＭＳ Ｐ明朝" charset="-128"/>
              </a:rPr>
              <a:t>BM</a:t>
            </a:r>
            <a:r>
              <a:rPr lang="ja-JP" altLang="en-US" smtClean="0">
                <a:latin typeface="Arial" charset="0"/>
                <a:ea typeface="ＭＳ Ｐ明朝" charset="-128"/>
              </a:rPr>
              <a:t>プログラム」という略語が出てきます。ビジネスマネジメントでしょうか？</a:t>
            </a:r>
            <a:endParaRPr lang="en-US" altLang="ja-JP" smtClean="0">
              <a:latin typeface="Arial" charset="0"/>
              <a:ea typeface="ＭＳ Ｐ明朝" charset="-128"/>
            </a:endParaRPr>
          </a:p>
          <a:p>
            <a:r>
              <a:rPr lang="ja-JP" altLang="en-US" smtClean="0">
                <a:latin typeface="Arial" charset="0"/>
                <a:ea typeface="ＭＳ Ｐ明朝" charset="-128"/>
              </a:rPr>
              <a:t>また、「</a:t>
            </a:r>
            <a:r>
              <a:rPr lang="en-US" altLang="ja-JP" smtClean="0">
                <a:latin typeface="Arial" charset="0"/>
                <a:ea typeface="ＭＳ Ｐ明朝" charset="-128"/>
              </a:rPr>
              <a:t>S</a:t>
            </a:r>
            <a:r>
              <a:rPr lang="ja-JP" altLang="en-US" smtClean="0">
                <a:latin typeface="Arial" charset="0"/>
                <a:ea typeface="ＭＳ Ｐ明朝" charset="-128"/>
              </a:rPr>
              <a:t>」で記載した本人の言葉を「悪態」という価値判断が入った言葉で記載されています。</a:t>
            </a:r>
            <a:endParaRPr lang="en-US" altLang="ja-JP" smtClean="0">
              <a:latin typeface="Arial" charset="0"/>
              <a:ea typeface="ＭＳ Ｐ明朝" charset="-128"/>
            </a:endParaRPr>
          </a:p>
          <a:p>
            <a:r>
              <a:rPr lang="en-US" altLang="ja-JP" smtClean="0">
                <a:latin typeface="Arial" charset="0"/>
                <a:ea typeface="ＭＳ Ｐ明朝" charset="-128"/>
              </a:rPr>
              <a:t>A</a:t>
            </a:r>
            <a:r>
              <a:rPr lang="ja-JP" altLang="en-US" smtClean="0">
                <a:latin typeface="Arial" charset="0"/>
                <a:ea typeface="ＭＳ Ｐ明朝" charset="-128"/>
              </a:rPr>
              <a:t>では、プログラムに参加しないのは「理解できていない」からだと一方的に決めつけた書き方になっています。</a:t>
            </a:r>
            <a:endParaRPr lang="en-US" altLang="ja-JP" smtClean="0">
              <a:latin typeface="Arial" charset="0"/>
              <a:ea typeface="ＭＳ Ｐ明朝" charset="-128"/>
            </a:endParaRPr>
          </a:p>
          <a:p>
            <a:r>
              <a:rPr lang="ja-JP" altLang="en-US" smtClean="0">
                <a:latin typeface="Arial" charset="0"/>
                <a:ea typeface="ＭＳ Ｐ明朝" charset="-128"/>
              </a:rPr>
              <a:t>これでは、本人が読んだときに悲しくなってしまうでしょう。</a:t>
            </a:r>
            <a:endParaRPr lang="en-US" altLang="ja-JP" smtClean="0">
              <a:latin typeface="Arial" charset="0"/>
              <a:ea typeface="ＭＳ Ｐ明朝" charset="-128"/>
            </a:endParaRPr>
          </a:p>
          <a:p>
            <a:r>
              <a:rPr lang="ja-JP" altLang="en-US" smtClean="0">
                <a:latin typeface="Arial" charset="0"/>
                <a:ea typeface="ＭＳ Ｐ明朝" charset="-128"/>
              </a:rPr>
              <a:t>最後の</a:t>
            </a:r>
            <a:r>
              <a:rPr lang="en-US" altLang="ja-JP" smtClean="0">
                <a:latin typeface="Arial" charset="0"/>
                <a:ea typeface="ＭＳ Ｐ明朝" charset="-128"/>
              </a:rPr>
              <a:t>P</a:t>
            </a:r>
            <a:r>
              <a:rPr lang="ja-JP" altLang="en-US" smtClean="0">
                <a:latin typeface="Arial" charset="0"/>
                <a:ea typeface="ＭＳ Ｐ明朝" charset="-128"/>
              </a:rPr>
              <a:t>では、</a:t>
            </a:r>
            <a:r>
              <a:rPr lang="en-US" altLang="ja-JP" smtClean="0">
                <a:latin typeface="Arial" charset="0"/>
                <a:ea typeface="ＭＳ Ｐ明朝" charset="-128"/>
              </a:rPr>
              <a:t>A</a:t>
            </a:r>
            <a:r>
              <a:rPr lang="ja-JP" altLang="en-US" smtClean="0">
                <a:latin typeface="Arial" charset="0"/>
                <a:ea typeface="ＭＳ Ｐ明朝" charset="-128"/>
              </a:rPr>
              <a:t>を踏まえて必要性を伝え参加を促すとなっていますが、理解できていないという決めつけのもとにこういった対応で果たして参加してくれるのでしょうか？</a:t>
            </a:r>
            <a:endParaRPr lang="en-US" altLang="ja-JP" smtClean="0">
              <a:latin typeface="Arial" charset="0"/>
              <a:ea typeface="ＭＳ Ｐ明朝" charset="-128"/>
            </a:endParaRPr>
          </a:p>
          <a:p>
            <a:r>
              <a:rPr lang="ja-JP" altLang="en-US" smtClean="0">
                <a:latin typeface="Arial" charset="0"/>
                <a:ea typeface="ＭＳ Ｐ明朝" charset="-128"/>
              </a:rPr>
              <a:t>結果として理解が足りなかったからだとしても、参加しない理由として様々な可能性を排除してしまっては適切な支援から遠ざかってしまうことになりかねません。</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スライド イメージ プレースホルダー 1"/>
          <p:cNvSpPr>
            <a:spLocks noGrp="1" noRot="1" noChangeAspect="1" noTextEdit="1"/>
          </p:cNvSpPr>
          <p:nvPr>
            <p:ph type="sldImg"/>
          </p:nvPr>
        </p:nvSpPr>
        <p:spPr>
          <a:ln/>
        </p:spPr>
      </p:sp>
      <p:sp>
        <p:nvSpPr>
          <p:cNvPr id="19149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これらに留意して書き直したものをみてみると、</a:t>
            </a:r>
            <a:endParaRPr lang="en-US" altLang="ja-JP" smtClean="0">
              <a:latin typeface="Arial" charset="0"/>
              <a:ea typeface="ＭＳ Ｐ明朝" charset="-128"/>
            </a:endParaRPr>
          </a:p>
          <a:p>
            <a:r>
              <a:rPr lang="en-US" altLang="ja-JP" smtClean="0">
                <a:latin typeface="Arial" charset="0"/>
                <a:ea typeface="ＭＳ Ｐ明朝" charset="-128"/>
              </a:rPr>
              <a:t>S</a:t>
            </a:r>
            <a:r>
              <a:rPr lang="ja-JP" altLang="en-US" smtClean="0">
                <a:latin typeface="Arial" charset="0"/>
                <a:ea typeface="ＭＳ Ｐ明朝" charset="-128"/>
              </a:rPr>
              <a:t>：あんなのやっても意味ないですよ→ここはこのままでいいですね。</a:t>
            </a:r>
          </a:p>
          <a:p>
            <a:r>
              <a:rPr lang="en-US" altLang="ja-JP" smtClean="0">
                <a:latin typeface="Arial" charset="0"/>
                <a:ea typeface="ＭＳ Ｐ明朝" charset="-128"/>
              </a:rPr>
              <a:t>O</a:t>
            </a:r>
            <a:r>
              <a:rPr lang="ja-JP" altLang="en-US" smtClean="0">
                <a:latin typeface="Arial" charset="0"/>
                <a:ea typeface="ＭＳ Ｐ明朝" charset="-128"/>
              </a:rPr>
              <a:t>：ビジネスマナーのプログラム開始時間以降も休憩室におり、声掛けしたところ、スタッフに背を向けたまま上記のように答える。→</a:t>
            </a:r>
            <a:r>
              <a:rPr lang="en-US" altLang="ja-JP" smtClean="0">
                <a:latin typeface="Arial" charset="0"/>
                <a:ea typeface="ＭＳ Ｐ明朝" charset="-128"/>
              </a:rPr>
              <a:t>BM</a:t>
            </a:r>
            <a:r>
              <a:rPr lang="ja-JP" altLang="en-US" smtClean="0">
                <a:latin typeface="Arial" charset="0"/>
                <a:ea typeface="ＭＳ Ｐ明朝" charset="-128"/>
              </a:rPr>
              <a:t>とはビジネスマナーだったのですね。具体的に客観的な事実を記載しています。</a:t>
            </a:r>
          </a:p>
          <a:p>
            <a:r>
              <a:rPr lang="en-US" altLang="ja-JP" smtClean="0">
                <a:latin typeface="Arial" charset="0"/>
                <a:ea typeface="ＭＳ Ｐ明朝" charset="-128"/>
              </a:rPr>
              <a:t>A</a:t>
            </a:r>
            <a:r>
              <a:rPr lang="ja-JP" altLang="en-US" smtClean="0">
                <a:latin typeface="Arial" charset="0"/>
                <a:ea typeface="ＭＳ Ｐ明朝" charset="-128"/>
              </a:rPr>
              <a:t>：本人にとっては現在のプログラムが有益と感じられていない様子。ニーズに即していない可能性も考えられる。→本人が参加しない理由の分析です。幅広に受け止めまだ結論には至っていません。</a:t>
            </a:r>
          </a:p>
          <a:p>
            <a:r>
              <a:rPr lang="en-US" altLang="ja-JP" smtClean="0">
                <a:latin typeface="Arial" charset="0"/>
                <a:ea typeface="ＭＳ Ｐ明朝" charset="-128"/>
              </a:rPr>
              <a:t>P</a:t>
            </a:r>
            <a:r>
              <a:rPr lang="ja-JP" altLang="en-US" smtClean="0">
                <a:latin typeface="Arial" charset="0"/>
                <a:ea typeface="ＭＳ Ｐ明朝" charset="-128"/>
              </a:rPr>
              <a:t>：理由について尋ねると共に、支援目標に即したプログラムであるか再検討する。→まず理由について本人に尋ねるところから入り、場合によってはプログラムの再検討も視野に入れています。</a:t>
            </a:r>
          </a:p>
          <a:p>
            <a:endParaRPr lang="ja-JP" altLang="en-US" smtClean="0">
              <a:latin typeface="Arial" charset="0"/>
              <a:ea typeface="ＭＳ Ｐ明朝"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スライド イメージ プレースホルダー 1"/>
          <p:cNvSpPr>
            <a:spLocks noGrp="1" noRot="1" noChangeAspect="1" noTextEdit="1"/>
          </p:cNvSpPr>
          <p:nvPr>
            <p:ph type="sldImg"/>
          </p:nvPr>
        </p:nvSpPr>
        <p:spPr>
          <a:ln/>
        </p:spPr>
      </p:sp>
      <p:sp>
        <p:nvSpPr>
          <p:cNvPr id="193539"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記録を書くことでもたらされるものは、</a:t>
            </a:r>
            <a:endParaRPr lang="en-US" altLang="ja-JP" smtClean="0">
              <a:latin typeface="Arial" charset="0"/>
              <a:ea typeface="ＭＳ Ｐ明朝" charset="-128"/>
            </a:endParaRPr>
          </a:p>
          <a:p>
            <a:r>
              <a:rPr lang="ja-JP" altLang="en-US" smtClean="0">
                <a:latin typeface="Arial" charset="0"/>
                <a:ea typeface="ＭＳ Ｐ明朝" charset="-128"/>
              </a:rPr>
              <a:t>支援者の支援への姿勢を見直す機会となること</a:t>
            </a:r>
            <a:endParaRPr lang="en-US" altLang="ja-JP" smtClean="0">
              <a:latin typeface="Arial" charset="0"/>
              <a:ea typeface="ＭＳ Ｐ明朝" charset="-128"/>
            </a:endParaRPr>
          </a:p>
          <a:p>
            <a:r>
              <a:rPr lang="ja-JP" altLang="en-US" smtClean="0">
                <a:latin typeface="Arial" charset="0"/>
                <a:ea typeface="ＭＳ Ｐ明朝" charset="-128"/>
              </a:rPr>
              <a:t>支援の意図を明確にすることや、支援の意義をスタッフ・本人とともに共有し明確化できること</a:t>
            </a:r>
            <a:br>
              <a:rPr lang="ja-JP" altLang="en-US" smtClean="0">
                <a:latin typeface="Arial" charset="0"/>
                <a:ea typeface="ＭＳ Ｐ明朝" charset="-128"/>
              </a:rPr>
            </a:br>
            <a:r>
              <a:rPr lang="ja-JP" altLang="en-US" smtClean="0">
                <a:latin typeface="Arial" charset="0"/>
                <a:ea typeface="ＭＳ Ｐ明朝" charset="-128"/>
              </a:rPr>
              <a:t>もし、必然性に欠ける支援だった場合、記録に記載することが難しいはずです。記載したとしてもアセスメントの過程で淘汰されるはずです。</a:t>
            </a:r>
            <a:endParaRPr lang="en-US" altLang="ja-JP" smtClean="0">
              <a:latin typeface="Arial" charset="0"/>
              <a:ea typeface="ＭＳ Ｐ明朝" charset="-128"/>
            </a:endParaRPr>
          </a:p>
          <a:p>
            <a:r>
              <a:rPr lang="ja-JP" altLang="en-US" smtClean="0">
                <a:latin typeface="Arial" charset="0"/>
                <a:ea typeface="ＭＳ Ｐ明朝" charset="-128"/>
              </a:rPr>
              <a:t>関わるスタッフが個別支援計画の内容を常に念頭に置き、計画に沿った支援を心がけるようになるはずです。</a:t>
            </a:r>
          </a:p>
          <a:p>
            <a:r>
              <a:rPr lang="ja-JP" altLang="en-US" smtClean="0">
                <a:latin typeface="Arial" charset="0"/>
                <a:ea typeface="ＭＳ Ｐ明朝" charset="-128"/>
              </a:rPr>
              <a:t>個々の支援のレベルアップとなること</a:t>
            </a:r>
            <a:br>
              <a:rPr lang="ja-JP" altLang="en-US" smtClean="0">
                <a:latin typeface="Arial" charset="0"/>
                <a:ea typeface="ＭＳ Ｐ明朝" charset="-128"/>
              </a:rPr>
            </a:br>
            <a:r>
              <a:rPr lang="ja-JP" altLang="en-US" smtClean="0">
                <a:latin typeface="Arial" charset="0"/>
                <a:ea typeface="ＭＳ Ｐ明朝" charset="-128"/>
              </a:rPr>
              <a:t>個々の支援者が何を観察し、どのように判断し、何を計画したかを毎回意識するようになります。</a:t>
            </a:r>
            <a:endParaRPr lang="en-US" altLang="ja-JP" smtClean="0">
              <a:latin typeface="Arial" charset="0"/>
              <a:ea typeface="ＭＳ Ｐ明朝" charset="-128"/>
            </a:endParaRPr>
          </a:p>
          <a:p>
            <a:r>
              <a:rPr lang="ja-JP" altLang="en-US" smtClean="0">
                <a:latin typeface="Arial" charset="0"/>
                <a:ea typeface="ＭＳ Ｐ明朝" charset="-128"/>
              </a:rPr>
              <a:t>またこれらが明文化されることで他のスタッフからも提案や意見出しがしやすくなります。</a:t>
            </a:r>
          </a:p>
          <a:p>
            <a:endParaRPr lang="ja-JP" altLang="en-US" smtClean="0">
              <a:latin typeface="Arial" charset="0"/>
              <a:ea typeface="ＭＳ Ｐ明朝"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スライド イメージ プレースホルダー 1"/>
          <p:cNvSpPr>
            <a:spLocks noGrp="1" noRot="1" noChangeAspect="1" noTextEdit="1"/>
          </p:cNvSpPr>
          <p:nvPr>
            <p:ph type="sldImg"/>
          </p:nvPr>
        </p:nvSpPr>
        <p:spPr>
          <a:ln/>
        </p:spPr>
      </p:sp>
      <p:sp>
        <p:nvSpPr>
          <p:cNvPr id="19558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支援記録と支援計画の関係性についてです。</a:t>
            </a:r>
            <a:endParaRPr lang="en-US" altLang="ja-JP" smtClean="0">
              <a:latin typeface="Arial" charset="0"/>
              <a:ea typeface="ＭＳ Ｐ明朝" charset="-128"/>
            </a:endParaRPr>
          </a:p>
          <a:p>
            <a:r>
              <a:rPr lang="ja-JP" altLang="en-US" smtClean="0">
                <a:latin typeface="Arial" charset="0"/>
                <a:ea typeface="ＭＳ Ｐ明朝" charset="-128"/>
              </a:rPr>
              <a:t>まず、初期状態の把握のうえ、初期の計画を作成し、支援を開始しますが、初期で計画したものの、まだみえていなかった本人のストレングスや隠れたニーズもあります。</a:t>
            </a:r>
          </a:p>
          <a:p>
            <a:r>
              <a:rPr lang="ja-JP" altLang="en-US" smtClean="0">
                <a:latin typeface="Arial" charset="0"/>
                <a:ea typeface="ＭＳ Ｐ明朝" charset="-128"/>
              </a:rPr>
              <a:t>そういった、実際に支援を日々実践していく中での気づきを記録し、翌日の支援に活かしながら支援していくことで、記録を通じた日々の実践のブラッシュアップができていき、モニタリングの際の支援計画の評価や、支援計画の修正・見直しにつながっていくとよいのではないでしょうか。</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スライド イメージ プレースホルダー 1"/>
          <p:cNvSpPr>
            <a:spLocks noGrp="1" noRot="1" noChangeAspect="1" noTextEdit="1"/>
          </p:cNvSpPr>
          <p:nvPr>
            <p:ph type="sldImg"/>
          </p:nvPr>
        </p:nvSpPr>
        <p:spPr>
          <a:ln/>
        </p:spPr>
      </p:sp>
      <p:sp>
        <p:nvSpPr>
          <p:cNvPr id="19763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最後に、サービス管理責任者等が行うこととして、虐待防止の取り組みがあります。</a:t>
            </a:r>
            <a:endParaRPr lang="en-US" altLang="ja-JP" smtClean="0">
              <a:latin typeface="Arial" charset="0"/>
              <a:ea typeface="ＭＳ Ｐ明朝" charset="-128"/>
            </a:endParaRPr>
          </a:p>
          <a:p>
            <a:r>
              <a:rPr lang="ja-JP" altLang="en-US" smtClean="0">
                <a:latin typeface="Arial" charset="0"/>
                <a:ea typeface="ＭＳ Ｐ明朝" charset="-128"/>
              </a:rPr>
              <a:t>まず、事業所ごとに虐待防止マニュアルを作成しておいてください。</a:t>
            </a:r>
          </a:p>
          <a:p>
            <a:r>
              <a:rPr lang="ja-JP" altLang="en-US" smtClean="0">
                <a:latin typeface="Arial" charset="0"/>
                <a:ea typeface="ＭＳ Ｐ明朝" charset="-128"/>
              </a:rPr>
              <a:t>日ごろから、利用者の権利擁護の徹底を図るとともに、関係機関（市町村、市町村障害者虐待防止センター、自立支援協議会等）と連携し、遅滞なく通報するようにしてください。</a:t>
            </a:r>
            <a:endParaRPr lang="en-US" altLang="ja-JP" smtClean="0">
              <a:latin typeface="Arial" charset="0"/>
              <a:ea typeface="ＭＳ Ｐ明朝" charset="-128"/>
            </a:endParaRPr>
          </a:p>
          <a:p>
            <a:r>
              <a:rPr lang="ja-JP" altLang="en-US" smtClean="0">
                <a:latin typeface="Arial" charset="0"/>
                <a:ea typeface="ＭＳ Ｐ明朝" charset="-128"/>
              </a:rPr>
              <a:t>また、虐待防止のためにも職員間のコミュニケーションの促進を図る必要があります。</a:t>
            </a:r>
          </a:p>
          <a:p>
            <a:endParaRPr lang="ja-JP" altLang="en-US" smtClean="0">
              <a:latin typeface="Arial" charset="0"/>
              <a:ea typeface="ＭＳ Ｐ明朝"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スライド イメージ プレースホルダー 1"/>
          <p:cNvSpPr>
            <a:spLocks noGrp="1" noRot="1" noChangeAspect="1" noTextEdit="1"/>
          </p:cNvSpPr>
          <p:nvPr>
            <p:ph type="sldImg"/>
          </p:nvPr>
        </p:nvSpPr>
        <p:spPr>
          <a:ln/>
        </p:spPr>
      </p:sp>
      <p:sp>
        <p:nvSpPr>
          <p:cNvPr id="19968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図は、施設従事者等における虐待防止及び対応の概念図です。</a:t>
            </a:r>
            <a:endParaRPr lang="en-US" altLang="ja-JP" smtClean="0">
              <a:latin typeface="Arial" charset="0"/>
              <a:ea typeface="ＭＳ Ｐ明朝" charset="-128"/>
            </a:endParaRPr>
          </a:p>
          <a:p>
            <a:r>
              <a:rPr lang="ja-JP" altLang="en-US" smtClean="0">
                <a:latin typeface="Arial" charset="0"/>
                <a:ea typeface="ＭＳ Ｐ明朝" charset="-128"/>
              </a:rPr>
              <a:t>まずは虐待防止に努めること、虐待が生じた場合の介入、そして事後対応が、通報先である市町村と協働し、一貫した支援の下なされるべきです。</a:t>
            </a:r>
            <a:endParaRPr lang="en-US" altLang="ja-JP" smtClean="0">
              <a:latin typeface="Arial" charset="0"/>
              <a:ea typeface="ＭＳ Ｐ明朝" charset="-128"/>
            </a:endParaRPr>
          </a:p>
          <a:p>
            <a:endParaRPr lang="ja-JP" altLang="en-US" smtClean="0">
              <a:latin typeface="Arial" charset="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ー 1"/>
          <p:cNvSpPr>
            <a:spLocks noGrp="1" noRot="1" noChangeAspect="1" noTextEdit="1"/>
          </p:cNvSpPr>
          <p:nvPr>
            <p:ph type="sldImg"/>
          </p:nvPr>
        </p:nvSpPr>
        <p:spPr>
          <a:ln/>
        </p:spPr>
      </p:sp>
      <p:sp>
        <p:nvSpPr>
          <p:cNvPr id="7270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初期面接では、利用者は「この事業所が、はたして対応してくれるのだろうか？」と、不安を持って、あるいはこれまでうまくいかなかった経験があれば不信感を持って、面接に臨んでいるかもしれません。</a:t>
            </a:r>
          </a:p>
          <a:p>
            <a:r>
              <a:rPr lang="ja-JP" altLang="en-US" smtClean="0">
                <a:latin typeface="Arial" charset="0"/>
                <a:ea typeface="ＭＳ Ｐ明朝" charset="-128"/>
              </a:rPr>
              <a:t>初期面接を、援助者と利用者の信頼関係（ラポール）の形成の第一歩ととらえ、まずは傾聴し利用者を肯定的にとらえることが重要です。そして、不安を和らげるとともに、対応できる課題かどうか考慮しつつ課題を明らかにしていく作業になります。</a:t>
            </a:r>
            <a:endParaRPr lang="en-US" altLang="ja-JP" smtClean="0">
              <a:latin typeface="Arial" charset="0"/>
              <a:ea typeface="ＭＳ Ｐ明朝" charset="-128"/>
            </a:endParaRPr>
          </a:p>
          <a:p>
            <a:r>
              <a:rPr lang="ja-JP" altLang="en-US" smtClean="0">
                <a:latin typeface="Arial" charset="0"/>
                <a:ea typeface="ＭＳ Ｐ明朝" charset="-128"/>
              </a:rPr>
              <a:t>その際、支援プロセスで、紆余曲折することもあるので、安易な励ましや問題解決の請け負いは、過度の依存や逆に不信を招くことにも留意しつつ、あくまでも問題解決の主人公は利用者であることを念頭に進めることが重要です。</a:t>
            </a:r>
          </a:p>
          <a:p>
            <a:endParaRPr lang="ja-JP" altLang="en-US" smtClean="0">
              <a:latin typeface="Arial" charset="0"/>
              <a:ea typeface="ＭＳ Ｐ明朝" charset="-128"/>
            </a:endParaRPr>
          </a:p>
          <a:p>
            <a:endParaRPr lang="ja-JP" altLang="en-US" smtClean="0">
              <a:latin typeface="Arial" charset="0"/>
              <a:ea typeface="ＭＳ Ｐ明朝" charset="-128"/>
            </a:endParaRPr>
          </a:p>
          <a:p>
            <a:endParaRPr lang="ja-JP" altLang="en-US" smtClean="0">
              <a:latin typeface="Arial" charset="0"/>
              <a:ea typeface="ＭＳ Ｐ明朝"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mtClean="0">
                <a:latin typeface="Arial" charset="0"/>
                <a:ea typeface="ＭＳ Ｐ明朝" charset="-128"/>
              </a:rPr>
              <a:t>各段階でのサービス管理責任者等の役割をまとめたものです。</a:t>
            </a:r>
            <a:endParaRPr lang="en-US" altLang="ja-JP" smtClean="0">
              <a:latin typeface="Arial" charset="0"/>
              <a:ea typeface="ＭＳ Ｐ明朝" charset="-128"/>
            </a:endParaRPr>
          </a:p>
          <a:p>
            <a:pPr eaLnBrk="1" hangingPunct="1"/>
            <a:r>
              <a:rPr lang="ja-JP" altLang="en-US" smtClean="0">
                <a:latin typeface="Arial" charset="0"/>
                <a:ea typeface="ＭＳ Ｐ明朝" charset="-128"/>
              </a:rPr>
              <a:t>サービス管理責任者等はどの段階で何をチェックすればよいか、常に念頭に置きながら動く必要があります。</a:t>
            </a:r>
            <a:endParaRPr lang="ja-JP" altLang="ja-JP" smtClean="0">
              <a:latin typeface="Arial" charset="0"/>
              <a:ea typeface="ＭＳ Ｐ明朝"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smtClean="0">
                <a:latin typeface="Arial" charset="0"/>
                <a:ea typeface="ＭＳ ゴシック" pitchFamily="49" charset="-128"/>
              </a:rPr>
              <a:t>　ここでは、実際にサービス提供するに当たり、どのような流れで利用者にサービス提供し、サービスを管理していくのか、その過程の中でサービス管理責任者はどのような役割を果たしていくのかについて話しを進めて参ります。</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ja-JP" altLang="en-US" sz="1600" smtClean="0">
                <a:latin typeface="Arial" charset="0"/>
                <a:ea typeface="ＭＳ ゴシック" pitchFamily="49" charset="-128"/>
              </a:rPr>
              <a:t>　その事業所等の評価は、サービス提供全般についての権限を持つサービス管理責任者の仕事の進め方等にかかってくるといっても過言ではありません。</a:t>
            </a:r>
          </a:p>
          <a:p>
            <a:pPr eaLnBrk="1" hangingPunct="1"/>
            <a:r>
              <a:rPr lang="ja-JP" altLang="en-US" sz="1600" smtClean="0">
                <a:latin typeface="Arial" charset="0"/>
                <a:ea typeface="ＭＳ ゴシック" pitchFamily="49" charset="-128"/>
              </a:rPr>
              <a:t>　サービス管理責任者の評価について、考えられるその基準をまとめると、</a:t>
            </a:r>
          </a:p>
          <a:p>
            <a:pPr eaLnBrk="1" hangingPunct="1"/>
            <a:r>
              <a:rPr lang="ja-JP" altLang="en-US" sz="1600" smtClean="0">
                <a:latin typeface="Arial" charset="0"/>
                <a:ea typeface="ＭＳ ゴシック" pitchFamily="49" charset="-128"/>
              </a:rPr>
              <a:t>○　質の高いサービスの提供については、利用者の到達目標の達成度や利用者の満足度等</a:t>
            </a:r>
          </a:p>
          <a:p>
            <a:pPr eaLnBrk="1" hangingPunct="1"/>
            <a:r>
              <a:rPr lang="ja-JP" altLang="en-US" sz="1600" smtClean="0">
                <a:latin typeface="Arial" charset="0"/>
                <a:ea typeface="ＭＳ ゴシック" pitchFamily="49" charset="-128"/>
              </a:rPr>
              <a:t>○　事業の推進・効率化については、地域生活や就労系事業への移行した利用者数、定着率、利用者数の増減、平均利用期間等</a:t>
            </a:r>
          </a:p>
          <a:p>
            <a:pPr eaLnBrk="1" hangingPunct="1"/>
            <a:r>
              <a:rPr lang="ja-JP" altLang="en-US" sz="1600" smtClean="0">
                <a:latin typeface="Arial" charset="0"/>
                <a:ea typeface="ＭＳ ゴシック" pitchFamily="49" charset="-128"/>
              </a:rPr>
              <a:t>○　人材の育成・強化については、職員研修、外部研修への参加など</a:t>
            </a:r>
          </a:p>
          <a:p>
            <a:pPr eaLnBrk="1" hangingPunct="1"/>
            <a:r>
              <a:rPr lang="ja-JP" altLang="en-US" sz="1600" smtClean="0">
                <a:latin typeface="Arial" charset="0"/>
                <a:ea typeface="ＭＳ ゴシック" pitchFamily="49" charset="-128"/>
              </a:rPr>
              <a:t>がどうであったかにより、評価されるものと考えます。</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xfrm>
            <a:off x="682625" y="4721225"/>
            <a:ext cx="5440363" cy="5003800"/>
          </a:xfrm>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lnSpc>
                <a:spcPct val="90000"/>
              </a:lnSpc>
            </a:pPr>
            <a:r>
              <a:rPr lang="ja-JP" altLang="en-US" sz="1600" smtClean="0">
                <a:latin typeface="Arial" charset="0"/>
                <a:ea typeface="ＭＳ ゴシック" pitchFamily="49" charset="-128"/>
              </a:rPr>
              <a:t>　これは、サービス管理責任者の具体的な役割、業務内容を示したものにもなります。</a:t>
            </a:r>
          </a:p>
          <a:p>
            <a:pPr eaLnBrk="1" hangingPunct="1">
              <a:lnSpc>
                <a:spcPct val="90000"/>
              </a:lnSpc>
            </a:pPr>
            <a:r>
              <a:rPr lang="ja-JP" altLang="en-US" sz="1600" smtClean="0">
                <a:latin typeface="Arial" charset="0"/>
                <a:ea typeface="ＭＳ ゴシック" pitchFamily="49" charset="-128"/>
              </a:rPr>
              <a:t>○　利用者の状態等のアセスメント（評価）</a:t>
            </a:r>
          </a:p>
          <a:p>
            <a:pPr eaLnBrk="1" hangingPunct="1">
              <a:lnSpc>
                <a:spcPct val="90000"/>
              </a:lnSpc>
            </a:pPr>
            <a:r>
              <a:rPr lang="ja-JP" altLang="en-US" sz="1600" smtClean="0">
                <a:latin typeface="Arial" charset="0"/>
                <a:ea typeface="ＭＳ ゴシック" pitchFamily="49" charset="-128"/>
              </a:rPr>
              <a:t>　利用者の現状の把握（身体面、健康面、経済面等今どのような状況にあるのか、どのような生活をしたいのか等）。</a:t>
            </a:r>
          </a:p>
          <a:p>
            <a:pPr eaLnBrk="1" hangingPunct="1">
              <a:lnSpc>
                <a:spcPct val="90000"/>
              </a:lnSpc>
            </a:pPr>
            <a:r>
              <a:rPr lang="ja-JP" altLang="en-US" sz="1600" smtClean="0">
                <a:latin typeface="Arial" charset="0"/>
                <a:ea typeface="ＭＳ ゴシック" pitchFamily="49" charset="-128"/>
              </a:rPr>
              <a:t>○　個別支援計画の作成</a:t>
            </a:r>
          </a:p>
          <a:p>
            <a:pPr eaLnBrk="1" hangingPunct="1">
              <a:lnSpc>
                <a:spcPct val="90000"/>
              </a:lnSpc>
            </a:pPr>
            <a:r>
              <a:rPr lang="ja-JP" altLang="en-US" sz="1600" smtClean="0">
                <a:latin typeface="Arial" charset="0"/>
                <a:ea typeface="ＭＳ ゴシック" pitchFamily="49" charset="-128"/>
              </a:rPr>
              <a:t>　関係職員を集め支援会議等を開催し、利用者の意向等を踏まえ、目標の設定、支援内容、期間、支援の優先順位などを調整・検討し、本人の同意を得て支援計画を作成。</a:t>
            </a:r>
          </a:p>
          <a:p>
            <a:pPr eaLnBrk="1" hangingPunct="1">
              <a:lnSpc>
                <a:spcPct val="90000"/>
              </a:lnSpc>
            </a:pPr>
            <a:r>
              <a:rPr lang="ja-JP" altLang="en-US" sz="1600" smtClean="0">
                <a:latin typeface="Arial" charset="0"/>
                <a:ea typeface="ＭＳ ゴシック" pitchFamily="49" charset="-128"/>
              </a:rPr>
              <a:t>○　サービス提供職員に対する指導・助言</a:t>
            </a:r>
          </a:p>
          <a:p>
            <a:pPr eaLnBrk="1" hangingPunct="1">
              <a:lnSpc>
                <a:spcPct val="90000"/>
              </a:lnSpc>
            </a:pPr>
            <a:r>
              <a:rPr lang="ja-JP" altLang="en-US" sz="1600" smtClean="0">
                <a:latin typeface="Arial" charset="0"/>
                <a:ea typeface="ＭＳ ゴシック" pitchFamily="49" charset="-128"/>
              </a:rPr>
              <a:t>　利用者の意向等を理解し、その人らしい支援が実施されているかどうかの視点から、必要に応じてサービス提供職員に対し助言・指導を行う。</a:t>
            </a:r>
          </a:p>
          <a:p>
            <a:pPr eaLnBrk="1" hangingPunct="1">
              <a:lnSpc>
                <a:spcPct val="90000"/>
              </a:lnSpc>
            </a:pPr>
            <a:r>
              <a:rPr lang="ja-JP" altLang="en-US" sz="1600" smtClean="0">
                <a:latin typeface="Arial" charset="0"/>
                <a:ea typeface="ＭＳ ゴシック" pitchFamily="49" charset="-128"/>
              </a:rPr>
              <a:t>○　中間評価（モニタリング）</a:t>
            </a:r>
          </a:p>
          <a:p>
            <a:pPr eaLnBrk="1" hangingPunct="1">
              <a:lnSpc>
                <a:spcPct val="90000"/>
              </a:lnSpc>
            </a:pPr>
            <a:r>
              <a:rPr lang="ja-JP" altLang="en-US" sz="1600" smtClean="0">
                <a:latin typeface="Arial" charset="0"/>
                <a:ea typeface="ＭＳ ゴシック" pitchFamily="49" charset="-128"/>
              </a:rPr>
              <a:t>　支援計画に基づきサービスが計画的に実施されているかを確認する。具体的には、新たなニーズの発生はないか、計画通りのスケジュールか、サービスの内容が質的に低下していないか、利用者が満足してサービスを受けているか、支援計画の変更・修正の必要はないか。</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a:solidFill>
              <a:schemeClr val="tx1"/>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ja-JP" sz="1600" smtClean="0">
                <a:latin typeface="Arial" charset="0"/>
                <a:ea typeface="ＭＳ ゴシック" pitchFamily="49" charset="-128"/>
              </a:rPr>
              <a:t>○</a:t>
            </a:r>
            <a:r>
              <a:rPr lang="ja-JP" altLang="en-US" sz="1600" smtClean="0">
                <a:latin typeface="Arial" charset="0"/>
                <a:ea typeface="ＭＳ ゴシック" pitchFamily="49" charset="-128"/>
              </a:rPr>
              <a:t>　個別支援計画の見直しと再作成</a:t>
            </a:r>
          </a:p>
          <a:p>
            <a:pPr eaLnBrk="1" hangingPunct="1"/>
            <a:r>
              <a:rPr lang="ja-JP" altLang="en-US" sz="1600" smtClean="0">
                <a:latin typeface="Arial" charset="0"/>
                <a:ea typeface="ＭＳ ゴシック" pitchFamily="49" charset="-128"/>
              </a:rPr>
              <a:t>　モニタリング後、支援計画の再作成が必要であれば、利用者に説明・同意の上で、支援計画の再交付を行う。</a:t>
            </a:r>
          </a:p>
          <a:p>
            <a:pPr eaLnBrk="1" hangingPunct="1"/>
            <a:r>
              <a:rPr lang="ja-JP" altLang="en-US" sz="1600" smtClean="0">
                <a:latin typeface="Arial" charset="0"/>
                <a:ea typeface="ＭＳ ゴシック" pitchFamily="49" charset="-128"/>
              </a:rPr>
              <a:t>○　当該施設以外の関係機関との連絡調整等</a:t>
            </a:r>
          </a:p>
          <a:p>
            <a:pPr eaLnBrk="1" hangingPunct="1"/>
            <a:r>
              <a:rPr lang="ja-JP" altLang="en-US" sz="1600" smtClean="0">
                <a:latin typeface="Arial" charset="0"/>
                <a:ea typeface="ＭＳ ゴシック" pitchFamily="49" charset="-128"/>
              </a:rPr>
              <a:t>　当該施設以外のサービス提供機関のサービスの利用や地域の様々な社会資源の活用を図り、効率的に目標達成できるよう、また、訓練終了後の円滑な地域移行を図るために関係機関等との連絡・調整及び連携体制の構築も視野に入れてサービス提供を行う。</a:t>
            </a:r>
          </a:p>
          <a:p>
            <a:pPr eaLnBrk="1" hangingPunct="1"/>
            <a:r>
              <a:rPr lang="ja-JP" altLang="en-US" sz="1600" smtClean="0">
                <a:latin typeface="Arial" charset="0"/>
                <a:ea typeface="ＭＳ ゴシック" pitchFamily="49" charset="-128"/>
              </a:rPr>
              <a:t>○　サービス提供全体の管理</a:t>
            </a:r>
          </a:p>
          <a:p>
            <a:pPr eaLnBrk="1" hangingPunct="1"/>
            <a:r>
              <a:rPr lang="ja-JP" altLang="en-US" sz="1600" smtClean="0">
                <a:latin typeface="Arial" charset="0"/>
                <a:ea typeface="ＭＳ ゴシック" pitchFamily="49" charset="-128"/>
              </a:rPr>
              <a:t>　最後に、サービス管理責任者は、利用相談からサービス提供終了後の反省を含めた総括を行うとともに、その経過記録の整理・保管、その後のフォローアップ等を行う。</a:t>
            </a:r>
          </a:p>
          <a:p>
            <a:pPr eaLnBrk="1" hangingPunct="1"/>
            <a:r>
              <a:rPr lang="ja-JP" altLang="en-US" sz="1600" smtClean="0">
                <a:latin typeface="Arial" charset="0"/>
                <a:ea typeface="ＭＳ ゴシック" pitchFamily="49" charset="-128"/>
              </a:rPr>
              <a:t>　このように、サービス提供全体を管理する責務を担うのが、サービス管理責任者の役割・業務となります。</a:t>
            </a:r>
          </a:p>
          <a:p>
            <a:pPr eaLnBrk="1" hangingPunct="1"/>
            <a:endParaRPr lang="en-US" altLang="ja-JP" sz="1600" smtClean="0">
              <a:latin typeface="Arial" charset="0"/>
              <a:ea typeface="ＭＳ ゴシック" pitchFamily="49"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712788" y="746125"/>
            <a:ext cx="5380037" cy="3725863"/>
          </a:xfrm>
          <a:solidFill>
            <a:srgbClr val="FFFFFF"/>
          </a:solidFill>
          <a:ln/>
        </p:spPr>
      </p:sp>
      <p:sp>
        <p:nvSpPr>
          <p:cNvPr id="211971" name="Rectangle 3"/>
          <p:cNvSpPr>
            <a:spLocks noGrp="1" noChangeArrowheads="1"/>
          </p:cNvSpPr>
          <p:nvPr>
            <p:ph type="body" idx="1"/>
          </p:nvPr>
        </p:nvSpPr>
        <p:spPr>
          <a:solidFill>
            <a:srgbClr val="FFFFFF"/>
          </a:solidFill>
          <a:ln>
            <a:solidFill>
              <a:srgbClr val="000000"/>
            </a:solidFill>
          </a:ln>
        </p:spPr>
        <p:txBody>
          <a:bodyPr/>
          <a:lstStyle/>
          <a:p>
            <a:r>
              <a:rPr lang="ja-JP" altLang="en-US" smtClean="0">
                <a:latin typeface="Arial" charset="0"/>
                <a:ea typeface="ＭＳ Ｐ明朝" charset="-128"/>
              </a:rPr>
              <a:t>サービス事業の各評価については、</a:t>
            </a:r>
          </a:p>
          <a:p>
            <a:r>
              <a:rPr lang="ja-JP" altLang="en-US" smtClean="0">
                <a:latin typeface="Arial" charset="0"/>
                <a:ea typeface="ＭＳ Ｐ明朝" charset="-128"/>
              </a:rPr>
              <a:t>利用者自身よるユーザー評価、事業所が自ら行う内部評価、第三者による外部評価、行政による評価（行政監査を含む）、その他の評価（上記の組み合わせを含む）があります。</a:t>
            </a:r>
            <a:endParaRPr lang="en-US" altLang="ja-JP" smtClean="0">
              <a:latin typeface="Arial" charset="0"/>
              <a:ea typeface="ＭＳ Ｐ明朝" charset="-128"/>
            </a:endParaRPr>
          </a:p>
          <a:p>
            <a:r>
              <a:rPr lang="ja-JP" altLang="en-US" smtClean="0">
                <a:latin typeface="Arial" charset="0"/>
                <a:ea typeface="ＭＳ Ｐ明朝" charset="-128"/>
              </a:rPr>
              <a:t>事業所のサービスについて、なるべく多くの目でみていただき、質の向上のきっかけとしていただきたいと思います。</a:t>
            </a:r>
          </a:p>
          <a:p>
            <a:endParaRPr lang="ja-JP" altLang="en-US" smtClean="0">
              <a:latin typeface="Arial" charset="0"/>
              <a:ea typeface="ＭＳ Ｐ明朝"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アセスメントの過程で、まず、初期状態の把握を行います。</a:t>
            </a:r>
            <a:endParaRPr lang="en-US" altLang="ja-JP" smtClean="0">
              <a:latin typeface="Arial" charset="0"/>
              <a:ea typeface="ＭＳ Ｐ明朝" charset="-128"/>
            </a:endParaRPr>
          </a:p>
          <a:p>
            <a:r>
              <a:rPr lang="ja-JP" altLang="en-US" smtClean="0">
                <a:latin typeface="Arial" charset="0"/>
                <a:ea typeface="ＭＳ Ｐ明朝" charset="-128"/>
              </a:rPr>
              <a:t>初期状態は今後の支援のベースラインとなり、中間評価・最終評価の際比較検討する情報となることから、数量化など、できるだけ客観的な把握に努めることが重要です。</a:t>
            </a:r>
            <a:endParaRPr lang="en-US" altLang="ja-JP" smtClean="0">
              <a:latin typeface="Arial" charset="0"/>
              <a:ea typeface="ＭＳ Ｐ明朝" charset="-128"/>
            </a:endParaRPr>
          </a:p>
          <a:p>
            <a:r>
              <a:rPr lang="ja-JP" altLang="en-US" smtClean="0">
                <a:latin typeface="Arial" charset="0"/>
                <a:ea typeface="ＭＳ Ｐ明朝" charset="-128"/>
              </a:rPr>
              <a:t>また、漏れがないように、移動関連、生活関連、コミュニケーション関連など分野別に評価項目を設定しておくとよいでしょう。</a:t>
            </a:r>
            <a:endParaRPr lang="en-US" altLang="ja-JP" smtClean="0">
              <a:latin typeface="Arial" charset="0"/>
              <a:ea typeface="ＭＳ Ｐ明朝" charset="-128"/>
            </a:endParaRPr>
          </a:p>
          <a:p>
            <a:r>
              <a:rPr lang="ja-JP" altLang="en-US" smtClean="0">
                <a:latin typeface="Arial" charset="0"/>
                <a:ea typeface="ＭＳ Ｐ明朝" charset="-128"/>
              </a:rPr>
              <a:t>必要に応じて、医師、理学療法士、作業療法士、言語聴覚士や心理職等と連携し、ご本人の同意を得たうえで情報を収集し、総合的な把握に努めましょう。</a:t>
            </a:r>
            <a:endParaRPr lang="en-US" altLang="ja-JP" smtClean="0">
              <a:latin typeface="Arial" charset="0"/>
              <a:ea typeface="ＭＳ Ｐ明朝" charset="-128"/>
            </a:endParaRPr>
          </a:p>
          <a:p>
            <a:r>
              <a:rPr lang="ja-JP" altLang="en-US" smtClean="0">
                <a:latin typeface="Arial" charset="0"/>
                <a:ea typeface="ＭＳ Ｐ明朝" charset="-128"/>
              </a:rPr>
              <a:t>生活歴や家族歴等の基本情報については、相談支援専門員によるアセスメントの際、把握しているため、ご本人の同意の下、あらかじめ情報共有しておくとよいと思いますが、信頼関係構築のためにも、サービス管理責任者等が直接面接で確認しておく事項もあると思います。</a:t>
            </a:r>
            <a:endParaRPr lang="en-US" altLang="ja-JP" smtClean="0">
              <a:latin typeface="Arial" charset="0"/>
              <a:ea typeface="ＭＳ Ｐ明朝" charset="-128"/>
            </a:endParaRPr>
          </a:p>
          <a:p>
            <a:r>
              <a:rPr lang="ja-JP" altLang="en-US" smtClean="0">
                <a:latin typeface="Arial" charset="0"/>
                <a:ea typeface="ＭＳ Ｐ明朝" charset="-128"/>
              </a:rPr>
              <a:t>記録については、これ以降同様ですが、第三者が読んでもわかるように記載することを心がけましょう。基本は５Ｗ１Ｈ、特殊な略語を使わない、ご本人が発した言葉のまま記載する等です。</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ー 1"/>
          <p:cNvSpPr>
            <a:spLocks noGrp="1" noRot="1" noChangeAspect="1" noTextEdit="1"/>
          </p:cNvSpPr>
          <p:nvPr>
            <p:ph type="sldImg"/>
          </p:nvPr>
        </p:nvSpPr>
        <p:spPr>
          <a:ln/>
        </p:spPr>
      </p:sp>
      <p:sp>
        <p:nvSpPr>
          <p:cNvPr id="768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latin typeface="Arial" charset="0"/>
                <a:ea typeface="ＭＳ Ｐ明朝" charset="-128"/>
              </a:rPr>
              <a:t>アセスメントの過程は、利用者と支援者の相互理解の場であり、さらに、利用者本人及び利用者を取り巻く環境の情報の収集と分析を行うことが求められます。</a:t>
            </a:r>
            <a:endParaRPr lang="en-US" altLang="ja-JP" smtClean="0">
              <a:latin typeface="Arial" charset="0"/>
              <a:ea typeface="ＭＳ Ｐ明朝" charset="-128"/>
            </a:endParaRPr>
          </a:p>
          <a:p>
            <a:r>
              <a:rPr lang="ja-JP" altLang="en-US" smtClean="0">
                <a:latin typeface="Arial" charset="0"/>
                <a:ea typeface="ＭＳ Ｐ明朝" charset="-128"/>
              </a:rPr>
              <a:t>そのためには、利用者の主訴を十分に傾聴し、利用者の生活歴、家族状況を聞きだすとともに、直面している課題、課題がもたらす不安や葛藤を探求し、</a:t>
            </a:r>
            <a:endParaRPr lang="en-US" altLang="ja-JP" smtClean="0">
              <a:latin typeface="Arial" charset="0"/>
              <a:ea typeface="ＭＳ Ｐ明朝" charset="-128"/>
            </a:endParaRPr>
          </a:p>
          <a:p>
            <a:r>
              <a:rPr lang="ja-JP" altLang="en-US" smtClean="0">
                <a:latin typeface="Arial" charset="0"/>
                <a:ea typeface="ＭＳ Ｐ明朝" charset="-128"/>
              </a:rPr>
              <a:t>さらに、利用者の了解を得たうえで、これまで本人と関わってきた医師、教員、心理判定員等の専門家からの情報入手を行い、個別的にかつ総合的に利用者の状態像を客観的に把握します。</a:t>
            </a:r>
          </a:p>
          <a:p>
            <a:endParaRPr lang="ja-JP" altLang="en-US" smtClean="0">
              <a:latin typeface="Arial" charset="0"/>
              <a:ea typeface="ＭＳ Ｐ明朝" charset="-128"/>
            </a:endParaRPr>
          </a:p>
          <a:p>
            <a:endParaRPr lang="ja-JP" altLang="en-US" smtClean="0">
              <a:latin typeface="Arial" charset="0"/>
              <a:ea typeface="ＭＳ Ｐ明朝" charset="-128"/>
            </a:endParaRPr>
          </a:p>
          <a:p>
            <a:endParaRPr lang="ja-JP" altLang="en-US" smtClean="0">
              <a:latin typeface="Arial" charset="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2"/>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6AE9848-91DC-463E-AECF-39CE4B70EB88}" type="slidenum">
              <a:rPr lang="en-US" altLang="ja-JP"/>
              <a:pPr/>
              <a:t>‹#›</a:t>
            </a:fld>
            <a:endParaRPr lang="en-US" altLang="ja-JP"/>
          </a:p>
        </p:txBody>
      </p:sp>
    </p:spTree>
    <p:extLst>
      <p:ext uri="{BB962C8B-B14F-4D97-AF65-F5344CB8AC3E}">
        <p14:creationId xmlns:p14="http://schemas.microsoft.com/office/powerpoint/2010/main" val="213183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304E821-A009-4481-BA3B-55759F8BF29C}" type="slidenum">
              <a:rPr lang="en-US" altLang="ja-JP"/>
              <a:pPr/>
              <a:t>‹#›</a:t>
            </a:fld>
            <a:endParaRPr lang="en-US" altLang="ja-JP"/>
          </a:p>
        </p:txBody>
      </p:sp>
    </p:spTree>
    <p:extLst>
      <p:ext uri="{BB962C8B-B14F-4D97-AF65-F5344CB8AC3E}">
        <p14:creationId xmlns:p14="http://schemas.microsoft.com/office/powerpoint/2010/main" val="1065615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3"/>
            <a:ext cx="2414588"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36578" y="274643"/>
            <a:ext cx="707866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1AE040E-646C-42B4-9CFC-2A3243B3F987}" type="slidenum">
              <a:rPr lang="en-US" altLang="ja-JP"/>
              <a:pPr/>
              <a:t>‹#›</a:t>
            </a:fld>
            <a:endParaRPr lang="en-US" altLang="ja-JP"/>
          </a:p>
        </p:txBody>
      </p:sp>
    </p:spTree>
    <p:extLst>
      <p:ext uri="{BB962C8B-B14F-4D97-AF65-F5344CB8AC3E}">
        <p14:creationId xmlns:p14="http://schemas.microsoft.com/office/powerpoint/2010/main" val="1385553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2"/>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7623604-8F8B-4AA3-B95A-8CA5F0A10234}" type="slidenum">
              <a:rPr lang="en-US" altLang="ja-JP"/>
              <a:pPr/>
              <a:t>‹#›</a:t>
            </a:fld>
            <a:endParaRPr lang="en-US" altLang="ja-JP"/>
          </a:p>
        </p:txBody>
      </p:sp>
    </p:spTree>
    <p:extLst>
      <p:ext uri="{BB962C8B-B14F-4D97-AF65-F5344CB8AC3E}">
        <p14:creationId xmlns:p14="http://schemas.microsoft.com/office/powerpoint/2010/main" val="1377985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C1B7D4F-E912-45DC-9A73-8BEB4DE8D5EA}" type="slidenum">
              <a:rPr lang="en-US" altLang="ja-JP"/>
              <a:pPr/>
              <a:t>‹#›</a:t>
            </a:fld>
            <a:endParaRPr lang="en-US" altLang="ja-JP"/>
          </a:p>
        </p:txBody>
      </p:sp>
    </p:spTree>
    <p:extLst>
      <p:ext uri="{BB962C8B-B14F-4D97-AF65-F5344CB8AC3E}">
        <p14:creationId xmlns:p14="http://schemas.microsoft.com/office/powerpoint/2010/main" val="89061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2119A69-9E71-4AA8-9B94-D10F240FA4B3}" type="slidenum">
              <a:rPr lang="en-US" altLang="ja-JP"/>
              <a:pPr/>
              <a:t>‹#›</a:t>
            </a:fld>
            <a:endParaRPr lang="en-US" altLang="ja-JP"/>
          </a:p>
        </p:txBody>
      </p:sp>
    </p:spTree>
    <p:extLst>
      <p:ext uri="{BB962C8B-B14F-4D97-AF65-F5344CB8AC3E}">
        <p14:creationId xmlns:p14="http://schemas.microsoft.com/office/powerpoint/2010/main" val="1007625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1772A73B-B0EA-4416-B9F0-FAE2D5230935}" type="slidenum">
              <a:rPr lang="en-US" altLang="ja-JP"/>
              <a:pPr/>
              <a:t>‹#›</a:t>
            </a:fld>
            <a:endParaRPr lang="en-US" altLang="ja-JP"/>
          </a:p>
        </p:txBody>
      </p:sp>
    </p:spTree>
    <p:extLst>
      <p:ext uri="{BB962C8B-B14F-4D97-AF65-F5344CB8AC3E}">
        <p14:creationId xmlns:p14="http://schemas.microsoft.com/office/powerpoint/2010/main" val="670936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fld id="{1645A0B7-5EC5-4A20-A7C4-D92BDB9ED512}" type="slidenum">
              <a:rPr lang="en-US" altLang="ja-JP"/>
              <a:pPr/>
              <a:t>‹#›</a:t>
            </a:fld>
            <a:endParaRPr lang="en-US" altLang="ja-JP"/>
          </a:p>
        </p:txBody>
      </p:sp>
    </p:spTree>
    <p:extLst>
      <p:ext uri="{BB962C8B-B14F-4D97-AF65-F5344CB8AC3E}">
        <p14:creationId xmlns:p14="http://schemas.microsoft.com/office/powerpoint/2010/main" val="316150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fld id="{53197CA8-A58A-4D76-9172-6C1E2682D1E9}" type="slidenum">
              <a:rPr lang="en-US" altLang="ja-JP"/>
              <a:pPr/>
              <a:t>‹#›</a:t>
            </a:fld>
            <a:endParaRPr lang="en-US" altLang="ja-JP"/>
          </a:p>
        </p:txBody>
      </p:sp>
    </p:spTree>
    <p:extLst>
      <p:ext uri="{BB962C8B-B14F-4D97-AF65-F5344CB8AC3E}">
        <p14:creationId xmlns:p14="http://schemas.microsoft.com/office/powerpoint/2010/main" val="3017551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fld id="{6CD30A57-1BE4-4668-B972-5A7A73B4E705}" type="slidenum">
              <a:rPr lang="en-US" altLang="ja-JP"/>
              <a:pPr/>
              <a:t>‹#›</a:t>
            </a:fld>
            <a:endParaRPr lang="en-US" altLang="ja-JP"/>
          </a:p>
        </p:txBody>
      </p:sp>
    </p:spTree>
    <p:extLst>
      <p:ext uri="{BB962C8B-B14F-4D97-AF65-F5344CB8AC3E}">
        <p14:creationId xmlns:p14="http://schemas.microsoft.com/office/powerpoint/2010/main" val="1400467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2D90F17C-D170-417D-9CCC-D69F479DE1A2}" type="slidenum">
              <a:rPr lang="en-US" altLang="ja-JP"/>
              <a:pPr/>
              <a:t>‹#›</a:t>
            </a:fld>
            <a:endParaRPr lang="en-US" altLang="ja-JP"/>
          </a:p>
        </p:txBody>
      </p:sp>
    </p:spTree>
    <p:extLst>
      <p:ext uri="{BB962C8B-B14F-4D97-AF65-F5344CB8AC3E}">
        <p14:creationId xmlns:p14="http://schemas.microsoft.com/office/powerpoint/2010/main" val="366086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0EA75422-0444-4D01-9791-48DA80F30295}" type="slidenum">
              <a:rPr lang="en-US" altLang="ja-JP"/>
              <a:pPr/>
              <a:t>‹#›</a:t>
            </a:fld>
            <a:endParaRPr lang="en-US" altLang="ja-JP"/>
          </a:p>
        </p:txBody>
      </p:sp>
    </p:spTree>
    <p:extLst>
      <p:ext uri="{BB962C8B-B14F-4D97-AF65-F5344CB8AC3E}">
        <p14:creationId xmlns:p14="http://schemas.microsoft.com/office/powerpoint/2010/main" val="257993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C0CBFC71-5A5A-45BD-AD2B-B6E24AD90B8A}" type="slidenum">
              <a:rPr lang="en-US" altLang="ja-JP"/>
              <a:pPr/>
              <a:t>‹#›</a:t>
            </a:fld>
            <a:endParaRPr lang="en-US" altLang="ja-JP"/>
          </a:p>
        </p:txBody>
      </p:sp>
    </p:spTree>
    <p:extLst>
      <p:ext uri="{BB962C8B-B14F-4D97-AF65-F5344CB8AC3E}">
        <p14:creationId xmlns:p14="http://schemas.microsoft.com/office/powerpoint/2010/main" val="1805423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6CD5ABB-8375-4D1D-B52E-9CF844F92F84}" type="slidenum">
              <a:rPr lang="en-US" altLang="ja-JP"/>
              <a:pPr/>
              <a:t>‹#›</a:t>
            </a:fld>
            <a:endParaRPr lang="en-US" altLang="ja-JP"/>
          </a:p>
        </p:txBody>
      </p:sp>
    </p:spTree>
    <p:extLst>
      <p:ext uri="{BB962C8B-B14F-4D97-AF65-F5344CB8AC3E}">
        <p14:creationId xmlns:p14="http://schemas.microsoft.com/office/powerpoint/2010/main" val="2345092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3"/>
            <a:ext cx="2414588"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36578" y="274643"/>
            <a:ext cx="707866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D034744-0D31-4F99-8A40-7E123674A45D}" type="slidenum">
              <a:rPr lang="en-US" altLang="ja-JP"/>
              <a:pPr/>
              <a:t>‹#›</a:t>
            </a:fld>
            <a:endParaRPr lang="en-US" altLang="ja-JP"/>
          </a:p>
        </p:txBody>
      </p:sp>
    </p:spTree>
    <p:extLst>
      <p:ext uri="{BB962C8B-B14F-4D97-AF65-F5344CB8AC3E}">
        <p14:creationId xmlns:p14="http://schemas.microsoft.com/office/powerpoint/2010/main" val="45067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4"/>
            <a:ext cx="8915400" cy="4525963"/>
          </a:xfrm>
        </p:spPr>
        <p:txBody>
          <a:bodyPr rtlCol="0">
            <a:normAutofit/>
          </a:bodyPr>
          <a:lstStyle/>
          <a:p>
            <a:pPr lvl="0"/>
            <a:endParaRPr lang="ja-JP" altLang="en-US" noProof="0"/>
          </a:p>
        </p:txBody>
      </p:sp>
      <p:sp>
        <p:nvSpPr>
          <p:cNvPr id="4" name="日付プレースホルダ 3"/>
          <p:cNvSpPr>
            <a:spLocks noGrp="1"/>
          </p:cNvSpPr>
          <p:nvPr>
            <p:ph type="dt" sz="half" idx="10"/>
          </p:nvPr>
        </p:nvSpPr>
        <p:spPr>
          <a:xfrm>
            <a:off x="495300" y="6245225"/>
            <a:ext cx="2311400" cy="476250"/>
          </a:xfrm>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a:xfrm>
            <a:off x="3384550" y="6245225"/>
            <a:ext cx="3136900" cy="476250"/>
          </a:xfrm>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a:xfrm>
            <a:off x="7099300" y="6245225"/>
            <a:ext cx="2311400" cy="476250"/>
          </a:xfrm>
        </p:spPr>
        <p:txBody>
          <a:bodyPr/>
          <a:lstStyle>
            <a:lvl1pPr>
              <a:defRPr/>
            </a:lvl1pPr>
          </a:lstStyle>
          <a:p>
            <a:fld id="{8508532C-3E88-44D4-B8A6-9716FE102F95}" type="slidenum">
              <a:rPr lang="en-US" altLang="ja-JP"/>
              <a:pPr/>
              <a:t>‹#›</a:t>
            </a:fld>
            <a:endParaRPr lang="en-US" altLang="ja-JP"/>
          </a:p>
        </p:txBody>
      </p:sp>
    </p:spTree>
    <p:extLst>
      <p:ext uri="{BB962C8B-B14F-4D97-AF65-F5344CB8AC3E}">
        <p14:creationId xmlns:p14="http://schemas.microsoft.com/office/powerpoint/2010/main" val="306923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0"/>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7CC1700F-1D1F-4282-982F-49A5C6F2858D}" type="slidenum">
              <a:rPr lang="en-US" altLang="ja-JP"/>
              <a:pPr/>
              <a:t>‹#›</a:t>
            </a:fld>
            <a:endParaRPr lang="en-US" altLang="ja-JP"/>
          </a:p>
        </p:txBody>
      </p:sp>
    </p:spTree>
    <p:extLst>
      <p:ext uri="{BB962C8B-B14F-4D97-AF65-F5344CB8AC3E}">
        <p14:creationId xmlns:p14="http://schemas.microsoft.com/office/powerpoint/2010/main" val="3042658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9319F53-A2EF-4977-8D86-ACA6B4FC3222}" type="slidenum">
              <a:rPr lang="en-US" altLang="ja-JP"/>
              <a:pPr/>
              <a:t>‹#›</a:t>
            </a:fld>
            <a:endParaRPr lang="en-US" altLang="ja-JP"/>
          </a:p>
        </p:txBody>
      </p:sp>
    </p:spTree>
    <p:extLst>
      <p:ext uri="{BB962C8B-B14F-4D97-AF65-F5344CB8AC3E}">
        <p14:creationId xmlns:p14="http://schemas.microsoft.com/office/powerpoint/2010/main" val="283431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5"/>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994821A1-DF9C-457B-BE05-42D643A20CA1}" type="slidenum">
              <a:rPr lang="en-US" altLang="ja-JP"/>
              <a:pPr/>
              <a:t>‹#›</a:t>
            </a:fld>
            <a:endParaRPr lang="en-US" altLang="ja-JP"/>
          </a:p>
        </p:txBody>
      </p:sp>
    </p:spTree>
    <p:extLst>
      <p:ext uri="{BB962C8B-B14F-4D97-AF65-F5344CB8AC3E}">
        <p14:creationId xmlns:p14="http://schemas.microsoft.com/office/powerpoint/2010/main" val="1898202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48300"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EF9B7F6B-F356-4E98-8767-B56C139BA765}" type="slidenum">
              <a:rPr lang="en-US" altLang="ja-JP"/>
              <a:pPr/>
              <a:t>‹#›</a:t>
            </a:fld>
            <a:endParaRPr lang="en-US" altLang="ja-JP"/>
          </a:p>
        </p:txBody>
      </p:sp>
    </p:spTree>
    <p:extLst>
      <p:ext uri="{BB962C8B-B14F-4D97-AF65-F5344CB8AC3E}">
        <p14:creationId xmlns:p14="http://schemas.microsoft.com/office/powerpoint/2010/main" val="387791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fld id="{91503035-84F3-43C6-B535-BC2832D4635D}" type="slidenum">
              <a:rPr lang="en-US" altLang="ja-JP"/>
              <a:pPr/>
              <a:t>‹#›</a:t>
            </a:fld>
            <a:endParaRPr lang="en-US" altLang="ja-JP"/>
          </a:p>
        </p:txBody>
      </p:sp>
    </p:spTree>
    <p:extLst>
      <p:ext uri="{BB962C8B-B14F-4D97-AF65-F5344CB8AC3E}">
        <p14:creationId xmlns:p14="http://schemas.microsoft.com/office/powerpoint/2010/main" val="1008376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fld id="{A1BDCF45-9770-44F6-B36D-C48E3155DFC8}" type="slidenum">
              <a:rPr lang="en-US" altLang="ja-JP"/>
              <a:pPr/>
              <a:t>‹#›</a:t>
            </a:fld>
            <a:endParaRPr lang="en-US" altLang="ja-JP"/>
          </a:p>
        </p:txBody>
      </p:sp>
    </p:spTree>
    <p:extLst>
      <p:ext uri="{BB962C8B-B14F-4D97-AF65-F5344CB8AC3E}">
        <p14:creationId xmlns:p14="http://schemas.microsoft.com/office/powerpoint/2010/main" val="161923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D699BC9-FD6A-45D0-B59B-A143CD613680}" type="slidenum">
              <a:rPr lang="en-US" altLang="ja-JP"/>
              <a:pPr/>
              <a:t>‹#›</a:t>
            </a:fld>
            <a:endParaRPr lang="en-US" altLang="ja-JP"/>
          </a:p>
        </p:txBody>
      </p:sp>
    </p:spTree>
    <p:extLst>
      <p:ext uri="{BB962C8B-B14F-4D97-AF65-F5344CB8AC3E}">
        <p14:creationId xmlns:p14="http://schemas.microsoft.com/office/powerpoint/2010/main" val="17023809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fld id="{D74AE7CC-D157-4697-8069-F2ADC9B50DE3}" type="slidenum">
              <a:rPr lang="en-US" altLang="ja-JP"/>
              <a:pPr/>
              <a:t>‹#›</a:t>
            </a:fld>
            <a:endParaRPr lang="en-US" altLang="ja-JP"/>
          </a:p>
        </p:txBody>
      </p:sp>
    </p:spTree>
    <p:extLst>
      <p:ext uri="{BB962C8B-B14F-4D97-AF65-F5344CB8AC3E}">
        <p14:creationId xmlns:p14="http://schemas.microsoft.com/office/powerpoint/2010/main" val="736667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92448947-A0A7-432E-8E01-DA3DDFEE702E}" type="slidenum">
              <a:rPr lang="en-US" altLang="ja-JP"/>
              <a:pPr/>
              <a:t>‹#›</a:t>
            </a:fld>
            <a:endParaRPr lang="en-US" altLang="ja-JP"/>
          </a:p>
        </p:txBody>
      </p:sp>
    </p:spTree>
    <p:extLst>
      <p:ext uri="{BB962C8B-B14F-4D97-AF65-F5344CB8AC3E}">
        <p14:creationId xmlns:p14="http://schemas.microsoft.com/office/powerpoint/2010/main" val="694189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BA1F42E8-C6C1-4E7A-A578-57D563D4443E}" type="slidenum">
              <a:rPr lang="en-US" altLang="ja-JP"/>
              <a:pPr/>
              <a:t>‹#›</a:t>
            </a:fld>
            <a:endParaRPr lang="en-US" altLang="ja-JP"/>
          </a:p>
        </p:txBody>
      </p:sp>
    </p:spTree>
    <p:extLst>
      <p:ext uri="{BB962C8B-B14F-4D97-AF65-F5344CB8AC3E}">
        <p14:creationId xmlns:p14="http://schemas.microsoft.com/office/powerpoint/2010/main" val="3430068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358EED6-D9A3-4DD9-92F1-3B5671D37E64}" type="slidenum">
              <a:rPr lang="en-US" altLang="ja-JP"/>
              <a:pPr/>
              <a:t>‹#›</a:t>
            </a:fld>
            <a:endParaRPr lang="en-US" altLang="ja-JP"/>
          </a:p>
        </p:txBody>
      </p:sp>
    </p:spTree>
    <p:extLst>
      <p:ext uri="{BB962C8B-B14F-4D97-AF65-F5344CB8AC3E}">
        <p14:creationId xmlns:p14="http://schemas.microsoft.com/office/powerpoint/2010/main" val="2000875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49"/>
            <a:ext cx="2414588"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536578" y="274649"/>
            <a:ext cx="7078663"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9E0F64B-738B-422C-9887-D8A9D5AA35EE}" type="slidenum">
              <a:rPr lang="en-US" altLang="ja-JP"/>
              <a:pPr/>
              <a:t>‹#›</a:t>
            </a:fld>
            <a:endParaRPr lang="en-US" altLang="ja-JP"/>
          </a:p>
        </p:txBody>
      </p:sp>
    </p:spTree>
    <p:extLst>
      <p:ext uri="{BB962C8B-B14F-4D97-AF65-F5344CB8AC3E}">
        <p14:creationId xmlns:p14="http://schemas.microsoft.com/office/powerpoint/2010/main" val="2520290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2" y="2130665"/>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2" y="3886200"/>
            <a:ext cx="6934200" cy="1752600"/>
          </a:xfrm>
        </p:spPr>
        <p:txBody>
          <a:bodyPr/>
          <a:lstStyle>
            <a:lvl1pPr marL="0" indent="0" algn="ctr">
              <a:buNone/>
              <a:defRPr/>
            </a:lvl1pPr>
            <a:lvl2pPr marL="456980" indent="0" algn="ctr">
              <a:buNone/>
              <a:defRPr/>
            </a:lvl2pPr>
            <a:lvl3pPr marL="913960" indent="0" algn="ctr">
              <a:buNone/>
              <a:defRPr/>
            </a:lvl3pPr>
            <a:lvl4pPr marL="1370940" indent="0" algn="ctr">
              <a:buNone/>
              <a:defRPr/>
            </a:lvl4pPr>
            <a:lvl5pPr marL="1827921" indent="0" algn="ctr">
              <a:buNone/>
              <a:defRPr/>
            </a:lvl5pPr>
            <a:lvl6pPr marL="2284902" indent="0" algn="ctr">
              <a:buNone/>
              <a:defRPr/>
            </a:lvl6pPr>
            <a:lvl7pPr marL="2741885" indent="0" algn="ctr">
              <a:buNone/>
              <a:defRPr/>
            </a:lvl7pPr>
            <a:lvl8pPr marL="3198861" indent="0" algn="ctr">
              <a:buNone/>
              <a:defRPr/>
            </a:lvl8pPr>
            <a:lvl9pPr marL="365584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97052EF2-F6A4-4959-895F-7DDFC839FF45}" type="slidenum">
              <a:rPr lang="en-US" altLang="ja-JP"/>
              <a:pPr/>
              <a:t>‹#›</a:t>
            </a:fld>
            <a:endParaRPr lang="en-US" altLang="ja-JP"/>
          </a:p>
        </p:txBody>
      </p:sp>
    </p:spTree>
    <p:extLst>
      <p:ext uri="{BB962C8B-B14F-4D97-AF65-F5344CB8AC3E}">
        <p14:creationId xmlns:p14="http://schemas.microsoft.com/office/powerpoint/2010/main" val="3997876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F19BA92B-8638-401C-A773-A024E5D98E73}" type="slidenum">
              <a:rPr lang="en-US" altLang="ja-JP"/>
              <a:pPr/>
              <a:t>‹#›</a:t>
            </a:fld>
            <a:endParaRPr lang="en-US" altLang="ja-JP"/>
          </a:p>
        </p:txBody>
      </p:sp>
    </p:spTree>
    <p:extLst>
      <p:ext uri="{BB962C8B-B14F-4D97-AF65-F5344CB8AC3E}">
        <p14:creationId xmlns:p14="http://schemas.microsoft.com/office/powerpoint/2010/main" val="9258907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135"/>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22"/>
            <a:ext cx="8420100" cy="1500187"/>
          </a:xfrm>
        </p:spPr>
        <p:txBody>
          <a:bodyPr anchor="b"/>
          <a:lstStyle>
            <a:lvl1pPr marL="0" indent="0">
              <a:buNone/>
              <a:defRPr sz="2000"/>
            </a:lvl1pPr>
            <a:lvl2pPr marL="456980" indent="0">
              <a:buNone/>
              <a:defRPr sz="1800"/>
            </a:lvl2pPr>
            <a:lvl3pPr marL="913960" indent="0">
              <a:buNone/>
              <a:defRPr sz="1600"/>
            </a:lvl3pPr>
            <a:lvl4pPr marL="1370940" indent="0">
              <a:buNone/>
              <a:defRPr sz="1400"/>
            </a:lvl4pPr>
            <a:lvl5pPr marL="1827921" indent="0">
              <a:buNone/>
              <a:defRPr sz="1400"/>
            </a:lvl5pPr>
            <a:lvl6pPr marL="2284902" indent="0">
              <a:buNone/>
              <a:defRPr sz="1400"/>
            </a:lvl6pPr>
            <a:lvl7pPr marL="2741885" indent="0">
              <a:buNone/>
              <a:defRPr sz="1400"/>
            </a:lvl7pPr>
            <a:lvl8pPr marL="3198861" indent="0">
              <a:buNone/>
              <a:defRPr sz="1400"/>
            </a:lvl8pPr>
            <a:lvl9pPr marL="3655844"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1B94B7AF-EBC3-48B6-A71B-0EF5B7761D51}" type="slidenum">
              <a:rPr lang="en-US" altLang="ja-JP"/>
              <a:pPr/>
              <a:t>‹#›</a:t>
            </a:fld>
            <a:endParaRPr lang="en-US" altLang="ja-JP"/>
          </a:p>
        </p:txBody>
      </p:sp>
    </p:spTree>
    <p:extLst>
      <p:ext uri="{BB962C8B-B14F-4D97-AF65-F5344CB8AC3E}">
        <p14:creationId xmlns:p14="http://schemas.microsoft.com/office/powerpoint/2010/main" val="2870779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742950" y="1981201"/>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981201"/>
            <a:ext cx="4127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4E69DE19-F1B8-4886-9306-F124B16DEC7D}" type="slidenum">
              <a:rPr lang="en-US" altLang="ja-JP"/>
              <a:pPr/>
              <a:t>‹#›</a:t>
            </a:fld>
            <a:endParaRPr lang="en-US" altLang="ja-JP"/>
          </a:p>
        </p:txBody>
      </p:sp>
    </p:spTree>
    <p:extLst>
      <p:ext uri="{BB962C8B-B14F-4D97-AF65-F5344CB8AC3E}">
        <p14:creationId xmlns:p14="http://schemas.microsoft.com/office/powerpoint/2010/main" val="10177935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2" indent="0">
              <a:buNone/>
              <a:defRPr sz="1600" b="1"/>
            </a:lvl6pPr>
            <a:lvl7pPr marL="2741885" indent="0">
              <a:buNone/>
              <a:defRPr sz="1600" b="1"/>
            </a:lvl7pPr>
            <a:lvl8pPr marL="3198861" indent="0">
              <a:buNone/>
              <a:defRPr sz="1600" b="1"/>
            </a:lvl8pPr>
            <a:lvl9pPr marL="3655844"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6980" indent="0">
              <a:buNone/>
              <a:defRPr sz="2000" b="1"/>
            </a:lvl2pPr>
            <a:lvl3pPr marL="913960" indent="0">
              <a:buNone/>
              <a:defRPr sz="1800" b="1"/>
            </a:lvl3pPr>
            <a:lvl4pPr marL="1370940" indent="0">
              <a:buNone/>
              <a:defRPr sz="1600" b="1"/>
            </a:lvl4pPr>
            <a:lvl5pPr marL="1827921" indent="0">
              <a:buNone/>
              <a:defRPr sz="1600" b="1"/>
            </a:lvl5pPr>
            <a:lvl6pPr marL="2284902" indent="0">
              <a:buNone/>
              <a:defRPr sz="1600" b="1"/>
            </a:lvl6pPr>
            <a:lvl7pPr marL="2741885" indent="0">
              <a:buNone/>
              <a:defRPr sz="1600" b="1"/>
            </a:lvl7pPr>
            <a:lvl8pPr marL="3198861" indent="0">
              <a:buNone/>
              <a:defRPr sz="1600" b="1"/>
            </a:lvl8pPr>
            <a:lvl9pPr marL="3655844"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fld id="{53C66CE8-C005-412E-800E-CFBB696F3270}" type="slidenum">
              <a:rPr lang="en-US" altLang="ja-JP"/>
              <a:pPr/>
              <a:t>‹#›</a:t>
            </a:fld>
            <a:endParaRPr lang="en-US" altLang="ja-JP"/>
          </a:p>
        </p:txBody>
      </p:sp>
    </p:spTree>
    <p:extLst>
      <p:ext uri="{BB962C8B-B14F-4D97-AF65-F5344CB8AC3E}">
        <p14:creationId xmlns:p14="http://schemas.microsoft.com/office/powerpoint/2010/main" val="261037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536575"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48300" y="1600204"/>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5562C478-06BA-4424-A43C-D193C4F75B8D}" type="slidenum">
              <a:rPr lang="en-US" altLang="ja-JP"/>
              <a:pPr/>
              <a:t>‹#›</a:t>
            </a:fld>
            <a:endParaRPr lang="en-US" altLang="ja-JP"/>
          </a:p>
        </p:txBody>
      </p:sp>
    </p:spTree>
    <p:extLst>
      <p:ext uri="{BB962C8B-B14F-4D97-AF65-F5344CB8AC3E}">
        <p14:creationId xmlns:p14="http://schemas.microsoft.com/office/powerpoint/2010/main" val="2850738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E3A9F562-2328-4431-B449-56F69AE84623}" type="slidenum">
              <a:rPr lang="en-US" altLang="ja-JP"/>
              <a:pPr/>
              <a:t>‹#›</a:t>
            </a:fld>
            <a:endParaRPr lang="en-US" altLang="ja-JP"/>
          </a:p>
        </p:txBody>
      </p:sp>
    </p:spTree>
    <p:extLst>
      <p:ext uri="{BB962C8B-B14F-4D97-AF65-F5344CB8AC3E}">
        <p14:creationId xmlns:p14="http://schemas.microsoft.com/office/powerpoint/2010/main" val="28632629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fld id="{6C9A6B3B-FF46-4543-9D5D-2B5268F3D90E}" type="slidenum">
              <a:rPr lang="en-US" altLang="ja-JP"/>
              <a:pPr/>
              <a:t>‹#›</a:t>
            </a:fld>
            <a:endParaRPr lang="en-US" altLang="ja-JP"/>
          </a:p>
        </p:txBody>
      </p:sp>
    </p:spTree>
    <p:extLst>
      <p:ext uri="{BB962C8B-B14F-4D97-AF65-F5344CB8AC3E}">
        <p14:creationId xmlns:p14="http://schemas.microsoft.com/office/powerpoint/2010/main" val="36980018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9"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7"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9" y="1435103"/>
            <a:ext cx="3259006" cy="4691063"/>
          </a:xfrm>
        </p:spPr>
        <p:txBody>
          <a:bodyPr/>
          <a:lstStyle>
            <a:lvl1pPr marL="0" indent="0">
              <a:buNone/>
              <a:defRPr sz="1400"/>
            </a:lvl1pPr>
            <a:lvl2pPr marL="456980" indent="0">
              <a:buNone/>
              <a:defRPr sz="1200"/>
            </a:lvl2pPr>
            <a:lvl3pPr marL="913960" indent="0">
              <a:buNone/>
              <a:defRPr sz="1000"/>
            </a:lvl3pPr>
            <a:lvl4pPr marL="1370940" indent="0">
              <a:buNone/>
              <a:defRPr sz="900"/>
            </a:lvl4pPr>
            <a:lvl5pPr marL="1827921" indent="0">
              <a:buNone/>
              <a:defRPr sz="900"/>
            </a:lvl5pPr>
            <a:lvl6pPr marL="2284902" indent="0">
              <a:buNone/>
              <a:defRPr sz="900"/>
            </a:lvl6pPr>
            <a:lvl7pPr marL="2741885" indent="0">
              <a:buNone/>
              <a:defRPr sz="900"/>
            </a:lvl7pPr>
            <a:lvl8pPr marL="3198861" indent="0">
              <a:buNone/>
              <a:defRPr sz="900"/>
            </a:lvl8pPr>
            <a:lvl9pPr marL="365584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9DBEA54E-226F-4C0C-9C0D-23481C168B36}" type="slidenum">
              <a:rPr lang="en-US" altLang="ja-JP"/>
              <a:pPr/>
              <a:t>‹#›</a:t>
            </a:fld>
            <a:endParaRPr lang="en-US" altLang="ja-JP"/>
          </a:p>
        </p:txBody>
      </p:sp>
    </p:spTree>
    <p:extLst>
      <p:ext uri="{BB962C8B-B14F-4D97-AF65-F5344CB8AC3E}">
        <p14:creationId xmlns:p14="http://schemas.microsoft.com/office/powerpoint/2010/main" val="1839419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6"/>
            <a:ext cx="5943600" cy="4114800"/>
          </a:xfrm>
        </p:spPr>
        <p:txBody>
          <a:bodyPr/>
          <a:lstStyle>
            <a:lvl1pPr marL="0" indent="0">
              <a:buNone/>
              <a:defRPr sz="3200"/>
            </a:lvl1pPr>
            <a:lvl2pPr marL="456980" indent="0">
              <a:buNone/>
              <a:defRPr sz="2800"/>
            </a:lvl2pPr>
            <a:lvl3pPr marL="913960" indent="0">
              <a:buNone/>
              <a:defRPr sz="2400"/>
            </a:lvl3pPr>
            <a:lvl4pPr marL="1370940" indent="0">
              <a:buNone/>
              <a:defRPr sz="2000"/>
            </a:lvl4pPr>
            <a:lvl5pPr marL="1827921" indent="0">
              <a:buNone/>
              <a:defRPr sz="2000"/>
            </a:lvl5pPr>
            <a:lvl6pPr marL="2284902" indent="0">
              <a:buNone/>
              <a:defRPr sz="2000"/>
            </a:lvl6pPr>
            <a:lvl7pPr marL="2741885" indent="0">
              <a:buNone/>
              <a:defRPr sz="2000"/>
            </a:lvl7pPr>
            <a:lvl8pPr marL="3198861" indent="0">
              <a:buNone/>
              <a:defRPr sz="2000"/>
            </a:lvl8pPr>
            <a:lvl9pPr marL="3655844"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9"/>
            <a:ext cx="5943600" cy="804862"/>
          </a:xfrm>
        </p:spPr>
        <p:txBody>
          <a:bodyPr/>
          <a:lstStyle>
            <a:lvl1pPr marL="0" indent="0">
              <a:buNone/>
              <a:defRPr sz="1400"/>
            </a:lvl1pPr>
            <a:lvl2pPr marL="456980" indent="0">
              <a:buNone/>
              <a:defRPr sz="1200"/>
            </a:lvl2pPr>
            <a:lvl3pPr marL="913960" indent="0">
              <a:buNone/>
              <a:defRPr sz="1000"/>
            </a:lvl3pPr>
            <a:lvl4pPr marL="1370940" indent="0">
              <a:buNone/>
              <a:defRPr sz="900"/>
            </a:lvl4pPr>
            <a:lvl5pPr marL="1827921" indent="0">
              <a:buNone/>
              <a:defRPr sz="900"/>
            </a:lvl5pPr>
            <a:lvl6pPr marL="2284902" indent="0">
              <a:buNone/>
              <a:defRPr sz="900"/>
            </a:lvl6pPr>
            <a:lvl7pPr marL="2741885" indent="0">
              <a:buNone/>
              <a:defRPr sz="900"/>
            </a:lvl7pPr>
            <a:lvl8pPr marL="3198861" indent="0">
              <a:buNone/>
              <a:defRPr sz="900"/>
            </a:lvl8pPr>
            <a:lvl9pPr marL="3655844"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7F97EC99-54E7-45BD-A448-D2F4A3EB0539}" type="slidenum">
              <a:rPr lang="en-US" altLang="ja-JP"/>
              <a:pPr/>
              <a:t>‹#›</a:t>
            </a:fld>
            <a:endParaRPr lang="en-US" altLang="ja-JP"/>
          </a:p>
        </p:txBody>
      </p:sp>
    </p:spTree>
    <p:extLst>
      <p:ext uri="{BB962C8B-B14F-4D97-AF65-F5344CB8AC3E}">
        <p14:creationId xmlns:p14="http://schemas.microsoft.com/office/powerpoint/2010/main" val="4200863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BB064DF8-0335-4C9C-A4A8-7FF837A63E2E}" type="slidenum">
              <a:rPr lang="en-US" altLang="ja-JP"/>
              <a:pPr/>
              <a:t>‹#›</a:t>
            </a:fld>
            <a:endParaRPr lang="en-US" altLang="ja-JP"/>
          </a:p>
        </p:txBody>
      </p:sp>
    </p:spTree>
    <p:extLst>
      <p:ext uri="{BB962C8B-B14F-4D97-AF65-F5344CB8AC3E}">
        <p14:creationId xmlns:p14="http://schemas.microsoft.com/office/powerpoint/2010/main" val="1497273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58025" y="609600"/>
            <a:ext cx="2105025"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742955" y="609600"/>
            <a:ext cx="6149975"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14E043CE-1534-40E9-981C-D69717AAD23A}" type="slidenum">
              <a:rPr lang="en-US" altLang="ja-JP"/>
              <a:pPr/>
              <a:t>‹#›</a:t>
            </a:fld>
            <a:endParaRPr lang="en-US" altLang="ja-JP"/>
          </a:p>
        </p:txBody>
      </p:sp>
    </p:spTree>
    <p:extLst>
      <p:ext uri="{BB962C8B-B14F-4D97-AF65-F5344CB8AC3E}">
        <p14:creationId xmlns:p14="http://schemas.microsoft.com/office/powerpoint/2010/main" val="38221985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7"/>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6" name="Rectangle 6"/>
          <p:cNvSpPr>
            <a:spLocks noGrp="1" noChangeArrowheads="1"/>
          </p:cNvSpPr>
          <p:nvPr>
            <p:ph type="sldNum" sz="quarter" idx="12"/>
          </p:nvPr>
        </p:nvSpPr>
        <p:spPr/>
        <p:txBody>
          <a:bodyPr/>
          <a:lstStyle>
            <a:lvl1pPr>
              <a:defRPr b="1"/>
            </a:lvl1pPr>
          </a:lstStyle>
          <a:p>
            <a:fld id="{B9EF4762-8659-4073-80BD-BD39B691F7D3}" type="slidenum">
              <a:rPr lang="en-US" altLang="ja-JP"/>
              <a:pPr/>
              <a:t>‹#›</a:t>
            </a:fld>
            <a:endParaRPr lang="en-US" altLang="ja-JP"/>
          </a:p>
        </p:txBody>
      </p:sp>
    </p:spTree>
    <p:extLst>
      <p:ext uri="{BB962C8B-B14F-4D97-AF65-F5344CB8AC3E}">
        <p14:creationId xmlns:p14="http://schemas.microsoft.com/office/powerpoint/2010/main" val="3960519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6" name="Rectangle 6"/>
          <p:cNvSpPr>
            <a:spLocks noGrp="1" noChangeArrowheads="1"/>
          </p:cNvSpPr>
          <p:nvPr>
            <p:ph type="sldNum" sz="quarter" idx="12"/>
          </p:nvPr>
        </p:nvSpPr>
        <p:spPr/>
        <p:txBody>
          <a:bodyPr/>
          <a:lstStyle>
            <a:lvl1pPr>
              <a:defRPr b="1"/>
            </a:lvl1pPr>
          </a:lstStyle>
          <a:p>
            <a:fld id="{FB6FD5FD-FF97-460D-B552-C76255241F16}" type="slidenum">
              <a:rPr lang="en-US" altLang="ja-JP"/>
              <a:pPr/>
              <a:t>‹#›</a:t>
            </a:fld>
            <a:endParaRPr lang="en-US" altLang="ja-JP"/>
          </a:p>
        </p:txBody>
      </p:sp>
    </p:spTree>
    <p:extLst>
      <p:ext uri="{BB962C8B-B14F-4D97-AF65-F5344CB8AC3E}">
        <p14:creationId xmlns:p14="http://schemas.microsoft.com/office/powerpoint/2010/main" val="3267982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638" y="4406932"/>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6" name="Rectangle 6"/>
          <p:cNvSpPr>
            <a:spLocks noGrp="1" noChangeArrowheads="1"/>
          </p:cNvSpPr>
          <p:nvPr>
            <p:ph type="sldNum" sz="quarter" idx="12"/>
          </p:nvPr>
        </p:nvSpPr>
        <p:spPr/>
        <p:txBody>
          <a:bodyPr/>
          <a:lstStyle>
            <a:lvl1pPr>
              <a:defRPr b="1"/>
            </a:lvl1pPr>
          </a:lstStyle>
          <a:p>
            <a:fld id="{E1C275EF-F23C-4B45-8119-4EE206085F8C}" type="slidenum">
              <a:rPr lang="en-US" altLang="ja-JP"/>
              <a:pPr/>
              <a:t>‹#›</a:t>
            </a:fld>
            <a:endParaRPr lang="en-US" altLang="ja-JP"/>
          </a:p>
        </p:txBody>
      </p:sp>
    </p:spTree>
    <p:extLst>
      <p:ext uri="{BB962C8B-B14F-4D97-AF65-F5344CB8AC3E}">
        <p14:creationId xmlns:p14="http://schemas.microsoft.com/office/powerpoint/2010/main" val="1591762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29199"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7" name="Rectangle 6"/>
          <p:cNvSpPr>
            <a:spLocks noGrp="1" noChangeArrowheads="1"/>
          </p:cNvSpPr>
          <p:nvPr>
            <p:ph type="sldNum" sz="quarter" idx="12"/>
          </p:nvPr>
        </p:nvSpPr>
        <p:spPr/>
        <p:txBody>
          <a:bodyPr/>
          <a:lstStyle>
            <a:lvl1pPr>
              <a:defRPr b="1"/>
            </a:lvl1pPr>
          </a:lstStyle>
          <a:p>
            <a:fld id="{2D00639F-9A5A-4C5C-9795-9201462668F7}" type="slidenum">
              <a:rPr lang="en-US" altLang="ja-JP"/>
              <a:pPr/>
              <a:t>‹#›</a:t>
            </a:fld>
            <a:endParaRPr lang="en-US" altLang="ja-JP"/>
          </a:p>
        </p:txBody>
      </p:sp>
    </p:spTree>
    <p:extLst>
      <p:ext uri="{BB962C8B-B14F-4D97-AF65-F5344CB8AC3E}">
        <p14:creationId xmlns:p14="http://schemas.microsoft.com/office/powerpoint/2010/main" val="366421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en-US" altLang="ja-JP"/>
          </a:p>
        </p:txBody>
      </p:sp>
      <p:sp>
        <p:nvSpPr>
          <p:cNvPr id="8"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 5"/>
          <p:cNvSpPr>
            <a:spLocks noGrp="1"/>
          </p:cNvSpPr>
          <p:nvPr>
            <p:ph type="sldNum" sz="quarter" idx="12"/>
          </p:nvPr>
        </p:nvSpPr>
        <p:spPr/>
        <p:txBody>
          <a:bodyPr/>
          <a:lstStyle>
            <a:lvl1pPr>
              <a:defRPr/>
            </a:lvl1pPr>
          </a:lstStyle>
          <a:p>
            <a:fld id="{4A3624D4-AA8F-441A-8524-941FF9302606}" type="slidenum">
              <a:rPr lang="en-US" altLang="ja-JP"/>
              <a:pPr/>
              <a:t>‹#›</a:t>
            </a:fld>
            <a:endParaRPr lang="en-US" altLang="ja-JP"/>
          </a:p>
        </p:txBody>
      </p:sp>
    </p:spTree>
    <p:extLst>
      <p:ext uri="{BB962C8B-B14F-4D97-AF65-F5344CB8AC3E}">
        <p14:creationId xmlns:p14="http://schemas.microsoft.com/office/powerpoint/2010/main" val="252557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393"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393"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b="1"/>
            </a:lvl1pPr>
          </a:lstStyle>
          <a:p>
            <a:pPr>
              <a:defRPr/>
            </a:pPr>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9" name="Rectangle 6"/>
          <p:cNvSpPr>
            <a:spLocks noGrp="1" noChangeArrowheads="1"/>
          </p:cNvSpPr>
          <p:nvPr>
            <p:ph type="sldNum" sz="quarter" idx="12"/>
          </p:nvPr>
        </p:nvSpPr>
        <p:spPr/>
        <p:txBody>
          <a:bodyPr/>
          <a:lstStyle>
            <a:lvl1pPr>
              <a:defRPr b="1"/>
            </a:lvl1pPr>
          </a:lstStyle>
          <a:p>
            <a:fld id="{E4FD8437-6DD1-4210-BCA8-738FCE2D5820}" type="slidenum">
              <a:rPr lang="en-US" altLang="ja-JP"/>
              <a:pPr/>
              <a:t>‹#›</a:t>
            </a:fld>
            <a:endParaRPr lang="en-US" altLang="ja-JP"/>
          </a:p>
        </p:txBody>
      </p:sp>
    </p:spTree>
    <p:extLst>
      <p:ext uri="{BB962C8B-B14F-4D97-AF65-F5344CB8AC3E}">
        <p14:creationId xmlns:p14="http://schemas.microsoft.com/office/powerpoint/2010/main" val="42650045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5" name="Rectangle 6"/>
          <p:cNvSpPr>
            <a:spLocks noGrp="1" noChangeArrowheads="1"/>
          </p:cNvSpPr>
          <p:nvPr>
            <p:ph type="sldNum" sz="quarter" idx="12"/>
          </p:nvPr>
        </p:nvSpPr>
        <p:spPr/>
        <p:txBody>
          <a:bodyPr/>
          <a:lstStyle>
            <a:lvl1pPr>
              <a:defRPr b="1"/>
            </a:lvl1pPr>
          </a:lstStyle>
          <a:p>
            <a:fld id="{F8573E82-9DA5-4E82-ADB5-8AC2F6AAF910}" type="slidenum">
              <a:rPr lang="en-US" altLang="ja-JP"/>
              <a:pPr/>
              <a:t>‹#›</a:t>
            </a:fld>
            <a:endParaRPr lang="en-US" altLang="ja-JP"/>
          </a:p>
        </p:txBody>
      </p:sp>
    </p:spTree>
    <p:extLst>
      <p:ext uri="{BB962C8B-B14F-4D97-AF65-F5344CB8AC3E}">
        <p14:creationId xmlns:p14="http://schemas.microsoft.com/office/powerpoint/2010/main" val="217114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4" name="Rectangle 6"/>
          <p:cNvSpPr>
            <a:spLocks noGrp="1" noChangeArrowheads="1"/>
          </p:cNvSpPr>
          <p:nvPr>
            <p:ph type="sldNum" sz="quarter" idx="12"/>
          </p:nvPr>
        </p:nvSpPr>
        <p:spPr/>
        <p:txBody>
          <a:bodyPr/>
          <a:lstStyle>
            <a:lvl1pPr>
              <a:defRPr b="1"/>
            </a:lvl1pPr>
          </a:lstStyle>
          <a:p>
            <a:fld id="{43DEC1C1-CB8B-4338-AC74-A17F0080C376}" type="slidenum">
              <a:rPr lang="en-US" altLang="ja-JP"/>
              <a:pPr/>
              <a:t>‹#›</a:t>
            </a:fld>
            <a:endParaRPr lang="en-US" altLang="ja-JP"/>
          </a:p>
        </p:txBody>
      </p:sp>
    </p:spTree>
    <p:extLst>
      <p:ext uri="{BB962C8B-B14F-4D97-AF65-F5344CB8AC3E}">
        <p14:creationId xmlns:p14="http://schemas.microsoft.com/office/powerpoint/2010/main" val="3666601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8" y="273050"/>
            <a:ext cx="3259138"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3499" y="273058"/>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8"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7" name="Rectangle 6"/>
          <p:cNvSpPr>
            <a:spLocks noGrp="1" noChangeArrowheads="1"/>
          </p:cNvSpPr>
          <p:nvPr>
            <p:ph type="sldNum" sz="quarter" idx="12"/>
          </p:nvPr>
        </p:nvSpPr>
        <p:spPr/>
        <p:txBody>
          <a:bodyPr/>
          <a:lstStyle>
            <a:lvl1pPr>
              <a:defRPr b="1"/>
            </a:lvl1pPr>
          </a:lstStyle>
          <a:p>
            <a:fld id="{5FAE216D-C3DE-4C81-84CD-EA034AE519B8}" type="slidenum">
              <a:rPr lang="en-US" altLang="ja-JP"/>
              <a:pPr/>
              <a:t>‹#›</a:t>
            </a:fld>
            <a:endParaRPr lang="en-US" altLang="ja-JP"/>
          </a:p>
        </p:txBody>
      </p:sp>
    </p:spTree>
    <p:extLst>
      <p:ext uri="{BB962C8B-B14F-4D97-AF65-F5344CB8AC3E}">
        <p14:creationId xmlns:p14="http://schemas.microsoft.com/office/powerpoint/2010/main" val="22755748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513"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7" name="Rectangle 6"/>
          <p:cNvSpPr>
            <a:spLocks noGrp="1" noChangeArrowheads="1"/>
          </p:cNvSpPr>
          <p:nvPr>
            <p:ph type="sldNum" sz="quarter" idx="12"/>
          </p:nvPr>
        </p:nvSpPr>
        <p:spPr/>
        <p:txBody>
          <a:bodyPr/>
          <a:lstStyle>
            <a:lvl1pPr>
              <a:defRPr b="1"/>
            </a:lvl1pPr>
          </a:lstStyle>
          <a:p>
            <a:fld id="{5FB2F150-0A10-4FB6-B0C5-CFB7CA843307}" type="slidenum">
              <a:rPr lang="en-US" altLang="ja-JP"/>
              <a:pPr/>
              <a:t>‹#›</a:t>
            </a:fld>
            <a:endParaRPr lang="en-US" altLang="ja-JP"/>
          </a:p>
        </p:txBody>
      </p:sp>
    </p:spTree>
    <p:extLst>
      <p:ext uri="{BB962C8B-B14F-4D97-AF65-F5344CB8AC3E}">
        <p14:creationId xmlns:p14="http://schemas.microsoft.com/office/powerpoint/2010/main" val="39944628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6" name="Rectangle 6"/>
          <p:cNvSpPr>
            <a:spLocks noGrp="1" noChangeArrowheads="1"/>
          </p:cNvSpPr>
          <p:nvPr>
            <p:ph type="sldNum" sz="quarter" idx="12"/>
          </p:nvPr>
        </p:nvSpPr>
        <p:spPr/>
        <p:txBody>
          <a:bodyPr/>
          <a:lstStyle>
            <a:lvl1pPr>
              <a:defRPr b="1"/>
            </a:lvl1pPr>
          </a:lstStyle>
          <a:p>
            <a:fld id="{5759A8BA-6D6A-4A1E-98BE-55433F47F970}" type="slidenum">
              <a:rPr lang="en-US" altLang="ja-JP"/>
              <a:pPr/>
              <a:t>‹#›</a:t>
            </a:fld>
            <a:endParaRPr lang="en-US" altLang="ja-JP"/>
          </a:p>
        </p:txBody>
      </p:sp>
    </p:spTree>
    <p:extLst>
      <p:ext uri="{BB962C8B-B14F-4D97-AF65-F5344CB8AC3E}">
        <p14:creationId xmlns:p14="http://schemas.microsoft.com/office/powerpoint/2010/main" val="2483802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8" y="274648"/>
            <a:ext cx="65341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6" name="Rectangle 6"/>
          <p:cNvSpPr>
            <a:spLocks noGrp="1" noChangeArrowheads="1"/>
          </p:cNvSpPr>
          <p:nvPr>
            <p:ph type="sldNum" sz="quarter" idx="12"/>
          </p:nvPr>
        </p:nvSpPr>
        <p:spPr/>
        <p:txBody>
          <a:bodyPr/>
          <a:lstStyle>
            <a:lvl1pPr>
              <a:defRPr b="1"/>
            </a:lvl1pPr>
          </a:lstStyle>
          <a:p>
            <a:fld id="{C9EE1458-AB50-4F5F-B7AA-FED45DADAA66}" type="slidenum">
              <a:rPr lang="en-US" altLang="ja-JP"/>
              <a:pPr/>
              <a:t>‹#›</a:t>
            </a:fld>
            <a:endParaRPr lang="en-US" altLang="ja-JP"/>
          </a:p>
        </p:txBody>
      </p:sp>
    </p:spTree>
    <p:extLst>
      <p:ext uri="{BB962C8B-B14F-4D97-AF65-F5344CB8AC3E}">
        <p14:creationId xmlns:p14="http://schemas.microsoft.com/office/powerpoint/2010/main" val="26410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p>
            <a:r>
              <a:rPr lang="ja-JP" altLang="en-US"/>
              <a:t>マスタ タイトルの書式設定</a:t>
            </a:r>
          </a:p>
        </p:txBody>
      </p:sp>
      <p:sp>
        <p:nvSpPr>
          <p:cNvPr id="3" name="表プレースホルダ 2"/>
          <p:cNvSpPr>
            <a:spLocks noGrp="1"/>
          </p:cNvSpPr>
          <p:nvPr>
            <p:ph type="tbl" idx="1"/>
          </p:nvPr>
        </p:nvSpPr>
        <p:spPr>
          <a:xfrm>
            <a:off x="495300" y="1600206"/>
            <a:ext cx="8915400" cy="4525963"/>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b="1"/>
            </a:lvl1pPr>
          </a:lstStyle>
          <a:p>
            <a:pPr>
              <a:defRPr/>
            </a:pPr>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r>
              <a:rPr lang="en-US" altLang="ja-JP"/>
              <a:t>資料　分野別講義テキスト「地域生活（身障）」</a:t>
            </a:r>
          </a:p>
        </p:txBody>
      </p:sp>
      <p:sp>
        <p:nvSpPr>
          <p:cNvPr id="6" name="Rectangle 6"/>
          <p:cNvSpPr>
            <a:spLocks noGrp="1" noChangeArrowheads="1"/>
          </p:cNvSpPr>
          <p:nvPr>
            <p:ph type="sldNum" sz="quarter" idx="12"/>
          </p:nvPr>
        </p:nvSpPr>
        <p:spPr/>
        <p:txBody>
          <a:bodyPr/>
          <a:lstStyle>
            <a:lvl1pPr>
              <a:defRPr b="1"/>
            </a:lvl1pPr>
          </a:lstStyle>
          <a:p>
            <a:fld id="{91D79BBB-067F-4B0E-A0A5-5DF2EF43C807}" type="slidenum">
              <a:rPr lang="en-US" altLang="ja-JP"/>
              <a:pPr/>
              <a:t>‹#›</a:t>
            </a:fld>
            <a:endParaRPr lang="en-US" altLang="ja-JP"/>
          </a:p>
        </p:txBody>
      </p:sp>
    </p:spTree>
    <p:extLst>
      <p:ext uri="{BB962C8B-B14F-4D97-AF65-F5344CB8AC3E}">
        <p14:creationId xmlns:p14="http://schemas.microsoft.com/office/powerpoint/2010/main" val="30104648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8"/>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b="1"/>
            </a:lvl1pPr>
          </a:lstStyle>
          <a:p>
            <a:pPr>
              <a:defRPr/>
            </a:pPr>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r>
              <a:rPr lang="ja-JP" altLang="en-US"/>
              <a:t>資料　分野別講義テキスト「地域生活（身障）」</a:t>
            </a:r>
            <a:endParaRPr lang="en-US" altLang="ja-JP"/>
          </a:p>
        </p:txBody>
      </p:sp>
      <p:sp>
        <p:nvSpPr>
          <p:cNvPr id="5" name="Rectangle 6"/>
          <p:cNvSpPr>
            <a:spLocks noGrp="1" noChangeArrowheads="1"/>
          </p:cNvSpPr>
          <p:nvPr>
            <p:ph type="sldNum" sz="quarter" idx="12"/>
          </p:nvPr>
        </p:nvSpPr>
        <p:spPr/>
        <p:txBody>
          <a:bodyPr/>
          <a:lstStyle>
            <a:lvl1pPr>
              <a:defRPr b="1"/>
            </a:lvl1pPr>
          </a:lstStyle>
          <a:p>
            <a:fld id="{8AC9CD00-1C08-425C-BAEC-E65F1302C837}" type="slidenum">
              <a:rPr lang="en-US" altLang="ja-JP"/>
              <a:pPr/>
              <a:t>‹#›</a:t>
            </a:fld>
            <a:endParaRPr lang="en-US" altLang="ja-JP"/>
          </a:p>
        </p:txBody>
      </p:sp>
    </p:spTree>
    <p:extLst>
      <p:ext uri="{BB962C8B-B14F-4D97-AF65-F5344CB8AC3E}">
        <p14:creationId xmlns:p14="http://schemas.microsoft.com/office/powerpoint/2010/main" val="3292494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8"/>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p:txBody>
          <a:bodyPr/>
          <a:lstStyle>
            <a:lvl1pPr>
              <a:defRPr b="1"/>
            </a:lvl1pPr>
          </a:lstStyle>
          <a:p>
            <a:pPr>
              <a:defRPr/>
            </a:pPr>
            <a:fld id="{590C20A5-AE07-4FF7-B456-B81BBDDBB170}" type="datetime1">
              <a:rPr lang="ja-JP" altLang="en-US"/>
              <a:pPr>
                <a:defRPr/>
              </a:pPr>
              <a:t>2018/8/27</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347E6165-FFFB-4E5F-86CF-3D57CA8D3E4E}" type="slidenum">
              <a:rPr lang="en-US" altLang="ja-JP"/>
              <a:pPr/>
              <a:t>‹#›</a:t>
            </a:fld>
            <a:endParaRPr lang="en-US" altLang="ja-JP"/>
          </a:p>
        </p:txBody>
      </p:sp>
    </p:spTree>
    <p:extLst>
      <p:ext uri="{BB962C8B-B14F-4D97-AF65-F5344CB8AC3E}">
        <p14:creationId xmlns:p14="http://schemas.microsoft.com/office/powerpoint/2010/main" val="830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endParaRPr lang="en-US" altLang="ja-JP"/>
          </a:p>
        </p:txBody>
      </p:sp>
      <p:sp>
        <p:nvSpPr>
          <p:cNvPr id="4"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 5"/>
          <p:cNvSpPr>
            <a:spLocks noGrp="1"/>
          </p:cNvSpPr>
          <p:nvPr>
            <p:ph type="sldNum" sz="quarter" idx="12"/>
          </p:nvPr>
        </p:nvSpPr>
        <p:spPr/>
        <p:txBody>
          <a:bodyPr/>
          <a:lstStyle>
            <a:lvl1pPr>
              <a:defRPr/>
            </a:lvl1pPr>
          </a:lstStyle>
          <a:p>
            <a:fld id="{CB3265F9-B222-447B-9C04-04DEC35548C2}" type="slidenum">
              <a:rPr lang="en-US" altLang="ja-JP"/>
              <a:pPr/>
              <a:t>‹#›</a:t>
            </a:fld>
            <a:endParaRPr lang="en-US" altLang="ja-JP"/>
          </a:p>
        </p:txBody>
      </p:sp>
    </p:spTree>
    <p:extLst>
      <p:ext uri="{BB962C8B-B14F-4D97-AF65-F5344CB8AC3E}">
        <p14:creationId xmlns:p14="http://schemas.microsoft.com/office/powerpoint/2010/main" val="1776453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fld id="{20266C89-FD25-4C55-B6B9-98B141707A39}" type="datetime1">
              <a:rPr lang="ja-JP" altLang="en-US"/>
              <a:pPr>
                <a:defRPr/>
              </a:pPr>
              <a:t>2018/8/27</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19194DBB-B12D-4776-B103-6AAE741721BB}" type="slidenum">
              <a:rPr lang="en-US" altLang="ja-JP"/>
              <a:pPr/>
              <a:t>‹#›</a:t>
            </a:fld>
            <a:endParaRPr lang="en-US" altLang="ja-JP"/>
          </a:p>
        </p:txBody>
      </p:sp>
    </p:spTree>
    <p:extLst>
      <p:ext uri="{BB962C8B-B14F-4D97-AF65-F5344CB8AC3E}">
        <p14:creationId xmlns:p14="http://schemas.microsoft.com/office/powerpoint/2010/main" val="897916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43"/>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p:txBody>
          <a:bodyPr/>
          <a:lstStyle>
            <a:lvl1pPr>
              <a:defRPr b="1"/>
            </a:lvl1pPr>
          </a:lstStyle>
          <a:p>
            <a:pPr>
              <a:defRPr/>
            </a:pPr>
            <a:fld id="{A88B45A8-620C-4E1C-8CF6-19D38E0C48EE}" type="datetime1">
              <a:rPr lang="ja-JP" altLang="en-US"/>
              <a:pPr>
                <a:defRPr/>
              </a:pPr>
              <a:t>2018/8/27</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4C9BADA7-6E88-4EB3-9767-E670DE231CCE}" type="slidenum">
              <a:rPr lang="en-US" altLang="ja-JP"/>
              <a:pPr/>
              <a:t>‹#›</a:t>
            </a:fld>
            <a:endParaRPr lang="en-US" altLang="ja-JP"/>
          </a:p>
        </p:txBody>
      </p:sp>
    </p:spTree>
    <p:extLst>
      <p:ext uri="{BB962C8B-B14F-4D97-AF65-F5344CB8AC3E}">
        <p14:creationId xmlns:p14="http://schemas.microsoft.com/office/powerpoint/2010/main" val="26376362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a:defRPr b="1"/>
            </a:lvl1pPr>
          </a:lstStyle>
          <a:p>
            <a:pPr>
              <a:defRPr/>
            </a:pPr>
            <a:fld id="{74E9235F-5098-4240-BE03-4359B7A0E653}" type="datetime1">
              <a:rPr lang="ja-JP" altLang="en-US"/>
              <a:pPr>
                <a:defRPr/>
              </a:pPr>
              <a:t>2018/8/27</a:t>
            </a:fld>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968B35E2-DDBA-41C2-AA3D-882610D1AF69}" type="slidenum">
              <a:rPr lang="en-US" altLang="ja-JP"/>
              <a:pPr/>
              <a:t>‹#›</a:t>
            </a:fld>
            <a:endParaRPr lang="en-US" altLang="ja-JP"/>
          </a:p>
        </p:txBody>
      </p:sp>
    </p:spTree>
    <p:extLst>
      <p:ext uri="{BB962C8B-B14F-4D97-AF65-F5344CB8AC3E}">
        <p14:creationId xmlns:p14="http://schemas.microsoft.com/office/powerpoint/2010/main" val="26923006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p:txBody>
          <a:bodyPr/>
          <a:lstStyle>
            <a:lvl1pPr>
              <a:defRPr b="1"/>
            </a:lvl1pPr>
          </a:lstStyle>
          <a:p>
            <a:pPr>
              <a:defRPr/>
            </a:pPr>
            <a:fld id="{9E2DE6F0-2A06-46CD-BE20-A76D67D9B4ED}" type="datetime1">
              <a:rPr lang="ja-JP" altLang="en-US"/>
              <a:pPr>
                <a:defRPr/>
              </a:pPr>
              <a:t>2018/8/27</a:t>
            </a:fld>
            <a:endParaRPr lang="en-US" altLang="ja-JP"/>
          </a:p>
        </p:txBody>
      </p:sp>
      <p:sp>
        <p:nvSpPr>
          <p:cNvPr id="8"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9" name="Rectangle 6"/>
          <p:cNvSpPr>
            <a:spLocks noGrp="1" noChangeArrowheads="1"/>
          </p:cNvSpPr>
          <p:nvPr>
            <p:ph type="sldNum" sz="quarter" idx="12"/>
          </p:nvPr>
        </p:nvSpPr>
        <p:spPr/>
        <p:txBody>
          <a:bodyPr/>
          <a:lstStyle>
            <a:lvl1pPr>
              <a:defRPr b="1"/>
            </a:lvl1pPr>
          </a:lstStyle>
          <a:p>
            <a:fld id="{53EEB688-3964-4907-88C7-62D0E70B3D13}" type="slidenum">
              <a:rPr lang="en-US" altLang="ja-JP"/>
              <a:pPr/>
              <a:t>‹#›</a:t>
            </a:fld>
            <a:endParaRPr lang="en-US" altLang="ja-JP"/>
          </a:p>
        </p:txBody>
      </p:sp>
    </p:spTree>
    <p:extLst>
      <p:ext uri="{BB962C8B-B14F-4D97-AF65-F5344CB8AC3E}">
        <p14:creationId xmlns:p14="http://schemas.microsoft.com/office/powerpoint/2010/main" val="18270582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p:txBody>
          <a:bodyPr/>
          <a:lstStyle>
            <a:lvl1pPr>
              <a:defRPr b="1"/>
            </a:lvl1pPr>
          </a:lstStyle>
          <a:p>
            <a:pPr>
              <a:defRPr/>
            </a:pPr>
            <a:fld id="{FF27F7E9-D34F-48A9-AB54-F312DC6413EB}" type="datetime1">
              <a:rPr lang="ja-JP" altLang="en-US"/>
              <a:pPr>
                <a:defRPr/>
              </a:pPr>
              <a:t>2018/8/27</a:t>
            </a:fld>
            <a:endParaRPr lang="en-US" altLang="ja-JP"/>
          </a:p>
        </p:txBody>
      </p:sp>
      <p:sp>
        <p:nvSpPr>
          <p:cNvPr id="4"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b="1"/>
            </a:lvl1pPr>
          </a:lstStyle>
          <a:p>
            <a:fld id="{32B5368F-3E28-4781-9710-13CFC5E761B3}" type="slidenum">
              <a:rPr lang="en-US" altLang="ja-JP"/>
              <a:pPr/>
              <a:t>‹#›</a:t>
            </a:fld>
            <a:endParaRPr lang="en-US" altLang="ja-JP"/>
          </a:p>
        </p:txBody>
      </p:sp>
    </p:spTree>
    <p:extLst>
      <p:ext uri="{BB962C8B-B14F-4D97-AF65-F5344CB8AC3E}">
        <p14:creationId xmlns:p14="http://schemas.microsoft.com/office/powerpoint/2010/main" val="26849809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fld id="{D89DD4BF-FA29-41B3-84FB-BD48BA21C50A}" type="datetime1">
              <a:rPr lang="ja-JP" altLang="en-US"/>
              <a:pPr>
                <a:defRPr/>
              </a:pPr>
              <a:t>2018/8/27</a:t>
            </a:fld>
            <a:endParaRPr lang="en-US" altLang="ja-JP"/>
          </a:p>
        </p:txBody>
      </p:sp>
      <p:sp>
        <p:nvSpPr>
          <p:cNvPr id="3"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4" name="Rectangle 6"/>
          <p:cNvSpPr>
            <a:spLocks noGrp="1" noChangeArrowheads="1"/>
          </p:cNvSpPr>
          <p:nvPr>
            <p:ph type="sldNum" sz="quarter" idx="12"/>
          </p:nvPr>
        </p:nvSpPr>
        <p:spPr/>
        <p:txBody>
          <a:bodyPr/>
          <a:lstStyle>
            <a:lvl1pPr>
              <a:defRPr b="1"/>
            </a:lvl1pPr>
          </a:lstStyle>
          <a:p>
            <a:fld id="{748E89E0-4053-4405-B98E-DD998B35F6A7}" type="slidenum">
              <a:rPr lang="en-US" altLang="ja-JP"/>
              <a:pPr/>
              <a:t>‹#›</a:t>
            </a:fld>
            <a:endParaRPr lang="en-US" altLang="ja-JP"/>
          </a:p>
        </p:txBody>
      </p:sp>
    </p:spTree>
    <p:extLst>
      <p:ext uri="{BB962C8B-B14F-4D97-AF65-F5344CB8AC3E}">
        <p14:creationId xmlns:p14="http://schemas.microsoft.com/office/powerpoint/2010/main" val="34824319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7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fld id="{97133A5E-AEFC-47DE-AE87-E7CA829A1FCA}" type="datetime1">
              <a:rPr lang="ja-JP" altLang="en-US"/>
              <a:pPr>
                <a:defRPr/>
              </a:pPr>
              <a:t>2018/8/27</a:t>
            </a:fld>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9FE7D241-189E-419D-914F-1361D478B386}" type="slidenum">
              <a:rPr lang="en-US" altLang="ja-JP"/>
              <a:pPr/>
              <a:t>‹#›</a:t>
            </a:fld>
            <a:endParaRPr lang="en-US" altLang="ja-JP"/>
          </a:p>
        </p:txBody>
      </p:sp>
    </p:spTree>
    <p:extLst>
      <p:ext uri="{BB962C8B-B14F-4D97-AF65-F5344CB8AC3E}">
        <p14:creationId xmlns:p14="http://schemas.microsoft.com/office/powerpoint/2010/main" val="1916632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p:txBody>
          <a:bodyPr/>
          <a:lstStyle>
            <a:lvl1pPr>
              <a:defRPr b="1"/>
            </a:lvl1pPr>
          </a:lstStyle>
          <a:p>
            <a:pPr>
              <a:defRPr/>
            </a:pPr>
            <a:fld id="{C59C15C6-C7DE-43C7-8AB8-96B2BB1FAA92}" type="datetime1">
              <a:rPr lang="ja-JP" altLang="en-US"/>
              <a:pPr>
                <a:defRPr/>
              </a:pPr>
              <a:t>2018/8/27</a:t>
            </a:fld>
            <a:endParaRPr lang="en-US" altLang="ja-JP"/>
          </a:p>
        </p:txBody>
      </p:sp>
      <p:sp>
        <p:nvSpPr>
          <p:cNvPr id="6"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b="1"/>
            </a:lvl1pPr>
          </a:lstStyle>
          <a:p>
            <a:fld id="{03A80DC7-57D5-4F7B-A0D1-4CC0196BE86B}" type="slidenum">
              <a:rPr lang="en-US" altLang="ja-JP"/>
              <a:pPr/>
              <a:t>‹#›</a:t>
            </a:fld>
            <a:endParaRPr lang="en-US" altLang="ja-JP"/>
          </a:p>
        </p:txBody>
      </p:sp>
    </p:spTree>
    <p:extLst>
      <p:ext uri="{BB962C8B-B14F-4D97-AF65-F5344CB8AC3E}">
        <p14:creationId xmlns:p14="http://schemas.microsoft.com/office/powerpoint/2010/main" val="8069816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fld id="{7B06BA69-5FE5-4DEE-8E82-55A99752F7F7}" type="datetime1">
              <a:rPr lang="ja-JP" altLang="en-US"/>
              <a:pPr>
                <a:defRPr/>
              </a:pPr>
              <a:t>2018/8/27</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5A8E243F-52D8-4F1C-8116-08E2D67F4328}" type="slidenum">
              <a:rPr lang="en-US" altLang="ja-JP"/>
              <a:pPr/>
              <a:t>‹#›</a:t>
            </a:fld>
            <a:endParaRPr lang="en-US" altLang="ja-JP"/>
          </a:p>
        </p:txBody>
      </p:sp>
    </p:spTree>
    <p:extLst>
      <p:ext uri="{BB962C8B-B14F-4D97-AF65-F5344CB8AC3E}">
        <p14:creationId xmlns:p14="http://schemas.microsoft.com/office/powerpoint/2010/main" val="40446551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8"/>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58"/>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p:txBody>
          <a:bodyPr/>
          <a:lstStyle>
            <a:lvl1pPr>
              <a:defRPr b="1"/>
            </a:lvl1pPr>
          </a:lstStyle>
          <a:p>
            <a:pPr>
              <a:defRPr/>
            </a:pPr>
            <a:fld id="{1C90158C-B2FD-413C-9B83-FBC23E768E2E}" type="datetime1">
              <a:rPr lang="ja-JP" altLang="en-US"/>
              <a:pPr>
                <a:defRPr/>
              </a:pPr>
              <a:t>2018/8/27</a:t>
            </a:fld>
            <a:endParaRPr lang="en-US" altLang="ja-JP"/>
          </a:p>
        </p:txBody>
      </p:sp>
      <p:sp>
        <p:nvSpPr>
          <p:cNvPr id="5" name="Rectangle 5"/>
          <p:cNvSpPr>
            <a:spLocks noGrp="1" noChangeArrowheads="1"/>
          </p:cNvSpPr>
          <p:nvPr>
            <p:ph type="ftr" sz="quarter" idx="11"/>
          </p:nvPr>
        </p:nvSpPr>
        <p:spPr/>
        <p:txBody>
          <a:bodyPr/>
          <a:lstStyle>
            <a:lvl1pPr>
              <a:defRPr b="1"/>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b="1"/>
            </a:lvl1pPr>
          </a:lstStyle>
          <a:p>
            <a:fld id="{005324AF-A11C-450F-82E2-75310BEBAF0B}" type="slidenum">
              <a:rPr lang="en-US" altLang="ja-JP"/>
              <a:pPr/>
              <a:t>‹#›</a:t>
            </a:fld>
            <a:endParaRPr lang="en-US" altLang="ja-JP"/>
          </a:p>
        </p:txBody>
      </p:sp>
    </p:spTree>
    <p:extLst>
      <p:ext uri="{BB962C8B-B14F-4D97-AF65-F5344CB8AC3E}">
        <p14:creationId xmlns:p14="http://schemas.microsoft.com/office/powerpoint/2010/main" val="146752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en-US" altLang="ja-JP"/>
          </a:p>
        </p:txBody>
      </p:sp>
      <p:sp>
        <p:nvSpPr>
          <p:cNvPr id="3"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 5"/>
          <p:cNvSpPr>
            <a:spLocks noGrp="1"/>
          </p:cNvSpPr>
          <p:nvPr>
            <p:ph type="sldNum" sz="quarter" idx="12"/>
          </p:nvPr>
        </p:nvSpPr>
        <p:spPr/>
        <p:txBody>
          <a:bodyPr/>
          <a:lstStyle>
            <a:lvl1pPr>
              <a:defRPr/>
            </a:lvl1pPr>
          </a:lstStyle>
          <a:p>
            <a:fld id="{AEB40CFF-DB9F-4623-8753-A997E69BB126}" type="slidenum">
              <a:rPr lang="en-US" altLang="ja-JP"/>
              <a:pPr/>
              <a:t>‹#›</a:t>
            </a:fld>
            <a:endParaRPr lang="en-US" altLang="ja-JP"/>
          </a:p>
        </p:txBody>
      </p:sp>
    </p:spTree>
    <p:extLst>
      <p:ext uri="{BB962C8B-B14F-4D97-AF65-F5344CB8AC3E}">
        <p14:creationId xmlns:p14="http://schemas.microsoft.com/office/powerpoint/2010/main" val="13890226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32"/>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b="1"/>
            </a:lvl1pPr>
          </a:lstStyle>
          <a:p>
            <a:pPr>
              <a:defRPr/>
            </a:pPr>
            <a:fld id="{1D828A07-4607-4E99-80CF-A32D969C09BB}" type="datetimeFigureOut">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A00D3661-36E4-403A-AF6C-C5667ABBF5DB}" type="slidenum">
              <a:rPr lang="ja-JP" altLang="en-US"/>
              <a:pPr/>
              <a:t>‹#›</a:t>
            </a:fld>
            <a:endParaRPr lang="ja-JP" altLang="en-US"/>
          </a:p>
        </p:txBody>
      </p:sp>
    </p:spTree>
    <p:extLst>
      <p:ext uri="{BB962C8B-B14F-4D97-AF65-F5344CB8AC3E}">
        <p14:creationId xmlns:p14="http://schemas.microsoft.com/office/powerpoint/2010/main" val="7938962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6E82BEC3-4400-45E1-A8BB-5CA9684A5322}" type="datetimeFigureOut">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5A88DE4C-2F75-4604-AD69-45E82001E1DC}" type="slidenum">
              <a:rPr lang="ja-JP" altLang="en-US"/>
              <a:pPr/>
              <a:t>‹#›</a:t>
            </a:fld>
            <a:endParaRPr lang="ja-JP" altLang="en-US"/>
          </a:p>
        </p:txBody>
      </p:sp>
    </p:spTree>
    <p:extLst>
      <p:ext uri="{BB962C8B-B14F-4D97-AF65-F5344CB8AC3E}">
        <p14:creationId xmlns:p14="http://schemas.microsoft.com/office/powerpoint/2010/main" val="29997988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7"/>
            <a:ext cx="84201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b="1"/>
            </a:lvl1pPr>
          </a:lstStyle>
          <a:p>
            <a:pPr>
              <a:defRPr/>
            </a:pPr>
            <a:fld id="{53A89FBC-ECB3-4E55-AD95-CB6C1D52ECFC}" type="datetimeFigureOut">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22E75193-DBD0-41C0-9DAD-5CE03C66CBB8}" type="slidenum">
              <a:rPr lang="ja-JP" altLang="en-US"/>
              <a:pPr/>
              <a:t>‹#›</a:t>
            </a:fld>
            <a:endParaRPr lang="ja-JP" altLang="en-US"/>
          </a:p>
        </p:txBody>
      </p:sp>
    </p:spTree>
    <p:extLst>
      <p:ext uri="{BB962C8B-B14F-4D97-AF65-F5344CB8AC3E}">
        <p14:creationId xmlns:p14="http://schemas.microsoft.com/office/powerpoint/2010/main" val="18703762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b="1"/>
            </a:lvl1pPr>
          </a:lstStyle>
          <a:p>
            <a:pPr>
              <a:defRPr/>
            </a:pPr>
            <a:fld id="{2CFBAC89-2DE9-4805-8CF6-C096AF81C293}" type="datetimeFigureOut">
              <a:rPr lang="ja-JP" altLang="en-US"/>
              <a:pPr>
                <a:defRPr/>
              </a:pPr>
              <a:t>2018/8/27</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B3D8CEA3-2A6C-4914-8A23-5E22BA55A805}" type="slidenum">
              <a:rPr lang="ja-JP" altLang="en-US"/>
              <a:pPr/>
              <a:t>‹#›</a:t>
            </a:fld>
            <a:endParaRPr lang="ja-JP" altLang="en-US"/>
          </a:p>
        </p:txBody>
      </p:sp>
    </p:spTree>
    <p:extLst>
      <p:ext uri="{BB962C8B-B14F-4D97-AF65-F5344CB8AC3E}">
        <p14:creationId xmlns:p14="http://schemas.microsoft.com/office/powerpoint/2010/main" val="16496357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032114"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032114"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b="1"/>
            </a:lvl1pPr>
          </a:lstStyle>
          <a:p>
            <a:pPr>
              <a:defRPr/>
            </a:pPr>
            <a:fld id="{C5AAE1D6-5000-424E-AA9F-ADB49885F0CE}" type="datetimeFigureOut">
              <a:rPr lang="ja-JP" altLang="en-US"/>
              <a:pPr>
                <a:defRPr/>
              </a:pPr>
              <a:t>2018/8/27</a:t>
            </a:fld>
            <a:endParaRPr lang="ja-JP" altLang="en-US"/>
          </a:p>
        </p:txBody>
      </p:sp>
      <p:sp>
        <p:nvSpPr>
          <p:cNvPr id="8"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b="1"/>
            </a:lvl1pPr>
          </a:lstStyle>
          <a:p>
            <a:fld id="{E20CF797-B850-4759-8B7D-0E6673518332}" type="slidenum">
              <a:rPr lang="ja-JP" altLang="en-US"/>
              <a:pPr/>
              <a:t>‹#›</a:t>
            </a:fld>
            <a:endParaRPr lang="ja-JP" altLang="en-US"/>
          </a:p>
        </p:txBody>
      </p:sp>
    </p:spTree>
    <p:extLst>
      <p:ext uri="{BB962C8B-B14F-4D97-AF65-F5344CB8AC3E}">
        <p14:creationId xmlns:p14="http://schemas.microsoft.com/office/powerpoint/2010/main" val="31680573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b="1"/>
            </a:lvl1pPr>
          </a:lstStyle>
          <a:p>
            <a:pPr>
              <a:defRPr/>
            </a:pPr>
            <a:fld id="{1EBC3492-A4D1-466D-99A4-A00A4D366749}" type="datetimeFigureOut">
              <a:rPr lang="ja-JP" altLang="en-US"/>
              <a:pPr>
                <a:defRPr/>
              </a:pPr>
              <a:t>2018/8/27</a:t>
            </a:fld>
            <a:endParaRPr lang="ja-JP" altLang="en-US"/>
          </a:p>
        </p:txBody>
      </p:sp>
      <p:sp>
        <p:nvSpPr>
          <p:cNvPr id="4"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b="1"/>
            </a:lvl1pPr>
          </a:lstStyle>
          <a:p>
            <a:fld id="{4C0FF1EE-66C1-4B9F-B354-AD565567F4E2}" type="slidenum">
              <a:rPr lang="ja-JP" altLang="en-US"/>
              <a:pPr/>
              <a:t>‹#›</a:t>
            </a:fld>
            <a:endParaRPr lang="ja-JP" altLang="en-US"/>
          </a:p>
        </p:txBody>
      </p:sp>
    </p:spTree>
    <p:extLst>
      <p:ext uri="{BB962C8B-B14F-4D97-AF65-F5344CB8AC3E}">
        <p14:creationId xmlns:p14="http://schemas.microsoft.com/office/powerpoint/2010/main" val="10241131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b="1"/>
            </a:lvl1pPr>
          </a:lstStyle>
          <a:p>
            <a:pPr>
              <a:defRPr/>
            </a:pPr>
            <a:fld id="{3A4EDFDD-71D3-4717-ADA0-243EC711466E}" type="datetimeFigureOut">
              <a:rPr lang="ja-JP" altLang="en-US"/>
              <a:pPr>
                <a:defRPr/>
              </a:pPr>
              <a:t>2018/8/27</a:t>
            </a:fld>
            <a:endParaRPr lang="ja-JP" altLang="en-US"/>
          </a:p>
        </p:txBody>
      </p:sp>
      <p:sp>
        <p:nvSpPr>
          <p:cNvPr id="3"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b="1"/>
            </a:lvl1pPr>
          </a:lstStyle>
          <a:p>
            <a:fld id="{3A30183C-2121-4077-8A29-30A4AD42B0D3}" type="slidenum">
              <a:rPr lang="ja-JP" altLang="en-US"/>
              <a:pPr/>
              <a:t>‹#›</a:t>
            </a:fld>
            <a:endParaRPr lang="ja-JP" altLang="en-US"/>
          </a:p>
        </p:txBody>
      </p:sp>
    </p:spTree>
    <p:extLst>
      <p:ext uri="{BB962C8B-B14F-4D97-AF65-F5344CB8AC3E}">
        <p14:creationId xmlns:p14="http://schemas.microsoft.com/office/powerpoint/2010/main" val="15633614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C4132568-802F-46CB-8826-EF00A20770A2}" type="datetimeFigureOut">
              <a:rPr lang="ja-JP" altLang="en-US"/>
              <a:pPr>
                <a:defRPr/>
              </a:pPr>
              <a:t>2018/8/27</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CC9A05BA-1389-47A6-B8F0-4E6081837B06}" type="slidenum">
              <a:rPr lang="ja-JP" altLang="en-US"/>
              <a:pPr/>
              <a:t>‹#›</a:t>
            </a:fld>
            <a:endParaRPr lang="ja-JP" altLang="en-US"/>
          </a:p>
        </p:txBody>
      </p:sp>
    </p:spTree>
    <p:extLst>
      <p:ext uri="{BB962C8B-B14F-4D97-AF65-F5344CB8AC3E}">
        <p14:creationId xmlns:p14="http://schemas.microsoft.com/office/powerpoint/2010/main" val="1221118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b="1"/>
            </a:lvl1pPr>
          </a:lstStyle>
          <a:p>
            <a:pPr>
              <a:defRPr/>
            </a:pPr>
            <a:fld id="{1D0510ED-CAB2-4CD9-A73B-5A3618789236}" type="datetimeFigureOut">
              <a:rPr lang="ja-JP" altLang="en-US"/>
              <a:pPr>
                <a:defRPr/>
              </a:pPr>
              <a:t>2018/8/27</a:t>
            </a:fld>
            <a:endParaRPr lang="ja-JP" altLang="en-US"/>
          </a:p>
        </p:txBody>
      </p:sp>
      <p:sp>
        <p:nvSpPr>
          <p:cNvPr id="6"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b="1"/>
            </a:lvl1pPr>
          </a:lstStyle>
          <a:p>
            <a:fld id="{C329CCFA-5E3C-4015-91E6-517A97BF2A10}" type="slidenum">
              <a:rPr lang="ja-JP" altLang="en-US"/>
              <a:pPr/>
              <a:t>‹#›</a:t>
            </a:fld>
            <a:endParaRPr lang="ja-JP" altLang="en-US"/>
          </a:p>
        </p:txBody>
      </p:sp>
    </p:spTree>
    <p:extLst>
      <p:ext uri="{BB962C8B-B14F-4D97-AF65-F5344CB8AC3E}">
        <p14:creationId xmlns:p14="http://schemas.microsoft.com/office/powerpoint/2010/main" val="42105796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1C39DD6C-86B6-429C-8133-5872DD21F9BC}" type="datetimeFigureOut">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3CCF191E-73B4-4293-82F2-B1F0FDB3FF7C}" type="slidenum">
              <a:rPr lang="ja-JP" altLang="en-US"/>
              <a:pPr/>
              <a:t>‹#›</a:t>
            </a:fld>
            <a:endParaRPr lang="ja-JP" altLang="en-US"/>
          </a:p>
        </p:txBody>
      </p:sp>
    </p:spTree>
    <p:extLst>
      <p:ext uri="{BB962C8B-B14F-4D97-AF65-F5344CB8AC3E}">
        <p14:creationId xmlns:p14="http://schemas.microsoft.com/office/powerpoint/2010/main" val="35306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A661C165-281C-4939-8485-88529AE545AD}" type="slidenum">
              <a:rPr lang="en-US" altLang="ja-JP"/>
              <a:pPr/>
              <a:t>‹#›</a:t>
            </a:fld>
            <a:endParaRPr lang="en-US" altLang="ja-JP"/>
          </a:p>
        </p:txBody>
      </p:sp>
    </p:spTree>
    <p:extLst>
      <p:ext uri="{BB962C8B-B14F-4D97-AF65-F5344CB8AC3E}">
        <p14:creationId xmlns:p14="http://schemas.microsoft.com/office/powerpoint/2010/main" val="5254885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b="1"/>
            </a:lvl1pPr>
          </a:lstStyle>
          <a:p>
            <a:pPr>
              <a:defRPr/>
            </a:pPr>
            <a:fld id="{BFC2B23C-3254-414D-8F07-8BEEF39F333A}" type="datetimeFigureOut">
              <a:rPr lang="ja-JP" altLang="en-US"/>
              <a:pPr>
                <a:defRPr/>
              </a:pPr>
              <a:t>2018/8/27</a:t>
            </a:fld>
            <a:endParaRPr lang="ja-JP" altLang="en-US"/>
          </a:p>
        </p:txBody>
      </p:sp>
      <p:sp>
        <p:nvSpPr>
          <p:cNvPr id="5" name="フッター プレースホルダ 4"/>
          <p:cNvSpPr>
            <a:spLocks noGrp="1"/>
          </p:cNvSpPr>
          <p:nvPr>
            <p:ph type="ftr" sz="quarter" idx="11"/>
          </p:nvPr>
        </p:nvSpPr>
        <p:spPr/>
        <p:txBody>
          <a:bodyPr/>
          <a:lstStyle>
            <a:lvl1pPr>
              <a:defRPr b="1"/>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b="1"/>
            </a:lvl1pPr>
          </a:lstStyle>
          <a:p>
            <a:fld id="{08ED52B4-0F08-4EE5-B7F7-60A5D60883E0}" type="slidenum">
              <a:rPr lang="ja-JP" altLang="en-US"/>
              <a:pPr/>
              <a:t>‹#›</a:t>
            </a:fld>
            <a:endParaRPr lang="ja-JP" altLang="en-US"/>
          </a:p>
        </p:txBody>
      </p:sp>
    </p:spTree>
    <p:extLst>
      <p:ext uri="{BB962C8B-B14F-4D97-AF65-F5344CB8AC3E}">
        <p14:creationId xmlns:p14="http://schemas.microsoft.com/office/powerpoint/2010/main" val="322618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endParaRPr lang="en-US" altLang="ja-JP"/>
          </a:p>
        </p:txBody>
      </p:sp>
      <p:sp>
        <p:nvSpPr>
          <p:cNvPr id="6" name="フッター プレースホルダ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 5"/>
          <p:cNvSpPr>
            <a:spLocks noGrp="1"/>
          </p:cNvSpPr>
          <p:nvPr>
            <p:ph type="sldNum" sz="quarter" idx="12"/>
          </p:nvPr>
        </p:nvSpPr>
        <p:spPr/>
        <p:txBody>
          <a:bodyPr/>
          <a:lstStyle>
            <a:lvl1pPr>
              <a:defRPr/>
            </a:lvl1pPr>
          </a:lstStyle>
          <a:p>
            <a:fld id="{38388A97-8213-404A-934C-AC1BA64CE018}" type="slidenum">
              <a:rPr lang="en-US" altLang="ja-JP"/>
              <a:pPr/>
              <a:t>‹#›</a:t>
            </a:fld>
            <a:endParaRPr lang="en-US" altLang="ja-JP"/>
          </a:p>
        </p:txBody>
      </p:sp>
    </p:spTree>
    <p:extLst>
      <p:ext uri="{BB962C8B-B14F-4D97-AF65-F5344CB8AC3E}">
        <p14:creationId xmlns:p14="http://schemas.microsoft.com/office/powerpoint/2010/main" val="2072924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944A4DA-AD22-4196-B6EF-58E581AFB58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260" r:id="rId1"/>
    <p:sldLayoutId id="2147486261" r:id="rId2"/>
    <p:sldLayoutId id="2147486262" r:id="rId3"/>
    <p:sldLayoutId id="2147486263" r:id="rId4"/>
    <p:sldLayoutId id="2147486264" r:id="rId5"/>
    <p:sldLayoutId id="2147486265" r:id="rId6"/>
    <p:sldLayoutId id="2147486266" r:id="rId7"/>
    <p:sldLayoutId id="2147486267" r:id="rId8"/>
    <p:sldLayoutId id="2147486268" r:id="rId9"/>
    <p:sldLayoutId id="2147486269" r:id="rId10"/>
    <p:sldLayoutId id="2147486270"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8B9F45C-1339-4D00-AD5D-333A0E9C8E6B}"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271" r:id="rId1"/>
    <p:sldLayoutId id="2147486272" r:id="rId2"/>
    <p:sldLayoutId id="2147486273" r:id="rId3"/>
    <p:sldLayoutId id="2147486274" r:id="rId4"/>
    <p:sldLayoutId id="2147486275" r:id="rId5"/>
    <p:sldLayoutId id="2147486276" r:id="rId6"/>
    <p:sldLayoutId id="2147486277" r:id="rId7"/>
    <p:sldLayoutId id="2147486278" r:id="rId8"/>
    <p:sldLayoutId id="2147486279" r:id="rId9"/>
    <p:sldLayoutId id="2147486280" r:id="rId10"/>
    <p:sldLayoutId id="2147486281" r:id="rId11"/>
    <p:sldLayoutId id="2147486293" r:id="rId12"/>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hangingPunct="1">
              <a:defRPr sz="1200">
                <a:solidFill>
                  <a:prstClr val="black">
                    <a:tint val="75000"/>
                  </a:prstClr>
                </a:solidFill>
                <a:latin typeface="Arial" pitchFamily="34" charset="0"/>
                <a:ea typeface="ＭＳ Ｐゴシック" pitchFamily="50" charset="-128"/>
              </a:defRPr>
            </a:lvl1pPr>
          </a:lstStyle>
          <a:p>
            <a:pPr>
              <a:defRPr/>
            </a:pPr>
            <a:endParaRPr lang="en-US" altLang="ja-JP"/>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pitchFamily="34" charset="0"/>
                <a:ea typeface="ＭＳ Ｐゴシック" pitchFamily="50" charset="-128"/>
              </a:defRPr>
            </a:lvl1pPr>
          </a:lstStyle>
          <a:p>
            <a:pPr>
              <a:defRPr/>
            </a:pPr>
            <a:endParaRPr lang="en-US" altLang="ja-JP"/>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B5569A9-B550-46BD-B3C1-FA1C0B42190E}"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282" r:id="rId1"/>
    <p:sldLayoutId id="2147486283" r:id="rId2"/>
    <p:sldLayoutId id="2147486284" r:id="rId3"/>
    <p:sldLayoutId id="2147486285" r:id="rId4"/>
    <p:sldLayoutId id="2147486286" r:id="rId5"/>
    <p:sldLayoutId id="2147486287" r:id="rId6"/>
    <p:sldLayoutId id="2147486288" r:id="rId7"/>
    <p:sldLayoutId id="2147486289" r:id="rId8"/>
    <p:sldLayoutId id="2147486290" r:id="rId9"/>
    <p:sldLayoutId id="2147486291" r:id="rId10"/>
    <p:sldLayoutId id="2147486292"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742950" y="609600"/>
            <a:ext cx="84201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4" rIns="91387" bIns="45694" numCol="1" anchor="ctr" anchorCtr="0" compatLnSpc="1">
            <a:prstTxWarp prst="textNoShape">
              <a:avLst/>
            </a:prstTxWarp>
          </a:bodyPr>
          <a:lstStyle/>
          <a:p>
            <a:pPr lvl="0"/>
            <a:r>
              <a:rPr lang="ja-JP" altLang="en-US" smtClean="0"/>
              <a:t>マスタ タイトルの書式設定</a:t>
            </a:r>
          </a:p>
        </p:txBody>
      </p:sp>
      <p:sp>
        <p:nvSpPr>
          <p:cNvPr id="4099" name="Rectangle 3"/>
          <p:cNvSpPr>
            <a:spLocks noGrp="1" noChangeArrowheads="1"/>
          </p:cNvSpPr>
          <p:nvPr>
            <p:ph type="body" idx="1"/>
          </p:nvPr>
        </p:nvSpPr>
        <p:spPr bwMode="auto">
          <a:xfrm>
            <a:off x="742950" y="1981200"/>
            <a:ext cx="84201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7" tIns="45694" rIns="91387" bIns="4569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742950" y="6248400"/>
            <a:ext cx="2063750" cy="458788"/>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eaLnBrk="1" hangingPunct="1">
              <a:defRPr sz="1500" b="0">
                <a:solidFill>
                  <a:srgbClr val="000000"/>
                </a:solidFill>
                <a:latin typeface="Times New Roman"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384550" y="6248400"/>
            <a:ext cx="3136900" cy="458788"/>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algn="ctr" eaLnBrk="1" hangingPunct="1">
              <a:defRPr sz="1500" b="0">
                <a:solidFill>
                  <a:srgbClr val="000000"/>
                </a:solidFill>
                <a:latin typeface="Times New Roman"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759700" y="6453188"/>
            <a:ext cx="2063750" cy="314325"/>
          </a:xfrm>
          <a:prstGeom prst="rect">
            <a:avLst/>
          </a:prstGeom>
          <a:noFill/>
          <a:ln w="9525">
            <a:noFill/>
            <a:miter lim="800000"/>
            <a:headEnd/>
            <a:tailEnd/>
          </a:ln>
          <a:effectLst/>
        </p:spPr>
        <p:txBody>
          <a:bodyPr vert="horz" wrap="square" lIns="91387" tIns="45694" rIns="91387" bIns="45694" numCol="1" anchor="t" anchorCtr="0" compatLnSpc="1">
            <a:prstTxWarp prst="textNoShape">
              <a:avLst/>
            </a:prstTxWarp>
          </a:bodyPr>
          <a:lstStyle>
            <a:lvl1pPr algn="r" eaLnBrk="1" hangingPunct="1">
              <a:defRPr sz="1500" b="0">
                <a:solidFill>
                  <a:srgbClr val="000000"/>
                </a:solidFill>
                <a:latin typeface="ＭＳ Ｐゴシック" charset="-128"/>
              </a:defRPr>
            </a:lvl1pPr>
          </a:lstStyle>
          <a:p>
            <a:fld id="{CFFF04B6-C146-439E-98C0-42555503CDD2}"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294" r:id="rId1"/>
    <p:sldLayoutId id="2147486295" r:id="rId2"/>
    <p:sldLayoutId id="2147486296" r:id="rId3"/>
    <p:sldLayoutId id="2147486297" r:id="rId4"/>
    <p:sldLayoutId id="2147486298" r:id="rId5"/>
    <p:sldLayoutId id="2147486299" r:id="rId6"/>
    <p:sldLayoutId id="2147486300" r:id="rId7"/>
    <p:sldLayoutId id="2147486301" r:id="rId8"/>
    <p:sldLayoutId id="2147486302" r:id="rId9"/>
    <p:sldLayoutId id="2147486303" r:id="rId10"/>
    <p:sldLayoutId id="2147486304"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charset="0"/>
          <a:ea typeface="ＭＳ Ｐゴシック" pitchFamily="50" charset="-128"/>
        </a:defRPr>
      </a:lvl5pPr>
      <a:lvl6pPr marL="456980" algn="ctr" rtl="0" fontAlgn="base">
        <a:spcBef>
          <a:spcPct val="0"/>
        </a:spcBef>
        <a:spcAft>
          <a:spcPct val="0"/>
        </a:spcAft>
        <a:defRPr kumimoji="1" sz="4400">
          <a:solidFill>
            <a:schemeClr val="tx2"/>
          </a:solidFill>
          <a:latin typeface="Times New Roman" charset="0"/>
          <a:ea typeface="ＭＳ Ｐゴシック" pitchFamily="50" charset="-128"/>
        </a:defRPr>
      </a:lvl6pPr>
      <a:lvl7pPr marL="913960" algn="ctr" rtl="0" fontAlgn="base">
        <a:spcBef>
          <a:spcPct val="0"/>
        </a:spcBef>
        <a:spcAft>
          <a:spcPct val="0"/>
        </a:spcAft>
        <a:defRPr kumimoji="1" sz="4400">
          <a:solidFill>
            <a:schemeClr val="tx2"/>
          </a:solidFill>
          <a:latin typeface="Times New Roman" charset="0"/>
          <a:ea typeface="ＭＳ Ｐゴシック" pitchFamily="50" charset="-128"/>
        </a:defRPr>
      </a:lvl7pPr>
      <a:lvl8pPr marL="1370940" algn="ctr" rtl="0" fontAlgn="base">
        <a:spcBef>
          <a:spcPct val="0"/>
        </a:spcBef>
        <a:spcAft>
          <a:spcPct val="0"/>
        </a:spcAft>
        <a:defRPr kumimoji="1" sz="4400">
          <a:solidFill>
            <a:schemeClr val="tx2"/>
          </a:solidFill>
          <a:latin typeface="Times New Roman" charset="0"/>
          <a:ea typeface="ＭＳ Ｐゴシック" pitchFamily="50" charset="-128"/>
        </a:defRPr>
      </a:lvl8pPr>
      <a:lvl9pPr marL="1827921" algn="ctr" rtl="0" fontAlgn="base">
        <a:spcBef>
          <a:spcPct val="0"/>
        </a:spcBef>
        <a:spcAft>
          <a:spcPct val="0"/>
        </a:spcAft>
        <a:defRPr kumimoji="1" sz="4400">
          <a:solidFill>
            <a:schemeClr val="tx2"/>
          </a:solidFill>
          <a:latin typeface="Times New Roman" charset="0"/>
          <a:ea typeface="ＭＳ Ｐゴシック" pitchFamily="50" charset="-128"/>
        </a:defRPr>
      </a:lvl9pPr>
    </p:titleStyle>
    <p:bodyStyle>
      <a:lvl1pPr marL="339725" indent="-339725" algn="l" rtl="0" eaLnBrk="0" fontAlgn="base" hangingPunct="0">
        <a:spcBef>
          <a:spcPct val="20000"/>
        </a:spcBef>
        <a:spcAft>
          <a:spcPct val="0"/>
        </a:spcAft>
        <a:buChar char="•"/>
        <a:defRPr kumimoji="1" sz="3200">
          <a:solidFill>
            <a:schemeClr val="tx1"/>
          </a:solidFill>
          <a:latin typeface="+mn-lt"/>
          <a:ea typeface="+mn-ea"/>
          <a:cs typeface="+mn-cs"/>
        </a:defRPr>
      </a:lvl1pPr>
      <a:lvl2pPr marL="739775" indent="-284163" algn="l" rtl="0" eaLnBrk="0" fontAlgn="base" hangingPunct="0">
        <a:spcBef>
          <a:spcPct val="20000"/>
        </a:spcBef>
        <a:spcAft>
          <a:spcPct val="0"/>
        </a:spcAft>
        <a:buChar char="–"/>
        <a:defRPr kumimoji="1" sz="2800">
          <a:solidFill>
            <a:schemeClr val="tx1"/>
          </a:solidFill>
          <a:latin typeface="+mn-lt"/>
          <a:ea typeface="+mn-ea"/>
        </a:defRPr>
      </a:lvl2pPr>
      <a:lvl3pPr marL="1139825" indent="-225425" algn="l" rtl="0" eaLnBrk="0" fontAlgn="base" hangingPunct="0">
        <a:spcBef>
          <a:spcPct val="20000"/>
        </a:spcBef>
        <a:spcAft>
          <a:spcPct val="0"/>
        </a:spcAft>
        <a:buChar char="•"/>
        <a:defRPr kumimoji="1" sz="2400">
          <a:solidFill>
            <a:schemeClr val="tx1"/>
          </a:solidFill>
          <a:latin typeface="+mn-lt"/>
          <a:ea typeface="+mn-ea"/>
        </a:defRPr>
      </a:lvl3pPr>
      <a:lvl4pPr marL="1597025" indent="-225425" algn="l" rtl="0" eaLnBrk="0" fontAlgn="base" hangingPunct="0">
        <a:spcBef>
          <a:spcPct val="20000"/>
        </a:spcBef>
        <a:spcAft>
          <a:spcPct val="0"/>
        </a:spcAft>
        <a:buChar char="–"/>
        <a:defRPr kumimoji="1" sz="2000">
          <a:solidFill>
            <a:schemeClr val="tx1"/>
          </a:solidFill>
          <a:latin typeface="+mn-lt"/>
          <a:ea typeface="+mn-ea"/>
        </a:defRPr>
      </a:lvl4pPr>
      <a:lvl5pPr marL="2054225" indent="-227013" algn="l" rtl="0" eaLnBrk="0" fontAlgn="base" hangingPunct="0">
        <a:spcBef>
          <a:spcPct val="20000"/>
        </a:spcBef>
        <a:spcAft>
          <a:spcPct val="0"/>
        </a:spcAft>
        <a:buChar char="»"/>
        <a:defRPr kumimoji="1" sz="2000">
          <a:solidFill>
            <a:schemeClr val="tx1"/>
          </a:solidFill>
          <a:latin typeface="+mn-lt"/>
          <a:ea typeface="+mn-ea"/>
        </a:defRPr>
      </a:lvl5pPr>
      <a:lvl6pPr marL="2513391" indent="-230078" algn="l" rtl="0" fontAlgn="base">
        <a:spcBef>
          <a:spcPct val="20000"/>
        </a:spcBef>
        <a:spcAft>
          <a:spcPct val="0"/>
        </a:spcAft>
        <a:buChar char="»"/>
        <a:defRPr kumimoji="1" sz="2000">
          <a:solidFill>
            <a:schemeClr val="tx1"/>
          </a:solidFill>
          <a:latin typeface="+mn-lt"/>
          <a:ea typeface="+mn-ea"/>
        </a:defRPr>
      </a:lvl6pPr>
      <a:lvl7pPr marL="2970374" indent="-230078" algn="l" rtl="0" fontAlgn="base">
        <a:spcBef>
          <a:spcPct val="20000"/>
        </a:spcBef>
        <a:spcAft>
          <a:spcPct val="0"/>
        </a:spcAft>
        <a:buChar char="»"/>
        <a:defRPr kumimoji="1" sz="2000">
          <a:solidFill>
            <a:schemeClr val="tx1"/>
          </a:solidFill>
          <a:latin typeface="+mn-lt"/>
          <a:ea typeface="+mn-ea"/>
        </a:defRPr>
      </a:lvl7pPr>
      <a:lvl8pPr marL="3427353" indent="-230078" algn="l" rtl="0" fontAlgn="base">
        <a:spcBef>
          <a:spcPct val="20000"/>
        </a:spcBef>
        <a:spcAft>
          <a:spcPct val="0"/>
        </a:spcAft>
        <a:buChar char="»"/>
        <a:defRPr kumimoji="1" sz="2000">
          <a:solidFill>
            <a:schemeClr val="tx1"/>
          </a:solidFill>
          <a:latin typeface="+mn-lt"/>
          <a:ea typeface="+mn-ea"/>
        </a:defRPr>
      </a:lvl8pPr>
      <a:lvl9pPr marL="3884334" indent="-23007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3960" rtl="0" eaLnBrk="1" latinLnBrk="0" hangingPunct="1">
        <a:defRPr kumimoji="1" sz="1800" kern="1200">
          <a:solidFill>
            <a:schemeClr val="tx1"/>
          </a:solidFill>
          <a:latin typeface="+mn-lt"/>
          <a:ea typeface="+mn-ea"/>
          <a:cs typeface="+mn-cs"/>
        </a:defRPr>
      </a:lvl1pPr>
      <a:lvl2pPr marL="456980" algn="l" defTabSz="913960" rtl="0" eaLnBrk="1" latinLnBrk="0" hangingPunct="1">
        <a:defRPr kumimoji="1" sz="1800" kern="1200">
          <a:solidFill>
            <a:schemeClr val="tx1"/>
          </a:solidFill>
          <a:latin typeface="+mn-lt"/>
          <a:ea typeface="+mn-ea"/>
          <a:cs typeface="+mn-cs"/>
        </a:defRPr>
      </a:lvl2pPr>
      <a:lvl3pPr marL="913960" algn="l" defTabSz="913960" rtl="0" eaLnBrk="1" latinLnBrk="0" hangingPunct="1">
        <a:defRPr kumimoji="1" sz="1800" kern="1200">
          <a:solidFill>
            <a:schemeClr val="tx1"/>
          </a:solidFill>
          <a:latin typeface="+mn-lt"/>
          <a:ea typeface="+mn-ea"/>
          <a:cs typeface="+mn-cs"/>
        </a:defRPr>
      </a:lvl3pPr>
      <a:lvl4pPr marL="1370940" algn="l" defTabSz="913960" rtl="0" eaLnBrk="1" latinLnBrk="0" hangingPunct="1">
        <a:defRPr kumimoji="1" sz="1800" kern="1200">
          <a:solidFill>
            <a:schemeClr val="tx1"/>
          </a:solidFill>
          <a:latin typeface="+mn-lt"/>
          <a:ea typeface="+mn-ea"/>
          <a:cs typeface="+mn-cs"/>
        </a:defRPr>
      </a:lvl4pPr>
      <a:lvl5pPr marL="1827921" algn="l" defTabSz="913960" rtl="0" eaLnBrk="1" latinLnBrk="0" hangingPunct="1">
        <a:defRPr kumimoji="1" sz="1800" kern="1200">
          <a:solidFill>
            <a:schemeClr val="tx1"/>
          </a:solidFill>
          <a:latin typeface="+mn-lt"/>
          <a:ea typeface="+mn-ea"/>
          <a:cs typeface="+mn-cs"/>
        </a:defRPr>
      </a:lvl5pPr>
      <a:lvl6pPr marL="2284902" algn="l" defTabSz="913960" rtl="0" eaLnBrk="1" latinLnBrk="0" hangingPunct="1">
        <a:defRPr kumimoji="1" sz="1800" kern="1200">
          <a:solidFill>
            <a:schemeClr val="tx1"/>
          </a:solidFill>
          <a:latin typeface="+mn-lt"/>
          <a:ea typeface="+mn-ea"/>
          <a:cs typeface="+mn-cs"/>
        </a:defRPr>
      </a:lvl6pPr>
      <a:lvl7pPr marL="2741885" algn="l" defTabSz="913960" rtl="0" eaLnBrk="1" latinLnBrk="0" hangingPunct="1">
        <a:defRPr kumimoji="1" sz="1800" kern="1200">
          <a:solidFill>
            <a:schemeClr val="tx1"/>
          </a:solidFill>
          <a:latin typeface="+mn-lt"/>
          <a:ea typeface="+mn-ea"/>
          <a:cs typeface="+mn-cs"/>
        </a:defRPr>
      </a:lvl7pPr>
      <a:lvl8pPr marL="3198861" algn="l" defTabSz="913960" rtl="0" eaLnBrk="1" latinLnBrk="0" hangingPunct="1">
        <a:defRPr kumimoji="1" sz="1800" kern="1200">
          <a:solidFill>
            <a:schemeClr val="tx1"/>
          </a:solidFill>
          <a:latin typeface="+mn-lt"/>
          <a:ea typeface="+mn-ea"/>
          <a:cs typeface="+mn-cs"/>
        </a:defRPr>
      </a:lvl8pPr>
      <a:lvl9pPr marL="3655844" algn="l" defTabSz="91396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ctr" anchorCtr="0" compatLnSpc="1">
            <a:prstTxWarp prst="textNoShape">
              <a:avLst/>
            </a:prstTxWarp>
          </a:bodyPr>
          <a:lstStyle/>
          <a:p>
            <a:pPr lvl="0"/>
            <a:r>
              <a:rPr lang="ja-JP" altLang="en-US" smtClean="0"/>
              <a:t>マスタ タイトルの書式設定</a:t>
            </a:r>
          </a:p>
        </p:txBody>
      </p:sp>
      <p:sp>
        <p:nvSpPr>
          <p:cNvPr id="5123"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6" rIns="91414" bIns="45706"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l" eaLnBrk="1" hangingPunct="1">
              <a:spcBef>
                <a:spcPct val="0"/>
              </a:spcBef>
              <a:defRPr sz="1400" b="0">
                <a:solidFill>
                  <a:srgbClr val="000000"/>
                </a:solidFill>
                <a:latin typeface="Arial" charset="0"/>
                <a:ea typeface="ＭＳ Ｐゴシック"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5673725" y="0"/>
            <a:ext cx="4232275" cy="238125"/>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ctr" eaLnBrk="1" hangingPunct="1">
              <a:spcBef>
                <a:spcPct val="0"/>
              </a:spcBef>
              <a:defRPr sz="1400" b="0">
                <a:solidFill>
                  <a:srgbClr val="000000"/>
                </a:solidFill>
                <a:latin typeface="Arial" charset="0"/>
                <a:ea typeface="ＭＳ Ｐゴシック" charset="-128"/>
              </a:defRPr>
            </a:lvl1pPr>
          </a:lstStyle>
          <a:p>
            <a:pPr>
              <a:defRPr/>
            </a:pPr>
            <a:r>
              <a:rPr lang="en-US" altLang="ja-JP"/>
              <a:t>資料　分野別講義テキスト「地域生活（身障）」</a:t>
            </a:r>
          </a:p>
        </p:txBody>
      </p:sp>
      <p:sp>
        <p:nvSpPr>
          <p:cNvPr id="1030" name="Rectangle 6"/>
          <p:cNvSpPr>
            <a:spLocks noGrp="1" noChangeArrowheads="1"/>
          </p:cNvSpPr>
          <p:nvPr>
            <p:ph type="sldNum" sz="quarter" idx="4"/>
          </p:nvPr>
        </p:nvSpPr>
        <p:spPr bwMode="auto">
          <a:xfrm>
            <a:off x="7473950" y="6597650"/>
            <a:ext cx="2311400" cy="260350"/>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r" eaLnBrk="1" hangingPunct="1">
              <a:defRPr sz="1400" b="0">
                <a:solidFill>
                  <a:srgbClr val="000000"/>
                </a:solidFill>
                <a:latin typeface="ＭＳ Ｐゴシック" charset="-128"/>
              </a:defRPr>
            </a:lvl1pPr>
          </a:lstStyle>
          <a:p>
            <a:fld id="{C8A34859-EFA3-4091-BC85-CF25AB837165}"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305" r:id="rId1"/>
    <p:sldLayoutId id="2147486306" r:id="rId2"/>
    <p:sldLayoutId id="2147486307" r:id="rId3"/>
    <p:sldLayoutId id="2147486308" r:id="rId4"/>
    <p:sldLayoutId id="2147486309" r:id="rId5"/>
    <p:sldLayoutId id="2147486310" r:id="rId6"/>
    <p:sldLayoutId id="2147486311" r:id="rId7"/>
    <p:sldLayoutId id="2147486312" r:id="rId8"/>
    <p:sldLayoutId id="2147486313" r:id="rId9"/>
    <p:sldLayoutId id="2147486314" r:id="rId10"/>
    <p:sldLayoutId id="2147486315" r:id="rId11"/>
    <p:sldLayoutId id="2147486316" r:id="rId12"/>
    <p:sldLayoutId id="2147486317" r:id="rId13"/>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30188" algn="l" rtl="0" eaLnBrk="0" fontAlgn="base" hangingPunct="0">
        <a:spcBef>
          <a:spcPct val="20000"/>
        </a:spcBef>
        <a:spcAft>
          <a:spcPct val="0"/>
        </a:spcAft>
        <a:buChar char="–"/>
        <a:defRPr kumimoji="1" sz="2000">
          <a:solidFill>
            <a:schemeClr val="tx1"/>
          </a:solidFill>
          <a:latin typeface="+mn-lt"/>
          <a:ea typeface="+mn-ea"/>
        </a:defRPr>
      </a:lvl4pPr>
      <a:lvl5pPr marL="2057400" indent="-230188" algn="l" rtl="0" eaLnBrk="0" fontAlgn="base" hangingPunct="0">
        <a:spcBef>
          <a:spcPct val="20000"/>
        </a:spcBef>
        <a:spcAft>
          <a:spcPct val="0"/>
        </a:spcAft>
        <a:buChar char="»"/>
        <a:defRPr kumimoji="1" sz="2000">
          <a:solidFill>
            <a:schemeClr val="tx1"/>
          </a:solidFill>
          <a:latin typeface="+mn-lt"/>
          <a:ea typeface="+mn-ea"/>
        </a:defRPr>
      </a:lvl5pPr>
      <a:lvl6pPr marL="2514600" indent="-230188" algn="l" rtl="0" fontAlgn="base">
        <a:spcBef>
          <a:spcPct val="20000"/>
        </a:spcBef>
        <a:spcAft>
          <a:spcPct val="0"/>
        </a:spcAft>
        <a:buChar char="»"/>
        <a:defRPr kumimoji="1" sz="2000">
          <a:solidFill>
            <a:schemeClr val="tx1"/>
          </a:solidFill>
          <a:latin typeface="+mn-lt"/>
          <a:ea typeface="+mn-ea"/>
        </a:defRPr>
      </a:lvl6pPr>
      <a:lvl7pPr marL="2971800" indent="-230188" algn="l" rtl="0" fontAlgn="base">
        <a:spcBef>
          <a:spcPct val="20000"/>
        </a:spcBef>
        <a:spcAft>
          <a:spcPct val="0"/>
        </a:spcAft>
        <a:buChar char="»"/>
        <a:defRPr kumimoji="1" sz="2000">
          <a:solidFill>
            <a:schemeClr val="tx1"/>
          </a:solidFill>
          <a:latin typeface="+mn-lt"/>
          <a:ea typeface="+mn-ea"/>
        </a:defRPr>
      </a:lvl7pPr>
      <a:lvl8pPr marL="3429000" indent="-230188" algn="l" rtl="0" fontAlgn="base">
        <a:spcBef>
          <a:spcPct val="20000"/>
        </a:spcBef>
        <a:spcAft>
          <a:spcPct val="0"/>
        </a:spcAft>
        <a:buChar char="»"/>
        <a:defRPr kumimoji="1" sz="2000">
          <a:solidFill>
            <a:schemeClr val="tx1"/>
          </a:solidFill>
          <a:latin typeface="+mn-lt"/>
          <a:ea typeface="+mn-ea"/>
        </a:defRPr>
      </a:lvl8pPr>
      <a:lvl9pPr marL="3886200" indent="-230188"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a:t>
            </a:r>
            <a:r>
              <a:rPr lang="en-US" altLang="ja-JP" smtClean="0"/>
              <a:t> </a:t>
            </a:r>
            <a:r>
              <a:rPr lang="ja-JP" altLang="en-US" smtClean="0"/>
              <a:t>タイトルの書式設定</a:t>
            </a:r>
          </a:p>
        </p:txBody>
      </p:sp>
      <p:sp>
        <p:nvSpPr>
          <p:cNvPr id="6147"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a:t>
            </a:r>
            <a:r>
              <a:rPr lang="en-US" altLang="ja-JP" smtClean="0"/>
              <a:t> </a:t>
            </a:r>
            <a:r>
              <a:rPr lang="ja-JP" altLang="en-US" smtClean="0"/>
              <a:t>テキストの書式設定</a:t>
            </a:r>
            <a:endParaRPr lang="en-US" altLang="ja-JP" smtClean="0"/>
          </a:p>
          <a:p>
            <a:pPr lvl="1"/>
            <a:r>
              <a:rPr lang="ja-JP" altLang="en-US" smtClean="0"/>
              <a:t>第</a:t>
            </a:r>
            <a:r>
              <a:rPr lang="en-US" altLang="ja-JP" smtClean="0"/>
              <a:t> 2 </a:t>
            </a:r>
            <a:r>
              <a:rPr lang="ja-JP" altLang="en-US" smtClean="0"/>
              <a:t>レベル</a:t>
            </a:r>
            <a:endParaRPr lang="en-US" altLang="ja-JP" smtClean="0"/>
          </a:p>
          <a:p>
            <a:pPr lvl="2"/>
            <a:r>
              <a:rPr lang="ja-JP" altLang="en-US" smtClean="0"/>
              <a:t>第</a:t>
            </a:r>
            <a:r>
              <a:rPr lang="en-US" altLang="ja-JP" smtClean="0"/>
              <a:t> 3 </a:t>
            </a:r>
            <a:r>
              <a:rPr lang="ja-JP" altLang="en-US" smtClean="0"/>
              <a:t>レベル</a:t>
            </a:r>
            <a:endParaRPr lang="en-US" altLang="ja-JP" smtClean="0"/>
          </a:p>
          <a:p>
            <a:pPr lvl="3"/>
            <a:r>
              <a:rPr lang="ja-JP" altLang="en-US" smtClean="0"/>
              <a:t>第</a:t>
            </a:r>
            <a:r>
              <a:rPr lang="en-US" altLang="ja-JP" smtClean="0"/>
              <a:t> 4 </a:t>
            </a:r>
            <a:r>
              <a:rPr lang="ja-JP" altLang="en-US" smtClean="0"/>
              <a:t>レベル</a:t>
            </a:r>
            <a:endParaRPr lang="en-US" altLang="ja-JP" smtClean="0"/>
          </a:p>
          <a:p>
            <a:pPr lvl="4"/>
            <a:r>
              <a:rPr lang="ja-JP" altLang="en-US" smtClean="0"/>
              <a:t>第</a:t>
            </a:r>
            <a:r>
              <a:rPr lang="en-US" altLang="ja-JP" smtClean="0"/>
              <a:t> 5 </a:t>
            </a:r>
            <a:r>
              <a:rPr lang="ja-JP" altLang="en-US" smtClean="0"/>
              <a:t>レベル</a:t>
            </a:r>
          </a:p>
        </p:txBody>
      </p:sp>
      <p:sp>
        <p:nvSpPr>
          <p:cNvPr id="94212"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ea typeface="ＭＳ Ｐゴシック" pitchFamily="50" charset="-128"/>
              </a:defRPr>
            </a:lvl1pPr>
          </a:lstStyle>
          <a:p>
            <a:pPr>
              <a:defRPr/>
            </a:pPr>
            <a:fld id="{5D9B33BA-7139-4105-BA60-446E9ACC92E4}" type="datetime1">
              <a:rPr lang="ja-JP" altLang="en-US"/>
              <a:pPr>
                <a:defRPr/>
              </a:pPr>
              <a:t>2018/8/27</a:t>
            </a:fld>
            <a:endParaRPr lang="en-US" altLang="ja-JP"/>
          </a:p>
        </p:txBody>
      </p:sp>
      <p:sp>
        <p:nvSpPr>
          <p:cNvPr id="94213"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pitchFamily="50" charset="-128"/>
              </a:defRPr>
            </a:lvl1pPr>
          </a:lstStyle>
          <a:p>
            <a:pPr>
              <a:defRPr/>
            </a:pPr>
            <a:endParaRPr lang="en-US" altLang="ja-JP"/>
          </a:p>
        </p:txBody>
      </p:sp>
      <p:sp>
        <p:nvSpPr>
          <p:cNvPr id="94214"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C7B78831-0168-4134-80C9-502C59946BD8}"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6318" r:id="rId1"/>
    <p:sldLayoutId id="2147486319" r:id="rId2"/>
    <p:sldLayoutId id="2147486320" r:id="rId3"/>
    <p:sldLayoutId id="2147486321" r:id="rId4"/>
    <p:sldLayoutId id="2147486322" r:id="rId5"/>
    <p:sldLayoutId id="2147486323" r:id="rId6"/>
    <p:sldLayoutId id="2147486324" r:id="rId7"/>
    <p:sldLayoutId id="2147486325" r:id="rId8"/>
    <p:sldLayoutId id="2147486326" r:id="rId9"/>
    <p:sldLayoutId id="2147486327" r:id="rId10"/>
    <p:sldLayoutId id="2147486328" r:id="rId11"/>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7171"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prstClr val="black">
                    <a:tint val="75000"/>
                  </a:prstClr>
                </a:solidFill>
                <a:latin typeface="+mn-lt"/>
                <a:ea typeface="+mn-ea"/>
              </a:defRPr>
            </a:lvl1pPr>
          </a:lstStyle>
          <a:p>
            <a:pPr>
              <a:defRPr/>
            </a:pPr>
            <a:fld id="{A3CCF4BF-6480-48FD-97A1-235A15B466CF}" type="datetimeFigureOut">
              <a:rPr lang="ja-JP" altLang="en-US"/>
              <a:pPr>
                <a:defRPr/>
              </a:pPr>
              <a:t>2018/8/27</a:t>
            </a:fld>
            <a:endParaRPr lang="ja-JP" altLang="en-US"/>
          </a:p>
        </p:txBody>
      </p:sp>
      <p:sp>
        <p:nvSpPr>
          <p:cNvPr id="5" name="フッター プレースホルダ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itchFamily="34" charset="0"/>
              </a:defRPr>
            </a:lvl1pPr>
          </a:lstStyle>
          <a:p>
            <a:fld id="{9B39D61A-BCBB-44B5-A8FB-EED6838B59F7}"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6329" r:id="rId1"/>
    <p:sldLayoutId id="2147486330" r:id="rId2"/>
    <p:sldLayoutId id="2147486331" r:id="rId3"/>
    <p:sldLayoutId id="2147486332" r:id="rId4"/>
    <p:sldLayoutId id="2147486333" r:id="rId5"/>
    <p:sldLayoutId id="2147486334" r:id="rId6"/>
    <p:sldLayoutId id="2147486335" r:id="rId7"/>
    <p:sldLayoutId id="2147486336" r:id="rId8"/>
    <p:sldLayoutId id="2147486337" r:id="rId9"/>
    <p:sldLayoutId id="2147486338" r:id="rId10"/>
    <p:sldLayoutId id="21474863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8.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1.jpeg"/><Relationship Id="rId5" Type="http://schemas.openxmlformats.org/officeDocument/2006/relationships/image" Target="../media/image20.wmf"/><Relationship Id="rId4" Type="http://schemas.openxmlformats.org/officeDocument/2006/relationships/oleObject" Target="../embeddings/oleObject3.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8.xml"/><Relationship Id="rId1" Type="http://schemas.openxmlformats.org/officeDocument/2006/relationships/vmlDrawing" Target="../drawings/vmlDrawing4.vml"/><Relationship Id="rId5" Type="http://schemas.openxmlformats.org/officeDocument/2006/relationships/image" Target="../media/image23.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2.xml"/></Relationships>
</file>

<file path=ppt/slides/_rels/slide7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73.xml"/><Relationship Id="rId1" Type="http://schemas.openxmlformats.org/officeDocument/2006/relationships/slideLayout" Target="../slideLayouts/slideLayout47.xml"/><Relationship Id="rId5" Type="http://schemas.openxmlformats.org/officeDocument/2006/relationships/image" Target="../media/image30.wmf"/><Relationship Id="rId4" Type="http://schemas.openxmlformats.org/officeDocument/2006/relationships/image" Target="../media/image29.wmf"/></Relationships>
</file>

<file path=ppt/slides/_rels/slide7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notesSlide" Target="../notesSlides/notesSlide74.xml"/><Relationship Id="rId1" Type="http://schemas.openxmlformats.org/officeDocument/2006/relationships/slideLayout" Target="../slideLayouts/slideLayout47.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5.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idx="1"/>
          </p:nvPr>
        </p:nvSpPr>
        <p:spPr>
          <a:xfrm>
            <a:off x="2144688" y="2060848"/>
            <a:ext cx="6049962" cy="2148259"/>
          </a:xfrm>
        </p:spPr>
        <p:txBody>
          <a:bodyPr/>
          <a:lstStyle/>
          <a:p>
            <a:pPr>
              <a:defRPr/>
            </a:pPr>
            <a:r>
              <a:rPr lang="en-US" altLang="ja-JP" sz="4400" b="1" kern="0" dirty="0" smtClean="0">
                <a:solidFill>
                  <a:srgbClr val="000000"/>
                </a:solidFill>
                <a:latin typeface="+mn-ea"/>
              </a:rPr>
              <a:t>【</a:t>
            </a:r>
            <a:r>
              <a:rPr lang="ja-JP" altLang="en-US" sz="4400" b="1" kern="0" dirty="0" smtClean="0">
                <a:solidFill>
                  <a:srgbClr val="000000"/>
                </a:solidFill>
                <a:latin typeface="+mn-ea"/>
              </a:rPr>
              <a:t>講義３</a:t>
            </a:r>
            <a:r>
              <a:rPr lang="en-US" altLang="ja-JP" sz="4400" b="1" kern="0" dirty="0" smtClean="0">
                <a:solidFill>
                  <a:srgbClr val="000000"/>
                </a:solidFill>
                <a:latin typeface="+mn-ea"/>
              </a:rPr>
              <a:t>】</a:t>
            </a:r>
          </a:p>
          <a:p>
            <a:pPr>
              <a:defRPr/>
            </a:pPr>
            <a:r>
              <a:rPr lang="ja-JP" altLang="en-US" sz="4400" b="1" kern="0" dirty="0" smtClean="0">
                <a:solidFill>
                  <a:srgbClr val="000000"/>
                </a:solidFill>
                <a:latin typeface="+mn-ea"/>
              </a:rPr>
              <a:t>サービス</a:t>
            </a:r>
            <a:r>
              <a:rPr lang="ja-JP" altLang="en-US" sz="4400" b="1" kern="0" dirty="0">
                <a:solidFill>
                  <a:srgbClr val="000000"/>
                </a:solidFill>
                <a:latin typeface="+mn-ea"/>
              </a:rPr>
              <a:t>提供のプロセス</a:t>
            </a:r>
            <a:endParaRPr lang="en-US" altLang="ja-JP" sz="4400" b="1" kern="0" dirty="0">
              <a:solidFill>
                <a:srgbClr val="000000"/>
              </a:solidFill>
              <a:latin typeface="+mn-ea"/>
            </a:endParaRPr>
          </a:p>
          <a:p>
            <a:pPr>
              <a:defRPr/>
            </a:pPr>
            <a:endParaRPr lang="ja-JP" altLang="en-US" dirty="0">
              <a:latin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5" descr="イラスト　相談員 に対する画像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9625" y="2871788"/>
            <a:ext cx="2857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3"/>
          <p:cNvSpPr txBox="1">
            <a:spLocks noChangeArrowheads="1"/>
          </p:cNvSpPr>
          <p:nvPr/>
        </p:nvSpPr>
        <p:spPr bwMode="auto">
          <a:xfrm>
            <a:off x="1109663" y="1346200"/>
            <a:ext cx="198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b="0">
              <a:latin typeface="Tahoma" pitchFamily="34" charset="0"/>
            </a:endParaRPr>
          </a:p>
        </p:txBody>
      </p:sp>
      <p:sp>
        <p:nvSpPr>
          <p:cNvPr id="23558" name="AutoShape 5"/>
          <p:cNvSpPr>
            <a:spLocks noChangeArrowheads="1"/>
          </p:cNvSpPr>
          <p:nvPr/>
        </p:nvSpPr>
        <p:spPr bwMode="auto">
          <a:xfrm>
            <a:off x="3197225" y="1665288"/>
            <a:ext cx="5629275" cy="1223962"/>
          </a:xfrm>
          <a:prstGeom prst="cloudCallout">
            <a:avLst>
              <a:gd name="adj1" fmla="val -11893"/>
              <a:gd name="adj2" fmla="val 65359"/>
            </a:avLst>
          </a:prstGeom>
          <a:solidFill>
            <a:schemeClr val="bg1"/>
          </a:solidFill>
          <a:ln w="9525">
            <a:solidFill>
              <a:schemeClr val="tx1"/>
            </a:solidFill>
            <a:round/>
            <a:headEnd/>
            <a:tailEnd/>
          </a:ln>
          <a:effectLst>
            <a:outerShdw blurRad="50800" dist="38100" dir="2700000" algn="tl" rotWithShape="0">
              <a:prstClr val="black">
                <a:alpha val="40000"/>
              </a:prstClr>
            </a:outerShdw>
          </a:effectLst>
        </p:spPr>
        <p:txBody>
          <a:bodyPr/>
          <a:lstStyle/>
          <a:p>
            <a:pPr eaLnBrk="1" hangingPunct="1">
              <a:defRPr/>
            </a:pPr>
            <a:endParaRPr lang="ja-JP" altLang="ja-JP" b="0">
              <a:latin typeface="Tahoma" pitchFamily="34" charset="0"/>
              <a:ea typeface="ＭＳ Ｐゴシック" panose="020B0600070205080204" pitchFamily="50" charset="-128"/>
            </a:endParaRPr>
          </a:p>
        </p:txBody>
      </p:sp>
      <p:sp>
        <p:nvSpPr>
          <p:cNvPr id="2" name="Text Box 6"/>
          <p:cNvSpPr txBox="1">
            <a:spLocks noChangeArrowheads="1"/>
          </p:cNvSpPr>
          <p:nvPr/>
        </p:nvSpPr>
        <p:spPr bwMode="auto">
          <a:xfrm>
            <a:off x="3848100" y="1963738"/>
            <a:ext cx="4514850" cy="461962"/>
          </a:xfrm>
          <a:prstGeom prst="rect">
            <a:avLst/>
          </a:prstGeom>
          <a:noFill/>
          <a:ln w="9525">
            <a:noFill/>
            <a:miter lim="800000"/>
            <a:headEnd/>
            <a:tailEnd/>
          </a:ln>
        </p:spPr>
        <p:txBody>
          <a:bodyPr wrap="none">
            <a:spAutoFit/>
          </a:bodyPr>
          <a:lstStyle/>
          <a:p>
            <a:pPr eaLnBrk="1" hangingPunct="1">
              <a:defRPr/>
            </a:pPr>
            <a:r>
              <a:rPr lang="ja-JP" altLang="en-US" sz="2400" dirty="0">
                <a:latin typeface="+mj-ea"/>
                <a:ea typeface="+mj-ea"/>
              </a:rPr>
              <a:t>利用者の主訴を十分に傾聴する</a:t>
            </a:r>
          </a:p>
        </p:txBody>
      </p:sp>
      <p:sp>
        <p:nvSpPr>
          <p:cNvPr id="23563" name="AutoShape 10"/>
          <p:cNvSpPr>
            <a:spLocks noChangeArrowheads="1"/>
          </p:cNvSpPr>
          <p:nvPr/>
        </p:nvSpPr>
        <p:spPr bwMode="auto">
          <a:xfrm>
            <a:off x="1136650" y="5373688"/>
            <a:ext cx="5276850" cy="1136650"/>
          </a:xfrm>
          <a:prstGeom prst="wedgeEllipseCallout">
            <a:avLst>
              <a:gd name="adj1" fmla="val -28075"/>
              <a:gd name="adj2" fmla="val -90507"/>
            </a:avLst>
          </a:prstGeom>
          <a:solidFill>
            <a:schemeClr val="bg1"/>
          </a:solidFill>
          <a:ln w="9525">
            <a:solidFill>
              <a:schemeClr val="tx1"/>
            </a:solidFill>
            <a:round/>
            <a:headEnd/>
            <a:tailEnd/>
          </a:ln>
          <a:effectLst>
            <a:outerShdw blurRad="50800" dist="38100" dir="2700000" algn="tl" rotWithShape="0">
              <a:prstClr val="black">
                <a:alpha val="40000"/>
              </a:prstClr>
            </a:outerShdw>
          </a:effectLst>
        </p:spPr>
        <p:txBody>
          <a:bodyPr/>
          <a:lstStyle/>
          <a:p>
            <a:pPr eaLnBrk="1" hangingPunct="1">
              <a:defRPr/>
            </a:pPr>
            <a:endParaRPr lang="ja-JP" altLang="ja-JP" b="0">
              <a:latin typeface="Tahoma" pitchFamily="34" charset="0"/>
              <a:ea typeface="ＭＳ Ｐゴシック" panose="020B0600070205080204" pitchFamily="50" charset="-128"/>
            </a:endParaRPr>
          </a:p>
        </p:txBody>
      </p:sp>
      <p:sp>
        <p:nvSpPr>
          <p:cNvPr id="23560" name="Text Box 11"/>
          <p:cNvSpPr txBox="1">
            <a:spLocks noChangeArrowheads="1"/>
          </p:cNvSpPr>
          <p:nvPr/>
        </p:nvSpPr>
        <p:spPr bwMode="auto">
          <a:xfrm>
            <a:off x="2144713" y="5516563"/>
            <a:ext cx="3395662" cy="830262"/>
          </a:xfrm>
          <a:prstGeom prst="rect">
            <a:avLst/>
          </a:prstGeom>
          <a:noFill/>
          <a:ln w="9525">
            <a:noFill/>
            <a:miter lim="800000"/>
            <a:headEnd/>
            <a:tailEnd/>
          </a:ln>
        </p:spPr>
        <p:txBody>
          <a:bodyPr wrap="none">
            <a:spAutoFit/>
          </a:bodyPr>
          <a:lstStyle/>
          <a:p>
            <a:pPr eaLnBrk="1" hangingPunct="1">
              <a:defRPr/>
            </a:pPr>
            <a:r>
              <a:rPr lang="ja-JP" altLang="en-US" sz="2400" dirty="0">
                <a:latin typeface="+mj-ea"/>
                <a:ea typeface="+mj-ea"/>
              </a:rPr>
              <a:t>専門家に依頼するときは</a:t>
            </a:r>
          </a:p>
          <a:p>
            <a:pPr eaLnBrk="1" hangingPunct="1">
              <a:defRPr/>
            </a:pPr>
            <a:r>
              <a:rPr lang="ja-JP" altLang="en-US" sz="2400" dirty="0">
                <a:latin typeface="+mj-ea"/>
                <a:ea typeface="+mj-ea"/>
              </a:rPr>
              <a:t>利用者の了解をとる</a:t>
            </a:r>
          </a:p>
        </p:txBody>
      </p:sp>
      <p:sp>
        <p:nvSpPr>
          <p:cNvPr id="15" name="正方形/長方形 14"/>
          <p:cNvSpPr/>
          <p:nvPr/>
        </p:nvSpPr>
        <p:spPr>
          <a:xfrm>
            <a:off x="1639888" y="981075"/>
            <a:ext cx="6913562" cy="46196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ja-JP" altLang="en-US" sz="2400" dirty="0">
                <a:solidFill>
                  <a:prstClr val="black"/>
                </a:solidFill>
                <a:latin typeface="+mj-ea"/>
                <a:ea typeface="+mj-ea"/>
              </a:rPr>
              <a:t>アセスメントの過程は情報の収集と分析である。</a:t>
            </a:r>
          </a:p>
        </p:txBody>
      </p:sp>
      <p:sp>
        <p:nvSpPr>
          <p:cNvPr id="16" name="右矢印吹き出し 15"/>
          <p:cNvSpPr/>
          <p:nvPr/>
        </p:nvSpPr>
        <p:spPr>
          <a:xfrm>
            <a:off x="344488" y="3213100"/>
            <a:ext cx="3168650" cy="1570038"/>
          </a:xfrm>
          <a:prstGeom prst="rightArrowCallout">
            <a:avLst>
              <a:gd name="adj1" fmla="val 25000"/>
              <a:gd name="adj2" fmla="val 25000"/>
              <a:gd name="adj3" fmla="val 25000"/>
              <a:gd name="adj4" fmla="val 73592"/>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ja-JP" altLang="en-US" sz="2400" dirty="0">
                <a:solidFill>
                  <a:prstClr val="black"/>
                </a:solidFill>
                <a:latin typeface="+mj-ea"/>
                <a:ea typeface="+mj-ea"/>
              </a:rPr>
              <a:t>医師、教員、</a:t>
            </a:r>
          </a:p>
          <a:p>
            <a:pPr eaLnBrk="1" hangingPunct="1">
              <a:defRPr/>
            </a:pPr>
            <a:r>
              <a:rPr lang="ja-JP" altLang="en-US" sz="2400" dirty="0">
                <a:solidFill>
                  <a:prstClr val="black"/>
                </a:solidFill>
                <a:latin typeface="+mj-ea"/>
                <a:ea typeface="+mj-ea"/>
              </a:rPr>
              <a:t>心理判定員等の</a:t>
            </a:r>
          </a:p>
          <a:p>
            <a:pPr eaLnBrk="1" hangingPunct="1">
              <a:defRPr/>
            </a:pPr>
            <a:r>
              <a:rPr lang="ja-JP" altLang="en-US" sz="2400" dirty="0">
                <a:solidFill>
                  <a:prstClr val="black"/>
                </a:solidFill>
                <a:latin typeface="+mj-ea"/>
                <a:ea typeface="+mj-ea"/>
              </a:rPr>
              <a:t>専門家</a:t>
            </a:r>
          </a:p>
          <a:p>
            <a:pPr eaLnBrk="1" hangingPunct="1">
              <a:defRPr/>
            </a:pPr>
            <a:r>
              <a:rPr lang="ja-JP" altLang="en-US" sz="2400" dirty="0">
                <a:solidFill>
                  <a:prstClr val="black"/>
                </a:solidFill>
                <a:latin typeface="+mj-ea"/>
                <a:ea typeface="+mj-ea"/>
              </a:rPr>
              <a:t>からの情報入手</a:t>
            </a:r>
          </a:p>
        </p:txBody>
      </p:sp>
      <p:sp>
        <p:nvSpPr>
          <p:cNvPr id="17" name="左矢印吹き出し 16"/>
          <p:cNvSpPr/>
          <p:nvPr/>
        </p:nvSpPr>
        <p:spPr>
          <a:xfrm>
            <a:off x="5816600" y="2997200"/>
            <a:ext cx="3673475" cy="1938338"/>
          </a:xfrm>
          <a:prstGeom prst="leftArrowCallout">
            <a:avLst>
              <a:gd name="adj1" fmla="val 25000"/>
              <a:gd name="adj2" fmla="val 25000"/>
              <a:gd name="adj3" fmla="val 25000"/>
              <a:gd name="adj4" fmla="val 72176"/>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ja-JP" altLang="en-US" sz="2400" dirty="0">
                <a:solidFill>
                  <a:prstClr val="black"/>
                </a:solidFill>
                <a:latin typeface="+mj-ea"/>
                <a:ea typeface="+mj-ea"/>
              </a:rPr>
              <a:t>利用者の生活歴、家族状況、直面している課題、課題がもたらす不安や葛藤</a:t>
            </a:r>
          </a:p>
        </p:txBody>
      </p:sp>
      <p:sp>
        <p:nvSpPr>
          <p:cNvPr id="23566" name="AutoShape 14"/>
          <p:cNvSpPr>
            <a:spLocks noChangeArrowheads="1"/>
          </p:cNvSpPr>
          <p:nvPr/>
        </p:nvSpPr>
        <p:spPr bwMode="auto">
          <a:xfrm>
            <a:off x="200025" y="1628775"/>
            <a:ext cx="2595563" cy="1295400"/>
          </a:xfrm>
          <a:prstGeom prst="cloudCallout">
            <a:avLst>
              <a:gd name="adj1" fmla="val 29561"/>
              <a:gd name="adj2" fmla="val -65277"/>
            </a:avLst>
          </a:prstGeom>
          <a:solidFill>
            <a:schemeClr val="bg1"/>
          </a:solidFill>
          <a:ln w="12700">
            <a:solidFill>
              <a:schemeClr val="tx1"/>
            </a:solidFill>
            <a:round/>
            <a:headEnd/>
            <a:tailEnd/>
          </a:ln>
          <a:effectLst>
            <a:outerShdw blurRad="50800" dist="38100" dir="2700000" algn="tl" rotWithShape="0">
              <a:prstClr val="black">
                <a:alpha val="40000"/>
              </a:prstClr>
            </a:outerShdw>
          </a:effectLst>
        </p:spPr>
        <p:txBody>
          <a:bodyPr lIns="74295" tIns="8890" rIns="74295" bIns="8890" anchor="ctr"/>
          <a:lstStyle/>
          <a:p>
            <a:pPr eaLnBrk="1" hangingPunct="1">
              <a:defRPr/>
            </a:pPr>
            <a:r>
              <a:rPr lang="ja-JP" altLang="en-US" sz="2000" dirty="0">
                <a:latin typeface="+mj-ea"/>
                <a:ea typeface="+mj-ea"/>
              </a:rPr>
              <a:t>利用者と支援者の</a:t>
            </a:r>
            <a:r>
              <a:rPr lang="ja-JP" altLang="en-US" sz="2000" dirty="0">
                <a:solidFill>
                  <a:srgbClr val="7030A0"/>
                </a:solidFill>
                <a:latin typeface="+mj-ea"/>
                <a:ea typeface="+mj-ea"/>
              </a:rPr>
              <a:t>相互理解</a:t>
            </a:r>
            <a:r>
              <a:rPr lang="ja-JP" altLang="en-US" sz="2000" dirty="0">
                <a:latin typeface="+mj-ea"/>
                <a:ea typeface="+mj-ea"/>
              </a:rPr>
              <a:t>の場</a:t>
            </a:r>
          </a:p>
        </p:txBody>
      </p:sp>
      <p:sp>
        <p:nvSpPr>
          <p:cNvPr id="3" name="下矢印 2"/>
          <p:cNvSpPr/>
          <p:nvPr/>
        </p:nvSpPr>
        <p:spPr>
          <a:xfrm rot="20480111">
            <a:off x="7907338" y="2549525"/>
            <a:ext cx="360362" cy="498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5789" name="テキスト ボックス 4"/>
          <p:cNvSpPr txBox="1">
            <a:spLocks noChangeArrowheads="1"/>
          </p:cNvSpPr>
          <p:nvPr/>
        </p:nvSpPr>
        <p:spPr bwMode="auto">
          <a:xfrm>
            <a:off x="200025" y="115888"/>
            <a:ext cx="6048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a:latin typeface="Arial" charset="0"/>
              </a:rPr>
              <a:t>アセスメントは・・・</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7"/>
          <p:cNvSpPr txBox="1">
            <a:spLocks noChangeArrowheads="1"/>
          </p:cNvSpPr>
          <p:nvPr/>
        </p:nvSpPr>
        <p:spPr bwMode="auto">
          <a:xfrm>
            <a:off x="8266113" y="4076700"/>
            <a:ext cx="1512887" cy="1246188"/>
          </a:xfrm>
          <a:prstGeom prst="wedgeRoundRectCallout">
            <a:avLst>
              <a:gd name="adj1" fmla="val -55059"/>
              <a:gd name="adj2" fmla="val -98783"/>
              <a:gd name="adj3" fmla="val 16667"/>
            </a:avLst>
          </a:prstGeom>
          <a:solidFill>
            <a:schemeClr val="bg1"/>
          </a:solidFill>
          <a:ln w="12700" algn="ctr">
            <a:solidFill>
              <a:schemeClr val="tx1"/>
            </a:solidFill>
            <a:miter lim="800000"/>
            <a:headEnd/>
            <a:tailEnd/>
          </a:ln>
          <a:effectLst>
            <a:outerShdw blurRad="50800" dist="38100" dir="2700000" algn="tl" rotWithShape="0">
              <a:prstClr val="black">
                <a:alpha val="40000"/>
              </a:prstClr>
            </a:outerShdw>
          </a:effectLst>
        </p:spPr>
        <p:txBody>
          <a:bodyPr lIns="74295" tIns="8890" rIns="74295" bIns="8890">
            <a:spAutoFit/>
          </a:bodyPr>
          <a:lstStyle/>
          <a:p>
            <a:pPr eaLnBrk="1" hangingPunct="1">
              <a:spcBef>
                <a:spcPct val="50000"/>
              </a:spcBef>
              <a:defRPr/>
            </a:pPr>
            <a:r>
              <a:rPr lang="ja-JP" altLang="en-US" b="0" dirty="0">
                <a:latin typeface="HGP創英角ｺﾞｼｯｸUB" panose="020B0900000000000000" pitchFamily="50" charset="-128"/>
                <a:ea typeface="HGP創英角ｺﾞｼｯｸUB" panose="020B0900000000000000" pitchFamily="50" charset="-128"/>
              </a:rPr>
              <a:t>初期状態を把握するためのアセスメントシート例</a:t>
            </a:r>
          </a:p>
        </p:txBody>
      </p:sp>
      <p:pic>
        <p:nvPicPr>
          <p:cNvPr id="77827"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15888"/>
            <a:ext cx="4537075" cy="660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28" name="Picture 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538" y="549275"/>
            <a:ext cx="4622800" cy="295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304800" y="1524000"/>
            <a:ext cx="928846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eaLnBrk="1" hangingPunct="1">
              <a:lnSpc>
                <a:spcPct val="90000"/>
              </a:lnSpc>
              <a:spcAft>
                <a:spcPct val="15000"/>
              </a:spcAft>
              <a:defRPr/>
            </a:pPr>
            <a:r>
              <a:rPr lang="ja-JP" altLang="en-US" sz="2000" dirty="0">
                <a:latin typeface="+mj-ea"/>
                <a:ea typeface="+mj-ea"/>
              </a:rPr>
              <a:t>・　利用者や家族の</a:t>
            </a:r>
            <a:r>
              <a:rPr lang="ja-JP" altLang="en-US" sz="2000" dirty="0">
                <a:solidFill>
                  <a:srgbClr val="7030A0"/>
                </a:solidFill>
                <a:latin typeface="+mj-ea"/>
                <a:ea typeface="+mj-ea"/>
              </a:rPr>
              <a:t>意向を把握</a:t>
            </a:r>
            <a:r>
              <a:rPr lang="ja-JP" altLang="en-US" sz="2000" dirty="0">
                <a:latin typeface="+mj-ea"/>
                <a:ea typeface="+mj-ea"/>
              </a:rPr>
              <a:t>する</a:t>
            </a:r>
          </a:p>
          <a:p>
            <a:pPr eaLnBrk="1" hangingPunct="1">
              <a:lnSpc>
                <a:spcPct val="90000"/>
              </a:lnSpc>
              <a:spcAft>
                <a:spcPct val="15000"/>
              </a:spcAft>
              <a:defRPr/>
            </a:pPr>
            <a:r>
              <a:rPr lang="ja-JP" altLang="en-US" sz="2000" dirty="0">
                <a:latin typeface="+mj-ea"/>
                <a:ea typeface="+mj-ea"/>
              </a:rPr>
              <a:t>・　訓練や就労状況、置かれている</a:t>
            </a:r>
            <a:r>
              <a:rPr lang="ja-JP" altLang="en-US" sz="2000" dirty="0">
                <a:solidFill>
                  <a:srgbClr val="7030A0"/>
                </a:solidFill>
                <a:latin typeface="+mj-ea"/>
                <a:ea typeface="+mj-ea"/>
              </a:rPr>
              <a:t>環境などの状況を把握</a:t>
            </a:r>
            <a:r>
              <a:rPr lang="ja-JP" altLang="en-US" sz="2000" dirty="0">
                <a:latin typeface="+mj-ea"/>
                <a:ea typeface="+mj-ea"/>
              </a:rPr>
              <a:t>する</a:t>
            </a:r>
          </a:p>
          <a:p>
            <a:pPr eaLnBrk="1" hangingPunct="1">
              <a:lnSpc>
                <a:spcPct val="90000"/>
              </a:lnSpc>
              <a:spcAft>
                <a:spcPct val="15000"/>
              </a:spcAft>
              <a:defRPr/>
            </a:pPr>
            <a:r>
              <a:rPr lang="ja-JP" altLang="en-US" sz="2000" dirty="0">
                <a:latin typeface="+mj-ea"/>
                <a:ea typeface="+mj-ea"/>
              </a:rPr>
              <a:t>・　利用できる</a:t>
            </a:r>
            <a:r>
              <a:rPr lang="ja-JP" altLang="en-US" sz="2000" dirty="0">
                <a:solidFill>
                  <a:srgbClr val="7030A0"/>
                </a:solidFill>
                <a:latin typeface="+mj-ea"/>
                <a:ea typeface="+mj-ea"/>
              </a:rPr>
              <a:t>社会資源や関係機関を把握</a:t>
            </a:r>
            <a:r>
              <a:rPr lang="ja-JP" altLang="en-US" sz="2000" dirty="0">
                <a:latin typeface="+mj-ea"/>
                <a:ea typeface="+mj-ea"/>
              </a:rPr>
              <a:t>する</a:t>
            </a:r>
          </a:p>
        </p:txBody>
      </p:sp>
      <p:sp>
        <p:nvSpPr>
          <p:cNvPr id="25604" name="Rectangle 4"/>
          <p:cNvSpPr>
            <a:spLocks noChangeArrowheads="1"/>
          </p:cNvSpPr>
          <p:nvPr/>
        </p:nvSpPr>
        <p:spPr bwMode="auto">
          <a:xfrm>
            <a:off x="457200" y="2819400"/>
            <a:ext cx="1865313"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b="0" dirty="0">
                <a:latin typeface="+mj-ea"/>
                <a:ea typeface="+mj-ea"/>
              </a:rPr>
              <a:t>　</a:t>
            </a:r>
            <a:r>
              <a:rPr lang="ja-JP" altLang="en-US" sz="2000" dirty="0">
                <a:latin typeface="+mj-ea"/>
                <a:ea typeface="+mj-ea"/>
              </a:rPr>
              <a:t>実施方法</a:t>
            </a:r>
          </a:p>
        </p:txBody>
      </p:sp>
      <p:sp>
        <p:nvSpPr>
          <p:cNvPr id="25605" name="Rectangle 5"/>
          <p:cNvSpPr>
            <a:spLocks noChangeArrowheads="1"/>
          </p:cNvSpPr>
          <p:nvPr/>
        </p:nvSpPr>
        <p:spPr bwMode="auto">
          <a:xfrm>
            <a:off x="228600" y="3313113"/>
            <a:ext cx="9378950" cy="2032000"/>
          </a:xfrm>
          <a:prstGeom prst="rect">
            <a:avLst/>
          </a:prstGeom>
          <a:noFill/>
          <a:ln w="12700">
            <a:noFill/>
            <a:miter lim="800000"/>
            <a:headEnd/>
            <a:tailEnd/>
          </a:ln>
        </p:spPr>
        <p:txBody>
          <a:bodyPr lIns="91430" tIns="45714" rIns="91430" bIns="45714" anchor="ctr">
            <a:spAutoFit/>
          </a:bodyPr>
          <a:lstStyle/>
          <a:p>
            <a:pPr lvl="1" eaLnBrk="1" hangingPunct="1">
              <a:tabLst>
                <a:tab pos="800100" algn="l"/>
              </a:tabLst>
              <a:defRPr/>
            </a:pPr>
            <a:r>
              <a:rPr lang="ja-JP" altLang="en-US" dirty="0">
                <a:latin typeface="+mj-ea"/>
                <a:ea typeface="+mj-ea"/>
              </a:rPr>
              <a:t>　・　信頼関係の確立を基礎とし、</a:t>
            </a:r>
            <a:r>
              <a:rPr lang="ja-JP" altLang="en-US" dirty="0">
                <a:solidFill>
                  <a:srgbClr val="7030A0"/>
                </a:solidFill>
                <a:latin typeface="+mj-ea"/>
                <a:ea typeface="+mj-ea"/>
              </a:rPr>
              <a:t>面接</a:t>
            </a:r>
            <a:r>
              <a:rPr lang="ja-JP" altLang="en-US" dirty="0">
                <a:latin typeface="+mj-ea"/>
                <a:ea typeface="+mj-ea"/>
              </a:rPr>
              <a:t>などにより把握する</a:t>
            </a:r>
          </a:p>
          <a:p>
            <a:pPr marL="808038" lvl="1" indent="-350838" eaLnBrk="1" hangingPunct="1">
              <a:tabLst>
                <a:tab pos="800100" algn="l"/>
              </a:tabLst>
              <a:defRPr/>
            </a:pPr>
            <a:r>
              <a:rPr lang="ja-JP" altLang="en-US" dirty="0">
                <a:latin typeface="+mj-ea"/>
                <a:ea typeface="+mj-ea"/>
              </a:rPr>
              <a:t>　・　コミュニケーションの障害を有する障害者については、</a:t>
            </a:r>
            <a:r>
              <a:rPr lang="ja-JP" altLang="en-US" dirty="0">
                <a:solidFill>
                  <a:srgbClr val="7030A0"/>
                </a:solidFill>
                <a:latin typeface="+mj-ea"/>
                <a:ea typeface="+mj-ea"/>
              </a:rPr>
              <a:t>わかりやすい言葉</a:t>
            </a:r>
            <a:r>
              <a:rPr lang="ja-JP" altLang="en-US" dirty="0">
                <a:latin typeface="+mj-ea"/>
                <a:ea typeface="+mj-ea"/>
              </a:rPr>
              <a:t>で意向などを把握する</a:t>
            </a:r>
          </a:p>
          <a:p>
            <a:pPr lvl="1" eaLnBrk="1" hangingPunct="1">
              <a:tabLst>
                <a:tab pos="800100" algn="l"/>
              </a:tabLst>
              <a:defRPr/>
            </a:pPr>
            <a:r>
              <a:rPr lang="ja-JP" altLang="en-US" dirty="0">
                <a:latin typeface="+mj-ea"/>
                <a:ea typeface="+mj-ea"/>
              </a:rPr>
              <a:t>　・　</a:t>
            </a:r>
            <a:r>
              <a:rPr lang="ja-JP" altLang="en-US" dirty="0">
                <a:solidFill>
                  <a:srgbClr val="7030A0"/>
                </a:solidFill>
                <a:latin typeface="+mj-ea"/>
                <a:ea typeface="+mj-ea"/>
              </a:rPr>
              <a:t>家族の意向</a:t>
            </a:r>
            <a:r>
              <a:rPr lang="ja-JP" altLang="en-US" dirty="0">
                <a:latin typeface="+mj-ea"/>
                <a:ea typeface="+mj-ea"/>
              </a:rPr>
              <a:t>も把握する（家族と本人の意向が一致しているとは限らない）</a:t>
            </a:r>
          </a:p>
          <a:p>
            <a:pPr lvl="1" eaLnBrk="1" hangingPunct="1">
              <a:tabLst>
                <a:tab pos="800100" algn="l"/>
              </a:tabLst>
              <a:defRPr/>
            </a:pPr>
            <a:r>
              <a:rPr lang="ja-JP" altLang="en-US" dirty="0">
                <a:latin typeface="+mj-ea"/>
                <a:ea typeface="+mj-ea"/>
              </a:rPr>
              <a:t>　・　</a:t>
            </a:r>
            <a:r>
              <a:rPr lang="ja-JP" altLang="en-US" dirty="0">
                <a:solidFill>
                  <a:srgbClr val="7030A0"/>
                </a:solidFill>
                <a:latin typeface="+mj-ea"/>
                <a:ea typeface="+mj-ea"/>
              </a:rPr>
              <a:t>訓練や就労状況、環境などの状況</a:t>
            </a:r>
            <a:r>
              <a:rPr lang="ja-JP" altLang="en-US" dirty="0">
                <a:latin typeface="+mj-ea"/>
                <a:ea typeface="+mj-ea"/>
              </a:rPr>
              <a:t>を把握する</a:t>
            </a:r>
          </a:p>
          <a:p>
            <a:pPr lvl="1" eaLnBrk="1" hangingPunct="1">
              <a:tabLst>
                <a:tab pos="800100" algn="l"/>
              </a:tabLst>
              <a:defRPr/>
            </a:pPr>
            <a:r>
              <a:rPr lang="ja-JP" altLang="en-US" dirty="0">
                <a:latin typeface="+mj-ea"/>
                <a:ea typeface="+mj-ea"/>
              </a:rPr>
              <a:t>　・　今後</a:t>
            </a:r>
            <a:r>
              <a:rPr lang="ja-JP" altLang="en-US" dirty="0">
                <a:solidFill>
                  <a:srgbClr val="7030A0"/>
                </a:solidFill>
                <a:latin typeface="+mj-ea"/>
                <a:ea typeface="+mj-ea"/>
              </a:rPr>
              <a:t>利用できる社会資源</a:t>
            </a:r>
            <a:r>
              <a:rPr lang="ja-JP" altLang="en-US" dirty="0">
                <a:latin typeface="+mj-ea"/>
                <a:ea typeface="+mj-ea"/>
              </a:rPr>
              <a:t>や</a:t>
            </a:r>
            <a:r>
              <a:rPr lang="ja-JP" altLang="en-US" dirty="0">
                <a:solidFill>
                  <a:srgbClr val="7030A0"/>
                </a:solidFill>
                <a:latin typeface="+mj-ea"/>
                <a:ea typeface="+mj-ea"/>
              </a:rPr>
              <a:t>関係機関との連携の状況</a:t>
            </a:r>
            <a:r>
              <a:rPr lang="ja-JP" altLang="en-US" dirty="0">
                <a:latin typeface="+mj-ea"/>
                <a:ea typeface="+mj-ea"/>
              </a:rPr>
              <a:t>について把握する</a:t>
            </a:r>
          </a:p>
          <a:p>
            <a:pPr lvl="1" eaLnBrk="1" hangingPunct="1">
              <a:tabLst>
                <a:tab pos="800100" algn="l"/>
              </a:tabLst>
              <a:defRPr/>
            </a:pPr>
            <a:r>
              <a:rPr lang="ja-JP" altLang="en-US" dirty="0">
                <a:latin typeface="+mj-ea"/>
                <a:ea typeface="+mj-ea"/>
              </a:rPr>
              <a:t>　・　利用者の基本的ニーズの状況を記録しておく</a:t>
            </a:r>
            <a:endParaRPr lang="ja-JP" altLang="en-US" dirty="0">
              <a:solidFill>
                <a:srgbClr val="A50021"/>
              </a:solidFill>
              <a:latin typeface="+mj-ea"/>
              <a:ea typeface="+mj-ea"/>
            </a:endParaRPr>
          </a:p>
        </p:txBody>
      </p:sp>
      <p:sp>
        <p:nvSpPr>
          <p:cNvPr id="25606" name="Rectangle 6"/>
          <p:cNvSpPr>
            <a:spLocks noChangeArrowheads="1"/>
          </p:cNvSpPr>
          <p:nvPr/>
        </p:nvSpPr>
        <p:spPr bwMode="auto">
          <a:xfrm>
            <a:off x="457200" y="5410200"/>
            <a:ext cx="2047875"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5607" name="Text Box 7"/>
          <p:cNvSpPr txBox="1">
            <a:spLocks noChangeArrowheads="1"/>
          </p:cNvSpPr>
          <p:nvPr/>
        </p:nvSpPr>
        <p:spPr bwMode="auto">
          <a:xfrm>
            <a:off x="849313" y="5949950"/>
            <a:ext cx="6396037" cy="295275"/>
          </a:xfrm>
          <a:prstGeom prst="rect">
            <a:avLst/>
          </a:prstGeom>
          <a:noFill/>
          <a:ln w="12700">
            <a:noFill/>
            <a:miter lim="800000"/>
            <a:headEnd/>
            <a:tailEnd/>
          </a:ln>
        </p:spPr>
        <p:txBody>
          <a:bodyPr lIns="74295" tIns="8890" rIns="74295" bIns="8890">
            <a:spAutoFit/>
          </a:bodyPr>
          <a:lstStyle/>
          <a:p>
            <a:pPr eaLnBrk="1" hangingPunct="1">
              <a:spcBef>
                <a:spcPct val="50000"/>
              </a:spcBef>
              <a:defRPr/>
            </a:pPr>
            <a:r>
              <a:rPr lang="ja-JP" altLang="en-US" dirty="0">
                <a:latin typeface="+mj-ea"/>
                <a:ea typeface="+mj-ea"/>
              </a:rPr>
              <a:t>・利用者のニーズ把握票（アセスメントシートＮｏ２）　　　　　　　　　　</a:t>
            </a:r>
          </a:p>
        </p:txBody>
      </p:sp>
      <p:sp>
        <p:nvSpPr>
          <p:cNvPr id="79879" name="AutoShape 9"/>
          <p:cNvSpPr>
            <a:spLocks noChangeArrowheads="1"/>
          </p:cNvSpPr>
          <p:nvPr/>
        </p:nvSpPr>
        <p:spPr bwMode="auto">
          <a:xfrm>
            <a:off x="1295400" y="228600"/>
            <a:ext cx="7315200" cy="10668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latin typeface="HGP創英角ｺﾞｼｯｸUB" pitchFamily="50" charset="-128"/>
                <a:ea typeface="HGP創英角ｺﾞｼｯｸUB" pitchFamily="50" charset="-128"/>
              </a:rPr>
              <a:t>(2)</a:t>
            </a:r>
            <a:r>
              <a:rPr lang="ja-JP" altLang="en-US" sz="2800" b="0">
                <a:latin typeface="HGP創英角ｺﾞｼｯｸUB" pitchFamily="50" charset="-128"/>
                <a:ea typeface="HGP創英角ｺﾞｼｯｸUB" pitchFamily="50" charset="-128"/>
              </a:rPr>
              <a:t>アセスメント</a:t>
            </a:r>
          </a:p>
          <a:p>
            <a:pPr algn="ctr" eaLnBrk="1" hangingPunct="1">
              <a:spcBef>
                <a:spcPct val="0"/>
              </a:spcBef>
              <a:buFontTx/>
              <a:buNone/>
            </a:pPr>
            <a:r>
              <a:rPr lang="ja-JP" altLang="en-US" sz="2800" b="0">
                <a:latin typeface="HGP創英角ｺﾞｼｯｸUB" pitchFamily="50" charset="-128"/>
                <a:ea typeface="HGP創英角ｺﾞｼｯｸUB" pitchFamily="50" charset="-128"/>
              </a:rPr>
              <a:t>②　基本的ニーズの把握</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ChangeArrowheads="1"/>
          </p:cNvSpPr>
          <p:nvPr/>
        </p:nvSpPr>
        <p:spPr bwMode="auto">
          <a:xfrm>
            <a:off x="309563" y="1500188"/>
            <a:ext cx="9288462" cy="1011237"/>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eaLnBrk="1" hangingPunct="1">
              <a:lnSpc>
                <a:spcPct val="90000"/>
              </a:lnSpc>
              <a:spcAft>
                <a:spcPct val="15000"/>
              </a:spcAft>
              <a:defRPr/>
            </a:pPr>
            <a:r>
              <a:rPr lang="ja-JP" altLang="en-US" sz="2000" dirty="0">
                <a:latin typeface="+mj-ea"/>
                <a:ea typeface="+mj-ea"/>
              </a:rPr>
              <a:t>・　利用者の初期状態や基本的ニーズの把握から、</a:t>
            </a:r>
            <a:r>
              <a:rPr lang="ja-JP" altLang="en-US" sz="2000" dirty="0">
                <a:solidFill>
                  <a:srgbClr val="7030A0"/>
                </a:solidFill>
                <a:latin typeface="+mj-ea"/>
                <a:ea typeface="+mj-ea"/>
              </a:rPr>
              <a:t>課題を整理</a:t>
            </a:r>
            <a:r>
              <a:rPr lang="ja-JP" altLang="en-US" sz="2000" dirty="0">
                <a:latin typeface="+mj-ea"/>
                <a:ea typeface="+mj-ea"/>
              </a:rPr>
              <a:t>する</a:t>
            </a:r>
          </a:p>
          <a:p>
            <a:pPr eaLnBrk="1" hangingPunct="1">
              <a:lnSpc>
                <a:spcPct val="90000"/>
              </a:lnSpc>
              <a:spcAft>
                <a:spcPct val="15000"/>
              </a:spcAft>
              <a:defRPr/>
            </a:pPr>
            <a:r>
              <a:rPr lang="ja-JP" altLang="en-US" sz="2000" dirty="0">
                <a:latin typeface="+mj-ea"/>
                <a:ea typeface="+mj-ea"/>
              </a:rPr>
              <a:t>・　課題の整理に当たっては、</a:t>
            </a:r>
            <a:r>
              <a:rPr lang="ja-JP" altLang="en-US" sz="2000" dirty="0">
                <a:solidFill>
                  <a:srgbClr val="7030A0"/>
                </a:solidFill>
                <a:latin typeface="+mj-ea"/>
                <a:ea typeface="+mj-ea"/>
              </a:rPr>
              <a:t>全体の課題と各分野別の課題</a:t>
            </a:r>
            <a:r>
              <a:rPr lang="ja-JP" altLang="en-US" sz="2000" dirty="0">
                <a:latin typeface="+mj-ea"/>
                <a:ea typeface="+mj-ea"/>
              </a:rPr>
              <a:t>を整理する</a:t>
            </a:r>
          </a:p>
          <a:p>
            <a:pPr eaLnBrk="1" hangingPunct="1">
              <a:lnSpc>
                <a:spcPct val="90000"/>
              </a:lnSpc>
              <a:spcAft>
                <a:spcPct val="15000"/>
              </a:spcAft>
              <a:defRPr/>
            </a:pPr>
            <a:r>
              <a:rPr lang="ja-JP" altLang="en-US" sz="2000" dirty="0">
                <a:latin typeface="+mj-ea"/>
                <a:ea typeface="+mj-ea"/>
              </a:rPr>
              <a:t>・　課題の整理にあたっては、</a:t>
            </a:r>
            <a:r>
              <a:rPr lang="ja-JP" altLang="en-US" sz="2000" dirty="0">
                <a:solidFill>
                  <a:srgbClr val="7030A0"/>
                </a:solidFill>
                <a:latin typeface="+mj-ea"/>
                <a:ea typeface="+mj-ea"/>
              </a:rPr>
              <a:t>優先順位</a:t>
            </a:r>
            <a:r>
              <a:rPr lang="ja-JP" altLang="en-US" sz="2000" dirty="0">
                <a:latin typeface="+mj-ea"/>
                <a:ea typeface="+mj-ea"/>
              </a:rPr>
              <a:t>を設定する</a:t>
            </a:r>
          </a:p>
        </p:txBody>
      </p:sp>
      <p:sp>
        <p:nvSpPr>
          <p:cNvPr id="26628" name="Rectangle 4"/>
          <p:cNvSpPr>
            <a:spLocks noChangeArrowheads="1"/>
          </p:cNvSpPr>
          <p:nvPr/>
        </p:nvSpPr>
        <p:spPr bwMode="auto">
          <a:xfrm>
            <a:off x="452438" y="2786063"/>
            <a:ext cx="1865312"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b="0" dirty="0">
                <a:latin typeface="+mj-ea"/>
                <a:ea typeface="+mj-ea"/>
              </a:rPr>
              <a:t>　</a:t>
            </a:r>
            <a:r>
              <a:rPr lang="ja-JP" altLang="en-US" sz="2000" dirty="0">
                <a:latin typeface="+mj-ea"/>
                <a:ea typeface="+mj-ea"/>
              </a:rPr>
              <a:t>実施方法</a:t>
            </a:r>
          </a:p>
        </p:txBody>
      </p:sp>
      <p:sp>
        <p:nvSpPr>
          <p:cNvPr id="26629" name="Rectangle 5"/>
          <p:cNvSpPr>
            <a:spLocks noChangeArrowheads="1"/>
          </p:cNvSpPr>
          <p:nvPr/>
        </p:nvSpPr>
        <p:spPr bwMode="auto">
          <a:xfrm>
            <a:off x="128588" y="3246438"/>
            <a:ext cx="9378950" cy="1754187"/>
          </a:xfrm>
          <a:prstGeom prst="rect">
            <a:avLst/>
          </a:prstGeom>
          <a:noFill/>
          <a:ln w="12700">
            <a:noFill/>
            <a:miter lim="800000"/>
            <a:headEnd/>
            <a:tailEnd/>
          </a:ln>
        </p:spPr>
        <p:txBody>
          <a:bodyPr lIns="91430" tIns="45714" rIns="91430" bIns="45714" anchor="ctr">
            <a:spAutoFit/>
          </a:bodyPr>
          <a:lstStyle/>
          <a:p>
            <a:pPr marL="808038" lvl="1" indent="-350838" eaLnBrk="1" hangingPunct="1">
              <a:tabLst>
                <a:tab pos="800100" algn="l"/>
              </a:tabLst>
              <a:defRPr/>
            </a:pPr>
            <a:r>
              <a:rPr lang="ja-JP" altLang="en-US" dirty="0">
                <a:latin typeface="+mj-ea"/>
                <a:ea typeface="+mj-ea"/>
              </a:rPr>
              <a:t>　・　利用者の初期状態や基本的ニーズから、支援者の気づきなどを踏まえ、解決すべき課題を整理する</a:t>
            </a:r>
          </a:p>
          <a:p>
            <a:pPr lvl="1" eaLnBrk="1" hangingPunct="1">
              <a:tabLst>
                <a:tab pos="800100" algn="l"/>
              </a:tabLst>
              <a:defRPr/>
            </a:pPr>
            <a:r>
              <a:rPr lang="ja-JP" altLang="en-US" dirty="0">
                <a:latin typeface="+mj-ea"/>
                <a:ea typeface="+mj-ea"/>
              </a:rPr>
              <a:t>　・　解決すべき課題を、全体の課題と各分野別の課題に整理する</a:t>
            </a:r>
          </a:p>
          <a:p>
            <a:pPr marL="808038" lvl="1" indent="-350838" eaLnBrk="1" hangingPunct="1">
              <a:tabLst>
                <a:tab pos="800100" algn="l"/>
              </a:tabLst>
              <a:defRPr/>
            </a:pPr>
            <a:r>
              <a:rPr lang="ja-JP" altLang="en-US" dirty="0">
                <a:latin typeface="+mj-ea"/>
                <a:ea typeface="+mj-ea"/>
              </a:rPr>
              <a:t>　・　各分野別の課題については、支援計画を作成するときの優先順位のために</a:t>
            </a:r>
            <a:r>
              <a:rPr lang="ja-JP" altLang="en-US" dirty="0">
                <a:solidFill>
                  <a:srgbClr val="7030A0"/>
                </a:solidFill>
                <a:latin typeface="+mj-ea"/>
                <a:ea typeface="+mj-ea"/>
              </a:rPr>
              <a:t>重要度・緊急度などを考慮</a:t>
            </a:r>
            <a:r>
              <a:rPr lang="ja-JP" altLang="en-US" dirty="0">
                <a:latin typeface="+mj-ea"/>
                <a:ea typeface="+mj-ea"/>
              </a:rPr>
              <a:t>しておく</a:t>
            </a:r>
          </a:p>
          <a:p>
            <a:pPr lvl="1" eaLnBrk="1" hangingPunct="1">
              <a:tabLst>
                <a:tab pos="800100" algn="l"/>
              </a:tabLst>
              <a:defRPr/>
            </a:pPr>
            <a:r>
              <a:rPr lang="ja-JP" altLang="en-US" dirty="0">
                <a:latin typeface="+mj-ea"/>
                <a:ea typeface="+mj-ea"/>
              </a:rPr>
              <a:t>　・　課題の整理を記録しておく</a:t>
            </a:r>
            <a:endParaRPr lang="ja-JP" altLang="en-US" dirty="0">
              <a:solidFill>
                <a:srgbClr val="A50021"/>
              </a:solidFill>
              <a:latin typeface="+mj-ea"/>
              <a:ea typeface="+mj-ea"/>
            </a:endParaRPr>
          </a:p>
        </p:txBody>
      </p:sp>
      <p:sp>
        <p:nvSpPr>
          <p:cNvPr id="26630" name="Rectangle 6"/>
          <p:cNvSpPr>
            <a:spLocks noChangeArrowheads="1"/>
          </p:cNvSpPr>
          <p:nvPr/>
        </p:nvSpPr>
        <p:spPr bwMode="auto">
          <a:xfrm>
            <a:off x="488950" y="5257800"/>
            <a:ext cx="2160588"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6631" name="Text Box 7"/>
          <p:cNvSpPr txBox="1">
            <a:spLocks noChangeArrowheads="1"/>
          </p:cNvSpPr>
          <p:nvPr/>
        </p:nvSpPr>
        <p:spPr bwMode="auto">
          <a:xfrm>
            <a:off x="762000" y="5867400"/>
            <a:ext cx="5486400" cy="293688"/>
          </a:xfrm>
          <a:prstGeom prst="rect">
            <a:avLst/>
          </a:prstGeom>
          <a:noFill/>
          <a:ln w="12700">
            <a:noFill/>
            <a:miter lim="800000"/>
            <a:headEnd/>
            <a:tailEnd/>
          </a:ln>
        </p:spPr>
        <p:txBody>
          <a:bodyPr lIns="74295" tIns="8890" rIns="74295" bIns="8890">
            <a:spAutoFit/>
          </a:bodyPr>
          <a:lstStyle/>
          <a:p>
            <a:pPr eaLnBrk="1" hangingPunct="1">
              <a:spcBef>
                <a:spcPct val="50000"/>
              </a:spcBef>
              <a:defRPr/>
            </a:pPr>
            <a:r>
              <a:rPr lang="ja-JP" altLang="en-US" dirty="0">
                <a:latin typeface="+mj-ea"/>
                <a:ea typeface="+mj-ea"/>
              </a:rPr>
              <a:t>・課題の整理表　　　　　　　　　　　　　　　　　　　　　　</a:t>
            </a:r>
          </a:p>
        </p:txBody>
      </p:sp>
      <p:sp>
        <p:nvSpPr>
          <p:cNvPr id="81927" name="Text Box 8"/>
          <p:cNvSpPr txBox="1">
            <a:spLocks noChangeArrowheads="1"/>
          </p:cNvSpPr>
          <p:nvPr/>
        </p:nvSpPr>
        <p:spPr bwMode="auto">
          <a:xfrm>
            <a:off x="1676400" y="457200"/>
            <a:ext cx="609600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4295" tIns="8890" rIns="74295" bIns="8890">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endParaRPr lang="ja-JP" altLang="ja-JP" sz="1800">
              <a:latin typeface="Arial" charset="0"/>
            </a:endParaRPr>
          </a:p>
        </p:txBody>
      </p:sp>
      <p:sp>
        <p:nvSpPr>
          <p:cNvPr id="81928" name="AutoShape 10"/>
          <p:cNvSpPr>
            <a:spLocks noChangeArrowheads="1"/>
          </p:cNvSpPr>
          <p:nvPr/>
        </p:nvSpPr>
        <p:spPr bwMode="auto">
          <a:xfrm>
            <a:off x="1295400" y="228600"/>
            <a:ext cx="7315200" cy="10668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latin typeface="HGP創英角ｺﾞｼｯｸUB" pitchFamily="50" charset="-128"/>
                <a:ea typeface="HGP創英角ｺﾞｼｯｸUB" pitchFamily="50" charset="-128"/>
              </a:rPr>
              <a:t>(2)</a:t>
            </a:r>
            <a:r>
              <a:rPr lang="ja-JP" altLang="en-US" sz="2800" b="0">
                <a:latin typeface="HGP創英角ｺﾞｼｯｸUB" pitchFamily="50" charset="-128"/>
                <a:ea typeface="HGP創英角ｺﾞｼｯｸUB" pitchFamily="50" charset="-128"/>
              </a:rPr>
              <a:t>アセスメント</a:t>
            </a:r>
          </a:p>
          <a:p>
            <a:pPr algn="ctr" eaLnBrk="1" hangingPunct="1">
              <a:spcBef>
                <a:spcPct val="0"/>
              </a:spcBef>
              <a:buFontTx/>
              <a:buNone/>
            </a:pPr>
            <a:r>
              <a:rPr lang="ja-JP" altLang="en-US" sz="2800" b="0">
                <a:latin typeface="HGP創英角ｺﾞｼｯｸUB" pitchFamily="50" charset="-128"/>
                <a:ea typeface="HGP創英角ｺﾞｼｯｸUB" pitchFamily="50" charset="-128"/>
              </a:rPr>
              <a:t>③　課 題 の 整 理</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2234" name="Group 2794"/>
          <p:cNvGraphicFramePr>
            <a:graphicFrameLocks noGrp="1"/>
          </p:cNvGraphicFramePr>
          <p:nvPr>
            <p:ph idx="1"/>
          </p:nvPr>
        </p:nvGraphicFramePr>
        <p:xfrm>
          <a:off x="193675" y="908050"/>
          <a:ext cx="9439275" cy="5668963"/>
        </p:xfrm>
        <a:graphic>
          <a:graphicData uri="http://schemas.openxmlformats.org/drawingml/2006/table">
            <a:tbl>
              <a:tblPr/>
              <a:tblGrid>
                <a:gridCol w="642698">
                  <a:extLst>
                    <a:ext uri="{9D8B030D-6E8A-4147-A177-3AD203B41FA5}">
                      <a16:colId xmlns:a16="http://schemas.microsoft.com/office/drawing/2014/main" val="20000"/>
                    </a:ext>
                  </a:extLst>
                </a:gridCol>
                <a:gridCol w="1931650">
                  <a:extLst>
                    <a:ext uri="{9D8B030D-6E8A-4147-A177-3AD203B41FA5}">
                      <a16:colId xmlns:a16="http://schemas.microsoft.com/office/drawing/2014/main" val="20001"/>
                    </a:ext>
                  </a:extLst>
                </a:gridCol>
                <a:gridCol w="2262307">
                  <a:extLst>
                    <a:ext uri="{9D8B030D-6E8A-4147-A177-3AD203B41FA5}">
                      <a16:colId xmlns:a16="http://schemas.microsoft.com/office/drawing/2014/main" val="20002"/>
                    </a:ext>
                  </a:extLst>
                </a:gridCol>
                <a:gridCol w="2403476">
                  <a:extLst>
                    <a:ext uri="{9D8B030D-6E8A-4147-A177-3AD203B41FA5}">
                      <a16:colId xmlns:a16="http://schemas.microsoft.com/office/drawing/2014/main" val="20003"/>
                    </a:ext>
                  </a:extLst>
                </a:gridCol>
                <a:gridCol w="2199144">
                  <a:extLst>
                    <a:ext uri="{9D8B030D-6E8A-4147-A177-3AD203B41FA5}">
                      <a16:colId xmlns:a16="http://schemas.microsoft.com/office/drawing/2014/main" val="20004"/>
                    </a:ext>
                  </a:extLst>
                </a:gridCol>
              </a:tblGrid>
              <a:tr h="8168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a:ln>
                            <a:noFill/>
                          </a:ln>
                          <a:effectLst/>
                        </a:rPr>
                        <a:t>№</a:t>
                      </a:r>
                      <a:endParaRPr kumimoji="1" lang="ja-JP" altLang="ja-JP" sz="1800" b="0" i="0" u="none" strike="noStrike" kern="1200" cap="none" normalizeH="0" baseline="0" dirty="0">
                        <a:ln>
                          <a:noFill/>
                        </a:ln>
                        <a:solidFill>
                          <a:schemeClr val="tx1"/>
                        </a:solidFill>
                        <a:effectLst/>
                        <a:latin typeface="+mj-ea"/>
                        <a:ea typeface="+mn-ea"/>
                        <a:cs typeface="+mn-cs"/>
                      </a:endParaRPr>
                    </a:p>
                  </a:txBody>
                  <a:tcPr marL="99062" marR="99062" marT="45716" marB="4571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意向等</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ニーズの把握</a:t>
                      </a:r>
                    </a:p>
                  </a:txBody>
                  <a:tcPr marL="99062" marR="9906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初期状態の評価</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（利用者の状況</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・環境の状況）</a:t>
                      </a:r>
                    </a:p>
                  </a:txBody>
                  <a:tcPr marL="99062" marR="9906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支援者の気になること</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・推測できること</a:t>
                      </a:r>
                      <a:endParaRPr kumimoji="1" lang="en-US" altLang="ja-JP" sz="1400" b="1"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（事例の強み・可能性）</a:t>
                      </a:r>
                    </a:p>
                  </a:txBody>
                  <a:tcPr marL="99062" marR="99062"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j-ea"/>
                          <a:ea typeface="+mj-ea"/>
                        </a:rPr>
                        <a:t>解決すべき課題</a:t>
                      </a:r>
                    </a:p>
                  </a:txBody>
                  <a:tcPr marL="99062" marR="99062" marT="45716" marB="4571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48521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400" b="0" i="0" u="none" strike="noStrike" cap="none" normalizeH="0" baseline="0" dirty="0">
                        <a:ln>
                          <a:noFill/>
                        </a:ln>
                        <a:solidFill>
                          <a:schemeClr val="tx1"/>
                        </a:solidFill>
                        <a:effectLst/>
                        <a:latin typeface="+mj-ea"/>
                        <a:ea typeface="+mj-ea"/>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j-ea"/>
                        <a:ea typeface="+mj-ea"/>
                      </a:endParaRPr>
                    </a:p>
                  </a:txBody>
                  <a:tcPr marL="99062" marR="99062"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j-ea"/>
                        <a:ea typeface="+mj-ea"/>
                      </a:endParaRPr>
                    </a:p>
                  </a:txBody>
                  <a:tcPr marL="99062" marR="9906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ja-JP" sz="1400" b="0" i="0" u="none" strike="noStrike" cap="none" normalizeH="0" baseline="0" dirty="0">
                        <a:ln>
                          <a:noFill/>
                        </a:ln>
                        <a:solidFill>
                          <a:schemeClr val="tx1"/>
                        </a:solidFill>
                        <a:effectLst/>
                        <a:latin typeface="+mj-ea"/>
                        <a:ea typeface="+mj-ea"/>
                      </a:endParaRPr>
                    </a:p>
                  </a:txBody>
                  <a:tcPr marL="99062" marR="9906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j-ea"/>
                        <a:ea typeface="+mj-ea"/>
                      </a:endParaRPr>
                    </a:p>
                  </a:txBody>
                  <a:tcPr marL="99062" marR="99062"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400" b="0" i="0" u="none" strike="noStrike" cap="none" normalizeH="0" baseline="0" dirty="0">
                        <a:ln>
                          <a:noFill/>
                        </a:ln>
                        <a:solidFill>
                          <a:schemeClr val="tx1"/>
                        </a:solidFill>
                        <a:effectLst/>
                        <a:latin typeface="+mj-ea"/>
                        <a:ea typeface="+mj-ea"/>
                      </a:endParaRPr>
                    </a:p>
                  </a:txBody>
                  <a:tcPr marL="99062" marR="99062"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3990" name="Rectangle 2786"/>
          <p:cNvSpPr>
            <a:spLocks noChangeArrowheads="1"/>
          </p:cNvSpPr>
          <p:nvPr/>
        </p:nvSpPr>
        <p:spPr bwMode="auto">
          <a:xfrm>
            <a:off x="3003550" y="115888"/>
            <a:ext cx="3352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0">
                <a:solidFill>
                  <a:schemeClr val="tx2"/>
                </a:solidFill>
                <a:latin typeface="HGP創英角ｺﾞｼｯｸUB" pitchFamily="50" charset="-128"/>
                <a:ea typeface="HGP創英角ｺﾞｼｯｸUB" pitchFamily="50" charset="-128"/>
              </a:rPr>
              <a:t>課題の整理表</a:t>
            </a:r>
            <a:endParaRPr lang="ja-JP" altLang="en-US" sz="1600" b="0">
              <a:solidFill>
                <a:schemeClr val="tx2"/>
              </a:solidFill>
              <a:latin typeface="HGP創英角ｺﾞｼｯｸUB" pitchFamily="50" charset="-128"/>
              <a:ea typeface="HGP創英角ｺﾞｼｯｸUB" pitchFamily="50" charset="-128"/>
            </a:endParaRPr>
          </a:p>
        </p:txBody>
      </p:sp>
      <p:sp>
        <p:nvSpPr>
          <p:cNvPr id="4121" name="Rectangle 2786"/>
          <p:cNvSpPr>
            <a:spLocks noChangeArrowheads="1"/>
          </p:cNvSpPr>
          <p:nvPr/>
        </p:nvSpPr>
        <p:spPr bwMode="auto">
          <a:xfrm>
            <a:off x="5889625" y="476250"/>
            <a:ext cx="38163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p>
            <a:pPr eaLnBrk="1" hangingPunct="1">
              <a:defRPr/>
            </a:pPr>
            <a:r>
              <a:rPr lang="ja-JP" altLang="en-US" sz="1600" dirty="0">
                <a:solidFill>
                  <a:schemeClr val="tx2"/>
                </a:solidFill>
                <a:latin typeface="+mj-ea"/>
                <a:ea typeface="+mj-ea"/>
              </a:rPr>
              <a:t>利用者氏名</a:t>
            </a:r>
          </a:p>
        </p:txBody>
      </p:sp>
      <p:sp>
        <p:nvSpPr>
          <p:cNvPr id="83992" name="スライド番号プレースホルダ 7"/>
          <p:cNvSpPr>
            <a:spLocks noGrp="1"/>
          </p:cNvSpPr>
          <p:nvPr>
            <p:ph type="sldNum" sz="quarter" idx="12"/>
          </p:nvPr>
        </p:nvSpPr>
        <p:spPr bwMode="auto">
          <a:xfrm>
            <a:off x="7634288" y="659765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01A64D9D-10AD-46BB-925D-4FE9B86F9DC9}" type="slidenum">
              <a:rPr lang="en-US" altLang="ja-JP" sz="1400">
                <a:latin typeface="Arial" charset="0"/>
              </a:rPr>
              <a:pPr>
                <a:spcBef>
                  <a:spcPct val="0"/>
                </a:spcBef>
                <a:buFontTx/>
                <a:buNone/>
              </a:pPr>
              <a:t>14</a:t>
            </a:fld>
            <a:endParaRPr lang="en-US" altLang="ja-JP" sz="140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2609" name="Group 81"/>
          <p:cNvGraphicFramePr>
            <a:graphicFrameLocks noGrp="1"/>
          </p:cNvGraphicFramePr>
          <p:nvPr>
            <p:ph idx="1"/>
          </p:nvPr>
        </p:nvGraphicFramePr>
        <p:xfrm>
          <a:off x="266700" y="765175"/>
          <a:ext cx="9439276" cy="6045200"/>
        </p:xfrm>
        <a:graphic>
          <a:graphicData uri="http://schemas.openxmlformats.org/drawingml/2006/table">
            <a:tbl>
              <a:tblPr>
                <a:tableStyleId>{7E9639D4-E3E2-4D34-9284-5A2195B3D0D7}</a:tableStyleId>
              </a:tblPr>
              <a:tblGrid>
                <a:gridCol w="511175">
                  <a:extLst>
                    <a:ext uri="{9D8B030D-6E8A-4147-A177-3AD203B41FA5}">
                      <a16:colId xmlns:a16="http://schemas.microsoft.com/office/drawing/2014/main" val="20000"/>
                    </a:ext>
                  </a:extLst>
                </a:gridCol>
                <a:gridCol w="1655293">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gridCol w="2376264">
                  <a:extLst>
                    <a:ext uri="{9D8B030D-6E8A-4147-A177-3AD203B41FA5}">
                      <a16:colId xmlns:a16="http://schemas.microsoft.com/office/drawing/2014/main" val="20003"/>
                    </a:ext>
                  </a:extLst>
                </a:gridCol>
                <a:gridCol w="2592288">
                  <a:extLst>
                    <a:ext uri="{9D8B030D-6E8A-4147-A177-3AD203B41FA5}">
                      <a16:colId xmlns:a16="http://schemas.microsoft.com/office/drawing/2014/main" val="20004"/>
                    </a:ext>
                  </a:extLst>
                </a:gridCol>
              </a:tblGrid>
              <a:tr h="816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a:ln>
                            <a:noFill/>
                          </a:ln>
                          <a:effectLst/>
                        </a:rPr>
                        <a:t>№</a:t>
                      </a:r>
                      <a:endParaRPr kumimoji="1" lang="ja-JP" altLang="ja-JP" sz="1800" b="0" i="0" u="none" strike="noStrike" cap="none" normalizeH="0" baseline="0" dirty="0">
                        <a:ln>
                          <a:noFill/>
                        </a:ln>
                        <a:solidFill>
                          <a:schemeClr val="tx1"/>
                        </a:solidFill>
                        <a:effectLst/>
                        <a:latin typeface="+mj-ea"/>
                        <a:ea typeface="+mj-ea"/>
                      </a:endParaRPr>
                    </a:p>
                  </a:txBody>
                  <a:tcPr marL="99060" marR="99060" marT="45717" marB="4571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意向等</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ニーズの把握</a:t>
                      </a:r>
                      <a:endParaRPr kumimoji="1" lang="ja-JP" altLang="en-US" sz="1400" b="1"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初期状態の評価</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（利用者の状況</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・環境の状況）</a:t>
                      </a:r>
                      <a:endParaRPr kumimoji="1" lang="ja-JP" altLang="en-US" sz="1400" b="1"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支援者の気になること</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・推測できること</a:t>
                      </a:r>
                      <a:endParaRPr kumimoji="1" lang="en-US" altLang="ja-JP" sz="1400" b="1" u="none" strike="noStrike" cap="none" normalizeH="0" baseline="0" dirty="0">
                        <a:ln>
                          <a:noFill/>
                        </a:ln>
                        <a:effectLs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（事例の強み・可能性）</a:t>
                      </a:r>
                      <a:endParaRPr kumimoji="1" lang="ja-JP" altLang="en-US" sz="1400" b="1"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1" u="none" strike="noStrike" cap="none" normalizeH="0" baseline="0" dirty="0">
                          <a:ln>
                            <a:noFill/>
                          </a:ln>
                          <a:effectLst/>
                        </a:rPr>
                        <a:t>解決すべき課題</a:t>
                      </a:r>
                      <a:endParaRPr kumimoji="1" lang="ja-JP" altLang="en-US" sz="1400" b="1"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0000"/>
                  </a:ext>
                </a:extLst>
              </a:tr>
              <a:tr h="14152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a:ln>
                            <a:noFill/>
                          </a:ln>
                          <a:effectLst/>
                        </a:rPr>
                        <a:t>１</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仕事をして家族を少しでも養いたい</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右片麻痺の状態ではあるが、パソコン操作が可能である。以前の職場でもＰＣの経験がある。</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両手操作の際の工夫が必要。</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①本人に合った仕事内容を支援者が把握できていない。</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②引きこもりがちであったため集中力や耐久力がもつか気になる。</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③</a:t>
                      </a:r>
                      <a:r>
                        <a:rPr kumimoji="1" lang="en-US" altLang="ja-JP" sz="1300" b="0" i="0" u="none" strike="noStrike" cap="none" normalizeH="0" baseline="0" dirty="0">
                          <a:ln>
                            <a:noFill/>
                          </a:ln>
                          <a:solidFill>
                            <a:schemeClr val="tx1"/>
                          </a:solidFill>
                          <a:effectLst/>
                          <a:latin typeface="+mj-ea"/>
                          <a:ea typeface="+mj-ea"/>
                        </a:rPr>
                        <a:t>PC</a:t>
                      </a:r>
                      <a:r>
                        <a:rPr kumimoji="1" lang="ja-JP" altLang="en-US" sz="1300" b="0" i="0" u="none" strike="noStrike" cap="none" normalizeH="0" baseline="0" dirty="0">
                          <a:ln>
                            <a:noFill/>
                          </a:ln>
                          <a:solidFill>
                            <a:schemeClr val="tx1"/>
                          </a:solidFill>
                          <a:effectLst/>
                          <a:latin typeface="+mj-ea"/>
                          <a:ea typeface="+mj-ea"/>
                        </a:rPr>
                        <a:t>操作が可能である。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①どのような仕事が本人に適しているかを探る。</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②生活状況を把握し、安定した通所を図る。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31978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u="none" strike="noStrike" cap="none" normalizeH="0" baseline="0" dirty="0">
                          <a:ln>
                            <a:noFill/>
                          </a:ln>
                          <a:effectLst/>
                        </a:rPr>
                        <a:t>２</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人との関わりを持ちたい</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家族との関係は良好であるが、言語障害があり引きこもりがちになった。</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a:t>
                      </a:r>
                      <a:r>
                        <a:rPr kumimoji="1" lang="ja-JP" altLang="en-US" sz="1300" b="0" i="0" u="none" strike="noStrike" cap="none" normalizeH="0" baseline="0" dirty="0">
                          <a:ln>
                            <a:noFill/>
                          </a:ln>
                          <a:solidFill>
                            <a:schemeClr val="tx1"/>
                          </a:solidFill>
                          <a:effectLst/>
                          <a:latin typeface="+mj-ea"/>
                          <a:ea typeface="+mj-ea"/>
                        </a:rPr>
                        <a:t>病院へ通院し言語療法を受けている。徐々に回復しているとのこと。</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①言語療法士から日中活動の場での留意事項などを聞いておく。</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②人との関わりを増やすため、趣味のガーデニングで仲間を増やせないか、相談支援専門員へ情報提供。</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8391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lt"/>
                          <a:ea typeface="+mn-ea"/>
                        </a:rPr>
                        <a:t>３</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またガーデニングができるようになりたい</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庭の環境を整備すれば、能力的には可能である。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b="0" i="0" u="none" strike="noStrike" cap="none" normalizeH="0" baseline="0" dirty="0">
                          <a:ln>
                            <a:noFill/>
                          </a:ln>
                          <a:solidFill>
                            <a:schemeClr val="tx1"/>
                          </a:solidFill>
                          <a:effectLst/>
                          <a:latin typeface="+mj-ea"/>
                          <a:ea typeface="+mj-ea"/>
                        </a:rPr>
                        <a:t>①花や観葉植物が好きで昔はよく育てていた。</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①庭の環境整備の助言を行うとともに、相談支援専門員に情報提供し、趣味の活動を広げる方向で支援する。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857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lt"/>
                          <a:ea typeface="+mn-ea"/>
                        </a:rPr>
                        <a:t>４</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在宅での生活を続けたい</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家族の支援で生活は成り立っている。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①家族の介護負担が気になる。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①在宅での介護を無理なく続けるため、ホームヘルプの導入等を相談支援専門員と検討する。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2354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lt"/>
                          <a:ea typeface="+mn-ea"/>
                        </a:rPr>
                        <a:t>５</a:t>
                      </a:r>
                      <a:endParaRPr kumimoji="1" lang="ja-JP" altLang="en-US" sz="1800" b="0" i="0" u="none" strike="noStrike" cap="none" normalizeH="0" baseline="0" dirty="0">
                        <a:ln>
                          <a:noFill/>
                        </a:ln>
                        <a:solidFill>
                          <a:schemeClr val="tx1"/>
                        </a:solidFill>
                        <a:effectLst/>
                        <a:latin typeface="+mj-ea"/>
                        <a:ea typeface="+mj-ea"/>
                      </a:endParaRP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毎日通所させたい（家族）</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現在の体力では毎日の通所は無理がある。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①本人が就労に向けて前向きに取り組もうとしている</a:t>
                      </a:r>
                      <a:endParaRPr kumimoji="1" lang="en-US" altLang="ja-JP" sz="1300" u="none" strike="noStrike" cap="none" normalizeH="0" baseline="0" dirty="0">
                        <a:ln>
                          <a:noFill/>
                        </a:ln>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②体力が落ちているので段階を追って進めていく必要がある</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300" u="none" strike="noStrike" cap="none" normalizeH="0" baseline="0" dirty="0">
                          <a:ln>
                            <a:noFill/>
                          </a:ln>
                          <a:effectLst/>
                        </a:rPr>
                        <a:t>①本人の状況を、家族にも理解を促し、進捗に合わせたフォローを促す。</a:t>
                      </a:r>
                      <a:endParaRPr kumimoji="1" lang="ja-JP" altLang="ja-JP" sz="1300" b="0" i="0" u="none" strike="noStrike" cap="none" normalizeH="0" baseline="0" dirty="0">
                        <a:ln>
                          <a:noFill/>
                        </a:ln>
                        <a:solidFill>
                          <a:schemeClr val="tx1"/>
                        </a:solidFill>
                        <a:effectLst/>
                        <a:latin typeface="+mj-ea"/>
                        <a:ea typeface="+mj-ea"/>
                      </a:endParaRPr>
                    </a:p>
                  </a:txBody>
                  <a:tcPr marL="99060" marR="99060"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86062" name="Rectangle 2786"/>
          <p:cNvSpPr>
            <a:spLocks noChangeArrowheads="1"/>
          </p:cNvSpPr>
          <p:nvPr/>
        </p:nvSpPr>
        <p:spPr bwMode="auto">
          <a:xfrm>
            <a:off x="3008313" y="73025"/>
            <a:ext cx="33543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b="0">
                <a:solidFill>
                  <a:schemeClr val="tx2"/>
                </a:solidFill>
                <a:latin typeface="HGP創英角ｺﾞｼｯｸUB" pitchFamily="50" charset="-128"/>
                <a:ea typeface="HGP創英角ｺﾞｼｯｸUB" pitchFamily="50" charset="-128"/>
              </a:rPr>
              <a:t>課題の整理表</a:t>
            </a:r>
            <a:endParaRPr lang="ja-JP" altLang="en-US" sz="1600" b="0">
              <a:solidFill>
                <a:schemeClr val="tx2"/>
              </a:solidFill>
              <a:latin typeface="HGP創英角ｺﾞｼｯｸUB" pitchFamily="50" charset="-128"/>
              <a:ea typeface="HGP創英角ｺﾞｼｯｸUB" pitchFamily="50" charset="-128"/>
            </a:endParaRPr>
          </a:p>
        </p:txBody>
      </p:sp>
      <p:sp>
        <p:nvSpPr>
          <p:cNvPr id="86063" name="Text Box 2795"/>
          <p:cNvSpPr txBox="1">
            <a:spLocks noChangeArrowheads="1"/>
          </p:cNvSpPr>
          <p:nvPr/>
        </p:nvSpPr>
        <p:spPr bwMode="auto">
          <a:xfrm>
            <a:off x="128588" y="93663"/>
            <a:ext cx="2338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1400"/>
              <a:t>（記入例）</a:t>
            </a:r>
          </a:p>
        </p:txBody>
      </p:sp>
      <p:sp>
        <p:nvSpPr>
          <p:cNvPr id="53301" name="Rectangle 2786"/>
          <p:cNvSpPr>
            <a:spLocks noChangeArrowheads="1"/>
          </p:cNvSpPr>
          <p:nvPr/>
        </p:nvSpPr>
        <p:spPr bwMode="auto">
          <a:xfrm>
            <a:off x="6122988" y="404813"/>
            <a:ext cx="3822700" cy="346075"/>
          </a:xfrm>
          <a:prstGeom prst="rect">
            <a:avLst/>
          </a:prstGeom>
          <a:noFill/>
          <a:ln w="12700" algn="ctr">
            <a:noFill/>
            <a:miter lim="800000"/>
            <a:headEnd/>
            <a:tailEnd/>
          </a:ln>
        </p:spPr>
        <p:txBody>
          <a:bodyPr anchor="ctr"/>
          <a:lstStyle/>
          <a:p>
            <a:pPr eaLnBrk="1" hangingPunct="1">
              <a:defRPr/>
            </a:pPr>
            <a:r>
              <a:rPr lang="ja-JP" altLang="en-US" sz="1400" dirty="0">
                <a:solidFill>
                  <a:schemeClr val="tx2"/>
                </a:solidFill>
                <a:latin typeface="+mj-ea"/>
                <a:ea typeface="+mj-ea"/>
              </a:rPr>
              <a:t>　　　　　　　　　　　　　　　　　　　　　　　　　　　　　　　　　　　　　　　　　　　</a:t>
            </a:r>
            <a:r>
              <a:rPr lang="ja-JP" altLang="en-US" sz="1600" u="sng" dirty="0">
                <a:solidFill>
                  <a:schemeClr val="tx2"/>
                </a:solidFill>
                <a:latin typeface="+mj-ea"/>
                <a:ea typeface="+mj-ea"/>
              </a:rPr>
              <a:t>利用者氏名　〇〇　〇〇　</a:t>
            </a:r>
            <a:r>
              <a:rPr lang="ja-JP" altLang="en-US" sz="1600" dirty="0">
                <a:solidFill>
                  <a:schemeClr val="tx2"/>
                </a:solidFill>
                <a:latin typeface="+mj-ea"/>
                <a:ea typeface="+mj-ea"/>
              </a:rPr>
              <a:t/>
            </a:r>
            <a:br>
              <a:rPr lang="ja-JP" altLang="en-US" sz="1600" dirty="0">
                <a:solidFill>
                  <a:schemeClr val="tx2"/>
                </a:solidFill>
                <a:latin typeface="+mj-ea"/>
                <a:ea typeface="+mj-ea"/>
              </a:rPr>
            </a:br>
            <a:endParaRPr lang="ja-JP" altLang="en-US" sz="1600" dirty="0">
              <a:solidFill>
                <a:schemeClr val="tx2"/>
              </a:solidFill>
              <a:latin typeface="+mj-ea"/>
              <a:ea typeface="+mj-ea"/>
            </a:endParaRPr>
          </a:p>
        </p:txBody>
      </p:sp>
      <p:sp>
        <p:nvSpPr>
          <p:cNvPr id="86065" name="スライド番号プレースホルダ 13"/>
          <p:cNvSpPr>
            <a:spLocks noGrp="1"/>
          </p:cNvSpPr>
          <p:nvPr>
            <p:ph type="sldNum" sz="quarter" idx="12"/>
          </p:nvPr>
        </p:nvSpPr>
        <p:spPr bwMode="auto">
          <a:xfrm>
            <a:off x="7634288" y="655320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006A9CFF-2573-44C0-A488-6D8EE1BE1AA7}" type="slidenum">
              <a:rPr lang="en-US" altLang="ja-JP" sz="1400">
                <a:latin typeface="Arial" charset="0"/>
              </a:rPr>
              <a:pPr>
                <a:spcBef>
                  <a:spcPct val="0"/>
                </a:spcBef>
                <a:buFontTx/>
                <a:buNone/>
              </a:pPr>
              <a:t>15</a:t>
            </a:fld>
            <a:endParaRPr lang="en-US" altLang="ja-JP" sz="1400">
              <a:latin typeface="Arial"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8066" name="Picture 7" descr="MMj028887000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029075" y="2852738"/>
            <a:ext cx="12827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2"/>
          <p:cNvSpPr>
            <a:spLocks noGrp="1"/>
          </p:cNvSpPr>
          <p:nvPr>
            <p:ph type="body" idx="4294967295"/>
          </p:nvPr>
        </p:nvSpPr>
        <p:spPr>
          <a:xfrm>
            <a:off x="193675" y="1457325"/>
            <a:ext cx="9583738" cy="5400675"/>
          </a:xfrm>
        </p:spPr>
        <p:txBody>
          <a:bodyPr/>
          <a:lstStyle/>
          <a:p>
            <a:pPr eaLnBrk="1" hangingPunct="1">
              <a:buFontTx/>
              <a:buNone/>
            </a:pPr>
            <a:endParaRPr lang="en-US" altLang="ja-JP" sz="3000" smtClean="0">
              <a:ea typeface="HG丸ｺﾞｼｯｸM-PRO" pitchFamily="50" charset="-128"/>
            </a:endParaRPr>
          </a:p>
          <a:p>
            <a:pPr eaLnBrk="1" hangingPunct="1">
              <a:buFontTx/>
              <a:buNone/>
            </a:pPr>
            <a:endParaRPr lang="en-US" altLang="ja-JP" sz="3000" smtClean="0">
              <a:ea typeface="HG丸ｺﾞｼｯｸM-PRO" pitchFamily="50" charset="-128"/>
            </a:endParaRPr>
          </a:p>
          <a:p>
            <a:pPr eaLnBrk="1" hangingPunct="1">
              <a:buFontTx/>
              <a:buNone/>
            </a:pPr>
            <a:endParaRPr lang="en-US" altLang="ja-JP" sz="3000"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smtClean="0">
              <a:ea typeface="HG丸ｺﾞｼｯｸM-PRO" pitchFamily="50" charset="-128"/>
            </a:endParaRPr>
          </a:p>
          <a:p>
            <a:pPr eaLnBrk="1" hangingPunct="1">
              <a:buFontTx/>
              <a:buNone/>
            </a:pPr>
            <a:endParaRPr lang="en-US" altLang="ja-JP" sz="3000" smtClean="0">
              <a:ea typeface="HG丸ｺﾞｼｯｸM-PRO" pitchFamily="50" charset="-128"/>
            </a:endParaRPr>
          </a:p>
          <a:p>
            <a:pPr eaLnBrk="1" hangingPunct="1">
              <a:buFontTx/>
              <a:buNone/>
            </a:pPr>
            <a:endParaRPr lang="en-US" altLang="ja-JP" sz="3000" u="sng" smtClean="0">
              <a:ea typeface="HG丸ｺﾞｼｯｸM-PRO" pitchFamily="50" charset="-128"/>
            </a:endParaRPr>
          </a:p>
          <a:p>
            <a:pPr eaLnBrk="1" hangingPunct="1">
              <a:buFontTx/>
              <a:buNone/>
            </a:pPr>
            <a:endParaRPr lang="en-US" altLang="ja-JP" sz="3000" u="sng" smtClean="0">
              <a:ea typeface="HG丸ｺﾞｼｯｸM-PRO" pitchFamily="50" charset="-128"/>
            </a:endParaRPr>
          </a:p>
        </p:txBody>
      </p:sp>
      <p:sp>
        <p:nvSpPr>
          <p:cNvPr id="2051" name="AutoShape 3"/>
          <p:cNvSpPr>
            <a:spLocks noChangeArrowheads="1"/>
          </p:cNvSpPr>
          <p:nvPr/>
        </p:nvSpPr>
        <p:spPr bwMode="auto">
          <a:xfrm>
            <a:off x="273050" y="1987550"/>
            <a:ext cx="3671888" cy="2162175"/>
          </a:xfrm>
          <a:prstGeom prst="wedgeRoundRectCallout">
            <a:avLst>
              <a:gd name="adj1" fmla="val 55148"/>
              <a:gd name="adj2" fmla="val 21093"/>
              <a:gd name="adj3" fmla="val 16667"/>
            </a:avLst>
          </a:prstGeom>
          <a:solidFill>
            <a:srgbClr val="CCFFFF"/>
          </a:solidFill>
          <a:ln w="9525">
            <a:solidFill>
              <a:srgbClr val="000000"/>
            </a:solidFill>
            <a:miter lim="800000"/>
            <a:headEnd/>
            <a:tailEnd/>
          </a:ln>
        </p:spPr>
        <p:txBody>
          <a:bodyPr lIns="74295" tIns="0" rIns="74295" bIns="8890"/>
          <a:lstStyle/>
          <a:p>
            <a:pPr algn="just" eaLnBrk="1" hangingPunct="1">
              <a:defRPr/>
            </a:pPr>
            <a:r>
              <a:rPr lang="ja-JP" altLang="en-US" sz="2000" u="sng" dirty="0">
                <a:latin typeface="+mj-ea"/>
                <a:ea typeface="+mj-ea"/>
              </a:rPr>
              <a:t>★本人の障害状況</a:t>
            </a:r>
          </a:p>
          <a:p>
            <a:pPr algn="just" eaLnBrk="1" hangingPunct="1">
              <a:defRPr/>
            </a:pPr>
            <a:r>
              <a:rPr lang="ja-JP" altLang="en-US" sz="2000" dirty="0">
                <a:latin typeface="+mj-ea"/>
                <a:ea typeface="+mj-ea"/>
              </a:rPr>
              <a:t>⇒私の不安や苦痛、悲しみ、困りごとは･･･障害のこと・病気のこと・障害のためにできないこと</a:t>
            </a:r>
            <a:r>
              <a:rPr lang="ja-JP" altLang="en-US" sz="2000" dirty="0" err="1">
                <a:latin typeface="+mj-ea"/>
                <a:ea typeface="+mj-ea"/>
              </a:rPr>
              <a:t>、、、</a:t>
            </a:r>
            <a:endParaRPr lang="en-US" altLang="ja-JP" sz="2000" dirty="0">
              <a:latin typeface="+mj-ea"/>
              <a:ea typeface="+mj-ea"/>
            </a:endParaRPr>
          </a:p>
        </p:txBody>
      </p:sp>
      <p:sp>
        <p:nvSpPr>
          <p:cNvPr id="2052" name="AutoShape 4"/>
          <p:cNvSpPr>
            <a:spLocks noChangeArrowheads="1"/>
          </p:cNvSpPr>
          <p:nvPr/>
        </p:nvSpPr>
        <p:spPr bwMode="auto">
          <a:xfrm>
            <a:off x="5384800" y="1773238"/>
            <a:ext cx="4105275" cy="1439862"/>
          </a:xfrm>
          <a:prstGeom prst="wedgeRoundRectCallout">
            <a:avLst>
              <a:gd name="adj1" fmla="val -53602"/>
              <a:gd name="adj2" fmla="val 34000"/>
              <a:gd name="adj3" fmla="val 16667"/>
            </a:avLst>
          </a:prstGeom>
          <a:solidFill>
            <a:srgbClr val="99CCFF"/>
          </a:solidFill>
          <a:ln w="9525" algn="ctr">
            <a:solidFill>
              <a:srgbClr val="000000"/>
            </a:solidFill>
            <a:miter lim="800000"/>
            <a:headEnd/>
            <a:tailEnd/>
          </a:ln>
        </p:spPr>
        <p:txBody>
          <a:bodyPr lIns="74295" tIns="8890" rIns="74295" bIns="8890"/>
          <a:lstStyle/>
          <a:p>
            <a:pPr eaLnBrk="1" hangingPunct="1">
              <a:defRPr/>
            </a:pPr>
            <a:r>
              <a:rPr lang="ja-JP" altLang="en-US" sz="2000" u="sng" dirty="0">
                <a:latin typeface="+mj-ea"/>
                <a:ea typeface="+mj-ea"/>
              </a:rPr>
              <a:t>★家族歴・本人を取り巻く環境</a:t>
            </a:r>
            <a:endParaRPr lang="en-US" altLang="ja-JP" sz="2000" u="sng" dirty="0">
              <a:latin typeface="+mj-ea"/>
              <a:ea typeface="+mj-ea"/>
            </a:endParaRPr>
          </a:p>
          <a:p>
            <a:pPr eaLnBrk="1" hangingPunct="1">
              <a:defRPr/>
            </a:pPr>
            <a:r>
              <a:rPr lang="ja-JP" altLang="en-US" sz="2000" dirty="0">
                <a:latin typeface="+mj-ea"/>
                <a:ea typeface="+mj-ea"/>
              </a:rPr>
              <a:t>⇒家族は・・・、私は今このような生活をしています。してきました。</a:t>
            </a:r>
            <a:endParaRPr lang="en-US" altLang="ja-JP" sz="2000" dirty="0">
              <a:latin typeface="+mj-ea"/>
              <a:ea typeface="+mj-ea"/>
            </a:endParaRPr>
          </a:p>
          <a:p>
            <a:pPr eaLnBrk="1" hangingPunct="1">
              <a:defRPr/>
            </a:pPr>
            <a:endParaRPr lang="en-US" altLang="ja-JP" sz="2000" dirty="0">
              <a:latin typeface="+mj-ea"/>
              <a:ea typeface="+mj-ea"/>
            </a:endParaRPr>
          </a:p>
          <a:p>
            <a:pPr eaLnBrk="1" hangingPunct="1">
              <a:defRPr/>
            </a:pPr>
            <a:endParaRPr lang="en-US" altLang="ja-JP" sz="2000" dirty="0">
              <a:latin typeface="+mj-ea"/>
              <a:ea typeface="+mj-ea"/>
            </a:endParaRPr>
          </a:p>
        </p:txBody>
      </p:sp>
      <p:sp>
        <p:nvSpPr>
          <p:cNvPr id="2053" name="AutoShape 5"/>
          <p:cNvSpPr>
            <a:spLocks noChangeArrowheads="1"/>
          </p:cNvSpPr>
          <p:nvPr/>
        </p:nvSpPr>
        <p:spPr bwMode="auto">
          <a:xfrm>
            <a:off x="5456238" y="3284538"/>
            <a:ext cx="4033837" cy="1873250"/>
          </a:xfrm>
          <a:prstGeom prst="wedgeRoundRectCallout">
            <a:avLst>
              <a:gd name="adj1" fmla="val -59208"/>
              <a:gd name="adj2" fmla="val -17347"/>
              <a:gd name="adj3" fmla="val 16667"/>
            </a:avLst>
          </a:prstGeom>
          <a:solidFill>
            <a:srgbClr val="FF99CC">
              <a:alpha val="25000"/>
            </a:srgbClr>
          </a:solidFill>
          <a:ln w="9525" algn="ctr">
            <a:solidFill>
              <a:srgbClr val="000000"/>
            </a:solidFill>
            <a:miter lim="800000"/>
            <a:headEnd/>
            <a:tailEnd/>
          </a:ln>
        </p:spPr>
        <p:txBody>
          <a:bodyPr lIns="74295" tIns="8890" rIns="74295" bIns="8890"/>
          <a:lstStyle/>
          <a:p>
            <a:pPr eaLnBrk="1" hangingPunct="1">
              <a:defRPr/>
            </a:pPr>
            <a:r>
              <a:rPr lang="ja-JP" altLang="en-US" sz="2000" u="sng" dirty="0">
                <a:latin typeface="+mj-ea"/>
                <a:ea typeface="+mj-ea"/>
              </a:rPr>
              <a:t>★利用者のニーズ・希望する生活の確認</a:t>
            </a:r>
            <a:endParaRPr lang="en-US" altLang="ja-JP" sz="2000" u="sng" dirty="0">
              <a:latin typeface="+mj-ea"/>
              <a:ea typeface="+mj-ea"/>
            </a:endParaRPr>
          </a:p>
          <a:p>
            <a:pPr eaLnBrk="1" hangingPunct="1">
              <a:defRPr/>
            </a:pPr>
            <a:r>
              <a:rPr lang="ja-JP" altLang="en-US" sz="2000" dirty="0">
                <a:latin typeface="+mj-ea"/>
                <a:ea typeface="+mj-ea"/>
              </a:rPr>
              <a:t>⇒私は、このような生活をしたいです。</a:t>
            </a:r>
            <a:r>
              <a:rPr lang="ja-JP" altLang="en-US" sz="2200" b="0" dirty="0">
                <a:solidFill>
                  <a:srgbClr val="FF0000"/>
                </a:solidFill>
                <a:latin typeface="HGP創英角ｺﾞｼｯｸUB" panose="020B0900000000000000" pitchFamily="50" charset="-128"/>
                <a:ea typeface="HGP創英角ｺﾞｼｯｸUB" panose="020B0900000000000000" pitchFamily="50" charset="-128"/>
              </a:rPr>
              <a:t>私の願い・夢・要望は○○です</a:t>
            </a:r>
            <a:r>
              <a:rPr lang="ja-JP" altLang="en-US" sz="2000" dirty="0">
                <a:latin typeface="+mj-ea"/>
                <a:ea typeface="+mj-ea"/>
              </a:rPr>
              <a:t>。</a:t>
            </a:r>
            <a:endParaRPr lang="en-US" altLang="ja-JP" sz="2000" dirty="0">
              <a:latin typeface="+mj-ea"/>
              <a:ea typeface="+mj-ea"/>
            </a:endParaRPr>
          </a:p>
        </p:txBody>
      </p:sp>
      <p:sp>
        <p:nvSpPr>
          <p:cNvPr id="20486" name="AutoShape 6"/>
          <p:cNvSpPr>
            <a:spLocks noChangeArrowheads="1"/>
          </p:cNvSpPr>
          <p:nvPr/>
        </p:nvSpPr>
        <p:spPr bwMode="auto">
          <a:xfrm>
            <a:off x="344488" y="4437063"/>
            <a:ext cx="3816350" cy="1944687"/>
          </a:xfrm>
          <a:prstGeom prst="wedgeRoundRectCallout">
            <a:avLst>
              <a:gd name="adj1" fmla="val 56781"/>
              <a:gd name="adj2" fmla="val -55571"/>
              <a:gd name="adj3" fmla="val 16667"/>
            </a:avLst>
          </a:prstGeom>
          <a:solidFill>
            <a:srgbClr val="FFFF99"/>
          </a:solidFill>
          <a:ln w="9525">
            <a:solidFill>
              <a:srgbClr val="000000"/>
            </a:solidFill>
            <a:miter lim="800000"/>
            <a:headEnd/>
            <a:tailEnd/>
          </a:ln>
        </p:spPr>
        <p:txBody>
          <a:bodyPr lIns="74295" tIns="8890" rIns="74295" bIns="8890"/>
          <a:lstStyle/>
          <a:p>
            <a:pPr algn="just" eaLnBrk="1" hangingPunct="1">
              <a:defRPr/>
            </a:pPr>
            <a:r>
              <a:rPr lang="ja-JP" altLang="en-US" sz="2000" u="sng" dirty="0">
                <a:latin typeface="+mj-ea"/>
                <a:ea typeface="+mj-ea"/>
              </a:rPr>
              <a:t>★生育歴・職歴 </a:t>
            </a:r>
          </a:p>
          <a:p>
            <a:pPr algn="just" eaLnBrk="1" hangingPunct="1">
              <a:defRPr/>
            </a:pPr>
            <a:r>
              <a:rPr lang="ja-JP" altLang="en-US" sz="2000" dirty="0">
                <a:latin typeface="+mj-ea"/>
                <a:ea typeface="+mj-ea"/>
              </a:rPr>
              <a:t>⇒私は、今までこのような生き方をしてきました。</a:t>
            </a:r>
          </a:p>
          <a:p>
            <a:pPr algn="just" eaLnBrk="1" hangingPunct="1">
              <a:defRPr/>
            </a:pPr>
            <a:endParaRPr lang="en-US" altLang="ja-JP" sz="2000" dirty="0">
              <a:latin typeface="+mj-ea"/>
              <a:ea typeface="+mj-ea"/>
            </a:endParaRPr>
          </a:p>
        </p:txBody>
      </p:sp>
      <p:sp>
        <p:nvSpPr>
          <p:cNvPr id="1402890" name="AutoShape 10"/>
          <p:cNvSpPr>
            <a:spLocks noChangeArrowheads="1"/>
          </p:cNvSpPr>
          <p:nvPr/>
        </p:nvSpPr>
        <p:spPr bwMode="auto">
          <a:xfrm>
            <a:off x="4376738" y="5300663"/>
            <a:ext cx="4824412" cy="1223962"/>
          </a:xfrm>
          <a:prstGeom prst="wedgeRoundRectCallout">
            <a:avLst>
              <a:gd name="adj1" fmla="val -33051"/>
              <a:gd name="adj2" fmla="val -74036"/>
              <a:gd name="adj3" fmla="val 16667"/>
            </a:avLst>
          </a:prstGeom>
          <a:solidFill>
            <a:srgbClr val="C0C0C0"/>
          </a:solidFill>
          <a:ln w="12700" algn="ctr">
            <a:solidFill>
              <a:schemeClr val="tx1"/>
            </a:solidFill>
            <a:miter lim="800000"/>
            <a:headEnd/>
            <a:tailEnd/>
          </a:ln>
          <a:effectLst>
            <a:outerShdw dist="107763" dir="2700000" algn="ctr" rotWithShape="0">
              <a:schemeClr val="bg2">
                <a:alpha val="50000"/>
              </a:schemeClr>
            </a:outerShdw>
          </a:effectLst>
        </p:spPr>
        <p:txBody>
          <a:bodyPr lIns="91176" tIns="45600" rIns="91176" bIns="45600" anchor="ctr"/>
          <a:lstStyle/>
          <a:p>
            <a:pPr eaLnBrk="1" hangingPunct="1">
              <a:defRPr/>
            </a:pPr>
            <a:endParaRPr lang="en-US" altLang="ja-JP" sz="2000" u="sng" dirty="0">
              <a:latin typeface="+mj-ea"/>
              <a:ea typeface="+mj-ea"/>
            </a:endParaRPr>
          </a:p>
          <a:p>
            <a:pPr eaLnBrk="1" hangingPunct="1">
              <a:defRPr/>
            </a:pPr>
            <a:endParaRPr lang="ja-JP" altLang="en-US" sz="2000" dirty="0">
              <a:latin typeface="+mj-ea"/>
              <a:ea typeface="+mj-ea"/>
            </a:endParaRPr>
          </a:p>
        </p:txBody>
      </p:sp>
      <p:sp>
        <p:nvSpPr>
          <p:cNvPr id="88073" name="Rectangle 13"/>
          <p:cNvSpPr>
            <a:spLocks noChangeArrowheads="1"/>
          </p:cNvSpPr>
          <p:nvPr/>
        </p:nvSpPr>
        <p:spPr bwMode="auto">
          <a:xfrm>
            <a:off x="4102100" y="2205038"/>
            <a:ext cx="1090613" cy="719137"/>
          </a:xfrm>
          <a:prstGeom prst="rect">
            <a:avLst/>
          </a:prstGeom>
          <a:solidFill>
            <a:srgbClr val="00FF00"/>
          </a:solidFill>
          <a:ln w="19050" algn="ctr">
            <a:solidFill>
              <a:schemeClr val="tx1"/>
            </a:solidFill>
            <a:miter lim="800000"/>
            <a:headEnd/>
            <a:tailEnd/>
          </a:ln>
          <a:effectLst>
            <a:outerShdw dist="45791" dir="2021404" algn="ctr" rotWithShape="0">
              <a:schemeClr val="bg2"/>
            </a:outerShdw>
          </a:effec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0">
                <a:latin typeface="HGP創英角ｺﾞｼｯｸUB" pitchFamily="50" charset="-128"/>
                <a:ea typeface="HGP創英角ｺﾞｼｯｸUB" pitchFamily="50" charset="-128"/>
              </a:rPr>
              <a:t>個別支援計画</a:t>
            </a:r>
          </a:p>
        </p:txBody>
      </p:sp>
      <p:sp>
        <p:nvSpPr>
          <p:cNvPr id="88074" name="AutoShape 14"/>
          <p:cNvSpPr>
            <a:spLocks noChangeArrowheads="1"/>
          </p:cNvSpPr>
          <p:nvPr/>
        </p:nvSpPr>
        <p:spPr bwMode="auto">
          <a:xfrm>
            <a:off x="128588" y="620713"/>
            <a:ext cx="9648825" cy="6121400"/>
          </a:xfrm>
          <a:prstGeom prst="roundRect">
            <a:avLst>
              <a:gd name="adj" fmla="val 16667"/>
            </a:avLst>
          </a:prstGeom>
          <a:noFill/>
          <a:ln w="19050" algn="ctr">
            <a:solidFill>
              <a:schemeClr val="tx1"/>
            </a:solidFill>
            <a:round/>
            <a:headEnd/>
            <a:tailEnd/>
          </a:ln>
          <a:effectLst>
            <a:outerShdw dist="45791" dir="2021404" algn="ctr" rotWithShape="0">
              <a:schemeClr val="bg2"/>
            </a:outerShd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en-US" sz="2800">
              <a:latin typeface="Arial" charset="0"/>
              <a:ea typeface="HG丸ｺﾞｼｯｸM-PRO" pitchFamily="50" charset="-128"/>
            </a:endParaRPr>
          </a:p>
        </p:txBody>
      </p:sp>
      <p:sp>
        <p:nvSpPr>
          <p:cNvPr id="88075" name="AutoShape 15"/>
          <p:cNvSpPr>
            <a:spLocks noChangeArrowheads="1"/>
          </p:cNvSpPr>
          <p:nvPr/>
        </p:nvSpPr>
        <p:spPr bwMode="auto">
          <a:xfrm>
            <a:off x="1130300" y="0"/>
            <a:ext cx="7643813" cy="549275"/>
          </a:xfrm>
          <a:prstGeom prst="roundRect">
            <a:avLst>
              <a:gd name="adj" fmla="val 26537"/>
            </a:avLst>
          </a:prstGeom>
          <a:solidFill>
            <a:srgbClr val="FFFFCC"/>
          </a:solidFill>
          <a:ln w="38100" cmpd="thickThin" algn="ctr">
            <a:solidFill>
              <a:srgbClr val="FF6600"/>
            </a:solidFill>
            <a:round/>
            <a:headEnd/>
            <a:tailEnd/>
          </a:ln>
          <a:effectLst>
            <a:outerShdw dist="107763" dir="2700000" algn="ctr" rotWithShape="0">
              <a:schemeClr val="bg2">
                <a:alpha val="50000"/>
              </a:schemeClr>
            </a:outerShdw>
          </a:effectLst>
        </p:spPr>
        <p:txBody>
          <a:bodyPr lIns="91176" tIns="45600" rIns="91176" bIns="4560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800" b="0">
                <a:latin typeface="HGP創英角ｺﾞｼｯｸUB" pitchFamily="50" charset="-128"/>
                <a:ea typeface="HGP創英角ｺﾞｼｯｸUB" pitchFamily="50" charset="-128"/>
              </a:rPr>
              <a:t>本人状態を把握するためのイメージ図</a:t>
            </a:r>
            <a:endParaRPr lang="en-US" altLang="ja-JP" sz="2800" b="0">
              <a:latin typeface="HGP創英角ｺﾞｼｯｸUB" pitchFamily="50" charset="-128"/>
              <a:ea typeface="HGP創英角ｺﾞｼｯｸUB" pitchFamily="50" charset="-128"/>
            </a:endParaRPr>
          </a:p>
        </p:txBody>
      </p:sp>
      <p:sp>
        <p:nvSpPr>
          <p:cNvPr id="1402896" name="AutoShape 16"/>
          <p:cNvSpPr>
            <a:spLocks noChangeArrowheads="1"/>
          </p:cNvSpPr>
          <p:nvPr/>
        </p:nvSpPr>
        <p:spPr bwMode="auto">
          <a:xfrm>
            <a:off x="1209675" y="549275"/>
            <a:ext cx="7332663" cy="1150938"/>
          </a:xfrm>
          <a:prstGeom prst="wedgeRoundRectCallout">
            <a:avLst>
              <a:gd name="adj1" fmla="val -1457"/>
              <a:gd name="adj2" fmla="val 84854"/>
              <a:gd name="adj3" fmla="val 16667"/>
            </a:avLst>
          </a:prstGeom>
          <a:solidFill>
            <a:srgbClr val="00FF00"/>
          </a:solidFill>
          <a:ln w="19050" algn="ctr">
            <a:solidFill>
              <a:schemeClr val="tx1"/>
            </a:solidFill>
            <a:miter lim="800000"/>
            <a:headEnd/>
            <a:tailEnd/>
          </a:ln>
          <a:effectLst>
            <a:outerShdw dist="45791" dir="2021404" algn="ctr" rotWithShape="0">
              <a:schemeClr val="bg2"/>
            </a:outerShdw>
          </a:effectLst>
        </p:spPr>
        <p:txBody>
          <a:bodyPr anchor="ctr"/>
          <a:lstStyle/>
          <a:p>
            <a:pPr eaLnBrk="1" hangingPunct="1">
              <a:defRPr/>
            </a:pPr>
            <a:endParaRPr lang="en-US" altLang="ja-JP" sz="1600" u="sng" dirty="0">
              <a:latin typeface="+mj-ea"/>
              <a:ea typeface="+mj-ea"/>
            </a:endParaRPr>
          </a:p>
          <a:p>
            <a:pPr eaLnBrk="1" hangingPunct="1">
              <a:defRPr/>
            </a:pPr>
            <a:r>
              <a:rPr lang="ja-JP" altLang="en-US" sz="2400" u="sng" dirty="0">
                <a:latin typeface="+mj-ea"/>
                <a:ea typeface="+mj-ea"/>
              </a:rPr>
              <a:t>★私自身の</a:t>
            </a:r>
            <a:r>
              <a:rPr lang="ja-JP" altLang="en-US" sz="2400" u="sng" dirty="0">
                <a:latin typeface="HGP創英角ｺﾞｼｯｸUB" panose="020B0900000000000000" pitchFamily="50" charset="-128"/>
                <a:ea typeface="HGP創英角ｺﾞｼｯｸUB" panose="020B0900000000000000" pitchFamily="50" charset="-128"/>
              </a:rPr>
              <a:t>ストレングス</a:t>
            </a:r>
            <a:r>
              <a:rPr lang="ja-JP" altLang="en-US" sz="2400" u="sng" dirty="0">
                <a:latin typeface="+mj-ea"/>
                <a:ea typeface="+mj-ea"/>
              </a:rPr>
              <a:t>（私の持っている強み</a:t>
            </a:r>
            <a:r>
              <a:rPr lang="en-US" altLang="ja-JP" sz="2400" u="sng" dirty="0">
                <a:latin typeface="+mj-ea"/>
                <a:ea typeface="+mj-ea"/>
              </a:rPr>
              <a:t>)</a:t>
            </a:r>
          </a:p>
          <a:p>
            <a:pPr eaLnBrk="1" hangingPunct="1">
              <a:defRPr/>
            </a:pPr>
            <a:r>
              <a:rPr lang="ja-JP" altLang="en-US" sz="2000" dirty="0">
                <a:latin typeface="+mj-ea"/>
                <a:ea typeface="+mj-ea"/>
              </a:rPr>
              <a:t>母親、妹が私を理解して接してくれています。相撲、野球、アイドルの音楽が好きです。</a:t>
            </a:r>
          </a:p>
          <a:p>
            <a:pPr eaLnBrk="1" hangingPunct="1">
              <a:defRPr/>
            </a:pPr>
            <a:endParaRPr lang="en-US" altLang="ja-JP" sz="2000" dirty="0">
              <a:latin typeface="+mj-ea"/>
              <a:ea typeface="+mj-ea"/>
            </a:endParaRPr>
          </a:p>
        </p:txBody>
      </p:sp>
      <p:sp>
        <p:nvSpPr>
          <p:cNvPr id="88077" name="スライド番号プレースホルダ 13"/>
          <p:cNvSpPr>
            <a:spLocks noGrp="1"/>
          </p:cNvSpPr>
          <p:nvPr>
            <p:ph type="sldNum" sz="quarter" idx="12"/>
          </p:nvPr>
        </p:nvSpPr>
        <p:spPr bwMode="auto">
          <a:xfrm>
            <a:off x="7634288" y="655320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CAB17C95-E4D2-4A4B-B9DB-1BDDBD151BED}" type="slidenum">
              <a:rPr lang="en-US" altLang="ja-JP" sz="1400">
                <a:latin typeface="Arial" charset="0"/>
              </a:rPr>
              <a:pPr>
                <a:spcBef>
                  <a:spcPct val="0"/>
                </a:spcBef>
                <a:buFontTx/>
                <a:buNone/>
              </a:pPr>
              <a:t>16</a:t>
            </a:fld>
            <a:endParaRPr lang="en-US" altLang="ja-JP" sz="1400">
              <a:latin typeface="Arial" charset="0"/>
            </a:endParaRPr>
          </a:p>
        </p:txBody>
      </p:sp>
      <p:sp>
        <p:nvSpPr>
          <p:cNvPr id="2" name="正方形/長方形 1"/>
          <p:cNvSpPr/>
          <p:nvPr/>
        </p:nvSpPr>
        <p:spPr>
          <a:xfrm>
            <a:off x="4582780" y="5422020"/>
            <a:ext cx="4402668" cy="1015663"/>
          </a:xfrm>
          <a:prstGeom prst="rect">
            <a:avLst/>
          </a:prstGeom>
          <a:noFill/>
        </p:spPr>
        <p:txBody>
          <a:bodyPr>
            <a:spAutoFit/>
            <a:scene3d>
              <a:camera prst="orthographicFront"/>
              <a:lightRig rig="soft" dir="t">
                <a:rot lat="0" lon="0" rev="10800000"/>
              </a:lightRig>
            </a:scene3d>
            <a:sp3d>
              <a:bevelT w="27940" h="12700"/>
              <a:contourClr>
                <a:srgbClr val="DDDDDD"/>
              </a:contourClr>
            </a:sp3d>
          </a:bodyPr>
          <a:lstStyle/>
          <a:p>
            <a:pPr eaLnBrk="1" hangingPunct="1">
              <a:defRPr/>
            </a:pPr>
            <a:r>
              <a:rPr lang="ja-JP" altLang="en-US" sz="2000" u="sng" spc="150" dirty="0">
                <a:ln w="11430">
                  <a:noFill/>
                </a:ln>
                <a:effectLst>
                  <a:outerShdw blurRad="292100" dist="38100" dir="16200000" rotWithShape="0">
                    <a:schemeClr val="bg1"/>
                  </a:outerShdw>
                </a:effectLst>
                <a:latin typeface="+mj-ea"/>
                <a:ea typeface="+mj-ea"/>
              </a:rPr>
              <a:t>★本人のニーズを整理する</a:t>
            </a:r>
          </a:p>
          <a:p>
            <a:pPr eaLnBrk="1" hangingPunct="1">
              <a:defRPr/>
            </a:pPr>
            <a:r>
              <a:rPr lang="ja-JP" altLang="en-US" sz="2000" spc="150" dirty="0">
                <a:ln w="11430">
                  <a:noFill/>
                </a:ln>
                <a:effectLst>
                  <a:outerShdw blurRad="292100" dist="38100" dir="16200000" rotWithShape="0">
                    <a:schemeClr val="bg1"/>
                  </a:outerShdw>
                </a:effectLst>
                <a:latin typeface="+mj-ea"/>
                <a:ea typeface="+mj-ea"/>
              </a:rPr>
              <a:t>⇒アセスメント内容を吟味し，本人のニーズを整理します。「みたて」</a:t>
            </a:r>
            <a:endParaRPr lang="ja-JP" altLang="en-US" sz="2000" spc="150" dirty="0">
              <a:ln w="11430">
                <a:noFill/>
              </a:ln>
              <a:effectLst>
                <a:outerShdw blurRad="292100" dist="38100" dir="16200000" rotWithShape="0">
                  <a:schemeClr val="bg1"/>
                </a:outerShdw>
              </a:effectLst>
              <a:latin typeface="Arial" panose="020B0604020202020204" pitchFamily="34" charset="0"/>
              <a:ea typeface="ＭＳ Ｐゴシック" panose="020B0600070205080204" pitchFamily="50" charset="-128"/>
            </a:endParaRPr>
          </a:p>
        </p:txBody>
      </p:sp>
      <p:pic>
        <p:nvPicPr>
          <p:cNvPr id="88079" name="Picture 16" descr="イラスト 無料　顔 に対する画像結果"/>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6488" y="2725738"/>
            <a:ext cx="1954212"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p:cNvSpPr>
            <a:spLocks noChangeArrowheads="1"/>
          </p:cNvSpPr>
          <p:nvPr/>
        </p:nvSpPr>
        <p:spPr bwMode="auto">
          <a:xfrm>
            <a:off x="428625" y="476250"/>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eaLnBrk="1" hangingPunct="1">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90115" name="タイトル 3"/>
          <p:cNvSpPr>
            <a:spLocks noGrp="1"/>
          </p:cNvSpPr>
          <p:nvPr>
            <p:ph type="title"/>
          </p:nvPr>
        </p:nvSpPr>
        <p:spPr>
          <a:xfrm>
            <a:off x="495300" y="-26988"/>
            <a:ext cx="8915400" cy="935038"/>
          </a:xfrm>
        </p:spPr>
        <p:txBody>
          <a:bodyPr/>
          <a:lstStyle/>
          <a:p>
            <a:r>
              <a:rPr lang="ja-JP" altLang="en-US" sz="3600" smtClean="0">
                <a:latin typeface="HGP創英角ｺﾞｼｯｸUB" pitchFamily="50" charset="-128"/>
                <a:ea typeface="HGP創英角ｺﾞｼｯｸUB" pitchFamily="50" charset="-128"/>
              </a:rPr>
              <a:t>ストレングスに着目した支援とは</a:t>
            </a:r>
          </a:p>
        </p:txBody>
      </p:sp>
      <p:sp>
        <p:nvSpPr>
          <p:cNvPr id="90116" name="正方形/長方形 35"/>
          <p:cNvSpPr>
            <a:spLocks noChangeArrowheads="1"/>
          </p:cNvSpPr>
          <p:nvPr/>
        </p:nvSpPr>
        <p:spPr bwMode="auto">
          <a:xfrm>
            <a:off x="3008313" y="908050"/>
            <a:ext cx="6569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latin typeface="Arial" charset="0"/>
              </a:rPr>
              <a:t>チャールズ・ラップ／リチャード・ゴスチャ著</a:t>
            </a:r>
            <a:r>
              <a:rPr lang="en-US" altLang="ja-JP" sz="1800">
                <a:latin typeface="Arial" charset="0"/>
              </a:rPr>
              <a:t>『</a:t>
            </a:r>
            <a:r>
              <a:rPr lang="ja-JP" altLang="en-US" sz="1800">
                <a:latin typeface="Arial" charset="0"/>
              </a:rPr>
              <a:t>ストレングスモデル</a:t>
            </a:r>
            <a:r>
              <a:rPr lang="en-US" altLang="ja-JP" sz="1800">
                <a:latin typeface="Arial" charset="0"/>
              </a:rPr>
              <a:t>』</a:t>
            </a:r>
            <a:endParaRPr lang="ja-JP" altLang="en-US" sz="1800">
              <a:latin typeface="Arial" charset="0"/>
            </a:endParaRPr>
          </a:p>
        </p:txBody>
      </p:sp>
      <p:sp>
        <p:nvSpPr>
          <p:cNvPr id="37" name="正方形/長方形 36"/>
          <p:cNvSpPr/>
          <p:nvPr/>
        </p:nvSpPr>
        <p:spPr>
          <a:xfrm>
            <a:off x="336550" y="1173163"/>
            <a:ext cx="9156700" cy="2432050"/>
          </a:xfrm>
          <a:prstGeom prst="rect">
            <a:avLst/>
          </a:prstGeom>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defRPr/>
            </a:pPr>
            <a:r>
              <a:rPr lang="ja-JP" altLang="en-US" sz="3200" b="0" dirty="0">
                <a:latin typeface="HGP創英角ｺﾞｼｯｸUB" charset="-128"/>
                <a:ea typeface="HGP創英角ｺﾞｼｯｸUB" charset="-128"/>
              </a:rPr>
              <a:t>ストレングスとは</a:t>
            </a:r>
            <a:endParaRPr lang="ja-JP" altLang="en-US" sz="2400" dirty="0">
              <a:latin typeface="ＭＳ Ｐゴシック" charset="-128"/>
            </a:endParaRPr>
          </a:p>
          <a:p>
            <a:pPr eaLnBrk="1" hangingPunct="1">
              <a:defRPr/>
            </a:pPr>
            <a:r>
              <a:rPr lang="ja-JP" altLang="en-US" sz="2400" dirty="0">
                <a:latin typeface="ＭＳ Ｐゴシック" charset="-128"/>
              </a:rPr>
              <a:t>　主に精神障害のケースマネジメントなどで発展した視点で、欠点よりも強さに着目したアセスメント視点。現在では、身体障害、知的障害においても応用されている。</a:t>
            </a:r>
            <a:endParaRPr lang="en-US" altLang="ja-JP" sz="2400" dirty="0">
              <a:latin typeface="ＭＳ Ｐゴシック" charset="-128"/>
            </a:endParaRPr>
          </a:p>
          <a:p>
            <a:pPr eaLnBrk="1" hangingPunct="1">
              <a:defRPr/>
            </a:pPr>
            <a:r>
              <a:rPr lang="ja-JP" altLang="en-US" sz="2400" dirty="0">
                <a:latin typeface="+mj-ea"/>
              </a:rPr>
              <a:t>ケアプランを作るときにポイントになる、本人と環境の両方にある強さのことをいう。</a:t>
            </a:r>
            <a:endParaRPr lang="ja-JP" altLang="en-US" sz="2400" dirty="0">
              <a:latin typeface="ＭＳ Ｐゴシック" charset="-128"/>
            </a:endParaRPr>
          </a:p>
        </p:txBody>
      </p:sp>
      <p:sp>
        <p:nvSpPr>
          <p:cNvPr id="90118" name="正方形/長方形 37"/>
          <p:cNvSpPr>
            <a:spLocks noChangeArrowheads="1"/>
          </p:cNvSpPr>
          <p:nvPr/>
        </p:nvSpPr>
        <p:spPr bwMode="auto">
          <a:xfrm>
            <a:off x="352425" y="3943350"/>
            <a:ext cx="56959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b="0">
                <a:latin typeface="HGP創英角ｺﾞｼｯｸUB" pitchFamily="50" charset="-128"/>
                <a:ea typeface="HGP創英角ｺﾞｼｯｸUB" pitchFamily="50" charset="-128"/>
              </a:rPr>
              <a:t>ストレングスモデルとは</a:t>
            </a:r>
            <a:endParaRPr lang="en-US" altLang="ja-JP" b="0">
              <a:latin typeface="HGP創英角ｺﾞｼｯｸUB" pitchFamily="50" charset="-128"/>
              <a:ea typeface="HGP創英角ｺﾞｼｯｸUB" pitchFamily="50" charset="-128"/>
            </a:endParaRPr>
          </a:p>
          <a:p>
            <a:pPr eaLnBrk="1" hangingPunct="1">
              <a:spcBef>
                <a:spcPct val="0"/>
              </a:spcBef>
              <a:buFontTx/>
              <a:buNone/>
            </a:pPr>
            <a:r>
              <a:rPr lang="ja-JP" altLang="en-US" sz="2400" u="sng">
                <a:solidFill>
                  <a:srgbClr val="FF0000"/>
                </a:solidFill>
                <a:latin typeface="ＭＳ Ｐゴシック" charset="-128"/>
              </a:rPr>
              <a:t>全ての人やその人を取り巻く環境には、ストレングス（強み）があるので、それを中心にアプローチし、活用して行く支援技法。</a:t>
            </a:r>
            <a:r>
              <a:rPr lang="ja-JP" altLang="en-US" sz="2400">
                <a:latin typeface="ＭＳ Ｐゴシック" charset="-128"/>
              </a:rPr>
              <a:t>ストレングスに着目して支援することで、行動の動機付けを強める。</a:t>
            </a:r>
          </a:p>
        </p:txBody>
      </p:sp>
      <p:sp>
        <p:nvSpPr>
          <p:cNvPr id="90119" name="正方形/長方形 41"/>
          <p:cNvSpPr>
            <a:spLocks noChangeArrowheads="1"/>
          </p:cNvSpPr>
          <p:nvPr/>
        </p:nvSpPr>
        <p:spPr bwMode="auto">
          <a:xfrm>
            <a:off x="6175375" y="3605213"/>
            <a:ext cx="3527425" cy="2584450"/>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b="0">
                <a:solidFill>
                  <a:srgbClr val="002060"/>
                </a:solidFill>
                <a:latin typeface="HGP創英角ｺﾞｼｯｸUB" pitchFamily="50" charset="-128"/>
                <a:ea typeface="HGP創英角ｺﾞｼｯｸUB" pitchFamily="50" charset="-128"/>
              </a:rPr>
              <a:t>・本人のストレングス例</a:t>
            </a:r>
          </a:p>
          <a:p>
            <a:pPr eaLnBrk="1" hangingPunct="1">
              <a:spcBef>
                <a:spcPct val="0"/>
              </a:spcBef>
              <a:buFontTx/>
              <a:buNone/>
            </a:pPr>
            <a:r>
              <a:rPr lang="ja-JP" altLang="en-US" sz="1800" b="0">
                <a:latin typeface="HGP創英角ｺﾞｼｯｸUB" pitchFamily="50" charset="-128"/>
                <a:ea typeface="HGP創英角ｺﾞｼｯｸUB" pitchFamily="50" charset="-128"/>
              </a:rPr>
              <a:t>　　個人の属性（性質・性格）</a:t>
            </a:r>
          </a:p>
          <a:p>
            <a:pPr eaLnBrk="1" hangingPunct="1">
              <a:spcBef>
                <a:spcPct val="0"/>
              </a:spcBef>
              <a:buFontTx/>
              <a:buNone/>
            </a:pPr>
            <a:r>
              <a:rPr lang="ja-JP" altLang="en-US" sz="1800" b="0">
                <a:latin typeface="HGP創英角ｺﾞｼｯｸUB" pitchFamily="50" charset="-128"/>
                <a:ea typeface="HGP創英角ｺﾞｼｯｸUB" pitchFamily="50" charset="-128"/>
              </a:rPr>
              <a:t>　　才能・技能</a:t>
            </a:r>
          </a:p>
          <a:p>
            <a:pPr eaLnBrk="1" hangingPunct="1">
              <a:spcBef>
                <a:spcPct val="0"/>
              </a:spcBef>
              <a:buFontTx/>
              <a:buNone/>
            </a:pPr>
            <a:r>
              <a:rPr lang="ja-JP" altLang="en-US" sz="1800" b="0">
                <a:latin typeface="HGP創英角ｺﾞｼｯｸUB" pitchFamily="50" charset="-128"/>
                <a:ea typeface="HGP創英角ｺﾞｼｯｸUB" pitchFamily="50" charset="-128"/>
              </a:rPr>
              <a:t>　　関心・願望</a:t>
            </a:r>
          </a:p>
          <a:p>
            <a:pPr eaLnBrk="1" hangingPunct="1">
              <a:spcBef>
                <a:spcPct val="0"/>
              </a:spcBef>
              <a:buFontTx/>
              <a:buNone/>
            </a:pPr>
            <a:r>
              <a:rPr lang="ja-JP" altLang="en-US" sz="2400" b="0">
                <a:solidFill>
                  <a:srgbClr val="002060"/>
                </a:solidFill>
                <a:latin typeface="HGP創英角ｺﾞｼｯｸUB" pitchFamily="50" charset="-128"/>
                <a:ea typeface="HGP創英角ｺﾞｼｯｸUB" pitchFamily="50" charset="-128"/>
              </a:rPr>
              <a:t>・環境のストレングス例</a:t>
            </a:r>
            <a:endParaRPr lang="en-US" altLang="ja-JP" sz="2400" b="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400" b="0">
                <a:solidFill>
                  <a:srgbClr val="002060"/>
                </a:solidFill>
                <a:latin typeface="HGP創英角ｺﾞｼｯｸUB" pitchFamily="50" charset="-128"/>
                <a:ea typeface="HGP創英角ｺﾞｼｯｸUB" pitchFamily="50" charset="-128"/>
              </a:rPr>
              <a:t>　</a:t>
            </a:r>
            <a:r>
              <a:rPr lang="ja-JP" altLang="en-US" sz="1800" b="0">
                <a:solidFill>
                  <a:srgbClr val="002060"/>
                </a:solidFill>
                <a:latin typeface="HGP創英角ｺﾞｼｯｸUB" pitchFamily="50" charset="-128"/>
                <a:ea typeface="HGP創英角ｺﾞｼｯｸUB" pitchFamily="50" charset="-128"/>
              </a:rPr>
              <a:t>安心して生活できる家</a:t>
            </a:r>
            <a:endParaRPr lang="en-US" altLang="ja-JP" sz="1800" b="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1800" b="0">
                <a:solidFill>
                  <a:srgbClr val="002060"/>
                </a:solidFill>
                <a:latin typeface="HGP創英角ｺﾞｼｯｸUB" pitchFamily="50" charset="-128"/>
                <a:ea typeface="HGP創英角ｺﾞｼｯｸUB" pitchFamily="50" charset="-128"/>
              </a:rPr>
              <a:t>　親友がいること</a:t>
            </a:r>
            <a:endParaRPr lang="en-US" altLang="ja-JP" sz="1800" b="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1800" b="0">
                <a:solidFill>
                  <a:srgbClr val="002060"/>
                </a:solidFill>
                <a:latin typeface="HGP創英角ｺﾞｼｯｸUB" pitchFamily="50" charset="-128"/>
                <a:ea typeface="HGP創英角ｺﾞｼｯｸUB" pitchFamily="50" charset="-128"/>
              </a:rPr>
              <a:t>　草野球チームに所属していること</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p:cNvSpPr>
            <a:spLocks noChangeArrowheads="1"/>
          </p:cNvSpPr>
          <p:nvPr/>
        </p:nvSpPr>
        <p:spPr bwMode="auto">
          <a:xfrm>
            <a:off x="428625" y="476250"/>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eaLnBrk="1" hangingPunct="1">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92163" name="正方形/長方形 35"/>
          <p:cNvSpPr>
            <a:spLocks noChangeArrowheads="1"/>
          </p:cNvSpPr>
          <p:nvPr/>
        </p:nvSpPr>
        <p:spPr bwMode="auto">
          <a:xfrm>
            <a:off x="3008313" y="908050"/>
            <a:ext cx="6569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800">
                <a:latin typeface="Arial" charset="0"/>
              </a:rPr>
              <a:t>チャールズ・ラップ／リチャード・ゴスチャ著</a:t>
            </a:r>
            <a:r>
              <a:rPr lang="en-US" altLang="ja-JP" sz="1800">
                <a:latin typeface="Arial" charset="0"/>
              </a:rPr>
              <a:t>『</a:t>
            </a:r>
            <a:r>
              <a:rPr lang="ja-JP" altLang="en-US" sz="1800">
                <a:latin typeface="Arial" charset="0"/>
              </a:rPr>
              <a:t>ストレングスモデル</a:t>
            </a:r>
            <a:r>
              <a:rPr lang="en-US" altLang="ja-JP" sz="1800">
                <a:latin typeface="Arial" charset="0"/>
              </a:rPr>
              <a:t>』</a:t>
            </a:r>
            <a:endParaRPr lang="ja-JP" altLang="en-US" sz="1800">
              <a:latin typeface="Arial" charset="0"/>
            </a:endParaRPr>
          </a:p>
        </p:txBody>
      </p:sp>
      <p:sp>
        <p:nvSpPr>
          <p:cNvPr id="92164" name="正方形/長方形 36"/>
          <p:cNvSpPr>
            <a:spLocks noChangeArrowheads="1"/>
          </p:cNvSpPr>
          <p:nvPr/>
        </p:nvSpPr>
        <p:spPr bwMode="auto">
          <a:xfrm>
            <a:off x="244475" y="1484313"/>
            <a:ext cx="9137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dirty="0" smtClean="0">
                <a:latin typeface="ＭＳ Ｐゴシック" charset="-128"/>
              </a:rPr>
              <a:t>　ストレングス</a:t>
            </a:r>
            <a:r>
              <a:rPr lang="ja-JP" altLang="en-US" sz="2400" dirty="0">
                <a:latin typeface="ＭＳ Ｐゴシック" charset="-128"/>
              </a:rPr>
              <a:t>によるアセスメント（視点）と、アセスメントにより確認されたストレングスを活用した支援（モデル）は違うもの。</a:t>
            </a:r>
            <a:endParaRPr lang="en-US" altLang="ja-JP" sz="2400" dirty="0">
              <a:latin typeface="ＭＳ Ｐゴシック" charset="-128"/>
            </a:endParaRPr>
          </a:p>
          <a:p>
            <a:pPr eaLnBrk="1" hangingPunct="1">
              <a:spcBef>
                <a:spcPct val="0"/>
              </a:spcBef>
              <a:buFontTx/>
              <a:buNone/>
            </a:pPr>
            <a:r>
              <a:rPr lang="ja-JP" altLang="en-US" sz="2400" dirty="0" smtClean="0">
                <a:latin typeface="ＭＳ Ｐゴシック" charset="-128"/>
              </a:rPr>
              <a:t>　両者</a:t>
            </a:r>
            <a:r>
              <a:rPr lang="ja-JP" altLang="en-US" sz="2400" dirty="0">
                <a:latin typeface="ＭＳ Ｐゴシック" charset="-128"/>
              </a:rPr>
              <a:t>は長らく混同されて実践されてきた経緯がある。</a:t>
            </a:r>
            <a:endParaRPr lang="en-US" altLang="ja-JP" sz="2400" dirty="0">
              <a:latin typeface="ＭＳ Ｐゴシック" charset="-128"/>
            </a:endParaRPr>
          </a:p>
          <a:p>
            <a:pPr eaLnBrk="1" hangingPunct="1">
              <a:spcBef>
                <a:spcPct val="0"/>
              </a:spcBef>
              <a:buFontTx/>
              <a:buNone/>
            </a:pPr>
            <a:r>
              <a:rPr lang="ja-JP" altLang="en-US" sz="2400" dirty="0" smtClean="0">
                <a:latin typeface="ＭＳ Ｐゴシック" charset="-128"/>
              </a:rPr>
              <a:t>　確認</a:t>
            </a:r>
            <a:r>
              <a:rPr lang="ja-JP" altLang="en-US" sz="2400" dirty="0">
                <a:latin typeface="ＭＳ Ｐゴシック" charset="-128"/>
              </a:rPr>
              <a:t>されたストレングスを活用した支援を心がけることにより、利用者のやる気を引き出す支援が重要。</a:t>
            </a:r>
            <a:endParaRPr lang="en-US" altLang="ja-JP" sz="2400" dirty="0">
              <a:latin typeface="ＭＳ Ｐゴシック" charset="-128"/>
            </a:endParaRPr>
          </a:p>
          <a:p>
            <a:pPr eaLnBrk="1" hangingPunct="1">
              <a:spcBef>
                <a:spcPct val="0"/>
              </a:spcBef>
              <a:buFontTx/>
              <a:buNone/>
            </a:pPr>
            <a:endParaRPr lang="en-US" altLang="ja-JP" sz="2400" dirty="0">
              <a:latin typeface="ＭＳ Ｐゴシック" charset="-128"/>
            </a:endParaRPr>
          </a:p>
        </p:txBody>
      </p:sp>
      <p:sp>
        <p:nvSpPr>
          <p:cNvPr id="92165" name="正方形/長方形 41"/>
          <p:cNvSpPr>
            <a:spLocks noChangeArrowheads="1"/>
          </p:cNvSpPr>
          <p:nvPr/>
        </p:nvSpPr>
        <p:spPr bwMode="auto">
          <a:xfrm>
            <a:off x="273050" y="3757613"/>
            <a:ext cx="9304338" cy="2616200"/>
          </a:xfrm>
          <a:prstGeom prst="rect">
            <a:avLst/>
          </a:prstGeom>
          <a:solidFill>
            <a:srgbClr val="FFFF99"/>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400" b="0" dirty="0">
                <a:solidFill>
                  <a:srgbClr val="002060"/>
                </a:solidFill>
                <a:latin typeface="HGP創英角ｺﾞｼｯｸUB" pitchFamily="50" charset="-128"/>
                <a:ea typeface="HGP創英角ｺﾞｼｯｸUB" pitchFamily="50" charset="-128"/>
              </a:rPr>
              <a:t>ストレングスに着目した支援事例</a:t>
            </a:r>
            <a:endParaRPr lang="en-US" altLang="ja-JP" sz="2400" b="0" dirty="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000" b="0" dirty="0" smtClean="0">
                <a:solidFill>
                  <a:srgbClr val="002060"/>
                </a:solidFill>
                <a:latin typeface="HGP創英角ｺﾞｼｯｸUB" pitchFamily="50" charset="-128"/>
                <a:ea typeface="HGP創英角ｺﾞｼｯｸUB" pitchFamily="50" charset="-128"/>
              </a:rPr>
              <a:t>　プロ</a:t>
            </a:r>
            <a:r>
              <a:rPr lang="ja-JP" altLang="en-US" sz="2000" b="0" dirty="0">
                <a:solidFill>
                  <a:srgbClr val="002060"/>
                </a:solidFill>
                <a:latin typeface="HGP創英角ｺﾞｼｯｸUB" pitchFamily="50" charset="-128"/>
                <a:ea typeface="HGP創英角ｺﾞｼｯｸUB" pitchFamily="50" charset="-128"/>
              </a:rPr>
              <a:t>野球の大ファンである障害のあるＡさんは、働きたい意欲はあるが</a:t>
            </a:r>
            <a:r>
              <a:rPr lang="en-US" altLang="ja-JP" sz="2000" b="0" dirty="0">
                <a:solidFill>
                  <a:srgbClr val="002060"/>
                </a:solidFill>
                <a:latin typeface="HGP創英角ｺﾞｼｯｸUB" pitchFamily="50" charset="-128"/>
                <a:ea typeface="HGP創英角ｺﾞｼｯｸUB" pitchFamily="50" charset="-128"/>
              </a:rPr>
              <a:t>B</a:t>
            </a:r>
            <a:r>
              <a:rPr lang="ja-JP" altLang="en-US" sz="2000" b="0" dirty="0">
                <a:solidFill>
                  <a:srgbClr val="002060"/>
                </a:solidFill>
                <a:latin typeface="HGP創英角ｺﾞｼｯｸUB" pitchFamily="50" charset="-128"/>
                <a:ea typeface="HGP創英角ｺﾞｼｯｸUB" pitchFamily="50" charset="-128"/>
              </a:rPr>
              <a:t>型事業所ではうまくいかず転々としていた。</a:t>
            </a:r>
            <a:endParaRPr lang="en-US" altLang="ja-JP" sz="2000" b="0" dirty="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000" b="0" dirty="0" smtClean="0">
                <a:solidFill>
                  <a:srgbClr val="002060"/>
                </a:solidFill>
                <a:latin typeface="HGP創英角ｺﾞｼｯｸUB" pitchFamily="50" charset="-128"/>
                <a:ea typeface="HGP創英角ｺﾞｼｯｸUB" pitchFamily="50" charset="-128"/>
              </a:rPr>
              <a:t>　そこ</a:t>
            </a:r>
            <a:r>
              <a:rPr lang="ja-JP" altLang="en-US" sz="2000" b="0" dirty="0">
                <a:solidFill>
                  <a:srgbClr val="002060"/>
                </a:solidFill>
                <a:latin typeface="HGP創英角ｺﾞｼｯｸUB" pitchFamily="50" charset="-128"/>
                <a:ea typeface="HGP創英角ｺﾞｼｯｸUB" pitchFamily="50" charset="-128"/>
              </a:rPr>
              <a:t>で、グループスーパビジョンによりアイディアを出し合い、大好きなプロ野球の球場での清掃作業を紹介したところ、安定した就職へとつながった。</a:t>
            </a:r>
            <a:endParaRPr lang="en-US" altLang="ja-JP" sz="2000" b="0" dirty="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000" b="0" dirty="0" smtClean="0">
                <a:solidFill>
                  <a:srgbClr val="002060"/>
                </a:solidFill>
                <a:latin typeface="HGP創英角ｺﾞｼｯｸUB" pitchFamily="50" charset="-128"/>
                <a:ea typeface="HGP創英角ｺﾞｼｯｸUB" pitchFamily="50" charset="-128"/>
              </a:rPr>
              <a:t>　公的</a:t>
            </a:r>
            <a:r>
              <a:rPr lang="ja-JP" altLang="en-US" sz="2000" b="0" dirty="0">
                <a:solidFill>
                  <a:srgbClr val="002060"/>
                </a:solidFill>
                <a:latin typeface="HGP創英角ｺﾞｼｯｸUB" pitchFamily="50" charset="-128"/>
                <a:ea typeface="HGP創英角ｺﾞｼｯｸUB" pitchFamily="50" charset="-128"/>
              </a:rPr>
              <a:t>なサービスばかりに着目していて、強みや興味をうまく活用できていなかった状態から、Ａさんの興味や強みを就労へ結びつけて、効果を上げることができたことになる。</a:t>
            </a:r>
            <a:endParaRPr lang="en-US" altLang="ja-JP" sz="2000" b="0" dirty="0">
              <a:solidFill>
                <a:srgbClr val="002060"/>
              </a:solidFill>
              <a:latin typeface="HGP創英角ｺﾞｼｯｸUB" pitchFamily="50" charset="-128"/>
              <a:ea typeface="HGP創英角ｺﾞｼｯｸUB" pitchFamily="50" charset="-128"/>
            </a:endParaRPr>
          </a:p>
          <a:p>
            <a:pPr eaLnBrk="1" hangingPunct="1">
              <a:spcBef>
                <a:spcPct val="0"/>
              </a:spcBef>
              <a:buFontTx/>
              <a:buNone/>
            </a:pPr>
            <a:r>
              <a:rPr lang="ja-JP" altLang="en-US" sz="2000" b="0" dirty="0" smtClean="0">
                <a:solidFill>
                  <a:srgbClr val="002060"/>
                </a:solidFill>
                <a:latin typeface="HGP創英角ｺﾞｼｯｸUB" pitchFamily="50" charset="-128"/>
                <a:ea typeface="HGP創英角ｺﾞｼｯｸUB" pitchFamily="50" charset="-128"/>
              </a:rPr>
              <a:t>　人</a:t>
            </a:r>
            <a:r>
              <a:rPr lang="ja-JP" altLang="en-US" sz="2000" b="0" dirty="0">
                <a:solidFill>
                  <a:srgbClr val="002060"/>
                </a:solidFill>
                <a:latin typeface="HGP創英角ｺﾞｼｯｸUB" pitchFamily="50" charset="-128"/>
                <a:ea typeface="HGP創英角ｺﾞｼｯｸUB" pitchFamily="50" charset="-128"/>
              </a:rPr>
              <a:t>が働くには、生活の維持だけではないここに特別な理由があることを理解する。</a:t>
            </a:r>
            <a:endParaRPr lang="en-US" altLang="ja-JP" sz="2000" b="0" dirty="0">
              <a:solidFill>
                <a:srgbClr val="002060"/>
              </a:solidFill>
              <a:latin typeface="HGP創英角ｺﾞｼｯｸUB" pitchFamily="50" charset="-128"/>
              <a:ea typeface="HGP創英角ｺﾞｼｯｸUB" pitchFamily="50" charset="-128"/>
            </a:endParaRPr>
          </a:p>
        </p:txBody>
      </p:sp>
      <p:sp>
        <p:nvSpPr>
          <p:cNvPr id="92166" name="タイトル 3"/>
          <p:cNvSpPr>
            <a:spLocks noGrp="1"/>
          </p:cNvSpPr>
          <p:nvPr>
            <p:ph type="title"/>
          </p:nvPr>
        </p:nvSpPr>
        <p:spPr>
          <a:xfrm>
            <a:off x="495300" y="-26988"/>
            <a:ext cx="8915400" cy="935038"/>
          </a:xfrm>
        </p:spPr>
        <p:txBody>
          <a:bodyPr/>
          <a:lstStyle/>
          <a:p>
            <a:r>
              <a:rPr lang="ja-JP" altLang="en-US" sz="3600" smtClean="0">
                <a:latin typeface="HGP創英角ｺﾞｼｯｸUB" pitchFamily="50" charset="-128"/>
                <a:ea typeface="HGP創英角ｺﾞｼｯｸUB" pitchFamily="50" charset="-128"/>
              </a:rPr>
              <a:t>ストレングスに着目した支援とは</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utoShape 2"/>
          <p:cNvSpPr>
            <a:spLocks noChangeArrowheads="1"/>
          </p:cNvSpPr>
          <p:nvPr/>
        </p:nvSpPr>
        <p:spPr bwMode="auto">
          <a:xfrm>
            <a:off x="428625" y="476250"/>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eaLnBrk="1" hangingPunct="1">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32" name="フローチャート: 処理 31"/>
          <p:cNvSpPr/>
          <p:nvPr/>
        </p:nvSpPr>
        <p:spPr>
          <a:xfrm>
            <a:off x="428625" y="2924175"/>
            <a:ext cx="2106613" cy="1223963"/>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sp>
        <p:nvSpPr>
          <p:cNvPr id="94212" name="タイトル 3"/>
          <p:cNvSpPr>
            <a:spLocks noGrp="1"/>
          </p:cNvSpPr>
          <p:nvPr>
            <p:ph type="title"/>
          </p:nvPr>
        </p:nvSpPr>
        <p:spPr>
          <a:xfrm>
            <a:off x="495300" y="-26988"/>
            <a:ext cx="8915400" cy="935038"/>
          </a:xfrm>
        </p:spPr>
        <p:txBody>
          <a:bodyPr/>
          <a:lstStyle/>
          <a:p>
            <a:r>
              <a:rPr lang="ja-JP" altLang="en-US" sz="3600" smtClean="0">
                <a:latin typeface="HGP創英角ｺﾞｼｯｸUB" pitchFamily="50" charset="-128"/>
                <a:ea typeface="HGP創英角ｺﾞｼｯｸUB" pitchFamily="50" charset="-128"/>
              </a:rPr>
              <a:t>ＩＣＦを活用した利用者把握</a:t>
            </a:r>
          </a:p>
        </p:txBody>
      </p:sp>
      <p:sp>
        <p:nvSpPr>
          <p:cNvPr id="5" name="テキスト ボックス 4"/>
          <p:cNvSpPr txBox="1"/>
          <p:nvPr/>
        </p:nvSpPr>
        <p:spPr>
          <a:xfrm>
            <a:off x="3113088" y="1412875"/>
            <a:ext cx="263842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latin typeface="+mj-ea"/>
                <a:ea typeface="+mj-ea"/>
              </a:rPr>
              <a:t>健康状態（疾病・変調）</a:t>
            </a:r>
          </a:p>
        </p:txBody>
      </p:sp>
      <p:sp>
        <p:nvSpPr>
          <p:cNvPr id="6" name="テキスト ボックス 5"/>
          <p:cNvSpPr txBox="1"/>
          <p:nvPr/>
        </p:nvSpPr>
        <p:spPr>
          <a:xfrm>
            <a:off x="585788" y="2420938"/>
            <a:ext cx="1346200"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latin typeface="+mj-ea"/>
                <a:ea typeface="+mj-ea"/>
              </a:rPr>
              <a:t>機能・構造</a:t>
            </a:r>
          </a:p>
        </p:txBody>
      </p:sp>
      <p:sp>
        <p:nvSpPr>
          <p:cNvPr id="7" name="テキスト ボックス 6"/>
          <p:cNvSpPr txBox="1"/>
          <p:nvPr/>
        </p:nvSpPr>
        <p:spPr>
          <a:xfrm>
            <a:off x="4068763" y="2446338"/>
            <a:ext cx="1216025" cy="4000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a:spAutoFit/>
          </a:bodyPr>
          <a:lstStyle/>
          <a:p>
            <a:pPr eaLnBrk="1" hangingPunct="1">
              <a:defRPr/>
            </a:pPr>
            <a:r>
              <a:rPr lang="ja-JP" altLang="en-US" sz="2000" dirty="0">
                <a:latin typeface="+mj-ea"/>
                <a:ea typeface="+mj-ea"/>
              </a:rPr>
              <a:t>活　　　動</a:t>
            </a:r>
          </a:p>
        </p:txBody>
      </p:sp>
      <p:sp>
        <p:nvSpPr>
          <p:cNvPr id="8" name="テキスト ボックス 7"/>
          <p:cNvSpPr txBox="1"/>
          <p:nvPr/>
        </p:nvSpPr>
        <p:spPr>
          <a:xfrm>
            <a:off x="7113588" y="2420938"/>
            <a:ext cx="121602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solidFill>
                  <a:schemeClr val="bg1"/>
                </a:solidFill>
                <a:latin typeface="+mj-ea"/>
                <a:ea typeface="+mj-ea"/>
              </a:rPr>
              <a:t>参　　　加</a:t>
            </a:r>
          </a:p>
        </p:txBody>
      </p:sp>
      <p:sp>
        <p:nvSpPr>
          <p:cNvPr id="9" name="テキスト ボックス 8"/>
          <p:cNvSpPr txBox="1"/>
          <p:nvPr/>
        </p:nvSpPr>
        <p:spPr>
          <a:xfrm>
            <a:off x="869950" y="5300663"/>
            <a:ext cx="121602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latin typeface="+mj-ea"/>
                <a:ea typeface="+mj-ea"/>
              </a:rPr>
              <a:t>環境因子</a:t>
            </a:r>
          </a:p>
        </p:txBody>
      </p:sp>
      <p:sp>
        <p:nvSpPr>
          <p:cNvPr id="11" name="テキスト ボックス 10"/>
          <p:cNvSpPr txBox="1"/>
          <p:nvPr/>
        </p:nvSpPr>
        <p:spPr>
          <a:xfrm>
            <a:off x="7185025" y="5300663"/>
            <a:ext cx="1216025" cy="4000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eaLnBrk="1" hangingPunct="1">
              <a:defRPr/>
            </a:pPr>
            <a:r>
              <a:rPr lang="ja-JP" altLang="en-US" sz="2000" dirty="0">
                <a:latin typeface="+mj-ea"/>
                <a:ea typeface="+mj-ea"/>
              </a:rPr>
              <a:t>個人因子</a:t>
            </a:r>
          </a:p>
        </p:txBody>
      </p:sp>
      <p:cxnSp>
        <p:nvCxnSpPr>
          <p:cNvPr id="16" name="直線矢印コネクタ 15"/>
          <p:cNvCxnSpPr/>
          <p:nvPr/>
        </p:nvCxnSpPr>
        <p:spPr>
          <a:xfrm>
            <a:off x="2085975" y="2636838"/>
            <a:ext cx="1852613" cy="1587"/>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5421313" y="2636838"/>
            <a:ext cx="1482725" cy="1587"/>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a:xfrm>
            <a:off x="1363663" y="2133600"/>
            <a:ext cx="631825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26" name="直線矢印コネクタ 25"/>
          <p:cNvCxnSpPr/>
          <p:nvPr/>
        </p:nvCxnSpPr>
        <p:spPr>
          <a:xfrm rot="16200000" flipH="1">
            <a:off x="1242219" y="2267744"/>
            <a:ext cx="296863" cy="952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33" name="フローチャート: 処理 32"/>
          <p:cNvSpPr/>
          <p:nvPr/>
        </p:nvSpPr>
        <p:spPr>
          <a:xfrm>
            <a:off x="3549650" y="2924175"/>
            <a:ext cx="2105025" cy="1223963"/>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sp>
        <p:nvSpPr>
          <p:cNvPr id="34" name="フローチャート: 処理 33"/>
          <p:cNvSpPr/>
          <p:nvPr/>
        </p:nvSpPr>
        <p:spPr>
          <a:xfrm>
            <a:off x="6591300" y="2924175"/>
            <a:ext cx="2105025" cy="122555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cxnSp>
        <p:nvCxnSpPr>
          <p:cNvPr id="40" name="直線コネクタ 39"/>
          <p:cNvCxnSpPr/>
          <p:nvPr/>
        </p:nvCxnSpPr>
        <p:spPr>
          <a:xfrm>
            <a:off x="1363663" y="4897438"/>
            <a:ext cx="6319837"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41" name="直線矢印コネクタ 40"/>
          <p:cNvCxnSpPr/>
          <p:nvPr/>
        </p:nvCxnSpPr>
        <p:spPr>
          <a:xfrm rot="5400000">
            <a:off x="1148557" y="5085556"/>
            <a:ext cx="431800" cy="1587"/>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44" name="直線矢印コネクタ 43"/>
          <p:cNvCxnSpPr/>
          <p:nvPr/>
        </p:nvCxnSpPr>
        <p:spPr>
          <a:xfrm rot="5400000">
            <a:off x="7468394" y="5083969"/>
            <a:ext cx="431800"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46" name="フローチャート: 処理 45"/>
          <p:cNvSpPr/>
          <p:nvPr/>
        </p:nvSpPr>
        <p:spPr>
          <a:xfrm>
            <a:off x="271463" y="5732463"/>
            <a:ext cx="3511550" cy="8001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sp>
        <p:nvSpPr>
          <p:cNvPr id="47" name="フローチャート: 処理 46"/>
          <p:cNvSpPr/>
          <p:nvPr/>
        </p:nvSpPr>
        <p:spPr>
          <a:xfrm>
            <a:off x="5110163" y="5732463"/>
            <a:ext cx="4133850" cy="8001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sp>
        <p:nvSpPr>
          <p:cNvPr id="49" name="屈折矢印 48"/>
          <p:cNvSpPr/>
          <p:nvPr/>
        </p:nvSpPr>
        <p:spPr>
          <a:xfrm>
            <a:off x="8788400" y="2005013"/>
            <a:ext cx="869950" cy="163988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j-ea"/>
              <a:ea typeface="+mj-ea"/>
            </a:endParaRPr>
          </a:p>
        </p:txBody>
      </p:sp>
      <p:sp>
        <p:nvSpPr>
          <p:cNvPr id="50" name="テキスト ボックス 49"/>
          <p:cNvSpPr txBox="1"/>
          <p:nvPr/>
        </p:nvSpPr>
        <p:spPr>
          <a:xfrm>
            <a:off x="6392863" y="1009650"/>
            <a:ext cx="2132012" cy="400050"/>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eaLnBrk="1" hangingPunct="1">
              <a:defRPr/>
            </a:pPr>
            <a:r>
              <a:rPr lang="ja-JP" altLang="en-US" sz="2000" dirty="0">
                <a:latin typeface="+mj-ea"/>
                <a:ea typeface="+mj-ea"/>
              </a:rPr>
              <a:t>本人が望む暮らし</a:t>
            </a:r>
          </a:p>
        </p:txBody>
      </p:sp>
      <p:sp>
        <p:nvSpPr>
          <p:cNvPr id="51" name="フローチャート: 処理 50"/>
          <p:cNvSpPr/>
          <p:nvPr/>
        </p:nvSpPr>
        <p:spPr>
          <a:xfrm>
            <a:off x="6321425" y="971550"/>
            <a:ext cx="3354388" cy="944563"/>
          </a:xfrm>
          <a:prstGeom prst="flowChartProcess">
            <a:avLst/>
          </a:prstGeom>
          <a:noFill/>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ja-JP" altLang="en-US">
              <a:latin typeface="+mj-ea"/>
              <a:ea typeface="+mj-ea"/>
            </a:endParaRPr>
          </a:p>
        </p:txBody>
      </p:sp>
      <p:cxnSp>
        <p:nvCxnSpPr>
          <p:cNvPr id="28" name="直線矢印コネクタ 27"/>
          <p:cNvCxnSpPr/>
          <p:nvPr/>
        </p:nvCxnSpPr>
        <p:spPr>
          <a:xfrm flipV="1">
            <a:off x="4602163" y="4149725"/>
            <a:ext cx="1587" cy="747713"/>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0" name="直線矢印コネクタ 29"/>
          <p:cNvCxnSpPr/>
          <p:nvPr/>
        </p:nvCxnSpPr>
        <p:spPr>
          <a:xfrm rot="16200000" flipH="1">
            <a:off x="7542212" y="2276476"/>
            <a:ext cx="296863" cy="11112"/>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1" name="直線コネクタ 30"/>
          <p:cNvCxnSpPr/>
          <p:nvPr/>
        </p:nvCxnSpPr>
        <p:spPr>
          <a:xfrm>
            <a:off x="1363663" y="4652963"/>
            <a:ext cx="6319837"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35" name="直線矢印コネクタ 34"/>
          <p:cNvCxnSpPr/>
          <p:nvPr/>
        </p:nvCxnSpPr>
        <p:spPr>
          <a:xfrm flipH="1" flipV="1">
            <a:off x="7671086" y="4176713"/>
            <a:ext cx="3175" cy="47625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39" name="直線矢印コネクタ 38"/>
          <p:cNvCxnSpPr/>
          <p:nvPr/>
        </p:nvCxnSpPr>
        <p:spPr>
          <a:xfrm flipV="1">
            <a:off x="1385888" y="4186238"/>
            <a:ext cx="7937" cy="466725"/>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43" name="直線矢印コネクタ 42"/>
          <p:cNvCxnSpPr/>
          <p:nvPr/>
        </p:nvCxnSpPr>
        <p:spPr>
          <a:xfrm flipV="1">
            <a:off x="4665663" y="1803400"/>
            <a:ext cx="0" cy="644525"/>
          </a:xfrm>
          <a:prstGeom prst="straightConnector1">
            <a:avLst/>
          </a:prstGeom>
          <a:ln w="57150">
            <a:headEnd type="arrow"/>
            <a:tailEnd type="arrow"/>
          </a:ln>
        </p:spPr>
        <p:style>
          <a:lnRef idx="1">
            <a:schemeClr val="dk1"/>
          </a:lnRef>
          <a:fillRef idx="0">
            <a:schemeClr val="dk1"/>
          </a:fillRef>
          <a:effectRef idx="0">
            <a:schemeClr val="dk1"/>
          </a:effectRef>
          <a:fontRef idx="minor">
            <a:schemeClr val="tx1"/>
          </a:fontRef>
        </p:style>
      </p:cxnSp>
      <p:sp>
        <p:nvSpPr>
          <p:cNvPr id="94239" name="スライド番号プレースホルダ 13"/>
          <p:cNvSpPr>
            <a:spLocks noGrp="1"/>
          </p:cNvSpPr>
          <p:nvPr>
            <p:ph type="sldNum" sz="quarter" idx="12"/>
          </p:nvPr>
        </p:nvSpPr>
        <p:spPr bwMode="auto">
          <a:xfrm>
            <a:off x="7634288" y="655320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8BBC52C0-7593-4496-8805-96477E5252B9}" type="slidenum">
              <a:rPr lang="en-US" altLang="ja-JP" sz="1400">
                <a:latin typeface="Arial" charset="0"/>
              </a:rPr>
              <a:pPr>
                <a:spcBef>
                  <a:spcPct val="0"/>
                </a:spcBef>
                <a:buFontTx/>
                <a:buNone/>
              </a:pPr>
              <a:t>19</a:t>
            </a:fld>
            <a:endParaRPr lang="en-US" altLang="ja-JP" sz="1400">
              <a:latin typeface="Arial" charset="0"/>
            </a:endParaRPr>
          </a:p>
        </p:txBody>
      </p:sp>
      <p:sp>
        <p:nvSpPr>
          <p:cNvPr id="94240" name="テキスト ボックス 1"/>
          <p:cNvSpPr txBox="1">
            <a:spLocks noChangeArrowheads="1"/>
          </p:cNvSpPr>
          <p:nvPr/>
        </p:nvSpPr>
        <p:spPr bwMode="auto">
          <a:xfrm>
            <a:off x="428625" y="5876925"/>
            <a:ext cx="2795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制度が利用できる</a:t>
            </a:r>
          </a:p>
        </p:txBody>
      </p:sp>
      <p:sp>
        <p:nvSpPr>
          <p:cNvPr id="94241" name="テキスト ボックス 35"/>
          <p:cNvSpPr txBox="1">
            <a:spLocks noChangeArrowheads="1"/>
          </p:cNvSpPr>
          <p:nvPr/>
        </p:nvSpPr>
        <p:spPr bwMode="auto">
          <a:xfrm>
            <a:off x="5284788" y="5903913"/>
            <a:ext cx="2795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社交的な性格である</a:t>
            </a:r>
          </a:p>
        </p:txBody>
      </p:sp>
      <p:sp>
        <p:nvSpPr>
          <p:cNvPr id="94242" name="テキスト ボックス 36"/>
          <p:cNvSpPr txBox="1">
            <a:spLocks noChangeArrowheads="1"/>
          </p:cNvSpPr>
          <p:nvPr/>
        </p:nvSpPr>
        <p:spPr bwMode="auto">
          <a:xfrm>
            <a:off x="6732588" y="3054350"/>
            <a:ext cx="17922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外出する</a:t>
            </a:r>
            <a:endParaRPr lang="en-US" altLang="ja-JP" sz="1800">
              <a:latin typeface="Arial" charset="0"/>
            </a:endParaRPr>
          </a:p>
          <a:p>
            <a:pPr>
              <a:spcBef>
                <a:spcPct val="0"/>
              </a:spcBef>
              <a:buFontTx/>
              <a:buNone/>
            </a:pPr>
            <a:r>
              <a:rPr lang="ja-JP" altLang="en-US" sz="1800">
                <a:latin typeface="Arial" charset="0"/>
              </a:rPr>
              <a:t>サークル活動に参加する</a:t>
            </a:r>
          </a:p>
        </p:txBody>
      </p:sp>
      <p:sp>
        <p:nvSpPr>
          <p:cNvPr id="94243" name="テキスト ボックス 37"/>
          <p:cNvSpPr txBox="1">
            <a:spLocks noChangeArrowheads="1"/>
          </p:cNvSpPr>
          <p:nvPr/>
        </p:nvSpPr>
        <p:spPr bwMode="auto">
          <a:xfrm>
            <a:off x="6446838" y="1489075"/>
            <a:ext cx="32115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趣味の○○を仲間と楽しむ</a:t>
            </a:r>
          </a:p>
        </p:txBody>
      </p:sp>
      <p:sp>
        <p:nvSpPr>
          <p:cNvPr id="94244" name="テキスト ボックス 41"/>
          <p:cNvSpPr txBox="1">
            <a:spLocks noChangeArrowheads="1"/>
          </p:cNvSpPr>
          <p:nvPr/>
        </p:nvSpPr>
        <p:spPr bwMode="auto">
          <a:xfrm>
            <a:off x="495300" y="3059113"/>
            <a:ext cx="1865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下肢機能全廃</a:t>
            </a:r>
            <a:endParaRPr lang="en-US" altLang="ja-JP" sz="1800">
              <a:latin typeface="Arial" charset="0"/>
            </a:endParaRPr>
          </a:p>
          <a:p>
            <a:pPr>
              <a:spcBef>
                <a:spcPct val="0"/>
              </a:spcBef>
              <a:buFontTx/>
              <a:buNone/>
            </a:pPr>
            <a:r>
              <a:rPr lang="ja-JP" altLang="en-US" sz="1800">
                <a:latin typeface="Arial" charset="0"/>
              </a:rPr>
              <a:t>上肢機能著障</a:t>
            </a:r>
          </a:p>
        </p:txBody>
      </p:sp>
      <p:sp>
        <p:nvSpPr>
          <p:cNvPr id="94245" name="テキスト ボックス 44"/>
          <p:cNvSpPr txBox="1">
            <a:spLocks noChangeArrowheads="1"/>
          </p:cNvSpPr>
          <p:nvPr/>
        </p:nvSpPr>
        <p:spPr bwMode="auto">
          <a:xfrm>
            <a:off x="3641725" y="2924944"/>
            <a:ext cx="1865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dirty="0">
                <a:latin typeface="Arial" charset="0"/>
              </a:rPr>
              <a:t>歩行不能</a:t>
            </a:r>
            <a:endParaRPr lang="en-US" altLang="ja-JP" sz="1800" dirty="0">
              <a:latin typeface="Arial" charset="0"/>
            </a:endParaRPr>
          </a:p>
          <a:p>
            <a:pPr>
              <a:spcBef>
                <a:spcPct val="0"/>
              </a:spcBef>
              <a:buFontTx/>
              <a:buNone/>
            </a:pPr>
            <a:r>
              <a:rPr lang="ja-JP" altLang="en-US" sz="1800" dirty="0">
                <a:latin typeface="Arial" charset="0"/>
              </a:rPr>
              <a:t>車椅子操作</a:t>
            </a:r>
            <a:r>
              <a:rPr lang="ja-JP" altLang="en-US" sz="1800" dirty="0" smtClean="0">
                <a:latin typeface="Arial" charset="0"/>
              </a:rPr>
              <a:t>不能</a:t>
            </a:r>
            <a:endParaRPr lang="en-US" altLang="ja-JP" sz="1800" dirty="0" smtClean="0">
              <a:latin typeface="Arial" charset="0"/>
            </a:endParaRPr>
          </a:p>
          <a:p>
            <a:pPr>
              <a:spcBef>
                <a:spcPct val="0"/>
              </a:spcBef>
              <a:buFontTx/>
              <a:buNone/>
            </a:pPr>
            <a:r>
              <a:rPr lang="ja-JP" altLang="en-US" sz="1800" dirty="0" smtClean="0">
                <a:latin typeface="Arial" charset="0"/>
              </a:rPr>
              <a:t>車椅子乗車可能</a:t>
            </a:r>
            <a:endParaRPr lang="en-US" altLang="ja-JP" sz="1800" dirty="0" smtClean="0">
              <a:latin typeface="Arial" charset="0"/>
            </a:endParaRPr>
          </a:p>
          <a:p>
            <a:pPr>
              <a:spcBef>
                <a:spcPct val="0"/>
              </a:spcBef>
              <a:buFontTx/>
              <a:buNone/>
            </a:pPr>
            <a:r>
              <a:rPr lang="ja-JP" altLang="en-US" sz="1800" dirty="0">
                <a:latin typeface="Arial" charset="0"/>
              </a:rPr>
              <a:t>会話</a:t>
            </a:r>
            <a:r>
              <a:rPr lang="ja-JP" altLang="en-US" sz="1800" dirty="0" smtClean="0">
                <a:latin typeface="Arial" charset="0"/>
              </a:rPr>
              <a:t>は可能</a:t>
            </a:r>
            <a:endParaRPr lang="ja-JP" altLang="en-US" sz="18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4"/>
          <p:cNvSpPr>
            <a:spLocks noGrp="1"/>
          </p:cNvSpPr>
          <p:nvPr>
            <p:ph type="title"/>
          </p:nvPr>
        </p:nvSpPr>
        <p:spPr>
          <a:xfrm>
            <a:off x="495300" y="116632"/>
            <a:ext cx="8915400" cy="1143000"/>
          </a:xfrm>
        </p:spPr>
        <p:txBody>
          <a:bodyPr/>
          <a:lstStyle/>
          <a:p>
            <a:r>
              <a:rPr lang="ja-JP" altLang="en-US" dirty="0" smtClean="0">
                <a:latin typeface="HGS創英角ｺﾞｼｯｸUB" panose="020B0900000000000000" pitchFamily="50" charset="-128"/>
                <a:ea typeface="HGS創英角ｺﾞｼｯｸUB" panose="020B0900000000000000" pitchFamily="50" charset="-128"/>
              </a:rPr>
              <a:t>この講義のねらい</a:t>
            </a:r>
          </a:p>
        </p:txBody>
      </p:sp>
      <p:sp>
        <p:nvSpPr>
          <p:cNvPr id="59395" name="コンテンツ プレースホルダー 5"/>
          <p:cNvSpPr>
            <a:spLocks noGrp="1"/>
          </p:cNvSpPr>
          <p:nvPr>
            <p:ph idx="1"/>
          </p:nvPr>
        </p:nvSpPr>
        <p:spPr>
          <a:xfrm>
            <a:off x="396875" y="1246188"/>
            <a:ext cx="9001125" cy="6070600"/>
          </a:xfrm>
        </p:spPr>
        <p:txBody>
          <a:bodyPr/>
          <a:lstStyle/>
          <a:p>
            <a:pPr marL="0" indent="0">
              <a:buFont typeface="Arial" charset="0"/>
              <a:buNone/>
            </a:pPr>
            <a:r>
              <a:rPr lang="ja-JP" altLang="en-US" sz="2400" b="1" smtClean="0"/>
              <a:t>　サービス提供のプロセスを理解し、利用者中心のサービスを提供。</a:t>
            </a:r>
            <a:endParaRPr lang="en-US" altLang="ja-JP" sz="2400" b="1" smtClean="0"/>
          </a:p>
          <a:p>
            <a:pPr marL="0" indent="0">
              <a:buFont typeface="Arial" charset="0"/>
              <a:buNone/>
            </a:pPr>
            <a:r>
              <a:rPr lang="ja-JP" altLang="en-US" sz="2400" b="1" smtClean="0">
                <a:solidFill>
                  <a:srgbClr val="000000"/>
                </a:solidFill>
              </a:rPr>
              <a:t>（内容）</a:t>
            </a:r>
            <a:endParaRPr lang="en-US" altLang="ja-JP" sz="2400" b="1" smtClean="0">
              <a:solidFill>
                <a:srgbClr val="000000"/>
              </a:solidFill>
            </a:endParaRPr>
          </a:p>
          <a:p>
            <a:pPr marL="0" indent="0">
              <a:buFont typeface="Arial" charset="0"/>
              <a:buNone/>
            </a:pPr>
            <a:r>
              <a:rPr lang="ja-JP" altLang="en-US" sz="2400" b="1" smtClean="0">
                <a:solidFill>
                  <a:srgbClr val="000000"/>
                </a:solidFill>
              </a:rPr>
              <a:t>１．サービス提供のプロセス</a:t>
            </a:r>
            <a:endParaRPr lang="en-US" altLang="ja-JP" sz="2400" b="1" smtClean="0">
              <a:solidFill>
                <a:srgbClr val="000000"/>
              </a:solidFill>
            </a:endParaRPr>
          </a:p>
          <a:p>
            <a:pPr marL="0" indent="0">
              <a:buFont typeface="Arial" charset="0"/>
              <a:buNone/>
            </a:pPr>
            <a:r>
              <a:rPr lang="ja-JP" altLang="en-US" sz="2400" b="1" smtClean="0">
                <a:solidFill>
                  <a:srgbClr val="000000"/>
                </a:solidFill>
              </a:rPr>
              <a:t>　　ＰＤＣＡサイクルと、その継続によって本人のニーズに適合した質</a:t>
            </a:r>
            <a:endParaRPr lang="en-US" altLang="ja-JP" sz="2400" b="1" smtClean="0">
              <a:solidFill>
                <a:srgbClr val="000000"/>
              </a:solidFill>
            </a:endParaRPr>
          </a:p>
          <a:p>
            <a:pPr marL="0" indent="0">
              <a:buFont typeface="Arial" charset="0"/>
              <a:buNone/>
            </a:pPr>
            <a:r>
              <a:rPr lang="ja-JP" altLang="en-US" sz="2400" b="1" smtClean="0">
                <a:solidFill>
                  <a:srgbClr val="000000"/>
                </a:solidFill>
              </a:rPr>
              <a:t>　　の高いサービスが提供されることを理解する。</a:t>
            </a:r>
            <a:endParaRPr lang="en-US" altLang="ja-JP" sz="2400" b="1" smtClean="0">
              <a:solidFill>
                <a:srgbClr val="000000"/>
              </a:solidFill>
            </a:endParaRPr>
          </a:p>
          <a:p>
            <a:pPr marL="0" indent="0">
              <a:buFont typeface="Arial" charset="0"/>
              <a:buNone/>
            </a:pPr>
            <a:r>
              <a:rPr lang="ja-JP" altLang="en-US" sz="2400" b="1" smtClean="0">
                <a:solidFill>
                  <a:srgbClr val="000000"/>
                </a:solidFill>
              </a:rPr>
              <a:t>２．プロセスにおけるサービス内容のチェックについて理解する。更</a:t>
            </a:r>
            <a:endParaRPr lang="en-US" altLang="ja-JP" sz="2400" b="1" smtClean="0">
              <a:solidFill>
                <a:srgbClr val="000000"/>
              </a:solidFill>
            </a:endParaRPr>
          </a:p>
          <a:p>
            <a:pPr marL="0" indent="0">
              <a:buFont typeface="Arial" charset="0"/>
              <a:buNone/>
            </a:pPr>
            <a:r>
              <a:rPr lang="ja-JP" altLang="en-US" sz="2400" b="1" smtClean="0">
                <a:solidFill>
                  <a:srgbClr val="000000"/>
                </a:solidFill>
              </a:rPr>
              <a:t>　　に、個別支援計画とその実施結果等の評価について理解する。</a:t>
            </a:r>
            <a:endParaRPr lang="en-US" altLang="ja-JP" sz="2400" b="1" smtClean="0">
              <a:solidFill>
                <a:srgbClr val="000000"/>
              </a:solidFill>
            </a:endParaRPr>
          </a:p>
          <a:p>
            <a:pPr marL="0" indent="0">
              <a:buFont typeface="Arial" charset="0"/>
              <a:buNone/>
            </a:pPr>
            <a:r>
              <a:rPr lang="ja-JP" altLang="en-US" sz="2400" b="1" smtClean="0">
                <a:solidFill>
                  <a:srgbClr val="000000"/>
                </a:solidFill>
              </a:rPr>
              <a:t>３．サービス提供における、管理的側面を適切に理解する。</a:t>
            </a:r>
            <a:endParaRPr lang="en-US" altLang="ja-JP" sz="2400" b="1" smtClean="0">
              <a:solidFill>
                <a:srgbClr val="000000"/>
              </a:solidFill>
            </a:endParaRPr>
          </a:p>
          <a:p>
            <a:pPr marL="0" indent="0">
              <a:buFont typeface="Arial" charset="0"/>
              <a:buNone/>
            </a:pPr>
            <a:r>
              <a:rPr lang="ja-JP" altLang="en-US" sz="2400" b="1" smtClean="0">
                <a:solidFill>
                  <a:srgbClr val="000000"/>
                </a:solidFill>
              </a:rPr>
              <a:t>４．サービスの評価及び事業所の評価等について理解する。</a:t>
            </a:r>
            <a:endParaRPr lang="ja-JP" altLang="en-US" sz="2400" smtClean="0"/>
          </a:p>
        </p:txBody>
      </p:sp>
      <p:sp>
        <p:nvSpPr>
          <p:cNvPr id="59396"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E8117146-E8CF-45BF-8BE0-748C78A90318}" type="slidenum">
              <a:rPr lang="ja-JP" altLang="en-US" sz="1200">
                <a:solidFill>
                  <a:srgbClr val="898989"/>
                </a:solidFill>
              </a:rPr>
              <a:pPr>
                <a:spcBef>
                  <a:spcPct val="0"/>
                </a:spcBef>
                <a:buFontTx/>
                <a:buNone/>
              </a:pPr>
              <a:t>2</a:t>
            </a:fld>
            <a:endParaRPr lang="ja-JP" altLang="en-US" sz="1200">
              <a:solidFill>
                <a:srgbClr val="898989"/>
              </a:solidFill>
            </a:endParaRPr>
          </a:p>
        </p:txBody>
      </p:sp>
      <p:sp>
        <p:nvSpPr>
          <p:cNvPr id="7" name="正方形/長方形 6"/>
          <p:cNvSpPr/>
          <p:nvPr/>
        </p:nvSpPr>
        <p:spPr>
          <a:xfrm>
            <a:off x="508000" y="1268413"/>
            <a:ext cx="8890000" cy="52562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14" descr="イラスト　相談員 に対する画像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013" y="2630488"/>
            <a:ext cx="2379662"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AutoShape 15"/>
          <p:cNvSpPr>
            <a:spLocks noGrp="1" noChangeArrowheads="1"/>
          </p:cNvSpPr>
          <p:nvPr>
            <p:ph type="title"/>
          </p:nvPr>
        </p:nvSpPr>
        <p:spPr>
          <a:xfrm>
            <a:off x="1136650" y="188913"/>
            <a:ext cx="7488238" cy="74771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lstStyle/>
          <a:p>
            <a:pPr eaLnBrk="1" hangingPunct="1"/>
            <a:r>
              <a:rPr lang="en-US" altLang="ja-JP" sz="2800" smtClean="0">
                <a:latin typeface="HGP創英角ｺﾞｼｯｸUB" pitchFamily="50" charset="-128"/>
                <a:ea typeface="HGP創英角ｺﾞｼｯｸUB" pitchFamily="50" charset="-128"/>
              </a:rPr>
              <a:t>(3)</a:t>
            </a:r>
            <a:r>
              <a:rPr lang="ja-JP" altLang="en-US" sz="2800" smtClean="0">
                <a:latin typeface="HGP創英角ｺﾞｼｯｸUB" pitchFamily="50" charset="-128"/>
                <a:ea typeface="HGP創英角ｺﾞｼｯｸUB" pitchFamily="50" charset="-128"/>
              </a:rPr>
              <a:t>個別支援計画の作成（概要）</a:t>
            </a:r>
          </a:p>
        </p:txBody>
      </p:sp>
      <p:sp>
        <p:nvSpPr>
          <p:cNvPr id="27658" name="Text Box 9"/>
          <p:cNvSpPr txBox="1">
            <a:spLocks noChangeArrowheads="1"/>
          </p:cNvSpPr>
          <p:nvPr/>
        </p:nvSpPr>
        <p:spPr bwMode="auto">
          <a:xfrm>
            <a:off x="5991225" y="2193925"/>
            <a:ext cx="3673475" cy="995363"/>
          </a:xfrm>
          <a:prstGeom prst="wedgeEllipseCallout">
            <a:avLst>
              <a:gd name="adj1" fmla="val -62456"/>
              <a:gd name="adj2" fmla="val 13986"/>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latin typeface="+mj-ea"/>
                <a:ea typeface="+mj-ea"/>
              </a:rPr>
              <a:t>④</a:t>
            </a:r>
            <a:r>
              <a:rPr lang="ja-JP" altLang="en-US" sz="2000" dirty="0">
                <a:latin typeface="+mj-ea"/>
                <a:ea typeface="+mj-ea"/>
              </a:rPr>
              <a:t>　資源とニーズのマッチングを検討する</a:t>
            </a:r>
          </a:p>
        </p:txBody>
      </p:sp>
      <p:sp>
        <p:nvSpPr>
          <p:cNvPr id="27660" name="Text Box 11"/>
          <p:cNvSpPr txBox="1">
            <a:spLocks noChangeArrowheads="1"/>
          </p:cNvSpPr>
          <p:nvPr/>
        </p:nvSpPr>
        <p:spPr bwMode="auto">
          <a:xfrm>
            <a:off x="5835650" y="3378200"/>
            <a:ext cx="3829050" cy="995363"/>
          </a:xfrm>
          <a:prstGeom prst="wedgeEllipseCallout">
            <a:avLst>
              <a:gd name="adj1" fmla="val -56052"/>
              <a:gd name="adj2" fmla="val -11937"/>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latin typeface="+mj-ea"/>
                <a:ea typeface="+mj-ea"/>
              </a:rPr>
              <a:t>⑤</a:t>
            </a:r>
            <a:r>
              <a:rPr lang="ja-JP" altLang="en-US" sz="2000" dirty="0">
                <a:latin typeface="+mj-ea"/>
                <a:ea typeface="+mj-ea"/>
              </a:rPr>
              <a:t>　個別支援計画案を作成する</a:t>
            </a:r>
            <a:r>
              <a:rPr lang="ja-JP" altLang="en-US" sz="2000" b="0" dirty="0">
                <a:latin typeface="+mj-ea"/>
                <a:ea typeface="+mj-ea"/>
              </a:rPr>
              <a:t>　</a:t>
            </a:r>
          </a:p>
        </p:txBody>
      </p:sp>
      <p:sp>
        <p:nvSpPr>
          <p:cNvPr id="27662" name="Text Box 13"/>
          <p:cNvSpPr txBox="1">
            <a:spLocks noChangeArrowheads="1"/>
          </p:cNvSpPr>
          <p:nvPr/>
        </p:nvSpPr>
        <p:spPr bwMode="auto">
          <a:xfrm>
            <a:off x="5127625" y="4786313"/>
            <a:ext cx="4537075" cy="995362"/>
          </a:xfrm>
          <a:prstGeom prst="wedgeEllipseCallout">
            <a:avLst>
              <a:gd name="adj1" fmla="val -39198"/>
              <a:gd name="adj2" fmla="val -94847"/>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marL="355600" indent="-355600">
              <a:defRPr/>
            </a:pPr>
            <a:r>
              <a:rPr lang="en-US" altLang="ja-JP" sz="2000" dirty="0">
                <a:latin typeface="+mj-ea"/>
                <a:ea typeface="+mj-ea"/>
              </a:rPr>
              <a:t>⑥</a:t>
            </a:r>
            <a:r>
              <a:rPr lang="ja-JP" altLang="en-US" sz="2000" dirty="0">
                <a:latin typeface="+mj-ea"/>
                <a:ea typeface="+mj-ea"/>
              </a:rPr>
              <a:t>　利用者の最終同意を得る（「案」をとる）</a:t>
            </a:r>
          </a:p>
        </p:txBody>
      </p:sp>
      <p:sp>
        <p:nvSpPr>
          <p:cNvPr id="18" name="正方形/長方形 17"/>
          <p:cNvSpPr/>
          <p:nvPr/>
        </p:nvSpPr>
        <p:spPr>
          <a:xfrm>
            <a:off x="631825" y="1052513"/>
            <a:ext cx="8353425" cy="95408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a:defRPr/>
            </a:pPr>
            <a:r>
              <a:rPr lang="ja-JP" altLang="en-US" sz="2800" dirty="0">
                <a:latin typeface="+mj-ea"/>
                <a:ea typeface="+mj-ea"/>
              </a:rPr>
              <a:t>個別支援計画の作成は、支援の実施過程</a:t>
            </a:r>
            <a:r>
              <a:rPr lang="ja-JP" altLang="en-US" sz="2800" dirty="0" smtClean="0">
                <a:latin typeface="+mj-ea"/>
                <a:ea typeface="+mj-ea"/>
              </a:rPr>
              <a:t>を立案</a:t>
            </a:r>
            <a:r>
              <a:rPr lang="ja-JP" altLang="en-US" sz="2800" dirty="0">
                <a:latin typeface="+mj-ea"/>
                <a:ea typeface="+mj-ea"/>
              </a:rPr>
              <a:t>することである。</a:t>
            </a:r>
          </a:p>
        </p:txBody>
      </p:sp>
      <p:sp>
        <p:nvSpPr>
          <p:cNvPr id="20" name="円形吹き出し 19"/>
          <p:cNvSpPr/>
          <p:nvPr/>
        </p:nvSpPr>
        <p:spPr>
          <a:xfrm>
            <a:off x="200025" y="2133600"/>
            <a:ext cx="3457575" cy="1428750"/>
          </a:xfrm>
          <a:prstGeom prst="wedgeEllipseCallout">
            <a:avLst>
              <a:gd name="adj1" fmla="val 60352"/>
              <a:gd name="adj2" fmla="val 11560"/>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solidFill>
                  <a:prstClr val="black"/>
                </a:solidFill>
                <a:latin typeface="+mj-ea"/>
                <a:ea typeface="+mj-ea"/>
              </a:rPr>
              <a:t>①</a:t>
            </a:r>
            <a:r>
              <a:rPr lang="ja-JP" altLang="en-US" sz="2000" dirty="0">
                <a:solidFill>
                  <a:prstClr val="black"/>
                </a:solidFill>
                <a:latin typeface="+mj-ea"/>
                <a:ea typeface="+mj-ea"/>
              </a:rPr>
              <a:t>　明らかになったニーズ（課題）をリストアップする</a:t>
            </a:r>
          </a:p>
        </p:txBody>
      </p:sp>
      <p:sp>
        <p:nvSpPr>
          <p:cNvPr id="21" name="円形吹き出し 20"/>
          <p:cNvSpPr/>
          <p:nvPr/>
        </p:nvSpPr>
        <p:spPr>
          <a:xfrm>
            <a:off x="360363" y="3689350"/>
            <a:ext cx="2735262" cy="995363"/>
          </a:xfrm>
          <a:prstGeom prst="wedgeEllipseCallout">
            <a:avLst>
              <a:gd name="adj1" fmla="val 69943"/>
              <a:gd name="adj2" fmla="val -9912"/>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solidFill>
                  <a:prstClr val="black"/>
                </a:solidFill>
                <a:latin typeface="+mj-ea"/>
                <a:ea typeface="+mj-ea"/>
              </a:rPr>
              <a:t>②</a:t>
            </a:r>
            <a:r>
              <a:rPr lang="ja-JP" altLang="en-US" sz="2000" dirty="0">
                <a:solidFill>
                  <a:prstClr val="black"/>
                </a:solidFill>
                <a:latin typeface="+mj-ea"/>
                <a:ea typeface="+mj-ea"/>
              </a:rPr>
              <a:t>　到達目標を設定する</a:t>
            </a:r>
          </a:p>
        </p:txBody>
      </p:sp>
      <p:sp>
        <p:nvSpPr>
          <p:cNvPr id="22" name="円形吹き出し 21"/>
          <p:cNvSpPr/>
          <p:nvPr/>
        </p:nvSpPr>
        <p:spPr>
          <a:xfrm>
            <a:off x="279400" y="4802188"/>
            <a:ext cx="3673475" cy="1428750"/>
          </a:xfrm>
          <a:prstGeom prst="wedgeEllipseCallout">
            <a:avLst>
              <a:gd name="adj1" fmla="val 49405"/>
              <a:gd name="adj2" fmla="val -66871"/>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marL="266700" indent="-266700">
              <a:defRPr/>
            </a:pPr>
            <a:r>
              <a:rPr lang="en-US" altLang="ja-JP" sz="2000" dirty="0">
                <a:solidFill>
                  <a:prstClr val="black"/>
                </a:solidFill>
                <a:latin typeface="+mj-ea"/>
                <a:ea typeface="+mj-ea"/>
              </a:rPr>
              <a:t>③</a:t>
            </a:r>
            <a:r>
              <a:rPr lang="ja-JP" altLang="en-US" sz="2000" dirty="0">
                <a:solidFill>
                  <a:prstClr val="black"/>
                </a:solidFill>
                <a:latin typeface="+mj-ea"/>
                <a:ea typeface="+mj-ea"/>
              </a:rPr>
              <a:t>　解決すべき課題の優先順位を利用者と決める</a:t>
            </a:r>
          </a:p>
        </p:txBody>
      </p:sp>
      <p:sp>
        <p:nvSpPr>
          <p:cNvPr id="96267" name="スライド番号プレースホルダ 13"/>
          <p:cNvSpPr>
            <a:spLocks noGrp="1"/>
          </p:cNvSpPr>
          <p:nvPr>
            <p:ph type="sldNum" sz="quarter" idx="12"/>
          </p:nvPr>
        </p:nvSpPr>
        <p:spPr bwMode="auto">
          <a:xfrm>
            <a:off x="7634288" y="6553200"/>
            <a:ext cx="23114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C4DC3AD8-34BC-41B7-A9C2-9EF66A50B2CE}" type="slidenum">
              <a:rPr lang="en-US" altLang="ja-JP" sz="1400">
                <a:latin typeface="Arial" charset="0"/>
              </a:rPr>
              <a:pPr>
                <a:spcBef>
                  <a:spcPct val="0"/>
                </a:spcBef>
                <a:buFontTx/>
                <a:buNone/>
              </a:pPr>
              <a:t>20</a:t>
            </a:fld>
            <a:endParaRPr lang="en-US" altLang="ja-JP" sz="1400">
              <a:latin typeface="Arial" charset="0"/>
            </a:endParaRPr>
          </a:p>
        </p:txBody>
      </p:sp>
      <p:sp>
        <p:nvSpPr>
          <p:cNvPr id="96268" name="正方形/長方形 1"/>
          <p:cNvSpPr>
            <a:spLocks noChangeArrowheads="1"/>
          </p:cNvSpPr>
          <p:nvPr/>
        </p:nvSpPr>
        <p:spPr bwMode="auto">
          <a:xfrm>
            <a:off x="704850" y="6308725"/>
            <a:ext cx="8496300" cy="461963"/>
          </a:xfrm>
          <a:prstGeom prst="rect">
            <a:avLst/>
          </a:prstGeom>
          <a:solidFill>
            <a:srgbClr val="FFFF00"/>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2400">
                <a:latin typeface="Arial" charset="0"/>
              </a:rPr>
              <a:t>利用者との信頼関係を築き、支援チームの意思統一を図る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utoShape 4"/>
          <p:cNvSpPr>
            <a:spLocks noGrp="1" noChangeArrowheads="1"/>
          </p:cNvSpPr>
          <p:nvPr>
            <p:ph type="title"/>
          </p:nvPr>
        </p:nvSpPr>
        <p:spPr>
          <a:xfrm>
            <a:off x="344488" y="419100"/>
            <a:ext cx="9145587" cy="706438"/>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lstStyle/>
          <a:p>
            <a:pPr eaLnBrk="1" hangingPunct="1"/>
            <a:r>
              <a:rPr lang="en-US" altLang="ja-JP" sz="2800" smtClean="0">
                <a:latin typeface="HGP創英角ｺﾞｼｯｸUB" pitchFamily="50" charset="-128"/>
                <a:ea typeface="HGP創英角ｺﾞｼｯｸUB" pitchFamily="50" charset="-128"/>
              </a:rPr>
              <a:t>(3)</a:t>
            </a:r>
            <a:r>
              <a:rPr lang="ja-JP" altLang="en-US" sz="2800" smtClean="0">
                <a:latin typeface="HGP創英角ｺﾞｼｯｸUB" pitchFamily="50" charset="-128"/>
                <a:ea typeface="HGP創英角ｺﾞｼｯｸUB" pitchFamily="50" charset="-128"/>
              </a:rPr>
              <a:t>個別支援計画の作成（それぞれの立場から）</a:t>
            </a:r>
          </a:p>
        </p:txBody>
      </p:sp>
      <p:sp>
        <p:nvSpPr>
          <p:cNvPr id="28675" name="Rectangle 3"/>
          <p:cNvSpPr>
            <a:spLocks noGrp="1" noChangeArrowheads="1"/>
          </p:cNvSpPr>
          <p:nvPr>
            <p:ph idx="1"/>
          </p:nvPr>
        </p:nvSpPr>
        <p:spPr/>
        <p:txBody>
          <a:bodyPr/>
          <a:lstStyle/>
          <a:p>
            <a:pPr eaLnBrk="1" hangingPunct="1">
              <a:lnSpc>
                <a:spcPct val="90000"/>
              </a:lnSpc>
              <a:buFontTx/>
              <a:buNone/>
              <a:defRPr/>
            </a:pPr>
            <a:r>
              <a:rPr lang="en-US" altLang="ja-JP" sz="2800" b="1" dirty="0">
                <a:latin typeface="+mj-ea"/>
                <a:ea typeface="+mj-ea"/>
              </a:rPr>
              <a:t>○</a:t>
            </a:r>
            <a:r>
              <a:rPr lang="ja-JP" altLang="en-US" sz="2800" b="1" dirty="0">
                <a:latin typeface="+mj-ea"/>
                <a:ea typeface="+mj-ea"/>
              </a:rPr>
              <a:t>　利用者や家族の立場から</a:t>
            </a:r>
          </a:p>
          <a:p>
            <a:pPr eaLnBrk="1" hangingPunct="1">
              <a:lnSpc>
                <a:spcPct val="90000"/>
              </a:lnSpc>
              <a:buFontTx/>
              <a:buNone/>
              <a:defRPr/>
            </a:pPr>
            <a:r>
              <a:rPr lang="ja-JP" altLang="en-US" sz="2800" b="1" dirty="0">
                <a:latin typeface="+mj-ea"/>
                <a:ea typeface="+mj-ea"/>
              </a:rPr>
              <a:t>　　　・</a:t>
            </a:r>
            <a:r>
              <a:rPr lang="ja-JP" altLang="en-US" sz="2800" b="1" dirty="0">
                <a:solidFill>
                  <a:srgbClr val="7030A0"/>
                </a:solidFill>
                <a:latin typeface="+mj-ea"/>
                <a:ea typeface="+mj-ea"/>
              </a:rPr>
              <a:t>質の高いサービス</a:t>
            </a:r>
            <a:r>
              <a:rPr lang="ja-JP" altLang="en-US" sz="2800" b="1" dirty="0">
                <a:latin typeface="+mj-ea"/>
                <a:ea typeface="+mj-ea"/>
              </a:rPr>
              <a:t>を提供してくれるためのもの。</a:t>
            </a:r>
          </a:p>
          <a:p>
            <a:pPr eaLnBrk="1" hangingPunct="1">
              <a:lnSpc>
                <a:spcPct val="90000"/>
              </a:lnSpc>
              <a:buFontTx/>
              <a:buNone/>
              <a:defRPr/>
            </a:pPr>
            <a:r>
              <a:rPr lang="ja-JP" altLang="en-US" sz="2800" b="1" dirty="0">
                <a:latin typeface="+mj-ea"/>
                <a:ea typeface="+mj-ea"/>
              </a:rPr>
              <a:t>　　　・</a:t>
            </a:r>
            <a:r>
              <a:rPr lang="ja-JP" altLang="en-US" sz="2800" b="1" dirty="0">
                <a:solidFill>
                  <a:srgbClr val="7030A0"/>
                </a:solidFill>
                <a:latin typeface="+mj-ea"/>
                <a:ea typeface="+mj-ea"/>
              </a:rPr>
              <a:t>私の意向</a:t>
            </a:r>
            <a:r>
              <a:rPr lang="ja-JP" altLang="en-US" sz="2800" b="1" dirty="0">
                <a:latin typeface="+mj-ea"/>
                <a:ea typeface="+mj-ea"/>
              </a:rPr>
              <a:t>を汲んでくれているもの。</a:t>
            </a:r>
          </a:p>
          <a:p>
            <a:pPr eaLnBrk="1" hangingPunct="1">
              <a:lnSpc>
                <a:spcPct val="90000"/>
              </a:lnSpc>
              <a:buFontTx/>
              <a:buNone/>
              <a:defRPr/>
            </a:pPr>
            <a:r>
              <a:rPr lang="ja-JP" altLang="en-US" sz="2800" b="1" dirty="0">
                <a:latin typeface="+mj-ea"/>
                <a:ea typeface="+mj-ea"/>
              </a:rPr>
              <a:t>○　職員の立場から</a:t>
            </a:r>
          </a:p>
          <a:p>
            <a:pPr eaLnBrk="1" hangingPunct="1">
              <a:lnSpc>
                <a:spcPct val="90000"/>
              </a:lnSpc>
              <a:buFontTx/>
              <a:buNone/>
              <a:defRPr/>
            </a:pPr>
            <a:r>
              <a:rPr lang="ja-JP" altLang="en-US" sz="2800" b="1" dirty="0">
                <a:latin typeface="+mj-ea"/>
                <a:ea typeface="+mj-ea"/>
              </a:rPr>
              <a:t>　　　・的確な支援の</a:t>
            </a:r>
            <a:r>
              <a:rPr lang="ja-JP" altLang="en-US" sz="2800" b="1" dirty="0">
                <a:solidFill>
                  <a:srgbClr val="7030A0"/>
                </a:solidFill>
                <a:latin typeface="+mj-ea"/>
                <a:ea typeface="+mj-ea"/>
              </a:rPr>
              <a:t>方向</a:t>
            </a:r>
            <a:r>
              <a:rPr lang="ja-JP" altLang="en-US" sz="2800" b="1" dirty="0">
                <a:latin typeface="+mj-ea"/>
                <a:ea typeface="+mj-ea"/>
              </a:rPr>
              <a:t>づけをするもの。</a:t>
            </a:r>
          </a:p>
          <a:p>
            <a:pPr marL="896938" indent="-896938" eaLnBrk="1" hangingPunct="1">
              <a:lnSpc>
                <a:spcPct val="90000"/>
              </a:lnSpc>
              <a:buFontTx/>
              <a:buNone/>
              <a:defRPr/>
            </a:pPr>
            <a:r>
              <a:rPr lang="ja-JP" altLang="en-US" sz="2800" b="1" dirty="0">
                <a:latin typeface="+mj-ea"/>
                <a:ea typeface="+mj-ea"/>
              </a:rPr>
              <a:t>　　　・支援の</a:t>
            </a:r>
            <a:r>
              <a:rPr lang="ja-JP" altLang="en-US" sz="2800" b="1" dirty="0">
                <a:solidFill>
                  <a:srgbClr val="7030A0"/>
                </a:solidFill>
                <a:latin typeface="+mj-ea"/>
                <a:ea typeface="+mj-ea"/>
              </a:rPr>
              <a:t>効果</a:t>
            </a:r>
            <a:r>
              <a:rPr lang="ja-JP" altLang="en-US" sz="2800" b="1" dirty="0">
                <a:latin typeface="+mj-ea"/>
                <a:ea typeface="+mj-ea"/>
              </a:rPr>
              <a:t>を自己評価し、</a:t>
            </a:r>
            <a:r>
              <a:rPr lang="ja-JP" altLang="en-US" sz="2800" b="1" dirty="0">
                <a:solidFill>
                  <a:srgbClr val="7030A0"/>
                </a:solidFill>
                <a:latin typeface="+mj-ea"/>
                <a:ea typeface="+mj-ea"/>
              </a:rPr>
              <a:t>今後の計画</a:t>
            </a:r>
            <a:r>
              <a:rPr lang="ja-JP" altLang="en-US" sz="2800" b="1" dirty="0">
                <a:latin typeface="+mj-ea"/>
                <a:ea typeface="+mj-ea"/>
              </a:rPr>
              <a:t>を検討するベースとなるもの。</a:t>
            </a:r>
          </a:p>
          <a:p>
            <a:pPr eaLnBrk="1" hangingPunct="1">
              <a:lnSpc>
                <a:spcPct val="90000"/>
              </a:lnSpc>
              <a:buFontTx/>
              <a:buNone/>
              <a:defRPr/>
            </a:pPr>
            <a:r>
              <a:rPr lang="ja-JP" altLang="en-US" sz="2800" b="1" dirty="0">
                <a:latin typeface="+mj-ea"/>
                <a:ea typeface="+mj-ea"/>
              </a:rPr>
              <a:t>○　施設経営者の立場から</a:t>
            </a:r>
          </a:p>
          <a:p>
            <a:pPr eaLnBrk="1" hangingPunct="1">
              <a:lnSpc>
                <a:spcPct val="90000"/>
              </a:lnSpc>
              <a:buFontTx/>
              <a:buNone/>
              <a:defRPr/>
            </a:pPr>
            <a:r>
              <a:rPr lang="ja-JP" altLang="en-US" sz="2800" b="1" dirty="0">
                <a:latin typeface="+mj-ea"/>
                <a:ea typeface="+mj-ea"/>
              </a:rPr>
              <a:t>　　　・支援の</a:t>
            </a:r>
            <a:r>
              <a:rPr lang="ja-JP" altLang="en-US" sz="2800" b="1" dirty="0">
                <a:solidFill>
                  <a:srgbClr val="7030A0"/>
                </a:solidFill>
                <a:latin typeface="+mj-ea"/>
                <a:ea typeface="+mj-ea"/>
              </a:rPr>
              <a:t>質の向上</a:t>
            </a:r>
            <a:r>
              <a:rPr lang="ja-JP" altLang="en-US" sz="2800" b="1" dirty="0">
                <a:latin typeface="+mj-ea"/>
                <a:ea typeface="+mj-ea"/>
              </a:rPr>
              <a:t>を目指すためのもの。</a:t>
            </a:r>
          </a:p>
          <a:p>
            <a:pPr eaLnBrk="1" hangingPunct="1">
              <a:lnSpc>
                <a:spcPct val="90000"/>
              </a:lnSpc>
              <a:buFontTx/>
              <a:buNone/>
              <a:defRPr/>
            </a:pPr>
            <a:r>
              <a:rPr lang="ja-JP" altLang="en-US" sz="2800" b="1" dirty="0">
                <a:latin typeface="+mj-ea"/>
                <a:ea typeface="+mj-ea"/>
              </a:rPr>
              <a:t>　　　・</a:t>
            </a:r>
            <a:r>
              <a:rPr lang="ja-JP" altLang="en-US" sz="2800" b="1" dirty="0">
                <a:solidFill>
                  <a:srgbClr val="7030A0"/>
                </a:solidFill>
                <a:latin typeface="+mj-ea"/>
                <a:ea typeface="+mj-ea"/>
              </a:rPr>
              <a:t>効率的・効果的</a:t>
            </a:r>
            <a:r>
              <a:rPr lang="ja-JP" altLang="en-US" sz="2800" b="1" dirty="0">
                <a:latin typeface="+mj-ea"/>
                <a:ea typeface="+mj-ea"/>
              </a:rPr>
              <a:t>に施設運営できるためのもの。</a:t>
            </a:r>
          </a:p>
          <a:p>
            <a:pPr eaLnBrk="1" hangingPunct="1">
              <a:lnSpc>
                <a:spcPct val="90000"/>
              </a:lnSpc>
              <a:buFont typeface="Arial" panose="020B0604020202020204" pitchFamily="34" charset="0"/>
              <a:buChar char="•"/>
              <a:defRPr/>
            </a:pPr>
            <a:endParaRPr lang="en-US" altLang="ja-JP" sz="2800" dirty="0">
              <a:latin typeface="+mj-ea"/>
              <a:ea typeface="+mj-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ChangeArrowheads="1"/>
          </p:cNvSpPr>
          <p:nvPr/>
        </p:nvSpPr>
        <p:spPr bwMode="auto">
          <a:xfrm>
            <a:off x="1066800" y="304800"/>
            <a:ext cx="7391400" cy="104775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(3)</a:t>
            </a:r>
            <a:r>
              <a:rPr lang="ja-JP" altLang="en-US" sz="2800" b="0">
                <a:latin typeface="HGP創英角ｺﾞｼｯｸUB" pitchFamily="50" charset="-128"/>
                <a:ea typeface="HGP創英角ｺﾞｼｯｸUB" pitchFamily="50" charset="-128"/>
              </a:rPr>
              <a:t>個別支援計画の作成</a:t>
            </a:r>
          </a:p>
          <a:p>
            <a:pPr algn="ctr">
              <a:spcBef>
                <a:spcPct val="0"/>
              </a:spcBef>
              <a:buFontTx/>
              <a:buNone/>
            </a:pPr>
            <a:r>
              <a:rPr lang="ja-JP" altLang="en-US" sz="2800" b="0">
                <a:latin typeface="HGP創英角ｺﾞｼｯｸUB" pitchFamily="50" charset="-128"/>
                <a:ea typeface="HGP創英角ｺﾞｼｯｸUB" pitchFamily="50" charset="-128"/>
              </a:rPr>
              <a:t>①　到達目標の設定</a:t>
            </a:r>
          </a:p>
        </p:txBody>
      </p:sp>
      <p:sp>
        <p:nvSpPr>
          <p:cNvPr id="29700" name="Rectangle 3"/>
          <p:cNvSpPr>
            <a:spLocks noChangeArrowheads="1"/>
          </p:cNvSpPr>
          <p:nvPr/>
        </p:nvSpPr>
        <p:spPr bwMode="auto">
          <a:xfrm>
            <a:off x="238125" y="1571625"/>
            <a:ext cx="928846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利用者の課題（ニーズ）に基づき</a:t>
            </a:r>
            <a:r>
              <a:rPr lang="ja-JP" altLang="en-US" sz="2000" dirty="0">
                <a:solidFill>
                  <a:srgbClr val="7030A0"/>
                </a:solidFill>
                <a:latin typeface="+mj-ea"/>
                <a:ea typeface="+mj-ea"/>
              </a:rPr>
              <a:t>到達すべき目標</a:t>
            </a:r>
            <a:r>
              <a:rPr lang="ja-JP" altLang="en-US" sz="2000" dirty="0">
                <a:latin typeface="+mj-ea"/>
                <a:ea typeface="+mj-ea"/>
              </a:rPr>
              <a:t>を定める</a:t>
            </a:r>
          </a:p>
          <a:p>
            <a:pPr>
              <a:lnSpc>
                <a:spcPct val="90000"/>
              </a:lnSpc>
              <a:spcAft>
                <a:spcPct val="15000"/>
              </a:spcAft>
              <a:defRPr/>
            </a:pPr>
            <a:r>
              <a:rPr lang="ja-JP" altLang="en-US" sz="2000" dirty="0">
                <a:latin typeface="+mj-ea"/>
                <a:ea typeface="+mj-ea"/>
              </a:rPr>
              <a:t>・　到達目標は、サービスの到達目標である</a:t>
            </a:r>
            <a:r>
              <a:rPr lang="ja-JP" altLang="en-US" sz="2000" dirty="0">
                <a:solidFill>
                  <a:srgbClr val="7030A0"/>
                </a:solidFill>
                <a:latin typeface="+mj-ea"/>
                <a:ea typeface="+mj-ea"/>
              </a:rPr>
              <a:t>主目標</a:t>
            </a:r>
            <a:r>
              <a:rPr lang="ja-JP" altLang="en-US" sz="2000" dirty="0">
                <a:latin typeface="+mj-ea"/>
                <a:ea typeface="+mj-ea"/>
              </a:rPr>
              <a:t>と</a:t>
            </a:r>
            <a:r>
              <a:rPr lang="ja-JP" altLang="en-US" sz="2000" dirty="0">
                <a:solidFill>
                  <a:srgbClr val="7030A0"/>
                </a:solidFill>
                <a:latin typeface="+mj-ea"/>
                <a:ea typeface="+mj-ea"/>
              </a:rPr>
              <a:t>個別到達目標</a:t>
            </a:r>
            <a:r>
              <a:rPr lang="ja-JP" altLang="en-US" sz="2000" dirty="0">
                <a:latin typeface="+mj-ea"/>
                <a:ea typeface="+mj-ea"/>
              </a:rPr>
              <a:t>などからなる</a:t>
            </a:r>
          </a:p>
          <a:p>
            <a:pPr>
              <a:lnSpc>
                <a:spcPct val="90000"/>
              </a:lnSpc>
              <a:spcAft>
                <a:spcPct val="15000"/>
              </a:spcAft>
              <a:defRPr/>
            </a:pPr>
            <a:r>
              <a:rPr lang="ja-JP" altLang="en-US" sz="2000" dirty="0">
                <a:latin typeface="+mj-ea"/>
                <a:ea typeface="+mj-ea"/>
              </a:rPr>
              <a:t>・　現行の支援を見直すとともに、</a:t>
            </a:r>
            <a:r>
              <a:rPr lang="ja-JP" altLang="en-US" sz="2000" dirty="0">
                <a:solidFill>
                  <a:srgbClr val="7030A0"/>
                </a:solidFill>
                <a:latin typeface="+mj-ea"/>
                <a:ea typeface="+mj-ea"/>
              </a:rPr>
              <a:t>新しい支援</a:t>
            </a:r>
            <a:r>
              <a:rPr lang="ja-JP" altLang="en-US" sz="2000" dirty="0">
                <a:latin typeface="+mj-ea"/>
                <a:ea typeface="+mj-ea"/>
              </a:rPr>
              <a:t>を考える</a:t>
            </a:r>
          </a:p>
        </p:txBody>
      </p:sp>
      <p:sp>
        <p:nvSpPr>
          <p:cNvPr id="29701" name="Rectangle 4"/>
          <p:cNvSpPr>
            <a:spLocks noChangeArrowheads="1"/>
          </p:cNvSpPr>
          <p:nvPr/>
        </p:nvSpPr>
        <p:spPr bwMode="auto">
          <a:xfrm>
            <a:off x="309563" y="2714625"/>
            <a:ext cx="16002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29702" name="Rectangle 6"/>
          <p:cNvSpPr>
            <a:spLocks noChangeArrowheads="1"/>
          </p:cNvSpPr>
          <p:nvPr/>
        </p:nvSpPr>
        <p:spPr bwMode="auto">
          <a:xfrm>
            <a:off x="0" y="3375025"/>
            <a:ext cx="9906000" cy="2308225"/>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r>
              <a:rPr lang="ja-JP" altLang="en-US" dirty="0">
                <a:solidFill>
                  <a:srgbClr val="000000"/>
                </a:solidFill>
                <a:latin typeface="+mj-ea"/>
                <a:ea typeface="+mj-ea"/>
              </a:rPr>
              <a:t>　・　個別支援計画の作成に当たっては、</a:t>
            </a:r>
            <a:r>
              <a:rPr lang="ja-JP" altLang="en-US" dirty="0">
                <a:solidFill>
                  <a:srgbClr val="7030A0"/>
                </a:solidFill>
                <a:latin typeface="+mj-ea"/>
                <a:ea typeface="+mj-ea"/>
              </a:rPr>
              <a:t>本人の意向</a:t>
            </a:r>
            <a:r>
              <a:rPr lang="ja-JP" altLang="en-US" dirty="0">
                <a:solidFill>
                  <a:srgbClr val="000000"/>
                </a:solidFill>
                <a:latin typeface="+mj-ea"/>
                <a:ea typeface="+mj-ea"/>
              </a:rPr>
              <a:t>を尊重すること</a:t>
            </a:r>
          </a:p>
          <a:p>
            <a:pPr lvl="1" algn="just">
              <a:tabLst>
                <a:tab pos="800100" algn="l"/>
              </a:tabLst>
              <a:defRPr/>
            </a:pPr>
            <a:r>
              <a:rPr lang="ja-JP" altLang="en-US" dirty="0">
                <a:solidFill>
                  <a:srgbClr val="000000"/>
                </a:solidFill>
                <a:latin typeface="+mj-ea"/>
                <a:ea typeface="+mj-ea"/>
              </a:rPr>
              <a:t>　・　到達目標は、就労移行支援事業などサービスの到達目標が予め明確であるような主目標と</a:t>
            </a:r>
            <a:endParaRPr lang="en-US" altLang="ja-JP" dirty="0">
              <a:solidFill>
                <a:srgbClr val="000000"/>
              </a:solidFill>
              <a:latin typeface="+mj-ea"/>
              <a:ea typeface="+mj-ea"/>
            </a:endParaRPr>
          </a:p>
          <a:p>
            <a:pPr lvl="1" algn="just">
              <a:tabLst>
                <a:tab pos="800100" algn="l"/>
              </a:tabLst>
              <a:defRPr/>
            </a:pPr>
            <a:r>
              <a:rPr lang="ja-JP" altLang="en-US" dirty="0">
                <a:solidFill>
                  <a:srgbClr val="000000"/>
                </a:solidFill>
                <a:latin typeface="+mj-ea"/>
                <a:ea typeface="+mj-ea"/>
              </a:rPr>
              <a:t>　　具体的な個別の到達目標が考えられる　</a:t>
            </a:r>
          </a:p>
          <a:p>
            <a:pPr lvl="1" algn="just">
              <a:tabLst>
                <a:tab pos="800100" algn="l"/>
              </a:tabLst>
              <a:defRPr/>
            </a:pPr>
            <a:r>
              <a:rPr lang="ja-JP" altLang="en-US" dirty="0">
                <a:solidFill>
                  <a:srgbClr val="000000"/>
                </a:solidFill>
                <a:latin typeface="+mj-ea"/>
                <a:ea typeface="+mj-ea"/>
              </a:rPr>
              <a:t>　・　</a:t>
            </a:r>
            <a:r>
              <a:rPr lang="ja-JP" altLang="en-US" dirty="0">
                <a:solidFill>
                  <a:srgbClr val="7030A0"/>
                </a:solidFill>
                <a:latin typeface="+mj-ea"/>
                <a:ea typeface="+mj-ea"/>
              </a:rPr>
              <a:t>時間（支援期間）</a:t>
            </a:r>
            <a:r>
              <a:rPr lang="ja-JP" altLang="en-US" dirty="0">
                <a:solidFill>
                  <a:srgbClr val="000000"/>
                </a:solidFill>
                <a:latin typeface="+mj-ea"/>
                <a:ea typeface="+mj-ea"/>
              </a:rPr>
              <a:t>と</a:t>
            </a:r>
            <a:r>
              <a:rPr lang="ja-JP" altLang="en-US" dirty="0">
                <a:solidFill>
                  <a:srgbClr val="7030A0"/>
                </a:solidFill>
                <a:latin typeface="+mj-ea"/>
                <a:ea typeface="+mj-ea"/>
              </a:rPr>
              <a:t>領域（支援内容）</a:t>
            </a:r>
            <a:r>
              <a:rPr lang="ja-JP" altLang="en-US" dirty="0">
                <a:solidFill>
                  <a:srgbClr val="000000"/>
                </a:solidFill>
                <a:latin typeface="+mj-ea"/>
                <a:ea typeface="+mj-ea"/>
              </a:rPr>
              <a:t>という２つの観点から設定</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課題（ニーズ）が複数にわたる場合、緊急性の高い課題など</a:t>
            </a:r>
            <a:r>
              <a:rPr lang="ja-JP" altLang="en-US" dirty="0">
                <a:solidFill>
                  <a:srgbClr val="7030A0"/>
                </a:solidFill>
                <a:latin typeface="+mj-ea"/>
                <a:ea typeface="+mj-ea"/>
              </a:rPr>
              <a:t>優先順位を設定</a:t>
            </a:r>
          </a:p>
          <a:p>
            <a:pPr lvl="1" algn="just">
              <a:tabLst>
                <a:tab pos="800100" algn="l"/>
              </a:tabLst>
              <a:defRPr/>
            </a:pPr>
            <a:r>
              <a:rPr lang="ja-JP" altLang="en-US" dirty="0">
                <a:solidFill>
                  <a:srgbClr val="000000"/>
                </a:solidFill>
                <a:latin typeface="+mj-ea"/>
                <a:ea typeface="+mj-ea"/>
              </a:rPr>
              <a:t>　・　到達目標は、時間軸をとおして</a:t>
            </a:r>
            <a:r>
              <a:rPr lang="ja-JP" altLang="en-US" dirty="0">
                <a:solidFill>
                  <a:srgbClr val="7030A0"/>
                </a:solidFill>
                <a:latin typeface="+mj-ea"/>
                <a:ea typeface="+mj-ea"/>
              </a:rPr>
              <a:t>段階を踏んで</a:t>
            </a:r>
            <a:r>
              <a:rPr lang="ja-JP" altLang="en-US" dirty="0">
                <a:solidFill>
                  <a:srgbClr val="000000"/>
                </a:solidFill>
                <a:latin typeface="+mj-ea"/>
                <a:ea typeface="+mj-ea"/>
              </a:rPr>
              <a:t>達成される→</a:t>
            </a:r>
            <a:r>
              <a:rPr lang="ja-JP" altLang="en-US" dirty="0">
                <a:solidFill>
                  <a:srgbClr val="7030A0"/>
                </a:solidFill>
                <a:latin typeface="+mj-ea"/>
                <a:ea typeface="+mj-ea"/>
              </a:rPr>
              <a:t>スモールステップ</a:t>
            </a:r>
            <a:r>
              <a:rPr lang="ja-JP" altLang="en-US" dirty="0">
                <a:solidFill>
                  <a:srgbClr val="000000"/>
                </a:solidFill>
                <a:latin typeface="+mj-ea"/>
                <a:ea typeface="+mj-ea"/>
              </a:rPr>
              <a:t>を踏む</a:t>
            </a:r>
          </a:p>
          <a:p>
            <a:pPr lvl="1" algn="just">
              <a:tabLst>
                <a:tab pos="800100" algn="l"/>
              </a:tabLst>
              <a:defRPr/>
            </a:pPr>
            <a:r>
              <a:rPr lang="ja-JP" altLang="en-US" dirty="0">
                <a:solidFill>
                  <a:srgbClr val="000000"/>
                </a:solidFill>
                <a:latin typeface="+mj-ea"/>
                <a:ea typeface="+mj-ea"/>
              </a:rPr>
              <a:t>　・　目標の</a:t>
            </a:r>
            <a:r>
              <a:rPr lang="ja-JP" altLang="en-US" dirty="0">
                <a:solidFill>
                  <a:srgbClr val="7030A0"/>
                </a:solidFill>
                <a:latin typeface="+mj-ea"/>
                <a:ea typeface="+mj-ea"/>
              </a:rPr>
              <a:t>達成度の評価方法</a:t>
            </a:r>
            <a:r>
              <a:rPr lang="ja-JP" altLang="en-US" dirty="0">
                <a:solidFill>
                  <a:srgbClr val="000000"/>
                </a:solidFill>
                <a:latin typeface="+mj-ea"/>
                <a:ea typeface="+mj-ea"/>
              </a:rPr>
              <a:t>についてもあらかじめ決めておく</a:t>
            </a:r>
          </a:p>
          <a:p>
            <a:pPr lvl="1" algn="just">
              <a:tabLst>
                <a:tab pos="800100" algn="l"/>
              </a:tabLst>
              <a:defRPr/>
            </a:pPr>
            <a:r>
              <a:rPr lang="ja-JP" altLang="en-US" dirty="0">
                <a:solidFill>
                  <a:srgbClr val="000000"/>
                </a:solidFill>
                <a:latin typeface="+mj-ea"/>
                <a:ea typeface="+mj-ea"/>
              </a:rPr>
              <a:t>　・　個別支援計画を記録しておく</a:t>
            </a:r>
            <a:r>
              <a:rPr lang="ja-JP" altLang="en-US" dirty="0">
                <a:solidFill>
                  <a:srgbClr val="008000"/>
                </a:solidFill>
                <a:latin typeface="+mj-ea"/>
                <a:ea typeface="+mj-ea"/>
              </a:rPr>
              <a:t> </a:t>
            </a:r>
            <a:endParaRPr lang="en-US" altLang="ja-JP" dirty="0">
              <a:solidFill>
                <a:srgbClr val="008000"/>
              </a:solidFill>
              <a:latin typeface="+mj-ea"/>
              <a:ea typeface="+mj-ea"/>
            </a:endParaRPr>
          </a:p>
        </p:txBody>
      </p:sp>
      <p:sp>
        <p:nvSpPr>
          <p:cNvPr id="29703" name="Rectangle 11"/>
          <p:cNvSpPr>
            <a:spLocks noChangeArrowheads="1"/>
          </p:cNvSpPr>
          <p:nvPr/>
        </p:nvSpPr>
        <p:spPr bwMode="auto">
          <a:xfrm>
            <a:off x="288925" y="5903913"/>
            <a:ext cx="19812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9704" name="Text Box 12"/>
          <p:cNvSpPr txBox="1">
            <a:spLocks noChangeArrowheads="1"/>
          </p:cNvSpPr>
          <p:nvPr/>
        </p:nvSpPr>
        <p:spPr bwMode="auto">
          <a:xfrm>
            <a:off x="309563" y="6372225"/>
            <a:ext cx="5141912" cy="293688"/>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　　・　個別支援計画表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273050" y="0"/>
            <a:ext cx="93281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3000" b="0">
                <a:latin typeface="HGP創英角ｺﾞｼｯｸUB" pitchFamily="50" charset="-128"/>
                <a:ea typeface="HGP創英角ｺﾞｼｯｸUB" pitchFamily="50" charset="-128"/>
              </a:rPr>
              <a:t>自立訓練（機能訓練）の達成目標の例</a:t>
            </a:r>
          </a:p>
        </p:txBody>
      </p:sp>
      <p:graphicFrame>
        <p:nvGraphicFramePr>
          <p:cNvPr id="368643" name="Group 3"/>
          <p:cNvGraphicFramePr>
            <a:graphicFrameLocks noGrp="1"/>
          </p:cNvGraphicFramePr>
          <p:nvPr/>
        </p:nvGraphicFramePr>
        <p:xfrm>
          <a:off x="415925" y="981075"/>
          <a:ext cx="9072563" cy="5614988"/>
        </p:xfrm>
        <a:graphic>
          <a:graphicData uri="http://schemas.openxmlformats.org/drawingml/2006/table">
            <a:tbl>
              <a:tblPr/>
              <a:tblGrid>
                <a:gridCol w="3484087">
                  <a:extLst>
                    <a:ext uri="{9D8B030D-6E8A-4147-A177-3AD203B41FA5}">
                      <a16:colId xmlns:a16="http://schemas.microsoft.com/office/drawing/2014/main" val="20000"/>
                    </a:ext>
                  </a:extLst>
                </a:gridCol>
                <a:gridCol w="5588476">
                  <a:extLst>
                    <a:ext uri="{9D8B030D-6E8A-4147-A177-3AD203B41FA5}">
                      <a16:colId xmlns:a16="http://schemas.microsoft.com/office/drawing/2014/main" val="20001"/>
                    </a:ext>
                  </a:extLst>
                </a:gridCol>
              </a:tblGrid>
              <a:tr h="4293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j-ea"/>
                          <a:ea typeface="+mj-ea"/>
                        </a:rPr>
                        <a:t>対象者像</a:t>
                      </a:r>
                    </a:p>
                  </a:txBody>
                  <a:tcPr marL="91436" marR="91436"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mj-ea"/>
                          <a:ea typeface="+mj-ea"/>
                        </a:rPr>
                        <a:t>達成目標</a:t>
                      </a:r>
                    </a:p>
                  </a:txBody>
                  <a:tcPr marL="91436" marR="91436"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alpha val="50000"/>
                      </a:srgbClr>
                    </a:solidFill>
                  </a:tcPr>
                </a:tc>
                <a:extLst>
                  <a:ext uri="{0D108BD9-81ED-4DB2-BD59-A6C34878D82A}">
                    <a16:rowId xmlns:a16="http://schemas.microsoft.com/office/drawing/2014/main" val="10000"/>
                  </a:ext>
                </a:extLst>
              </a:tr>
              <a:tr h="51856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600" b="0" i="0" u="none" strike="noStrike" cap="none" normalizeH="0" baseline="0" dirty="0">
                        <a:ln>
                          <a:noFill/>
                        </a:ln>
                        <a:solidFill>
                          <a:schemeClr val="tx1"/>
                        </a:solidFill>
                        <a:effectLst/>
                        <a:latin typeface="+mj-ea"/>
                        <a:ea typeface="+mj-ea"/>
                      </a:endParaRPr>
                    </a:p>
                  </a:txBody>
                  <a:tcPr marL="91436" marR="91436"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chemeClr val="tx1"/>
                          </a:solidFill>
                          <a:effectLst/>
                          <a:latin typeface="+mj-ea"/>
                          <a:ea typeface="+mj-ea"/>
                        </a:rPr>
                        <a:t>　</a:t>
                      </a:r>
                      <a:endParaRPr kumimoji="1" lang="ja-JP" altLang="en-US" sz="1600" b="0" i="0" u="none" strike="noStrike" cap="none" normalizeH="0" baseline="0" dirty="0">
                        <a:ln>
                          <a:noFill/>
                        </a:ln>
                        <a:solidFill>
                          <a:schemeClr val="tx1"/>
                        </a:solidFill>
                        <a:effectLst/>
                        <a:latin typeface="+mj-ea"/>
                        <a:ea typeface="+mj-ea"/>
                      </a:endParaRPr>
                    </a:p>
                  </a:txBody>
                  <a:tcPr marL="91436" marR="91436"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102414" name="Group 14"/>
          <p:cNvGrpSpPr>
            <a:grpSpLocks/>
          </p:cNvGrpSpPr>
          <p:nvPr/>
        </p:nvGrpSpPr>
        <p:grpSpPr bwMode="auto">
          <a:xfrm>
            <a:off x="417513" y="1700213"/>
            <a:ext cx="9010650" cy="4524375"/>
            <a:chOff x="886" y="1026"/>
            <a:chExt cx="5676" cy="2738"/>
          </a:xfrm>
        </p:grpSpPr>
        <p:sp>
          <p:nvSpPr>
            <p:cNvPr id="30736" name="Text Box 15"/>
            <p:cNvSpPr txBox="1">
              <a:spLocks noChangeArrowheads="1"/>
            </p:cNvSpPr>
            <p:nvPr/>
          </p:nvSpPr>
          <p:spPr bwMode="auto">
            <a:xfrm>
              <a:off x="886" y="1201"/>
              <a:ext cx="2160" cy="1229"/>
            </a:xfrm>
            <a:prstGeom prst="rect">
              <a:avLst/>
            </a:prstGeom>
            <a:noFill/>
            <a:ln w="9525">
              <a:noFill/>
              <a:miter lim="800000"/>
              <a:headEnd/>
              <a:tailEnd/>
            </a:ln>
          </p:spPr>
          <p:txBody>
            <a:bodyPr>
              <a:spAutoFit/>
            </a:bodyPr>
            <a:lstStyle/>
            <a:p>
              <a:pPr>
                <a:spcBef>
                  <a:spcPct val="20000"/>
                </a:spcBef>
                <a:defRPr/>
              </a:pPr>
              <a:r>
                <a:rPr lang="ja-JP" altLang="en-US" b="0" dirty="0">
                  <a:latin typeface="+mj-ea"/>
                  <a:ea typeface="+mj-ea"/>
                </a:rPr>
                <a:t>・　病院等を退院し、一定</a:t>
              </a:r>
            </a:p>
            <a:p>
              <a:pPr>
                <a:spcBef>
                  <a:spcPct val="20000"/>
                </a:spcBef>
                <a:defRPr/>
              </a:pPr>
              <a:r>
                <a:rPr lang="ja-JP" altLang="en-US" b="0" dirty="0">
                  <a:latin typeface="+mj-ea"/>
                  <a:ea typeface="+mj-ea"/>
                </a:rPr>
                <a:t>　の訓練が必要な身体障害者</a:t>
              </a:r>
            </a:p>
            <a:p>
              <a:pPr>
                <a:spcBef>
                  <a:spcPct val="20000"/>
                </a:spcBef>
                <a:defRPr/>
              </a:pPr>
              <a:r>
                <a:rPr lang="ja-JP" altLang="en-US" b="0" dirty="0">
                  <a:latin typeface="+mj-ea"/>
                  <a:ea typeface="+mj-ea"/>
                </a:rPr>
                <a:t>　</a:t>
              </a:r>
            </a:p>
            <a:p>
              <a:pPr>
                <a:spcBef>
                  <a:spcPct val="20000"/>
                </a:spcBef>
                <a:defRPr/>
              </a:pPr>
              <a:r>
                <a:rPr lang="ja-JP" altLang="en-US" b="0" dirty="0">
                  <a:latin typeface="+mj-ea"/>
                  <a:ea typeface="+mj-ea"/>
                </a:rPr>
                <a:t>・　特別支援学校等を卒業し、　</a:t>
              </a:r>
              <a:endParaRPr lang="en-US" altLang="ja-JP" b="0" dirty="0">
                <a:latin typeface="+mj-ea"/>
                <a:ea typeface="+mj-ea"/>
              </a:endParaRPr>
            </a:p>
            <a:p>
              <a:pPr>
                <a:spcBef>
                  <a:spcPct val="20000"/>
                </a:spcBef>
                <a:defRPr/>
              </a:pPr>
              <a:r>
                <a:rPr lang="ja-JP" altLang="en-US" b="0" dirty="0">
                  <a:latin typeface="+mj-ea"/>
                  <a:ea typeface="+mj-ea"/>
                </a:rPr>
                <a:t>　一定の訓練 が必要な身体障</a:t>
              </a:r>
              <a:endParaRPr lang="en-US" altLang="ja-JP" b="0" dirty="0">
                <a:latin typeface="+mj-ea"/>
                <a:ea typeface="+mj-ea"/>
              </a:endParaRPr>
            </a:p>
            <a:p>
              <a:pPr>
                <a:spcBef>
                  <a:spcPct val="20000"/>
                </a:spcBef>
                <a:defRPr/>
              </a:pPr>
              <a:r>
                <a:rPr lang="ja-JP" altLang="en-US" b="0" dirty="0">
                  <a:latin typeface="+mj-ea"/>
                  <a:ea typeface="+mj-ea"/>
                </a:rPr>
                <a:t>　害者　 </a:t>
              </a:r>
            </a:p>
          </p:txBody>
        </p:sp>
        <p:sp>
          <p:nvSpPr>
            <p:cNvPr id="30737" name="Text Box 16"/>
            <p:cNvSpPr txBox="1">
              <a:spLocks noChangeArrowheads="1"/>
            </p:cNvSpPr>
            <p:nvPr/>
          </p:nvSpPr>
          <p:spPr bwMode="auto">
            <a:xfrm>
              <a:off x="3154" y="1026"/>
              <a:ext cx="3408" cy="2738"/>
            </a:xfrm>
            <a:prstGeom prst="rect">
              <a:avLst/>
            </a:prstGeom>
            <a:noFill/>
            <a:ln w="9525">
              <a:noFill/>
              <a:miter lim="800000"/>
              <a:headEnd/>
              <a:tailEnd/>
            </a:ln>
          </p:spPr>
          <p:txBody>
            <a:bodyPr>
              <a:spAutoFit/>
            </a:bodyPr>
            <a:lstStyle/>
            <a:p>
              <a:pPr algn="just">
                <a:spcBef>
                  <a:spcPct val="20000"/>
                </a:spcBef>
                <a:defRPr/>
              </a:pPr>
              <a:r>
                <a:rPr lang="en-US" altLang="ja-JP" b="0" dirty="0">
                  <a:latin typeface="+mj-ea"/>
                  <a:ea typeface="+mj-ea"/>
                </a:rPr>
                <a:t>【</a:t>
              </a:r>
              <a:r>
                <a:rPr lang="ja-JP" altLang="en-US" b="0" dirty="0">
                  <a:latin typeface="+mj-ea"/>
                  <a:ea typeface="+mj-ea"/>
                </a:rPr>
                <a:t>サービスの達成目標</a:t>
              </a:r>
              <a:r>
                <a:rPr lang="en-US" altLang="ja-JP" b="0" dirty="0">
                  <a:latin typeface="+mj-ea"/>
                  <a:ea typeface="+mj-ea"/>
                </a:rPr>
                <a:t>】</a:t>
              </a:r>
            </a:p>
            <a:p>
              <a:pPr algn="just">
                <a:spcBef>
                  <a:spcPct val="20000"/>
                </a:spcBef>
                <a:defRPr/>
              </a:pPr>
              <a:r>
                <a:rPr lang="ja-JP" altLang="en-US" b="0" dirty="0">
                  <a:latin typeface="+mj-ea"/>
                  <a:ea typeface="+mj-ea"/>
                </a:rPr>
                <a:t>　・一定期間にわたり訓練を行うことを通じて、</a:t>
              </a:r>
            </a:p>
            <a:p>
              <a:pPr algn="just">
                <a:spcBef>
                  <a:spcPct val="20000"/>
                </a:spcBef>
                <a:defRPr/>
              </a:pPr>
              <a:r>
                <a:rPr lang="ja-JP" altLang="en-US" b="0" dirty="0">
                  <a:latin typeface="+mj-ea"/>
                  <a:ea typeface="+mj-ea"/>
                </a:rPr>
                <a:t>　　利用者が地域において自立した日常生活及び</a:t>
              </a:r>
            </a:p>
            <a:p>
              <a:pPr algn="just">
                <a:spcBef>
                  <a:spcPct val="20000"/>
                </a:spcBef>
                <a:defRPr/>
              </a:pPr>
              <a:r>
                <a:rPr lang="ja-JP" altLang="en-US" b="0" dirty="0">
                  <a:latin typeface="+mj-ea"/>
                  <a:ea typeface="+mj-ea"/>
                </a:rPr>
                <a:t>　　社会生活を営むことができる。</a:t>
              </a:r>
            </a:p>
            <a:p>
              <a:pPr algn="just">
                <a:spcBef>
                  <a:spcPct val="20000"/>
                </a:spcBef>
                <a:defRPr/>
              </a:pPr>
              <a:r>
                <a:rPr lang="ja-JP" altLang="en-US" b="0" dirty="0">
                  <a:latin typeface="+mj-ea"/>
                  <a:ea typeface="+mj-ea"/>
                </a:rPr>
                <a:t>　（心身の機能の回復・向上を目的とした訓練の実施）</a:t>
              </a:r>
            </a:p>
            <a:p>
              <a:pPr algn="just">
                <a:spcBef>
                  <a:spcPct val="20000"/>
                </a:spcBef>
                <a:defRPr/>
              </a:pPr>
              <a:r>
                <a:rPr lang="en-US" altLang="ja-JP" b="0" dirty="0">
                  <a:latin typeface="+mj-ea"/>
                  <a:ea typeface="+mj-ea"/>
                </a:rPr>
                <a:t>【</a:t>
              </a:r>
              <a:r>
                <a:rPr lang="ja-JP" altLang="en-US" b="0" dirty="0">
                  <a:latin typeface="+mj-ea"/>
                  <a:ea typeface="+mj-ea"/>
                </a:rPr>
                <a:t>主目標</a:t>
              </a:r>
              <a:r>
                <a:rPr lang="en-US" altLang="ja-JP" b="0" dirty="0">
                  <a:latin typeface="+mj-ea"/>
                  <a:ea typeface="+mj-ea"/>
                </a:rPr>
                <a:t>】</a:t>
              </a:r>
              <a:r>
                <a:rPr lang="ja-JP" altLang="en-US" b="0" dirty="0">
                  <a:latin typeface="+mj-ea"/>
                  <a:ea typeface="+mj-ea"/>
                </a:rPr>
                <a:t>　</a:t>
              </a:r>
            </a:p>
            <a:p>
              <a:pPr algn="just">
                <a:spcBef>
                  <a:spcPct val="20000"/>
                </a:spcBef>
                <a:defRPr/>
              </a:pPr>
              <a:r>
                <a:rPr lang="ja-JP" altLang="en-US" b="0" dirty="0">
                  <a:latin typeface="+mj-ea"/>
                  <a:ea typeface="+mj-ea"/>
                </a:rPr>
                <a:t>　・１年で、在宅での生活をほぼ可能にする　</a:t>
              </a:r>
            </a:p>
            <a:p>
              <a:pPr algn="just">
                <a:spcBef>
                  <a:spcPct val="20000"/>
                </a:spcBef>
                <a:defRPr/>
              </a:pPr>
              <a:r>
                <a:rPr lang="en-US" altLang="ja-JP" b="0" dirty="0">
                  <a:latin typeface="+mj-ea"/>
                  <a:ea typeface="+mj-ea"/>
                </a:rPr>
                <a:t>【</a:t>
              </a:r>
              <a:r>
                <a:rPr lang="ja-JP" altLang="en-US" b="0" dirty="0">
                  <a:latin typeface="+mj-ea"/>
                  <a:ea typeface="+mj-ea"/>
                </a:rPr>
                <a:t>個別目標</a:t>
              </a:r>
              <a:r>
                <a:rPr lang="en-US" altLang="ja-JP" b="0" dirty="0">
                  <a:latin typeface="+mj-ea"/>
                  <a:ea typeface="+mj-ea"/>
                </a:rPr>
                <a:t>】</a:t>
              </a:r>
            </a:p>
            <a:p>
              <a:pPr marL="266700" indent="-266700" algn="just">
                <a:spcBef>
                  <a:spcPct val="20000"/>
                </a:spcBef>
                <a:defRPr/>
              </a:pPr>
              <a:r>
                <a:rPr lang="ja-JP" altLang="en-US" b="0" dirty="0">
                  <a:latin typeface="+mj-ea"/>
                  <a:ea typeface="+mj-ea"/>
                </a:rPr>
                <a:t>　・ＡＤＬ、ＩＡＤＬ（食事、排泄、調理、買物、洗濯、車いすによる移動等）の習得・回復・向上 </a:t>
              </a:r>
            </a:p>
            <a:p>
              <a:pPr marL="266700" indent="-266700" algn="just">
                <a:spcBef>
                  <a:spcPct val="20000"/>
                </a:spcBef>
                <a:defRPr/>
              </a:pPr>
              <a:r>
                <a:rPr lang="ja-JP" altLang="en-US" b="0" dirty="0">
                  <a:latin typeface="+mj-ea"/>
                  <a:ea typeface="+mj-ea"/>
                </a:rPr>
                <a:t>　・社会活動への参加（スポーツ、趣味的活動、パソコン等）</a:t>
              </a:r>
              <a:endParaRPr lang="en-US" altLang="ja-JP" b="0" dirty="0">
                <a:latin typeface="+mj-ea"/>
                <a:ea typeface="+mj-ea"/>
              </a:endParaRPr>
            </a:p>
            <a:p>
              <a:pPr marL="266700" indent="-266700" algn="just">
                <a:spcBef>
                  <a:spcPct val="20000"/>
                </a:spcBef>
                <a:defRPr/>
              </a:pPr>
              <a:r>
                <a:rPr lang="ja-JP" altLang="en-US" b="0" dirty="0">
                  <a:latin typeface="+mj-ea"/>
                  <a:ea typeface="+mj-ea"/>
                </a:rPr>
                <a:t>　・就労意欲の向上→就労移行支援や就労継続支援等の次の目標への移行</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ChangeArrowheads="1"/>
          </p:cNvSpPr>
          <p:nvPr/>
        </p:nvSpPr>
        <p:spPr bwMode="auto">
          <a:xfrm>
            <a:off x="415925" y="1773238"/>
            <a:ext cx="9074150" cy="1011237"/>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主目標や個別目標が達成されるような個別支援計画を作成する</a:t>
            </a:r>
          </a:p>
          <a:p>
            <a:pPr>
              <a:lnSpc>
                <a:spcPct val="90000"/>
              </a:lnSpc>
              <a:spcAft>
                <a:spcPct val="15000"/>
              </a:spcAft>
              <a:defRPr/>
            </a:pPr>
            <a:r>
              <a:rPr lang="ja-JP" altLang="en-US" sz="2000" dirty="0">
                <a:latin typeface="+mj-ea"/>
                <a:ea typeface="+mj-ea"/>
              </a:rPr>
              <a:t>・　</a:t>
            </a:r>
            <a:r>
              <a:rPr lang="ja-JP" altLang="en-US" sz="2000" dirty="0">
                <a:solidFill>
                  <a:srgbClr val="7030A0"/>
                </a:solidFill>
                <a:latin typeface="+mj-ea"/>
                <a:ea typeface="+mj-ea"/>
              </a:rPr>
              <a:t>日課、週間、月間のプログラム</a:t>
            </a:r>
            <a:r>
              <a:rPr lang="ja-JP" altLang="en-US" sz="2000" dirty="0">
                <a:latin typeface="+mj-ea"/>
                <a:ea typeface="+mj-ea"/>
              </a:rPr>
              <a:t>とする</a:t>
            </a:r>
          </a:p>
          <a:p>
            <a:pPr>
              <a:lnSpc>
                <a:spcPct val="90000"/>
              </a:lnSpc>
              <a:spcAft>
                <a:spcPct val="15000"/>
              </a:spcAft>
              <a:defRPr/>
            </a:pPr>
            <a:r>
              <a:rPr lang="ja-JP" altLang="en-US" sz="2000" dirty="0">
                <a:latin typeface="+mj-ea"/>
                <a:ea typeface="+mj-ea"/>
              </a:rPr>
              <a:t>・　支援方法については、</a:t>
            </a:r>
            <a:r>
              <a:rPr lang="ja-JP" altLang="en-US" sz="2000" dirty="0">
                <a:solidFill>
                  <a:srgbClr val="7030A0"/>
                </a:solidFill>
                <a:latin typeface="+mj-ea"/>
                <a:ea typeface="+mj-ea"/>
              </a:rPr>
              <a:t>個人に合うよう</a:t>
            </a:r>
            <a:r>
              <a:rPr lang="ja-JP" altLang="en-US" sz="2000" dirty="0">
                <a:latin typeface="+mj-ea"/>
                <a:ea typeface="+mj-ea"/>
              </a:rPr>
              <a:t>工夫する　</a:t>
            </a:r>
          </a:p>
        </p:txBody>
      </p:sp>
      <p:sp>
        <p:nvSpPr>
          <p:cNvPr id="31748" name="Rectangle 4"/>
          <p:cNvSpPr>
            <a:spLocks noChangeArrowheads="1"/>
          </p:cNvSpPr>
          <p:nvPr/>
        </p:nvSpPr>
        <p:spPr bwMode="auto">
          <a:xfrm>
            <a:off x="393700" y="2925763"/>
            <a:ext cx="1712913"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31749" name="Rectangle 5"/>
          <p:cNvSpPr>
            <a:spLocks noChangeArrowheads="1"/>
          </p:cNvSpPr>
          <p:nvPr/>
        </p:nvSpPr>
        <p:spPr bwMode="auto">
          <a:xfrm>
            <a:off x="381000" y="5257800"/>
            <a:ext cx="2057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1750" name="Text Box 6"/>
          <p:cNvSpPr txBox="1">
            <a:spLocks noChangeArrowheads="1"/>
          </p:cNvSpPr>
          <p:nvPr/>
        </p:nvSpPr>
        <p:spPr bwMode="auto">
          <a:xfrm>
            <a:off x="690563" y="5867400"/>
            <a:ext cx="5334000" cy="293688"/>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　　　・  個別支援計画表　　　　　　　　　　　　　　　　　</a:t>
            </a:r>
          </a:p>
        </p:txBody>
      </p:sp>
      <p:sp>
        <p:nvSpPr>
          <p:cNvPr id="31751" name="Rectangle 7"/>
          <p:cNvSpPr>
            <a:spLocks noChangeArrowheads="1"/>
          </p:cNvSpPr>
          <p:nvPr/>
        </p:nvSpPr>
        <p:spPr bwMode="auto">
          <a:xfrm>
            <a:off x="357188" y="3130550"/>
            <a:ext cx="8596312" cy="2032000"/>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endParaRPr lang="en-US" altLang="ja-JP"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時間軸（</a:t>
            </a:r>
            <a:r>
              <a:rPr lang="ja-JP" altLang="en-US" dirty="0">
                <a:solidFill>
                  <a:srgbClr val="7030A0"/>
                </a:solidFill>
                <a:latin typeface="+mj-ea"/>
                <a:ea typeface="+mj-ea"/>
              </a:rPr>
              <a:t>段階</a:t>
            </a:r>
            <a:r>
              <a:rPr lang="ja-JP" altLang="en-US" dirty="0">
                <a:solidFill>
                  <a:srgbClr val="000000"/>
                </a:solidFill>
                <a:latin typeface="+mj-ea"/>
                <a:ea typeface="+mj-ea"/>
              </a:rPr>
              <a:t>）を意識した個別支援計画とする</a:t>
            </a:r>
          </a:p>
          <a:p>
            <a:pPr lvl="1" algn="just">
              <a:tabLst>
                <a:tab pos="800100" algn="l"/>
              </a:tabLst>
              <a:defRPr/>
            </a:pPr>
            <a:r>
              <a:rPr lang="ja-JP" altLang="en-US" dirty="0">
                <a:solidFill>
                  <a:srgbClr val="000000"/>
                </a:solidFill>
                <a:latin typeface="+mj-ea"/>
                <a:ea typeface="+mj-ea"/>
              </a:rPr>
              <a:t>　　・　支援の頻度やスケジュールについては、</a:t>
            </a:r>
            <a:r>
              <a:rPr lang="ja-JP" altLang="en-US" dirty="0">
                <a:solidFill>
                  <a:srgbClr val="7030A0"/>
                </a:solidFill>
                <a:latin typeface="+mj-ea"/>
                <a:ea typeface="+mj-ea"/>
              </a:rPr>
              <a:t>本人の同意</a:t>
            </a:r>
            <a:r>
              <a:rPr lang="ja-JP" altLang="en-US" dirty="0">
                <a:solidFill>
                  <a:srgbClr val="000000"/>
                </a:solidFill>
                <a:latin typeface="+mj-ea"/>
                <a:ea typeface="+mj-ea"/>
              </a:rPr>
              <a:t>を得て作成する</a:t>
            </a:r>
          </a:p>
          <a:p>
            <a:pPr lvl="1" algn="just">
              <a:tabLst>
                <a:tab pos="800100" algn="l"/>
              </a:tabLst>
              <a:defRPr/>
            </a:pPr>
            <a:r>
              <a:rPr lang="ja-JP" altLang="en-US" dirty="0">
                <a:solidFill>
                  <a:srgbClr val="000000"/>
                </a:solidFill>
                <a:latin typeface="+mj-ea"/>
                <a:ea typeface="+mj-ea"/>
              </a:rPr>
              <a:t>　　・　具体的な支援方法などを個別支援計画に反映させる</a:t>
            </a:r>
            <a:endParaRPr lang="en-US" altLang="ja-JP" dirty="0">
              <a:solidFill>
                <a:srgbClr val="000000"/>
              </a:solidFill>
              <a:latin typeface="+mj-ea"/>
              <a:ea typeface="+mj-ea"/>
            </a:endParaRPr>
          </a:p>
          <a:p>
            <a:pPr lvl="1" algn="just">
              <a:tabLst>
                <a:tab pos="800100" algn="l"/>
              </a:tabLst>
              <a:defRPr/>
            </a:pPr>
            <a:r>
              <a:rPr lang="ja-JP" altLang="en-US" dirty="0">
                <a:solidFill>
                  <a:srgbClr val="FF0000"/>
                </a:solidFill>
                <a:latin typeface="+mj-ea"/>
                <a:ea typeface="+mj-ea"/>
              </a:rPr>
              <a:t>　　・　やむを得ない場合の</a:t>
            </a:r>
            <a:r>
              <a:rPr lang="ja-JP" altLang="en-US" dirty="0">
                <a:solidFill>
                  <a:srgbClr val="7030A0"/>
                </a:solidFill>
                <a:latin typeface="+mj-ea"/>
                <a:ea typeface="+mj-ea"/>
              </a:rPr>
              <a:t>身体拘束</a:t>
            </a:r>
            <a:r>
              <a:rPr lang="ja-JP" altLang="en-US" dirty="0">
                <a:solidFill>
                  <a:srgbClr val="FF0000"/>
                </a:solidFill>
                <a:latin typeface="+mj-ea"/>
                <a:ea typeface="+mj-ea"/>
              </a:rPr>
              <a:t>等の様態、緊急やむを得ない理由を記載する</a:t>
            </a:r>
            <a:r>
              <a:rPr lang="ja-JP" altLang="en-US" b="0" dirty="0">
                <a:solidFill>
                  <a:srgbClr val="A50021"/>
                </a:solidFill>
                <a:latin typeface="+mj-ea"/>
                <a:ea typeface="+mj-ea"/>
              </a:rPr>
              <a:t>　</a:t>
            </a:r>
            <a:endParaRPr lang="ja-JP" altLang="en-US" dirty="0">
              <a:solidFill>
                <a:srgbClr val="000000"/>
              </a:solidFill>
              <a:latin typeface="+mj-ea"/>
              <a:ea typeface="+mj-ea"/>
            </a:endParaRPr>
          </a:p>
          <a:p>
            <a:pPr lvl="1" algn="just">
              <a:tabLst>
                <a:tab pos="800100" algn="l"/>
              </a:tabLst>
              <a:defRPr/>
            </a:pPr>
            <a:r>
              <a:rPr lang="ja-JP" altLang="en-US" dirty="0">
                <a:solidFill>
                  <a:srgbClr val="000000"/>
                </a:solidFill>
                <a:latin typeface="+mj-ea"/>
                <a:ea typeface="+mj-ea"/>
              </a:rPr>
              <a:t>　　・　個別支援計画においては</a:t>
            </a:r>
            <a:r>
              <a:rPr lang="ja-JP" altLang="en-US" dirty="0">
                <a:solidFill>
                  <a:srgbClr val="7030A0"/>
                </a:solidFill>
                <a:latin typeface="+mj-ea"/>
                <a:ea typeface="+mj-ea"/>
              </a:rPr>
              <a:t>担当者の役割</a:t>
            </a:r>
            <a:r>
              <a:rPr lang="ja-JP" altLang="en-US" dirty="0">
                <a:solidFill>
                  <a:srgbClr val="000000"/>
                </a:solidFill>
                <a:latin typeface="+mj-ea"/>
                <a:ea typeface="+mj-ea"/>
              </a:rPr>
              <a:t>を決めておく</a:t>
            </a:r>
          </a:p>
          <a:p>
            <a:pPr lvl="1" algn="just">
              <a:tabLst>
                <a:tab pos="800100" algn="l"/>
              </a:tabLst>
              <a:defRPr/>
            </a:pPr>
            <a:r>
              <a:rPr lang="ja-JP" altLang="en-US" dirty="0">
                <a:solidFill>
                  <a:srgbClr val="000000"/>
                </a:solidFill>
                <a:latin typeface="+mj-ea"/>
                <a:ea typeface="+mj-ea"/>
              </a:rPr>
              <a:t>　　・　個別支援計画を記録しておく</a:t>
            </a:r>
            <a:r>
              <a:rPr lang="ja-JP" altLang="en-US" dirty="0">
                <a:solidFill>
                  <a:srgbClr val="008000"/>
                </a:solidFill>
                <a:latin typeface="+mj-ea"/>
                <a:ea typeface="+mj-ea"/>
              </a:rPr>
              <a:t> </a:t>
            </a:r>
            <a:r>
              <a:rPr lang="ja-JP" altLang="en-US" b="0" dirty="0">
                <a:solidFill>
                  <a:srgbClr val="A50021"/>
                </a:solidFill>
                <a:latin typeface="+mj-ea"/>
                <a:ea typeface="+mj-ea"/>
              </a:rPr>
              <a:t>　</a:t>
            </a:r>
          </a:p>
        </p:txBody>
      </p:sp>
      <p:sp>
        <p:nvSpPr>
          <p:cNvPr id="104455" name="AutoShape 9"/>
          <p:cNvSpPr>
            <a:spLocks noChangeArrowheads="1"/>
          </p:cNvSpPr>
          <p:nvPr/>
        </p:nvSpPr>
        <p:spPr bwMode="auto">
          <a:xfrm>
            <a:off x="1066800" y="304800"/>
            <a:ext cx="7391400" cy="104775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(3)</a:t>
            </a:r>
            <a:r>
              <a:rPr lang="ja-JP" altLang="en-US" sz="2800" b="0">
                <a:latin typeface="HGP創英角ｺﾞｼｯｸUB" pitchFamily="50" charset="-128"/>
                <a:ea typeface="HGP創英角ｺﾞｼｯｸUB" pitchFamily="50" charset="-128"/>
              </a:rPr>
              <a:t>個別支援計画の作成</a:t>
            </a:r>
          </a:p>
          <a:p>
            <a:pPr algn="ctr">
              <a:spcBef>
                <a:spcPct val="0"/>
              </a:spcBef>
              <a:buFontTx/>
              <a:buNone/>
            </a:pPr>
            <a:r>
              <a:rPr lang="ja-JP" altLang="en-US" sz="2800" b="0">
                <a:latin typeface="HGP創英角ｺﾞｼｯｸUB" pitchFamily="50" charset="-128"/>
                <a:ea typeface="HGP創英角ｺﾞｼｯｸUB" pitchFamily="50" charset="-128"/>
              </a:rPr>
              <a:t>②　個別支援計画の作成</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816600" y="5838825"/>
            <a:ext cx="3910013" cy="738188"/>
          </a:xfrm>
          <a:prstGeom prst="rect">
            <a:avLst/>
          </a:prstGeom>
          <a:noFill/>
        </p:spPr>
        <p:txBody>
          <a:bodyPr wrap="none">
            <a:spAutoFit/>
          </a:bodyPr>
          <a:lstStyle/>
          <a:p>
            <a:pPr>
              <a:defRPr/>
            </a:pPr>
            <a:r>
              <a:rPr lang="ja-JP" altLang="en-US" sz="1400" dirty="0">
                <a:latin typeface="+mj-ea"/>
                <a:ea typeface="+mj-ea"/>
              </a:rPr>
              <a:t>日本相談支援専門員協会編</a:t>
            </a:r>
            <a:endParaRPr lang="en-US" altLang="ja-JP" sz="1400" dirty="0">
              <a:latin typeface="+mj-ea"/>
              <a:ea typeface="+mj-ea"/>
            </a:endParaRPr>
          </a:p>
          <a:p>
            <a:pPr>
              <a:defRPr/>
            </a:pPr>
            <a:r>
              <a:rPr lang="ja-JP" altLang="en-US" sz="1400" dirty="0">
                <a:latin typeface="+mj-ea"/>
                <a:ea typeface="+mj-ea"/>
              </a:rPr>
              <a:t>「サービス等利用計画作成サポートブック修正版」</a:t>
            </a:r>
            <a:endParaRPr lang="en-US" altLang="ja-JP" sz="1400" dirty="0">
              <a:latin typeface="+mj-ea"/>
              <a:ea typeface="+mj-ea"/>
            </a:endParaRPr>
          </a:p>
          <a:p>
            <a:pPr>
              <a:defRPr/>
            </a:pPr>
            <a:r>
              <a:rPr lang="ja-JP" altLang="en-US" sz="1400" dirty="0">
                <a:latin typeface="+mj-ea"/>
                <a:ea typeface="+mj-ea"/>
              </a:rPr>
              <a:t>Ｐ．３９</a:t>
            </a:r>
          </a:p>
        </p:txBody>
      </p:sp>
      <p:pic>
        <p:nvPicPr>
          <p:cNvPr id="106499" name="Picture 2"/>
          <p:cNvPicPr>
            <a:picLocks noChangeAspect="1" noChangeArrowheads="1"/>
          </p:cNvPicPr>
          <p:nvPr/>
        </p:nvPicPr>
        <p:blipFill>
          <a:blip r:embed="rId3">
            <a:extLst>
              <a:ext uri="{28A0092B-C50C-407E-A947-70E740481C1C}">
                <a14:useLocalDpi xmlns:a14="http://schemas.microsoft.com/office/drawing/2010/main" val="0"/>
              </a:ext>
            </a:extLst>
          </a:blip>
          <a:srcRect b="34055"/>
          <a:stretch>
            <a:fillRect/>
          </a:stretch>
        </p:blipFill>
        <p:spPr bwMode="auto">
          <a:xfrm>
            <a:off x="82550" y="115888"/>
            <a:ext cx="5014913" cy="669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00" name="Picture 2"/>
          <p:cNvPicPr>
            <a:picLocks noChangeAspect="1" noChangeArrowheads="1"/>
          </p:cNvPicPr>
          <p:nvPr/>
        </p:nvPicPr>
        <p:blipFill>
          <a:blip r:embed="rId3">
            <a:extLst>
              <a:ext uri="{28A0092B-C50C-407E-A947-70E740481C1C}">
                <a14:useLocalDpi xmlns:a14="http://schemas.microsoft.com/office/drawing/2010/main" val="0"/>
              </a:ext>
            </a:extLst>
          </a:blip>
          <a:srcRect t="65717"/>
          <a:stretch>
            <a:fillRect/>
          </a:stretch>
        </p:blipFill>
        <p:spPr bwMode="auto">
          <a:xfrm>
            <a:off x="5024438" y="788988"/>
            <a:ext cx="4876800" cy="386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直線コネクタ 3"/>
          <p:cNvCxnSpPr/>
          <p:nvPr/>
        </p:nvCxnSpPr>
        <p:spPr>
          <a:xfrm>
            <a:off x="7862888" y="2598738"/>
            <a:ext cx="16557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024438" y="144463"/>
            <a:ext cx="4678362" cy="307975"/>
          </a:xfrm>
          <a:prstGeom prst="rect">
            <a:avLst/>
          </a:prstGeom>
          <a:noFill/>
          <a:ln>
            <a:solidFill>
              <a:schemeClr val="tx1"/>
            </a:solidFill>
          </a:ln>
        </p:spPr>
        <p:txBody>
          <a:bodyPr wrap="none">
            <a:spAutoFit/>
          </a:bodyPr>
          <a:lstStyle/>
          <a:p>
            <a:pPr>
              <a:defRPr/>
            </a:pPr>
            <a:r>
              <a:rPr lang="ja-JP" altLang="en-US" sz="1400" dirty="0">
                <a:latin typeface="+mj-ea"/>
                <a:ea typeface="+mj-ea"/>
              </a:rPr>
              <a:t>事例：サービス等利用計画に基づいた個別支援計画の作成</a:t>
            </a:r>
          </a:p>
        </p:txBody>
      </p:sp>
      <p:cxnSp>
        <p:nvCxnSpPr>
          <p:cNvPr id="8" name="直線コネクタ 7"/>
          <p:cNvCxnSpPr/>
          <p:nvPr/>
        </p:nvCxnSpPr>
        <p:spPr>
          <a:xfrm>
            <a:off x="8553450" y="1557338"/>
            <a:ext cx="122396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132388" y="1700213"/>
            <a:ext cx="251936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7329488" y="1989138"/>
            <a:ext cx="11525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583363" y="2446338"/>
            <a:ext cx="115728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5529263" y="2598738"/>
            <a:ext cx="863600" cy="476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481763" y="2598738"/>
            <a:ext cx="1169987" cy="15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711825" y="2746375"/>
            <a:ext cx="744538" cy="317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9050"/>
            <a:ext cx="9577388" cy="679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7150" y="-26988"/>
            <a:ext cx="6769100" cy="307976"/>
          </a:xfrm>
          <a:prstGeom prst="rect">
            <a:avLst/>
          </a:prstGeom>
          <a:noFill/>
        </p:spPr>
        <p:txBody>
          <a:bodyPr wrap="none">
            <a:spAutoFit/>
          </a:bodyPr>
          <a:lstStyle/>
          <a:p>
            <a:pPr>
              <a:defRPr/>
            </a:pPr>
            <a:r>
              <a:rPr lang="ja-JP" altLang="en-US" sz="1400" dirty="0">
                <a:latin typeface="+mj-ea"/>
                <a:ea typeface="+mj-ea"/>
              </a:rPr>
              <a:t>日本相談支援専門員協会編，「サービス等利用計画作成サポートブック修正版」Ｐ．４４</a:t>
            </a:r>
          </a:p>
        </p:txBody>
      </p:sp>
      <p:sp>
        <p:nvSpPr>
          <p:cNvPr id="4" name="四角形: 角を丸くする 3"/>
          <p:cNvSpPr/>
          <p:nvPr/>
        </p:nvSpPr>
        <p:spPr>
          <a:xfrm>
            <a:off x="1497013" y="1906588"/>
            <a:ext cx="4464050" cy="238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26988"/>
            <a:ext cx="9648825" cy="681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7150" y="-26988"/>
            <a:ext cx="6769100" cy="307976"/>
          </a:xfrm>
          <a:prstGeom prst="rect">
            <a:avLst/>
          </a:prstGeom>
          <a:noFill/>
        </p:spPr>
        <p:txBody>
          <a:bodyPr wrap="none">
            <a:spAutoFit/>
          </a:bodyPr>
          <a:lstStyle/>
          <a:p>
            <a:pPr>
              <a:defRPr/>
            </a:pPr>
            <a:r>
              <a:rPr lang="ja-JP" altLang="en-US" sz="1400" dirty="0">
                <a:latin typeface="+mj-ea"/>
                <a:ea typeface="+mj-ea"/>
              </a:rPr>
              <a:t>日本相談支援専門員協会編，「サービス等利用計画作成サポートブック修正版」Ｐ．４５</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 y="71438"/>
            <a:ext cx="9725025" cy="674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7150" y="-26988"/>
            <a:ext cx="6769100" cy="307976"/>
          </a:xfrm>
          <a:prstGeom prst="rect">
            <a:avLst/>
          </a:prstGeom>
          <a:noFill/>
        </p:spPr>
        <p:txBody>
          <a:bodyPr wrap="none">
            <a:spAutoFit/>
          </a:bodyPr>
          <a:lstStyle/>
          <a:p>
            <a:pPr>
              <a:defRPr/>
            </a:pPr>
            <a:r>
              <a:rPr lang="ja-JP" altLang="en-US" sz="1400" dirty="0">
                <a:latin typeface="+mj-ea"/>
                <a:ea typeface="+mj-ea"/>
              </a:rPr>
              <a:t>日本相談支援専門員協会編，「サービス等利用計画作成サポートブック修正版」Ｐ．４６</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44450"/>
            <a:ext cx="9505950" cy="679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7150" y="-26988"/>
            <a:ext cx="6769100" cy="307976"/>
          </a:xfrm>
          <a:prstGeom prst="rect">
            <a:avLst/>
          </a:prstGeom>
          <a:noFill/>
        </p:spPr>
        <p:txBody>
          <a:bodyPr wrap="none">
            <a:spAutoFit/>
          </a:bodyPr>
          <a:lstStyle/>
          <a:p>
            <a:pPr>
              <a:defRPr/>
            </a:pPr>
            <a:r>
              <a:rPr lang="ja-JP" altLang="en-US" sz="1400" dirty="0">
                <a:latin typeface="+mj-ea"/>
                <a:ea typeface="+mj-ea"/>
              </a:rPr>
              <a:t>日本相談支援専門員協会編，「サービス等利用計画作成サポートブック修正版」Ｐ．４７</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703388" y="115888"/>
            <a:ext cx="6240462" cy="1539875"/>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396" tIns="45699" rIns="91396" bIns="45699">
            <a:spAutoFit/>
          </a:bodyP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50000"/>
              </a:spcBef>
              <a:buFontTx/>
              <a:buNone/>
            </a:pPr>
            <a:r>
              <a:rPr lang="ja-JP" altLang="en-US" sz="4000">
                <a:solidFill>
                  <a:srgbClr val="000000"/>
                </a:solidFill>
                <a:latin typeface="Arial" charset="0"/>
              </a:rPr>
              <a:t>個別支援計画による支援</a:t>
            </a:r>
            <a:endParaRPr lang="en-US" altLang="ja-JP" sz="4000">
              <a:solidFill>
                <a:srgbClr val="000000"/>
              </a:solidFill>
              <a:latin typeface="Arial" charset="0"/>
            </a:endParaRPr>
          </a:p>
          <a:p>
            <a:pPr algn="ctr" eaLnBrk="1" hangingPunct="1">
              <a:spcBef>
                <a:spcPct val="50000"/>
              </a:spcBef>
              <a:buFontTx/>
              <a:buNone/>
            </a:pPr>
            <a:r>
              <a:rPr lang="ja-JP" altLang="en-US" sz="3600">
                <a:solidFill>
                  <a:srgbClr val="FF0000"/>
                </a:solidFill>
                <a:latin typeface="Arial" charset="0"/>
              </a:rPr>
              <a:t>（ＰＤＣＡサイクル）</a:t>
            </a:r>
          </a:p>
        </p:txBody>
      </p:sp>
      <p:sp>
        <p:nvSpPr>
          <p:cNvPr id="61443" name="AutoShape 3"/>
          <p:cNvSpPr>
            <a:spLocks noChangeArrowheads="1"/>
          </p:cNvSpPr>
          <p:nvPr/>
        </p:nvSpPr>
        <p:spPr bwMode="auto">
          <a:xfrm>
            <a:off x="3470275" y="1916113"/>
            <a:ext cx="2724150" cy="1152525"/>
          </a:xfrm>
          <a:prstGeom prst="bevel">
            <a:avLst>
              <a:gd name="adj" fmla="val 12500"/>
            </a:avLst>
          </a:prstGeom>
          <a:solidFill>
            <a:schemeClr val="bg1"/>
          </a:solidFill>
          <a:ln w="19050">
            <a:solidFill>
              <a:schemeClr val="tx1"/>
            </a:solidFill>
            <a:miter lim="800000"/>
            <a:headEnd/>
            <a:tailEnd/>
          </a:ln>
        </p:spPr>
        <p:txBody>
          <a:bodyPr wrap="none" lIns="91396" tIns="45699" rIns="91396" bIns="45699" anchor="ct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sz="2400">
                <a:solidFill>
                  <a:srgbClr val="000000"/>
                </a:solidFill>
                <a:latin typeface="Arial" charset="0"/>
              </a:rPr>
              <a:t>PLAN</a:t>
            </a:r>
          </a:p>
          <a:p>
            <a:pPr algn="ctr" eaLnBrk="1" hangingPunct="1">
              <a:spcBef>
                <a:spcPct val="0"/>
              </a:spcBef>
              <a:buFontTx/>
              <a:buNone/>
            </a:pPr>
            <a:r>
              <a:rPr lang="ja-JP" altLang="en-US" sz="2400">
                <a:solidFill>
                  <a:srgbClr val="000000"/>
                </a:solidFill>
                <a:latin typeface="Arial" charset="0"/>
              </a:rPr>
              <a:t>計　画</a:t>
            </a:r>
          </a:p>
        </p:txBody>
      </p:sp>
      <p:sp>
        <p:nvSpPr>
          <p:cNvPr id="61444" name="AutoShape 4"/>
          <p:cNvSpPr>
            <a:spLocks noChangeArrowheads="1"/>
          </p:cNvSpPr>
          <p:nvPr/>
        </p:nvSpPr>
        <p:spPr bwMode="auto">
          <a:xfrm>
            <a:off x="741363" y="3500438"/>
            <a:ext cx="2724150" cy="1081087"/>
          </a:xfrm>
          <a:prstGeom prst="bevel">
            <a:avLst>
              <a:gd name="adj" fmla="val 12500"/>
            </a:avLst>
          </a:prstGeom>
          <a:solidFill>
            <a:schemeClr val="bg1"/>
          </a:solidFill>
          <a:ln w="19050">
            <a:solidFill>
              <a:schemeClr val="tx1"/>
            </a:solidFill>
            <a:miter lim="800000"/>
            <a:headEnd/>
            <a:tailEnd/>
          </a:ln>
        </p:spPr>
        <p:txBody>
          <a:bodyPr wrap="none" lIns="91396" tIns="45699" rIns="91396" bIns="45699" anchor="ct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sz="2400">
                <a:solidFill>
                  <a:srgbClr val="000000"/>
                </a:solidFill>
                <a:latin typeface="Arial" charset="0"/>
              </a:rPr>
              <a:t>ACTION</a:t>
            </a:r>
          </a:p>
          <a:p>
            <a:pPr algn="ctr" eaLnBrk="1" hangingPunct="1">
              <a:spcBef>
                <a:spcPct val="0"/>
              </a:spcBef>
              <a:buFontTx/>
              <a:buNone/>
            </a:pPr>
            <a:r>
              <a:rPr lang="ja-JP" altLang="en-US" sz="2400">
                <a:solidFill>
                  <a:srgbClr val="000000"/>
                </a:solidFill>
                <a:latin typeface="Arial" charset="0"/>
              </a:rPr>
              <a:t>対　応</a:t>
            </a:r>
          </a:p>
        </p:txBody>
      </p:sp>
      <p:sp>
        <p:nvSpPr>
          <p:cNvPr id="61445" name="AutoShape 5"/>
          <p:cNvSpPr>
            <a:spLocks noChangeArrowheads="1"/>
          </p:cNvSpPr>
          <p:nvPr/>
        </p:nvSpPr>
        <p:spPr bwMode="auto">
          <a:xfrm>
            <a:off x="6202363" y="3500438"/>
            <a:ext cx="2724150" cy="1008062"/>
          </a:xfrm>
          <a:prstGeom prst="bevel">
            <a:avLst>
              <a:gd name="adj" fmla="val 12500"/>
            </a:avLst>
          </a:prstGeom>
          <a:solidFill>
            <a:schemeClr val="bg1"/>
          </a:solidFill>
          <a:ln w="19050">
            <a:solidFill>
              <a:schemeClr val="tx1"/>
            </a:solidFill>
            <a:miter lim="800000"/>
            <a:headEnd/>
            <a:tailEnd/>
          </a:ln>
        </p:spPr>
        <p:txBody>
          <a:bodyPr wrap="none" lIns="91396" tIns="45699" rIns="91396" bIns="45699" anchor="ct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sz="2400">
                <a:solidFill>
                  <a:srgbClr val="000000"/>
                </a:solidFill>
                <a:latin typeface="Arial" charset="0"/>
              </a:rPr>
              <a:t>DO</a:t>
            </a:r>
          </a:p>
          <a:p>
            <a:pPr algn="ctr" eaLnBrk="1" hangingPunct="1">
              <a:spcBef>
                <a:spcPct val="0"/>
              </a:spcBef>
              <a:buFontTx/>
              <a:buNone/>
            </a:pPr>
            <a:r>
              <a:rPr lang="ja-JP" altLang="en-US" sz="2400">
                <a:solidFill>
                  <a:srgbClr val="000000"/>
                </a:solidFill>
                <a:latin typeface="Arial" charset="0"/>
              </a:rPr>
              <a:t>　実　行　</a:t>
            </a:r>
          </a:p>
        </p:txBody>
      </p:sp>
      <p:sp>
        <p:nvSpPr>
          <p:cNvPr id="61446" name="AutoShape 6"/>
          <p:cNvSpPr>
            <a:spLocks noChangeArrowheads="1"/>
          </p:cNvSpPr>
          <p:nvPr/>
        </p:nvSpPr>
        <p:spPr bwMode="auto">
          <a:xfrm>
            <a:off x="3549650" y="5229225"/>
            <a:ext cx="2724150" cy="1008063"/>
          </a:xfrm>
          <a:prstGeom prst="bevel">
            <a:avLst>
              <a:gd name="adj" fmla="val 12500"/>
            </a:avLst>
          </a:prstGeom>
          <a:solidFill>
            <a:schemeClr val="bg1"/>
          </a:solidFill>
          <a:ln w="19050">
            <a:solidFill>
              <a:schemeClr val="tx1"/>
            </a:solidFill>
            <a:miter lim="800000"/>
            <a:headEnd/>
            <a:tailEnd/>
          </a:ln>
        </p:spPr>
        <p:txBody>
          <a:bodyPr wrap="none" lIns="91396" tIns="45699" rIns="91396" bIns="45699" anchor="ct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algn="ctr" eaLnBrk="1" hangingPunct="1">
              <a:spcBef>
                <a:spcPct val="0"/>
              </a:spcBef>
              <a:buFontTx/>
              <a:buNone/>
            </a:pPr>
            <a:r>
              <a:rPr lang="en-US" altLang="ja-JP" sz="2400">
                <a:solidFill>
                  <a:srgbClr val="000000"/>
                </a:solidFill>
                <a:latin typeface="Arial" charset="0"/>
              </a:rPr>
              <a:t>CHECK</a:t>
            </a:r>
          </a:p>
          <a:p>
            <a:pPr algn="ctr" eaLnBrk="1" hangingPunct="1">
              <a:spcBef>
                <a:spcPct val="0"/>
              </a:spcBef>
              <a:buFontTx/>
              <a:buNone/>
            </a:pPr>
            <a:r>
              <a:rPr lang="ja-JP" altLang="en-US" sz="2400">
                <a:solidFill>
                  <a:srgbClr val="000000"/>
                </a:solidFill>
                <a:latin typeface="Arial" charset="0"/>
              </a:rPr>
              <a:t>チェック</a:t>
            </a:r>
          </a:p>
        </p:txBody>
      </p:sp>
      <p:sp>
        <p:nvSpPr>
          <p:cNvPr id="61447" name="AutoShape 7"/>
          <p:cNvSpPr>
            <a:spLocks noChangeArrowheads="1"/>
          </p:cNvSpPr>
          <p:nvPr/>
        </p:nvSpPr>
        <p:spPr bwMode="auto">
          <a:xfrm rot="-535835">
            <a:off x="6122988" y="2420938"/>
            <a:ext cx="1482725" cy="15700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396" tIns="45699" rIns="91396" bIns="45699" anchor="ctr"/>
          <a:lstStyle/>
          <a:p>
            <a:endParaRPr lang="ja-JP" altLang="en-US"/>
          </a:p>
        </p:txBody>
      </p:sp>
      <p:sp>
        <p:nvSpPr>
          <p:cNvPr id="61448" name="AutoShape 8"/>
          <p:cNvSpPr>
            <a:spLocks noChangeArrowheads="1"/>
          </p:cNvSpPr>
          <p:nvPr/>
        </p:nvSpPr>
        <p:spPr bwMode="auto">
          <a:xfrm rot="5086445">
            <a:off x="6211094" y="4055269"/>
            <a:ext cx="1368425" cy="170021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396" tIns="45699" rIns="91396" bIns="45699" anchor="ctr"/>
          <a:lstStyle/>
          <a:p>
            <a:endParaRPr lang="ja-JP" altLang="en-US"/>
          </a:p>
        </p:txBody>
      </p:sp>
      <p:sp>
        <p:nvSpPr>
          <p:cNvPr id="61449" name="AutoShape 9"/>
          <p:cNvSpPr>
            <a:spLocks noChangeArrowheads="1"/>
          </p:cNvSpPr>
          <p:nvPr/>
        </p:nvSpPr>
        <p:spPr bwMode="auto">
          <a:xfrm rot="-5400000">
            <a:off x="2233612" y="2325688"/>
            <a:ext cx="1368425" cy="17018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396" tIns="45699" rIns="91396" bIns="45699" anchor="ctr"/>
          <a:lstStyle/>
          <a:p>
            <a:endParaRPr lang="ja-JP" altLang="en-US"/>
          </a:p>
        </p:txBody>
      </p:sp>
      <p:sp>
        <p:nvSpPr>
          <p:cNvPr id="61450" name="AutoShape 10"/>
          <p:cNvSpPr>
            <a:spLocks noChangeArrowheads="1"/>
          </p:cNvSpPr>
          <p:nvPr/>
        </p:nvSpPr>
        <p:spPr bwMode="auto">
          <a:xfrm rot="10284457">
            <a:off x="2144713" y="4149725"/>
            <a:ext cx="1482725" cy="157003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05" y="10917"/>
                </a:moveTo>
                <a:cubicBezTo>
                  <a:pt x="17406" y="10878"/>
                  <a:pt x="17407" y="10839"/>
                  <a:pt x="17407" y="10800"/>
                </a:cubicBezTo>
                <a:cubicBezTo>
                  <a:pt x="17407" y="7151"/>
                  <a:pt x="14448" y="4193"/>
                  <a:pt x="10800" y="4193"/>
                </a:cubicBezTo>
                <a:cubicBezTo>
                  <a:pt x="10059" y="4192"/>
                  <a:pt x="9324" y="4317"/>
                  <a:pt x="8625" y="4561"/>
                </a:cubicBezTo>
                <a:lnTo>
                  <a:pt x="7245" y="601"/>
                </a:lnTo>
                <a:cubicBezTo>
                  <a:pt x="8388" y="203"/>
                  <a:pt x="9589" y="-1"/>
                  <a:pt x="10800" y="0"/>
                </a:cubicBezTo>
                <a:cubicBezTo>
                  <a:pt x="16764" y="0"/>
                  <a:pt x="21600" y="4835"/>
                  <a:pt x="21600" y="10800"/>
                </a:cubicBezTo>
                <a:cubicBezTo>
                  <a:pt x="21600" y="10864"/>
                  <a:pt x="21599" y="10928"/>
                  <a:pt x="21598" y="10992"/>
                </a:cubicBezTo>
                <a:lnTo>
                  <a:pt x="24297" y="11041"/>
                </a:lnTo>
                <a:lnTo>
                  <a:pt x="19416" y="15751"/>
                </a:lnTo>
                <a:lnTo>
                  <a:pt x="14706" y="10869"/>
                </a:lnTo>
                <a:lnTo>
                  <a:pt x="17405" y="10917"/>
                </a:lnTo>
                <a:close/>
              </a:path>
            </a:pathLst>
          </a:custGeom>
          <a:solidFill>
            <a:srgbClr val="C0C0C0"/>
          </a:solidFill>
          <a:ln w="38100">
            <a:solidFill>
              <a:schemeClr val="tx1"/>
            </a:solidFill>
            <a:miter lim="800000"/>
            <a:headEnd/>
            <a:tailEnd/>
          </a:ln>
        </p:spPr>
        <p:txBody>
          <a:bodyPr wrap="none" lIns="91396" tIns="45699" rIns="91396" bIns="45699" anchor="ctr"/>
          <a:lstStyle/>
          <a:p>
            <a:endParaRPr lang="ja-JP" altLang="en-US"/>
          </a:p>
        </p:txBody>
      </p:sp>
      <p:sp>
        <p:nvSpPr>
          <p:cNvPr id="61451" name="Text Box 11"/>
          <p:cNvSpPr txBox="1">
            <a:spLocks noChangeArrowheads="1"/>
          </p:cNvSpPr>
          <p:nvPr/>
        </p:nvSpPr>
        <p:spPr bwMode="auto">
          <a:xfrm>
            <a:off x="3860800" y="3644900"/>
            <a:ext cx="1951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6" tIns="45699" rIns="91396" bIns="45699">
            <a:spAutoFit/>
          </a:bodyPr>
          <a:lstStyle>
            <a:lvl1pPr>
              <a:spcBef>
                <a:spcPct val="20000"/>
              </a:spcBef>
              <a:buChar char="•"/>
              <a:defRPr kumimoji="1" sz="3200">
                <a:solidFill>
                  <a:schemeClr val="tx1"/>
                </a:solidFill>
                <a:latin typeface="Times New Roman" pitchFamily="18" charset="0"/>
                <a:ea typeface="ＭＳ Ｐゴシック" charset="-128"/>
              </a:defRPr>
            </a:lvl1pPr>
            <a:lvl2pPr marL="742950" indent="-285750">
              <a:spcBef>
                <a:spcPct val="20000"/>
              </a:spcBef>
              <a:buChar char="–"/>
              <a:defRPr kumimoji="1" sz="2800">
                <a:solidFill>
                  <a:schemeClr val="tx1"/>
                </a:solidFill>
                <a:latin typeface="Times New Roman" pitchFamily="18" charset="0"/>
                <a:ea typeface="ＭＳ Ｐゴシック" charset="-128"/>
              </a:defRPr>
            </a:lvl2pPr>
            <a:lvl3pPr marL="1143000" indent="-228600">
              <a:spcBef>
                <a:spcPct val="20000"/>
              </a:spcBef>
              <a:buChar char="•"/>
              <a:defRPr kumimoji="1" sz="2400">
                <a:solidFill>
                  <a:schemeClr val="tx1"/>
                </a:solidFill>
                <a:latin typeface="Times New Roman" pitchFamily="18" charset="0"/>
                <a:ea typeface="ＭＳ Ｐゴシック" charset="-128"/>
              </a:defRPr>
            </a:lvl3pPr>
            <a:lvl4pPr marL="1600200" indent="-228600">
              <a:spcBef>
                <a:spcPct val="20000"/>
              </a:spcBef>
              <a:buChar char="–"/>
              <a:defRPr kumimoji="1" sz="2000">
                <a:solidFill>
                  <a:schemeClr val="tx1"/>
                </a:solidFill>
                <a:latin typeface="Times New Roman" pitchFamily="18" charset="0"/>
                <a:ea typeface="ＭＳ Ｐゴシック" charset="-128"/>
              </a:defRPr>
            </a:lvl4pPr>
            <a:lvl5pPr marL="2057400" indent="-228600">
              <a:spcBef>
                <a:spcPct val="20000"/>
              </a:spcBef>
              <a:buChar char="»"/>
              <a:defRPr kumimoji="1" sz="2000">
                <a:solidFill>
                  <a:schemeClr val="tx1"/>
                </a:solidFill>
                <a:latin typeface="Times New Roman" pitchFamily="18"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charset="-128"/>
              </a:defRPr>
            </a:lvl9pPr>
          </a:lstStyle>
          <a:p>
            <a:pPr eaLnBrk="1" hangingPunct="1">
              <a:spcBef>
                <a:spcPct val="50000"/>
              </a:spcBef>
              <a:buFontTx/>
              <a:buNone/>
            </a:pPr>
            <a:r>
              <a:rPr lang="ja-JP" altLang="en-US" sz="2400">
                <a:solidFill>
                  <a:srgbClr val="000000"/>
                </a:solidFill>
                <a:latin typeface="Arial" charset="0"/>
              </a:rPr>
              <a:t>マネジメント</a:t>
            </a:r>
          </a:p>
          <a:p>
            <a:pPr eaLnBrk="1" hangingPunct="1">
              <a:spcBef>
                <a:spcPct val="50000"/>
              </a:spcBef>
              <a:buFontTx/>
              <a:buNone/>
            </a:pPr>
            <a:r>
              <a:rPr lang="ja-JP" altLang="en-US" sz="2400">
                <a:solidFill>
                  <a:srgbClr val="000000"/>
                </a:solidFill>
                <a:latin typeface="Arial" charset="0"/>
              </a:rPr>
              <a:t>　サイクル</a:t>
            </a:r>
          </a:p>
        </p:txBody>
      </p:sp>
      <p:sp>
        <p:nvSpPr>
          <p:cNvPr id="61452" name="テキスト ボックス 1"/>
          <p:cNvSpPr>
            <a:spLocks noChangeArrowheads="1"/>
          </p:cNvSpPr>
          <p:nvPr/>
        </p:nvSpPr>
        <p:spPr bwMode="auto">
          <a:xfrm>
            <a:off x="6273800" y="1916113"/>
            <a:ext cx="3000375" cy="461962"/>
          </a:xfrm>
          <a:prstGeom prst="wedgeRectCallout">
            <a:avLst>
              <a:gd name="adj1" fmla="val -55977"/>
              <a:gd name="adj2" fmla="val 24634"/>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個別支援計画の作成</a:t>
            </a:r>
          </a:p>
        </p:txBody>
      </p:sp>
      <p:sp>
        <p:nvSpPr>
          <p:cNvPr id="61453" name="テキスト ボックス 12"/>
          <p:cNvSpPr>
            <a:spLocks noChangeArrowheads="1"/>
          </p:cNvSpPr>
          <p:nvPr/>
        </p:nvSpPr>
        <p:spPr bwMode="auto">
          <a:xfrm>
            <a:off x="7943850" y="4586288"/>
            <a:ext cx="1736725" cy="1200150"/>
          </a:xfrm>
          <a:prstGeom prst="wedgeRectCallout">
            <a:avLst>
              <a:gd name="adj1" fmla="val -26870"/>
              <a:gd name="adj2" fmla="val -65884"/>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個別支援計画に基づく支援の実施</a:t>
            </a:r>
          </a:p>
        </p:txBody>
      </p:sp>
      <p:sp>
        <p:nvSpPr>
          <p:cNvPr id="61454" name="テキスト ボックス 13"/>
          <p:cNvSpPr>
            <a:spLocks noChangeArrowheads="1"/>
          </p:cNvSpPr>
          <p:nvPr/>
        </p:nvSpPr>
        <p:spPr bwMode="auto">
          <a:xfrm>
            <a:off x="6262688" y="1927225"/>
            <a:ext cx="3000375" cy="461963"/>
          </a:xfrm>
          <a:prstGeom prst="wedgeRectCallout">
            <a:avLst>
              <a:gd name="adj1" fmla="val -55977"/>
              <a:gd name="adj2" fmla="val 24634"/>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個別支援計画の作成</a:t>
            </a:r>
          </a:p>
        </p:txBody>
      </p:sp>
      <p:sp>
        <p:nvSpPr>
          <p:cNvPr id="61455" name="テキスト ボックス 14"/>
          <p:cNvSpPr>
            <a:spLocks noChangeArrowheads="1"/>
          </p:cNvSpPr>
          <p:nvPr/>
        </p:nvSpPr>
        <p:spPr bwMode="auto">
          <a:xfrm>
            <a:off x="7932738" y="4597400"/>
            <a:ext cx="1736725" cy="1200150"/>
          </a:xfrm>
          <a:prstGeom prst="wedgeRectCallout">
            <a:avLst>
              <a:gd name="adj1" fmla="val -26870"/>
              <a:gd name="adj2" fmla="val -65884"/>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個別支援計画に基づく支援の実施</a:t>
            </a:r>
          </a:p>
        </p:txBody>
      </p:sp>
      <p:sp>
        <p:nvSpPr>
          <p:cNvPr id="61456" name="テキスト ボックス 15"/>
          <p:cNvSpPr>
            <a:spLocks noChangeArrowheads="1"/>
          </p:cNvSpPr>
          <p:nvPr/>
        </p:nvSpPr>
        <p:spPr bwMode="auto">
          <a:xfrm>
            <a:off x="369888" y="5765800"/>
            <a:ext cx="2998787" cy="831850"/>
          </a:xfrm>
          <a:prstGeom prst="wedgeRectCallout">
            <a:avLst>
              <a:gd name="adj1" fmla="val 57347"/>
              <a:gd name="adj2" fmla="val -31028"/>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到達度、支援の有効性等の評価</a:t>
            </a:r>
          </a:p>
        </p:txBody>
      </p:sp>
      <p:sp>
        <p:nvSpPr>
          <p:cNvPr id="61457" name="テキスト ボックス 16"/>
          <p:cNvSpPr>
            <a:spLocks noChangeArrowheads="1"/>
          </p:cNvSpPr>
          <p:nvPr/>
        </p:nvSpPr>
        <p:spPr bwMode="auto">
          <a:xfrm>
            <a:off x="203200" y="1787525"/>
            <a:ext cx="2228850" cy="831850"/>
          </a:xfrm>
          <a:prstGeom prst="wedgeRectCallout">
            <a:avLst>
              <a:gd name="adj1" fmla="val 99815"/>
              <a:gd name="adj2" fmla="val 5218"/>
            </a:avLst>
          </a:prstGeom>
          <a:solidFill>
            <a:srgbClr val="FFFF00"/>
          </a:solidFill>
          <a:ln w="9525">
            <a:solidFill>
              <a:schemeClr val="tx1"/>
            </a:solidFill>
            <a:miter lim="800000"/>
            <a:headEnd/>
            <a:tailEnd/>
          </a:ln>
        </p:spPr>
        <p:txBody>
          <a:bodyPr>
            <a:spAutoFit/>
          </a:bodyPr>
          <a:lstStyle>
            <a:lvl1pPr>
              <a:defRPr kumimoji="1" b="1">
                <a:solidFill>
                  <a:schemeClr val="tx1"/>
                </a:solidFill>
                <a:latin typeface="Arial" charset="0"/>
                <a:ea typeface="ＭＳ Ｐゴシック" charset="-128"/>
              </a:defRPr>
            </a:lvl1pPr>
            <a:lvl2pPr marL="742950" indent="-285750">
              <a:defRPr kumimoji="1" b="1">
                <a:solidFill>
                  <a:schemeClr val="tx1"/>
                </a:solidFill>
                <a:latin typeface="Arial" charset="0"/>
                <a:ea typeface="ＭＳ Ｐゴシック" charset="-128"/>
              </a:defRPr>
            </a:lvl2pPr>
            <a:lvl3pPr marL="1143000" indent="-228600">
              <a:defRPr kumimoji="1" b="1">
                <a:solidFill>
                  <a:schemeClr val="tx1"/>
                </a:solidFill>
                <a:latin typeface="Arial" charset="0"/>
                <a:ea typeface="ＭＳ Ｐゴシック" charset="-128"/>
              </a:defRPr>
            </a:lvl3pPr>
            <a:lvl4pPr marL="1600200" indent="-228600">
              <a:defRPr kumimoji="1" b="1">
                <a:solidFill>
                  <a:schemeClr val="tx1"/>
                </a:solidFill>
                <a:latin typeface="Arial" charset="0"/>
                <a:ea typeface="ＭＳ Ｐゴシック" charset="-128"/>
              </a:defRPr>
            </a:lvl4pPr>
            <a:lvl5pPr marL="2057400" indent="-22860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ja-JP" altLang="en-US" sz="2400"/>
              <a:t>個別支援計画</a:t>
            </a:r>
            <a:endParaRPr lang="en-US" altLang="ja-JP" sz="2400"/>
          </a:p>
          <a:p>
            <a:pPr algn="ctr" eaLnBrk="1" hangingPunct="1"/>
            <a:r>
              <a:rPr lang="ja-JP" altLang="en-US" sz="2400"/>
              <a:t>の見直し</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525" name="Group 69"/>
          <p:cNvGraphicFramePr>
            <a:graphicFrameLocks noGrp="1"/>
          </p:cNvGraphicFramePr>
          <p:nvPr>
            <p:ph idx="4294967295"/>
          </p:nvPr>
        </p:nvGraphicFramePr>
        <p:xfrm>
          <a:off x="225425" y="2187575"/>
          <a:ext cx="9439274" cy="4400577"/>
        </p:xfrm>
        <a:graphic>
          <a:graphicData uri="http://schemas.openxmlformats.org/drawingml/2006/table">
            <a:tbl>
              <a:tblPr/>
              <a:tblGrid>
                <a:gridCol w="1945478">
                  <a:extLst>
                    <a:ext uri="{9D8B030D-6E8A-4147-A177-3AD203B41FA5}">
                      <a16:colId xmlns:a16="http://schemas.microsoft.com/office/drawing/2014/main" val="20000"/>
                    </a:ext>
                  </a:extLst>
                </a:gridCol>
                <a:gridCol w="3240313">
                  <a:extLst>
                    <a:ext uri="{9D8B030D-6E8A-4147-A177-3AD203B41FA5}">
                      <a16:colId xmlns:a16="http://schemas.microsoft.com/office/drawing/2014/main" val="20001"/>
                    </a:ext>
                  </a:extLst>
                </a:gridCol>
                <a:gridCol w="1872180">
                  <a:extLst>
                    <a:ext uri="{9D8B030D-6E8A-4147-A177-3AD203B41FA5}">
                      <a16:colId xmlns:a16="http://schemas.microsoft.com/office/drawing/2014/main" val="20002"/>
                    </a:ext>
                  </a:extLst>
                </a:gridCol>
                <a:gridCol w="1800173">
                  <a:extLst>
                    <a:ext uri="{9D8B030D-6E8A-4147-A177-3AD203B41FA5}">
                      <a16:colId xmlns:a16="http://schemas.microsoft.com/office/drawing/2014/main" val="20003"/>
                    </a:ext>
                  </a:extLst>
                </a:gridCol>
                <a:gridCol w="581130">
                  <a:extLst>
                    <a:ext uri="{9D8B030D-6E8A-4147-A177-3AD203B41FA5}">
                      <a16:colId xmlns:a16="http://schemas.microsoft.com/office/drawing/2014/main" val="20004"/>
                    </a:ext>
                  </a:extLst>
                </a:gridCol>
              </a:tblGrid>
              <a:tr h="358989">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○支援目標及び支援計画等</a:t>
                      </a:r>
                    </a:p>
                  </a:txBody>
                  <a:tcPr marL="99061" marR="99061" marT="45714" marB="45714"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sng" strike="noStrike" cap="none" normalizeH="0" baseline="0">
                        <a:ln>
                          <a:noFill/>
                        </a:ln>
                        <a:solidFill>
                          <a:schemeClr val="tx1"/>
                        </a:solidFill>
                        <a:effectLst/>
                        <a:latin typeface="Arial" pitchFamily="34" charset="0"/>
                        <a:ea typeface="ＭＳ Ｐゴシック" pitchFamily="50" charset="-128"/>
                      </a:endParaRPr>
                    </a:p>
                  </a:txBody>
                  <a:tcPr marL="99061" marR="99061" marT="45714" marB="45714"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4937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支援目標</a:t>
                      </a:r>
                    </a:p>
                  </a:txBody>
                  <a:tcPr marL="99061" marR="99061"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支援内容</a:t>
                      </a:r>
                      <a:endParaRPr kumimoji="1" lang="en-US" altLang="ja-JP" sz="1200" b="0" i="0" u="none" strike="noStrike" cap="none" normalizeH="0" baseline="0">
                        <a:ln>
                          <a:noFill/>
                        </a:ln>
                        <a:solidFill>
                          <a:schemeClr val="tx1"/>
                        </a:solidFill>
                        <a:effectLst/>
                        <a:latin typeface="Arial" pitchFamily="34"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（内容・留意点等）</a:t>
                      </a:r>
                    </a:p>
                  </a:txBody>
                  <a:tcPr marL="99061" marR="99061"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支援期間</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（頻度・時間・期間等）</a:t>
                      </a:r>
                    </a:p>
                  </a:txBody>
                  <a:tcPr marL="99061" marR="99061"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サービス提供機関</a:t>
                      </a:r>
                      <a:endParaRPr kumimoji="1" lang="en-US" altLang="ja-JP" sz="1200" b="0" i="0" u="none" strike="noStrike" cap="none" normalizeH="0" baseline="0">
                        <a:ln>
                          <a:noFill/>
                        </a:ln>
                        <a:solidFill>
                          <a:schemeClr val="tx1"/>
                        </a:solidFill>
                        <a:effectLst/>
                        <a:latin typeface="Arial" pitchFamily="34"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（提供者・担当者等）</a:t>
                      </a:r>
                    </a:p>
                  </a:txBody>
                  <a:tcPr marL="99061" marR="99061"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Arial" pitchFamily="34" charset="0"/>
                          <a:ea typeface="ＭＳ Ｐゴシック" pitchFamily="50" charset="-128"/>
                        </a:rPr>
                        <a:t>優先順位</a:t>
                      </a:r>
                    </a:p>
                  </a:txBody>
                  <a:tcPr marL="99061" marR="99061"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F98F"/>
                    </a:solidFill>
                  </a:tcPr>
                </a:tc>
                <a:extLst>
                  <a:ext uri="{0D108BD9-81ED-4DB2-BD59-A6C34878D82A}">
                    <a16:rowId xmlns:a16="http://schemas.microsoft.com/office/drawing/2014/main" val="10001"/>
                  </a:ext>
                </a:extLst>
              </a:tr>
              <a:tr h="8229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体力が向上し、一日のスケジュールを疲労なくこなし、週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回問題なく通所できている。</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mn-ea"/>
                        </a:rPr>
                        <a:t>疲労度をチェックしながら、一日</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のスケジュールを徐々に伸ばし、体力が向上するよう支援します。</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10</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00</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16</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00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か月</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就労支援センター△△（就労移行支援事業所）</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担当：〇〇</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１</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60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パソコン入力について、集中力・耐久力がつき、少ない疲労で一定の速度で入力できている。</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mn-ea"/>
                        </a:rPr>
                        <a:t>確実な入力と、速度向上を目指し、片手</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（左手）入力の練習を行います。結果をフィードバックしながら動機づけを維持できるよう支援します。</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回から開始し頻度を増やしていきます。</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10</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00</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16</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00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6</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か月</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就労支援センター△△（就労移行支援事業所）</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担当：〇〇、</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２</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5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会話でのコミュニケーションがとりやすくなっている。関係機関との連携を図り、当センターでの支援が最適なものとなっている。</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ご本人の同意の下、言語療法の状況や日常生活の過ごし方等を把握させていただきます。相談支援事業所等のサービス担当者会議へ出席し、総合的な支援方針を常に共有しながら支援します。</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随時</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6</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ヵ月</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通所リハＳＴ：〇〇</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相談支援事業所</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担当：〇〇</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３</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9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送迎について、当センター及びボランティアにより安心して通所できている。</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行きはボランティアによる支援、帰りは当センターの送迎車を利用し、安心して通所できるよう支援します。公共交通機関の利用も徐々に同行し支援していきます。</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か月</a:t>
                      </a:r>
                      <a:endParaRPr kumimoji="1" lang="en-US" altLang="ja-JP" sz="1200" b="0" i="0" u="none" strike="noStrike" cap="none" normalizeH="0" baseline="0" dirty="0">
                        <a:ln>
                          <a:noFill/>
                        </a:ln>
                        <a:solidFill>
                          <a:schemeClr val="tx1"/>
                        </a:solidFill>
                        <a:effectLst/>
                        <a:latin typeface="Arial" pitchFamily="34"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公共交通機関は</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か月後から徐々に試行</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mn-ea"/>
                        </a:rPr>
                        <a:t>就労支援センター△△（就労移行支援事業所）</a:t>
                      </a:r>
                      <a:endParaRPr kumimoji="1" lang="en-US" altLang="ja-JP" sz="1200" b="0" i="0" u="none" strike="noStrike" cap="none" normalizeH="0" baseline="0" dirty="0">
                        <a:ln>
                          <a:noFill/>
                        </a:ln>
                        <a:solidFill>
                          <a:schemeClr val="tx1"/>
                        </a:solidFill>
                        <a:effectLst/>
                        <a:latin typeface="Arial" pitchFamily="34" charset="0"/>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mn-ea"/>
                        </a:rPr>
                        <a:t>担当：〇〇、●●</a:t>
                      </a:r>
                      <a:endParaRPr kumimoji="1" lang="ja-JP" altLang="ja-JP" sz="1200" b="0" i="0" u="none" strike="noStrike" cap="none" normalizeH="0" baseline="0" dirty="0">
                        <a:ln>
                          <a:noFill/>
                        </a:ln>
                        <a:solidFill>
                          <a:schemeClr val="tx1"/>
                        </a:solidFill>
                        <a:effectLst/>
                        <a:latin typeface="Arial" pitchFamily="34" charset="0"/>
                        <a:ea typeface="+mn-ea"/>
                      </a:endParaRPr>
                    </a:p>
                  </a:txBody>
                  <a:tcPr marL="99061" marR="99061"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４</a:t>
                      </a:r>
                      <a:endParaRPr kumimoji="1" lang="ja-JP" altLang="ja-JP" sz="1200" b="0" i="0" u="none" strike="noStrike" cap="none" normalizeH="0" baseline="0" dirty="0">
                        <a:ln>
                          <a:noFill/>
                        </a:ln>
                        <a:solidFill>
                          <a:schemeClr val="tx1"/>
                        </a:solidFill>
                        <a:effectLst/>
                        <a:latin typeface="Arial" pitchFamily="34" charset="0"/>
                        <a:ea typeface="ＭＳ Ｐゴシック" pitchFamily="50" charset="-128"/>
                      </a:endParaRPr>
                    </a:p>
                  </a:txBody>
                  <a:tcPr marL="99061" marR="99061"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16778" name="Rectangle 2786"/>
          <p:cNvSpPr>
            <a:spLocks noChangeArrowheads="1"/>
          </p:cNvSpPr>
          <p:nvPr/>
        </p:nvSpPr>
        <p:spPr bwMode="auto">
          <a:xfrm>
            <a:off x="128588" y="392113"/>
            <a:ext cx="9648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271" tIns="43635" rIns="87271" bIns="43635"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500" u="sng">
                <a:solidFill>
                  <a:schemeClr val="tx2"/>
                </a:solidFill>
                <a:latin typeface="Arial" charset="0"/>
              </a:rPr>
              <a:t>利用者名　　　　　　　　　　　　　　</a:t>
            </a:r>
            <a:r>
              <a:rPr lang="ja-JP" altLang="en-US" sz="1500">
                <a:solidFill>
                  <a:schemeClr val="tx2"/>
                </a:solidFill>
                <a:latin typeface="Arial" charset="0"/>
              </a:rPr>
              <a:t>　　　　　　　　　　　　　　　　　　　　　　　　　　　　　　　　　　　</a:t>
            </a:r>
            <a:r>
              <a:rPr lang="ja-JP" altLang="en-US" sz="1300" u="sng">
                <a:solidFill>
                  <a:schemeClr val="tx2"/>
                </a:solidFill>
                <a:latin typeface="Arial" charset="0"/>
              </a:rPr>
              <a:t>作成年月日：　　　　年　　月　　日　　</a:t>
            </a:r>
            <a:r>
              <a:rPr lang="ja-JP" altLang="en-US" sz="1300">
                <a:solidFill>
                  <a:schemeClr val="tx2"/>
                </a:solidFill>
                <a:latin typeface="Arial" charset="0"/>
              </a:rPr>
              <a:t/>
            </a:r>
            <a:br>
              <a:rPr lang="ja-JP" altLang="en-US" sz="1300">
                <a:solidFill>
                  <a:schemeClr val="tx2"/>
                </a:solidFill>
                <a:latin typeface="Arial" charset="0"/>
              </a:rPr>
            </a:br>
            <a:endParaRPr lang="ja-JP" altLang="en-US" sz="1300">
              <a:solidFill>
                <a:schemeClr val="tx2"/>
              </a:solidFill>
              <a:latin typeface="Arial" charset="0"/>
            </a:endParaRPr>
          </a:p>
        </p:txBody>
      </p:sp>
      <p:graphicFrame>
        <p:nvGraphicFramePr>
          <p:cNvPr id="147526" name="Group 70"/>
          <p:cNvGraphicFramePr>
            <a:graphicFrameLocks noGrp="1"/>
          </p:cNvGraphicFramePr>
          <p:nvPr/>
        </p:nvGraphicFramePr>
        <p:xfrm>
          <a:off x="198438" y="1268413"/>
          <a:ext cx="9510712" cy="935037"/>
        </p:xfrm>
        <a:graphic>
          <a:graphicData uri="http://schemas.openxmlformats.org/drawingml/2006/table">
            <a:tbl>
              <a:tblPr/>
              <a:tblGrid>
                <a:gridCol w="1944502">
                  <a:extLst>
                    <a:ext uri="{9D8B030D-6E8A-4147-A177-3AD203B41FA5}">
                      <a16:colId xmlns:a16="http://schemas.microsoft.com/office/drawing/2014/main" val="20000"/>
                    </a:ext>
                  </a:extLst>
                </a:gridCol>
                <a:gridCol w="7566210">
                  <a:extLst>
                    <a:ext uri="{9D8B030D-6E8A-4147-A177-3AD203B41FA5}">
                      <a16:colId xmlns:a16="http://schemas.microsoft.com/office/drawing/2014/main" val="20001"/>
                    </a:ext>
                  </a:extLst>
                </a:gridCol>
              </a:tblGrid>
              <a:tr h="4574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長期目標（内容、期間等）</a:t>
                      </a: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パソコンの経験を活かした仕事をしたいとのご本人のニーズや、学校の教頭という立場で働かれていた経験もあるので、様々な可能性を高め、ご本人に適した職場で一般就労し、充実した生活が送れるようになっている。（</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2</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年）</a:t>
                      </a: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短期目標（内容、期間等）</a:t>
                      </a: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これまで外出の機会が少なく、体力的に落ちていることもあるため、まずは、週</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回の事業所通所が問題なくできるようになる。（</a:t>
                      </a:r>
                      <a:r>
                        <a:rPr kumimoji="1" lang="en-US" altLang="ja-JP" sz="1200" b="0" i="0" u="none" strike="noStrike" cap="none" normalizeH="0" baseline="0" dirty="0">
                          <a:ln>
                            <a:noFill/>
                          </a:ln>
                          <a:solidFill>
                            <a:schemeClr val="tx1"/>
                          </a:solidFill>
                          <a:effectLst/>
                          <a:latin typeface="Arial" pitchFamily="34" charset="0"/>
                          <a:ea typeface="ＭＳ Ｐゴシック" pitchFamily="50" charset="-128"/>
                        </a:rPr>
                        <a:t>3</a:t>
                      </a:r>
                      <a:r>
                        <a:rPr kumimoji="1" lang="ja-JP" altLang="en-US" sz="1200" b="0" i="0" u="none" strike="noStrike" cap="none" normalizeH="0" baseline="0" dirty="0">
                          <a:ln>
                            <a:noFill/>
                          </a:ln>
                          <a:solidFill>
                            <a:schemeClr val="tx1"/>
                          </a:solidFill>
                          <a:effectLst/>
                          <a:latin typeface="Arial" pitchFamily="34" charset="0"/>
                          <a:ea typeface="ＭＳ Ｐゴシック" pitchFamily="50" charset="-128"/>
                        </a:rPr>
                        <a:t>ケ月）</a:t>
                      </a:r>
                    </a:p>
                  </a:txBody>
                  <a:tcPr marL="99060" marR="99060" marT="45717" marB="4571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6790" name="Rectangle 2786"/>
          <p:cNvSpPr>
            <a:spLocks noChangeArrowheads="1"/>
          </p:cNvSpPr>
          <p:nvPr/>
        </p:nvSpPr>
        <p:spPr bwMode="auto">
          <a:xfrm>
            <a:off x="974725" y="44450"/>
            <a:ext cx="76946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271" tIns="43635" rIns="87271" bIns="43635"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700" b="0">
                <a:solidFill>
                  <a:schemeClr val="tx2"/>
                </a:solidFill>
                <a:latin typeface="HGP創英角ｺﾞｼｯｸUB" pitchFamily="50" charset="-128"/>
                <a:ea typeface="HGP創英角ｺﾞｼｯｸUB" pitchFamily="50" charset="-128"/>
              </a:rPr>
              <a:t>（初期）個別支援計画書（例）</a:t>
            </a:r>
            <a:endParaRPr lang="ja-JP" altLang="en-US" sz="1500" b="0">
              <a:solidFill>
                <a:schemeClr val="tx2"/>
              </a:solidFill>
              <a:latin typeface="HGP創英角ｺﾞｼｯｸUB" pitchFamily="50" charset="-128"/>
              <a:ea typeface="HGP創英角ｺﾞｼｯｸUB" pitchFamily="50" charset="-128"/>
            </a:endParaRPr>
          </a:p>
        </p:txBody>
      </p:sp>
      <p:sp>
        <p:nvSpPr>
          <p:cNvPr id="116791" name="Rectangle 2786"/>
          <p:cNvSpPr>
            <a:spLocks noChangeArrowheads="1"/>
          </p:cNvSpPr>
          <p:nvPr/>
        </p:nvSpPr>
        <p:spPr bwMode="auto">
          <a:xfrm>
            <a:off x="920750" y="6380163"/>
            <a:ext cx="93614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87271" tIns="43635" rIns="87271" bIns="43635" anchor="b"/>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solidFill>
                  <a:schemeClr val="tx2"/>
                </a:solidFill>
                <a:latin typeface="Arial" charset="0"/>
              </a:rPr>
              <a:t>平成　　　年　　　月　　　日　　　</a:t>
            </a:r>
            <a:r>
              <a:rPr lang="ja-JP" altLang="en-US" sz="1200" u="sng">
                <a:solidFill>
                  <a:schemeClr val="tx2"/>
                </a:solidFill>
                <a:latin typeface="Arial" charset="0"/>
              </a:rPr>
              <a:t>利用者氏名　　　　　　　　　　　　　　　</a:t>
            </a:r>
            <a:r>
              <a:rPr lang="ja-JP" altLang="en-US" sz="1200">
                <a:solidFill>
                  <a:schemeClr val="tx2"/>
                </a:solidFill>
                <a:latin typeface="Arial" charset="0"/>
              </a:rPr>
              <a:t>印　</a:t>
            </a:r>
            <a:r>
              <a:rPr lang="ja-JP" altLang="en-US" sz="1200" u="sng">
                <a:solidFill>
                  <a:schemeClr val="tx2"/>
                </a:solidFill>
                <a:latin typeface="Arial" charset="0"/>
              </a:rPr>
              <a:t>サービス管理責任者　　　　　　　　　　　　　　　　　　　印</a:t>
            </a:r>
            <a:r>
              <a:rPr lang="ja-JP" altLang="en-US" sz="1200">
                <a:solidFill>
                  <a:schemeClr val="tx2"/>
                </a:solidFill>
                <a:latin typeface="Arial" charset="0"/>
              </a:rPr>
              <a:t>　　　　　　　　　　　　　　　　　　　　　　　　　　　　　　</a:t>
            </a:r>
            <a:r>
              <a:rPr lang="ja-JP" altLang="en-US" sz="1200" u="sng">
                <a:solidFill>
                  <a:schemeClr val="tx2"/>
                </a:solidFill>
                <a:latin typeface="Arial" charset="0"/>
              </a:rPr>
              <a:t>　</a:t>
            </a:r>
            <a:endParaRPr lang="ja-JP" altLang="en-US" sz="1200">
              <a:solidFill>
                <a:schemeClr val="tx2"/>
              </a:solidFill>
              <a:latin typeface="Arial" charset="0"/>
            </a:endParaRPr>
          </a:p>
        </p:txBody>
      </p:sp>
      <p:graphicFrame>
        <p:nvGraphicFramePr>
          <p:cNvPr id="2" name="表 1"/>
          <p:cNvGraphicFramePr>
            <a:graphicFrameLocks noGrp="1"/>
          </p:cNvGraphicFramePr>
          <p:nvPr/>
        </p:nvGraphicFramePr>
        <p:xfrm>
          <a:off x="198438" y="747713"/>
          <a:ext cx="9504362" cy="457200"/>
        </p:xfrm>
        <a:graphic>
          <a:graphicData uri="http://schemas.openxmlformats.org/drawingml/2006/table">
            <a:tbl>
              <a:tblPr firstRow="1" bandRow="1">
                <a:tableStyleId>{2D5ABB26-0587-4C30-8999-92F81FD0307C}</a:tableStyleId>
              </a:tblPr>
              <a:tblGrid>
                <a:gridCol w="1944427">
                  <a:extLst>
                    <a:ext uri="{9D8B030D-6E8A-4147-A177-3AD203B41FA5}">
                      <a16:colId xmlns:a16="http://schemas.microsoft.com/office/drawing/2014/main" val="20000"/>
                    </a:ext>
                  </a:extLst>
                </a:gridCol>
                <a:gridCol w="7559935">
                  <a:extLst>
                    <a:ext uri="{9D8B030D-6E8A-4147-A177-3AD203B41FA5}">
                      <a16:colId xmlns:a16="http://schemas.microsoft.com/office/drawing/2014/main" val="20001"/>
                    </a:ext>
                  </a:extLst>
                </a:gridCol>
              </a:tblGrid>
              <a:tr h="457200">
                <a:tc>
                  <a:txBody>
                    <a:bodyPr/>
                    <a:lstStyle/>
                    <a:p>
                      <a:pPr algn="l"/>
                      <a:r>
                        <a:rPr kumimoji="1" lang="ja-JP" altLang="en-US" sz="1200" b="0" i="0" u="none" strike="noStrike" kern="1200" cap="none" normalizeH="0" baseline="0" dirty="0">
                          <a:ln>
                            <a:noFill/>
                          </a:ln>
                          <a:solidFill>
                            <a:schemeClr val="tx1"/>
                          </a:solidFill>
                          <a:effectLst/>
                          <a:latin typeface="Arial" pitchFamily="34" charset="0"/>
                          <a:ea typeface="ＭＳ Ｐゴシック" pitchFamily="50" charset="-128"/>
                          <a:cs typeface="+mn-cs"/>
                        </a:rPr>
                        <a:t>総合的な援助の方針</a:t>
                      </a:r>
                    </a:p>
                  </a:txBody>
                  <a:tcPr marL="91446" marR="91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t>体力をつけて、できる限り作業能力を向上させて、就労の道を探る。</a:t>
                      </a:r>
                      <a:endParaRPr kumimoji="1" lang="en-US" altLang="ja-JP" sz="1200" dirty="0"/>
                    </a:p>
                    <a:p>
                      <a:r>
                        <a:rPr kumimoji="1" lang="ja-JP" altLang="en-US" sz="1200" dirty="0"/>
                        <a:t>生活リズムの安定をさせ健康にも配慮しながら、本人が好きなことをして充実した生活を送れるようにする。</a:t>
                      </a:r>
                    </a:p>
                  </a:txBody>
                  <a:tcPr marL="91446" marR="91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p:cNvSpPr>
            <a:spLocks noChangeArrowheads="1"/>
          </p:cNvSpPr>
          <p:nvPr/>
        </p:nvSpPr>
        <p:spPr bwMode="auto">
          <a:xfrm>
            <a:off x="1281113" y="404813"/>
            <a:ext cx="7416800" cy="57626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(4)</a:t>
            </a:r>
            <a:r>
              <a:rPr lang="ja-JP" altLang="en-US" sz="2800" b="0">
                <a:latin typeface="HGP創英角ｺﾞｼｯｸUB" pitchFamily="50" charset="-128"/>
                <a:ea typeface="HGP創英角ｺﾞｼｯｸUB" pitchFamily="50" charset="-128"/>
              </a:rPr>
              <a:t>個別支援計画の実施</a:t>
            </a:r>
          </a:p>
        </p:txBody>
      </p:sp>
      <p:sp>
        <p:nvSpPr>
          <p:cNvPr id="32772" name="Rectangle 3"/>
          <p:cNvSpPr>
            <a:spLocks noChangeArrowheads="1"/>
          </p:cNvSpPr>
          <p:nvPr/>
        </p:nvSpPr>
        <p:spPr bwMode="auto">
          <a:xfrm>
            <a:off x="381000" y="1443038"/>
            <a:ext cx="9036050" cy="1011237"/>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設定された</a:t>
            </a:r>
            <a:r>
              <a:rPr lang="ja-JP" altLang="en-US" sz="2000" dirty="0">
                <a:solidFill>
                  <a:srgbClr val="7030A0"/>
                </a:solidFill>
                <a:latin typeface="+mj-ea"/>
                <a:ea typeface="+mj-ea"/>
              </a:rPr>
              <a:t>目標</a:t>
            </a:r>
            <a:r>
              <a:rPr lang="ja-JP" altLang="en-US" sz="2000" dirty="0">
                <a:latin typeface="+mj-ea"/>
                <a:ea typeface="+mj-ea"/>
              </a:rPr>
              <a:t>を、効率よく</a:t>
            </a:r>
            <a:r>
              <a:rPr lang="ja-JP" altLang="en-US" sz="2000" dirty="0">
                <a:solidFill>
                  <a:srgbClr val="7030A0"/>
                </a:solidFill>
                <a:latin typeface="+mj-ea"/>
                <a:ea typeface="+mj-ea"/>
              </a:rPr>
              <a:t>達成</a:t>
            </a:r>
            <a:r>
              <a:rPr lang="ja-JP" altLang="en-US" sz="2000" dirty="0">
                <a:latin typeface="+mj-ea"/>
                <a:ea typeface="+mj-ea"/>
              </a:rPr>
              <a:t>することに努める</a:t>
            </a:r>
          </a:p>
          <a:p>
            <a:pPr>
              <a:lnSpc>
                <a:spcPct val="90000"/>
              </a:lnSpc>
              <a:spcAft>
                <a:spcPct val="15000"/>
              </a:spcAft>
              <a:defRPr/>
            </a:pPr>
            <a:r>
              <a:rPr lang="ja-JP" altLang="en-US" sz="2000" dirty="0">
                <a:latin typeface="+mj-ea"/>
                <a:ea typeface="+mj-ea"/>
              </a:rPr>
              <a:t>・　個別支援計画に則り、適切にサービスを提供する</a:t>
            </a:r>
          </a:p>
          <a:p>
            <a:pPr>
              <a:lnSpc>
                <a:spcPct val="90000"/>
              </a:lnSpc>
              <a:spcAft>
                <a:spcPct val="15000"/>
              </a:spcAft>
              <a:defRPr/>
            </a:pPr>
            <a:r>
              <a:rPr lang="ja-JP" altLang="en-US" sz="2000" dirty="0">
                <a:latin typeface="+mj-ea"/>
                <a:ea typeface="+mj-ea"/>
              </a:rPr>
              <a:t>・　</a:t>
            </a:r>
            <a:r>
              <a:rPr lang="ja-JP" altLang="en-US" sz="2000" dirty="0">
                <a:solidFill>
                  <a:srgbClr val="7030A0"/>
                </a:solidFill>
                <a:latin typeface="+mj-ea"/>
                <a:ea typeface="+mj-ea"/>
              </a:rPr>
              <a:t>支援のペースやスケジュールは、利用者とよく話し合って決める</a:t>
            </a:r>
            <a:r>
              <a:rPr lang="ja-JP" altLang="en-US" sz="2000" dirty="0">
                <a:latin typeface="+mj-ea"/>
                <a:ea typeface="+mj-ea"/>
              </a:rPr>
              <a:t>　</a:t>
            </a:r>
          </a:p>
        </p:txBody>
      </p:sp>
      <p:sp>
        <p:nvSpPr>
          <p:cNvPr id="32773" name="Rectangle 4"/>
          <p:cNvSpPr>
            <a:spLocks noChangeArrowheads="1"/>
          </p:cNvSpPr>
          <p:nvPr/>
        </p:nvSpPr>
        <p:spPr bwMode="auto">
          <a:xfrm>
            <a:off x="381000" y="2814638"/>
            <a:ext cx="1712913"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32774" name="Rectangle 11"/>
          <p:cNvSpPr>
            <a:spLocks noChangeArrowheads="1"/>
          </p:cNvSpPr>
          <p:nvPr/>
        </p:nvSpPr>
        <p:spPr bwMode="auto">
          <a:xfrm>
            <a:off x="381000" y="5405438"/>
            <a:ext cx="2057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2775" name="Text Box 12"/>
          <p:cNvSpPr txBox="1">
            <a:spLocks noChangeArrowheads="1"/>
          </p:cNvSpPr>
          <p:nvPr/>
        </p:nvSpPr>
        <p:spPr bwMode="auto">
          <a:xfrm>
            <a:off x="404813" y="6015038"/>
            <a:ext cx="5334000" cy="293687"/>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　　　・  支援経過記録表　　　　　　　　　　　　　　</a:t>
            </a:r>
          </a:p>
        </p:txBody>
      </p:sp>
      <p:sp>
        <p:nvSpPr>
          <p:cNvPr id="33800" name="Rectangle 13"/>
          <p:cNvSpPr>
            <a:spLocks noChangeArrowheads="1"/>
          </p:cNvSpPr>
          <p:nvPr/>
        </p:nvSpPr>
        <p:spPr bwMode="auto">
          <a:xfrm>
            <a:off x="61913" y="3287713"/>
            <a:ext cx="9677400" cy="2014537"/>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r>
              <a:rPr lang="ja-JP" altLang="en-US" dirty="0">
                <a:solidFill>
                  <a:srgbClr val="000000"/>
                </a:solidFill>
                <a:latin typeface="+mj-ea"/>
                <a:ea typeface="+mj-ea"/>
              </a:rPr>
              <a:t>　　・　支援スタッフの</a:t>
            </a:r>
            <a:r>
              <a:rPr lang="ja-JP" altLang="en-US" dirty="0">
                <a:solidFill>
                  <a:srgbClr val="7030A0"/>
                </a:solidFill>
                <a:latin typeface="+mj-ea"/>
                <a:ea typeface="+mj-ea"/>
              </a:rPr>
              <a:t>役割を明確</a:t>
            </a:r>
            <a:r>
              <a:rPr lang="ja-JP" altLang="en-US" dirty="0">
                <a:solidFill>
                  <a:srgbClr val="000000"/>
                </a:solidFill>
                <a:latin typeface="+mj-ea"/>
                <a:ea typeface="+mj-ea"/>
              </a:rPr>
              <a:t>にする</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支援スタッフはお互いに</a:t>
            </a:r>
            <a:r>
              <a:rPr lang="ja-JP" altLang="en-US" dirty="0">
                <a:solidFill>
                  <a:srgbClr val="7030A0"/>
                </a:solidFill>
                <a:latin typeface="+mj-ea"/>
                <a:ea typeface="+mj-ea"/>
              </a:rPr>
              <a:t>情報交換</a:t>
            </a:r>
            <a:r>
              <a:rPr lang="ja-JP" altLang="en-US" dirty="0">
                <a:solidFill>
                  <a:srgbClr val="000000"/>
                </a:solidFill>
                <a:latin typeface="+mj-ea"/>
                <a:ea typeface="+mj-ea"/>
              </a:rPr>
              <a:t>しながら支援を実施</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時間軸（</a:t>
            </a:r>
            <a:r>
              <a:rPr lang="ja-JP" altLang="en-US" dirty="0">
                <a:solidFill>
                  <a:srgbClr val="7030A0"/>
                </a:solidFill>
                <a:latin typeface="+mj-ea"/>
                <a:ea typeface="+mj-ea"/>
              </a:rPr>
              <a:t>段階</a:t>
            </a:r>
            <a:r>
              <a:rPr lang="ja-JP" altLang="en-US" dirty="0">
                <a:solidFill>
                  <a:srgbClr val="000000"/>
                </a:solidFill>
                <a:latin typeface="+mj-ea"/>
                <a:ea typeface="+mj-ea"/>
              </a:rPr>
              <a:t>）を意識した支援に努める</a:t>
            </a:r>
          </a:p>
          <a:p>
            <a:pPr lvl="1" algn="just">
              <a:tabLst>
                <a:tab pos="800100" algn="l"/>
              </a:tabLst>
              <a:defRPr/>
            </a:pPr>
            <a:r>
              <a:rPr lang="ja-JP" altLang="en-US" dirty="0">
                <a:solidFill>
                  <a:srgbClr val="000000"/>
                </a:solidFill>
                <a:latin typeface="+mj-ea"/>
                <a:ea typeface="+mj-ea"/>
              </a:rPr>
              <a:t>　　・　支援のペースやスケジュールについては、</a:t>
            </a:r>
            <a:r>
              <a:rPr lang="ja-JP" altLang="en-US" dirty="0">
                <a:solidFill>
                  <a:srgbClr val="7030A0"/>
                </a:solidFill>
                <a:latin typeface="+mj-ea"/>
                <a:ea typeface="+mj-ea"/>
              </a:rPr>
              <a:t>本人の同意</a:t>
            </a:r>
            <a:r>
              <a:rPr lang="ja-JP" altLang="en-US" dirty="0">
                <a:solidFill>
                  <a:srgbClr val="000000"/>
                </a:solidFill>
                <a:latin typeface="+mj-ea"/>
                <a:ea typeface="+mj-ea"/>
              </a:rPr>
              <a:t>を得て実施する</a:t>
            </a:r>
          </a:p>
          <a:p>
            <a:pPr lvl="1" algn="just">
              <a:tabLst>
                <a:tab pos="800100" algn="l"/>
              </a:tabLst>
              <a:defRPr/>
            </a:pPr>
            <a:r>
              <a:rPr lang="ja-JP" altLang="en-US" dirty="0">
                <a:solidFill>
                  <a:srgbClr val="000000"/>
                </a:solidFill>
                <a:latin typeface="+mj-ea"/>
                <a:ea typeface="+mj-ea"/>
              </a:rPr>
              <a:t>　　・　個別支援の実施に当たって</a:t>
            </a:r>
            <a:r>
              <a:rPr lang="ja-JP" altLang="en-US" dirty="0">
                <a:solidFill>
                  <a:srgbClr val="7030A0"/>
                </a:solidFill>
                <a:latin typeface="+mj-ea"/>
                <a:ea typeface="+mj-ea"/>
              </a:rPr>
              <a:t>支援の責任者</a:t>
            </a:r>
            <a:r>
              <a:rPr lang="ja-JP" altLang="en-US" dirty="0">
                <a:solidFill>
                  <a:srgbClr val="000000"/>
                </a:solidFill>
                <a:latin typeface="+mj-ea"/>
                <a:ea typeface="+mj-ea"/>
              </a:rPr>
              <a:t>を決めておく</a:t>
            </a:r>
          </a:p>
          <a:p>
            <a:pPr lvl="1" algn="just">
              <a:tabLst>
                <a:tab pos="800100" algn="l"/>
              </a:tabLst>
              <a:defRPr/>
            </a:pPr>
            <a:r>
              <a:rPr lang="ja-JP" altLang="en-US" dirty="0">
                <a:solidFill>
                  <a:srgbClr val="000000"/>
                </a:solidFill>
                <a:latin typeface="+mj-ea"/>
                <a:ea typeface="+mj-ea"/>
              </a:rPr>
              <a:t>　　・　他の支援方法の導入など</a:t>
            </a:r>
            <a:r>
              <a:rPr lang="ja-JP" altLang="en-US" dirty="0">
                <a:solidFill>
                  <a:srgbClr val="7030A0"/>
                </a:solidFill>
                <a:latin typeface="+mj-ea"/>
                <a:ea typeface="+mj-ea"/>
              </a:rPr>
              <a:t>工夫を怠らない</a:t>
            </a:r>
          </a:p>
          <a:p>
            <a:pPr lvl="1" algn="just">
              <a:tabLst>
                <a:tab pos="800100" algn="l"/>
              </a:tabLst>
              <a:defRPr/>
            </a:pPr>
            <a:r>
              <a:rPr lang="ja-JP" altLang="en-US" dirty="0">
                <a:solidFill>
                  <a:srgbClr val="000000"/>
                </a:solidFill>
                <a:latin typeface="+mj-ea"/>
                <a:ea typeface="+mj-ea"/>
              </a:rPr>
              <a:t>　　・　個別支援計画の実施を記録しておく</a:t>
            </a:r>
            <a:r>
              <a:rPr lang="ja-JP" altLang="en-US" dirty="0">
                <a:solidFill>
                  <a:srgbClr val="008000"/>
                </a:solidFill>
                <a:latin typeface="+mj-ea"/>
                <a:ea typeface="+mj-ea"/>
              </a:rPr>
              <a:t> </a:t>
            </a:r>
            <a:r>
              <a:rPr lang="ja-JP" altLang="en-US" b="0" dirty="0">
                <a:solidFill>
                  <a:srgbClr val="A50021"/>
                </a:solidFill>
                <a:latin typeface="+mj-ea"/>
                <a:ea typeface="+mj-ea"/>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03263" y="115888"/>
            <a:ext cx="8464550" cy="427037"/>
          </a:xfrm>
        </p:spPr>
        <p:txBody>
          <a:bodyPr anchor="t">
            <a:spAutoFit/>
          </a:bodyPr>
          <a:lstStyle/>
          <a:p>
            <a:pPr eaLnBrk="1" hangingPunct="1">
              <a:spcBef>
                <a:spcPct val="50000"/>
              </a:spcBef>
            </a:pPr>
            <a:r>
              <a:rPr lang="en-US" altLang="ja-JP" sz="2200" smtClean="0">
                <a:latin typeface="HGP創英角ｺﾞｼｯｸUB" pitchFamily="50" charset="-128"/>
                <a:ea typeface="HGP創英角ｺﾞｼｯｸUB" pitchFamily="50" charset="-128"/>
              </a:rPr>
              <a:t>【</a:t>
            </a:r>
            <a:r>
              <a:rPr lang="ja-JP" altLang="en-US" sz="2200" smtClean="0">
                <a:latin typeface="HGP創英角ｺﾞｼｯｸUB" pitchFamily="50" charset="-128"/>
                <a:ea typeface="HGP創英角ｺﾞｼｯｸUB" pitchFamily="50" charset="-128"/>
              </a:rPr>
              <a:t>自立訓練（生活訓練）の標準的な支援内容</a:t>
            </a:r>
            <a:r>
              <a:rPr lang="en-US" altLang="ja-JP" sz="2200" smtClean="0">
                <a:latin typeface="HGP創英角ｺﾞｼｯｸUB" pitchFamily="50" charset="-128"/>
                <a:ea typeface="HGP創英角ｺﾞｼｯｸUB" pitchFamily="50" charset="-128"/>
              </a:rPr>
              <a:t>】</a:t>
            </a:r>
          </a:p>
        </p:txBody>
      </p:sp>
      <p:graphicFrame>
        <p:nvGraphicFramePr>
          <p:cNvPr id="330756" name="Group 4"/>
          <p:cNvGraphicFramePr>
            <a:graphicFrameLocks noGrp="1"/>
          </p:cNvGraphicFramePr>
          <p:nvPr>
            <p:ph type="tbl" idx="1"/>
          </p:nvPr>
        </p:nvGraphicFramePr>
        <p:xfrm>
          <a:off x="309563" y="928688"/>
          <a:ext cx="9358312" cy="5494336"/>
        </p:xfrm>
        <a:graphic>
          <a:graphicData uri="http://schemas.openxmlformats.org/drawingml/2006/table">
            <a:tbl>
              <a:tblPr/>
              <a:tblGrid>
                <a:gridCol w="1168202">
                  <a:extLst>
                    <a:ext uri="{9D8B030D-6E8A-4147-A177-3AD203B41FA5}">
                      <a16:colId xmlns:a16="http://schemas.microsoft.com/office/drawing/2014/main" val="20000"/>
                    </a:ext>
                  </a:extLst>
                </a:gridCol>
                <a:gridCol w="2370869">
                  <a:extLst>
                    <a:ext uri="{9D8B030D-6E8A-4147-A177-3AD203B41FA5}">
                      <a16:colId xmlns:a16="http://schemas.microsoft.com/office/drawing/2014/main" val="20001"/>
                    </a:ext>
                  </a:extLst>
                </a:gridCol>
                <a:gridCol w="1968167">
                  <a:extLst>
                    <a:ext uri="{9D8B030D-6E8A-4147-A177-3AD203B41FA5}">
                      <a16:colId xmlns:a16="http://schemas.microsoft.com/office/drawing/2014/main" val="20002"/>
                    </a:ext>
                  </a:extLst>
                </a:gridCol>
                <a:gridCol w="1728720">
                  <a:extLst>
                    <a:ext uri="{9D8B030D-6E8A-4147-A177-3AD203B41FA5}">
                      <a16:colId xmlns:a16="http://schemas.microsoft.com/office/drawing/2014/main" val="20003"/>
                    </a:ext>
                  </a:extLst>
                </a:gridCol>
                <a:gridCol w="2122354">
                  <a:extLst>
                    <a:ext uri="{9D8B030D-6E8A-4147-A177-3AD203B41FA5}">
                      <a16:colId xmlns:a16="http://schemas.microsoft.com/office/drawing/2014/main" val="20004"/>
                    </a:ext>
                  </a:extLst>
                </a:gridCol>
              </a:tblGrid>
              <a:tr h="2857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j-ea"/>
                        <a:ea typeface="+mj-ea"/>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退所・退院早期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通所期・訪問導入期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1" i="0" u="none" strike="noStrike" cap="none" normalizeH="0" baseline="0">
                          <a:ln>
                            <a:noFill/>
                          </a:ln>
                          <a:solidFill>
                            <a:schemeClr val="tx1"/>
                          </a:solidFill>
                          <a:effectLst/>
                          <a:latin typeface="+mj-ea"/>
                          <a:ea typeface="+mj-ea"/>
                        </a:rPr>
                        <a:t>訪問期</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2743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a:ln>
                          <a:noFill/>
                        </a:ln>
                        <a:solidFill>
                          <a:schemeClr val="tx1"/>
                        </a:solidFill>
                        <a:effectLst/>
                        <a:latin typeface="+mj-ea"/>
                        <a:ea typeface="+mj-ea"/>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（訓練準備期）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1" i="0" u="none" strike="noStrike" cap="none" normalizeH="0" baseline="0">
                          <a:ln>
                            <a:noFill/>
                          </a:ln>
                          <a:solidFill>
                            <a:schemeClr val="tx1"/>
                          </a:solidFill>
                          <a:effectLst/>
                          <a:latin typeface="+mj-ea"/>
                          <a:ea typeface="+mj-ea"/>
                        </a:rPr>
                        <a:t>（生活習慣修得期）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（定着期）</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j-ea"/>
                          <a:ea typeface="+mj-ea"/>
                        </a:rPr>
                        <a:t>（フォロー期）</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8081">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期間</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１２ヶ月間</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mj-ea"/>
                          <a:ea typeface="+mj-ea"/>
                        </a:rPr>
                        <a:t>６ヶ月間</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mj-ea"/>
                          <a:ea typeface="+mj-ea"/>
                        </a:rPr>
                        <a:t>６ヶ月間</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１２ヶ月間</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7273">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日中通所</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1" lang="en-US" altLang="ja-JP" sz="1200" b="0" i="0" u="none" strike="noStrike" cap="none" normalizeH="0" baseline="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8000"/>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456">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j-ea"/>
                          <a:ea typeface="+mj-ea"/>
                        </a:rPr>
                        <a:t>訪問</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008000"/>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008000"/>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j-ea"/>
                          <a:ea typeface="+mj-ea"/>
                        </a:rPr>
                        <a:t>○</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64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長期入院・入所者の特記事項</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j-ea"/>
                        <a:ea typeface="+mj-ea"/>
                      </a:endParaRP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1" i="0" u="sng"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1" i="0" u="sng"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具体的な地域生活の理解と動機</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付け</a:t>
                      </a:r>
                      <a:r>
                        <a:rPr kumimoji="1" lang="ja-JP" altLang="en-US" sz="1100" b="1" i="0" u="none" strike="noStrike" cap="none" normalizeH="0" baseline="0" dirty="0">
                          <a:ln>
                            <a:noFill/>
                          </a:ln>
                          <a:solidFill>
                            <a:schemeClr val="tx1"/>
                          </a:solidFill>
                          <a:effectLst/>
                          <a:latin typeface="+mj-ea"/>
                          <a:ea typeface="+mj-ea"/>
                        </a:rPr>
                        <a:t>（例：視覚的にわかりやすい</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情報提供や極めて短期的なｸﾞﾙｰ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ﾌﾟﾎｰﾑの体験）</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t>
                      </a:r>
                      <a:r>
                        <a:rPr kumimoji="1" lang="ja-JP" altLang="en-US" sz="1100" b="0" i="0" u="none" strike="noStrike" cap="none" normalizeH="0" baseline="0" dirty="0">
                          <a:ln>
                            <a:noFill/>
                          </a:ln>
                          <a:solidFill>
                            <a:schemeClr val="tx1"/>
                          </a:solidFill>
                          <a:effectLst/>
                          <a:latin typeface="+mj-ea"/>
                          <a:ea typeface="+mj-ea"/>
                        </a:rPr>
                        <a:t>実際の移行先の調整</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○環境の変化に伴う心理的  </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不安を解消</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a:ln>
                            <a:noFill/>
                          </a:ln>
                          <a:solidFill>
                            <a:schemeClr val="tx1"/>
                          </a:solidFill>
                          <a:effectLst/>
                          <a:latin typeface="+mj-ea"/>
                          <a:ea typeface="+mj-ea"/>
                        </a:rPr>
                        <a:t>○</a:t>
                      </a:r>
                      <a:r>
                        <a:rPr kumimoji="1" lang="ja-JP" altLang="en-US" sz="1100" b="0" i="0" u="none" strike="noStrike" cap="none" normalizeH="0" baseline="0">
                          <a:ln>
                            <a:noFill/>
                          </a:ln>
                          <a:solidFill>
                            <a:schemeClr val="tx1"/>
                          </a:solidFill>
                          <a:effectLst/>
                          <a:latin typeface="+mj-ea"/>
                          <a:ea typeface="+mj-ea"/>
                        </a:rPr>
                        <a:t>地域移行した際に活</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a:ln>
                            <a:noFill/>
                          </a:ln>
                          <a:solidFill>
                            <a:schemeClr val="tx1"/>
                          </a:solidFill>
                          <a:effectLst/>
                          <a:latin typeface="+mj-ea"/>
                          <a:ea typeface="+mj-ea"/>
                        </a:rPr>
                        <a:t>　用の可能性のある福祉</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a:ln>
                            <a:noFill/>
                          </a:ln>
                          <a:solidFill>
                            <a:schemeClr val="tx1"/>
                          </a:solidFill>
                          <a:effectLst/>
                          <a:latin typeface="+mj-ea"/>
                          <a:ea typeface="+mj-ea"/>
                        </a:rPr>
                        <a:t>　ｻｰﾋﾞｽに係る情報を提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a:ln>
                            <a:noFill/>
                          </a:ln>
                          <a:solidFill>
                            <a:schemeClr val="tx1"/>
                          </a:solidFill>
                          <a:effectLst/>
                          <a:latin typeface="+mj-ea"/>
                          <a:ea typeface="+mj-ea"/>
                        </a:rPr>
                        <a:t>　供</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dirty="0">
                        <a:ln>
                          <a:noFill/>
                        </a:ln>
                        <a:solidFill>
                          <a:schemeClr val="tx1"/>
                        </a:solidFill>
                        <a:effectLst/>
                        <a:latin typeface="+mj-ea"/>
                        <a:ea typeface="+mj-ea"/>
                      </a:endParaRP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12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ADL,IADL</a:t>
                      </a:r>
                      <a:r>
                        <a:rPr kumimoji="1" lang="ja-JP" altLang="en-US" sz="1100" b="0" i="0" u="none" strike="noStrike" cap="none" normalizeH="0" baseline="0" dirty="0">
                          <a:ln>
                            <a:noFill/>
                          </a:ln>
                          <a:solidFill>
                            <a:schemeClr val="tx1"/>
                          </a:solidFill>
                          <a:effectLst/>
                          <a:latin typeface="+mj-ea"/>
                          <a:ea typeface="+mj-ea"/>
                        </a:rPr>
                        <a:t>の向上</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生活リズムの確立</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○食事、排泄等の基本動作の習得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○着脱衣、洗面等の身辺処理の習</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得</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洗濯、調理、買い物、掃除</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などの日常生活関連動作</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err="1">
                          <a:ln>
                            <a:noFill/>
                          </a:ln>
                          <a:solidFill>
                            <a:schemeClr val="tx1"/>
                          </a:solidFill>
                          <a:effectLst/>
                          <a:latin typeface="+mj-ea"/>
                          <a:ea typeface="+mj-ea"/>
                        </a:rPr>
                        <a:t>の習</a:t>
                      </a:r>
                      <a:r>
                        <a:rPr kumimoji="1" lang="ja-JP" altLang="en-US" sz="1100" b="1" i="0" u="sng" strike="noStrike" cap="none" normalizeH="0" baseline="0" dirty="0">
                          <a:ln>
                            <a:noFill/>
                          </a:ln>
                          <a:solidFill>
                            <a:schemeClr val="tx1"/>
                          </a:solidFill>
                          <a:effectLst/>
                          <a:latin typeface="+mj-ea"/>
                          <a:ea typeface="+mj-ea"/>
                        </a:rPr>
                        <a:t>得</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t>
                      </a:r>
                      <a:r>
                        <a:rPr kumimoji="1" lang="ja-JP" altLang="en-US" sz="1100" b="0" i="0" u="none" strike="noStrike" cap="none" normalizeH="0" baseline="0" dirty="0">
                          <a:ln>
                            <a:noFill/>
                          </a:ln>
                          <a:solidFill>
                            <a:schemeClr val="tx1"/>
                          </a:solidFill>
                          <a:effectLst/>
                          <a:latin typeface="+mj-ea"/>
                          <a:ea typeface="+mj-ea"/>
                        </a:rPr>
                        <a:t>日常生活関連動作に</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ついて直接的な支援</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から、本人の自主的</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な取り組みを促す支</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援の方法に切り替え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る</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t>
                      </a:r>
                      <a:r>
                        <a:rPr kumimoji="1" lang="ja-JP" altLang="en-US" sz="1100" b="0" i="0" u="none" strike="noStrike" cap="none" normalizeH="0" baseline="0" dirty="0">
                          <a:ln>
                            <a:noFill/>
                          </a:ln>
                          <a:solidFill>
                            <a:schemeClr val="tx1"/>
                          </a:solidFill>
                          <a:effectLst/>
                          <a:latin typeface="+mj-ea"/>
                          <a:ea typeface="+mj-ea"/>
                        </a:rPr>
                        <a:t>訪問により食事、服薬、掃除、</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洗濯、身だしなみの状況確認</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や相談に応じる</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6674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社会経済活動参加能力の向上</a:t>
                      </a:r>
                    </a:p>
                  </a:txBody>
                  <a:tcPr marL="91439" marR="91439"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a:ln>
                            <a:noFill/>
                          </a:ln>
                          <a:solidFill>
                            <a:schemeClr val="tx1"/>
                          </a:solidFill>
                          <a:effectLst/>
                          <a:latin typeface="+mj-ea"/>
                          <a:ea typeface="+mj-ea"/>
                        </a:rPr>
                        <a:t>○</a:t>
                      </a:r>
                      <a:r>
                        <a:rPr kumimoji="1" lang="ja-JP" altLang="en-US" sz="1100" b="0" i="0" u="none" strike="noStrike" cap="none" normalizeH="0" baseline="0">
                          <a:ln>
                            <a:noFill/>
                          </a:ln>
                          <a:solidFill>
                            <a:schemeClr val="tx1"/>
                          </a:solidFill>
                          <a:effectLst/>
                          <a:latin typeface="+mj-ea"/>
                          <a:ea typeface="+mj-ea"/>
                        </a:rPr>
                        <a:t>コミュニケーション能力を身につける</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100" b="0" i="0" u="none" strike="noStrike" cap="none" normalizeH="0" baseline="0">
                        <a:ln>
                          <a:noFill/>
                        </a:ln>
                        <a:solidFill>
                          <a:schemeClr val="tx1"/>
                        </a:solidFill>
                        <a:effectLst/>
                        <a:latin typeface="+mj-ea"/>
                        <a:ea typeface="+mj-ea"/>
                      </a:endParaRP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本人の地域生活のルール</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（安全管理）、マナーの習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○適切な人間関係の構築を</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none" strike="noStrike" cap="none" normalizeH="0" baseline="0" dirty="0">
                          <a:ln>
                            <a:noFill/>
                          </a:ln>
                          <a:solidFill>
                            <a:schemeClr val="tx1"/>
                          </a:solidFill>
                          <a:effectLst/>
                          <a:latin typeface="+mj-ea"/>
                          <a:ea typeface="+mj-ea"/>
                        </a:rPr>
                        <a:t>　　</a:t>
                      </a:r>
                      <a:r>
                        <a:rPr kumimoji="1" lang="ja-JP" altLang="en-US" sz="1100" b="1" i="0" u="sng" strike="noStrike" cap="none" normalizeH="0" baseline="0" dirty="0">
                          <a:ln>
                            <a:noFill/>
                          </a:ln>
                          <a:solidFill>
                            <a:schemeClr val="tx1"/>
                          </a:solidFill>
                          <a:effectLst/>
                          <a:latin typeface="+mj-ea"/>
                          <a:ea typeface="+mj-ea"/>
                        </a:rPr>
                        <a:t>図るための基礎を習得</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○社会生活全般に関する習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慣の習得</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1" i="0" u="sng" strike="noStrike" cap="none" normalizeH="0" baseline="0" dirty="0">
                          <a:ln>
                            <a:noFill/>
                          </a:ln>
                          <a:solidFill>
                            <a:schemeClr val="tx1"/>
                          </a:solidFill>
                          <a:effectLst/>
                          <a:latin typeface="+mj-ea"/>
                          <a:ea typeface="+mj-ea"/>
                        </a:rPr>
                        <a:t>○</a:t>
                      </a:r>
                      <a:r>
                        <a:rPr kumimoji="1" lang="ja-JP" altLang="en-US" sz="1100" b="1" i="0" u="sng" strike="noStrike" cap="none" normalizeH="0" baseline="0" dirty="0">
                          <a:ln>
                            <a:noFill/>
                          </a:ln>
                          <a:solidFill>
                            <a:schemeClr val="tx1"/>
                          </a:solidFill>
                          <a:effectLst/>
                          <a:latin typeface="+mj-ea"/>
                          <a:ea typeface="+mj-ea"/>
                        </a:rPr>
                        <a:t>金銭管理</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○交通機関、電話の利用</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1" i="0" u="sng" strike="noStrike" cap="none" normalizeH="0" baseline="0" dirty="0">
                          <a:ln>
                            <a:noFill/>
                          </a:ln>
                          <a:solidFill>
                            <a:schemeClr val="tx1"/>
                          </a:solidFill>
                          <a:effectLst/>
                          <a:latin typeface="+mj-ea"/>
                          <a:ea typeface="+mj-ea"/>
                        </a:rPr>
                        <a:t>○社会生活に関する習慣 の定着</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 対人関係を築く</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 生活上の社会経済</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活動への参加のため</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の訓練</a:t>
                      </a:r>
                    </a:p>
                  </a:txBody>
                  <a:tcPr marL="91439" marR="91439"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chemeClr val="tx1"/>
                          </a:solidFill>
                          <a:effectLst/>
                          <a:latin typeface="+mj-ea"/>
                          <a:ea typeface="+mj-ea"/>
                        </a:rPr>
                        <a:t>○</a:t>
                      </a:r>
                      <a:r>
                        <a:rPr kumimoji="1" lang="ja-JP" altLang="en-US" sz="1100" b="0" i="0" u="none" strike="noStrike" cap="none" normalizeH="0" baseline="0" dirty="0">
                          <a:ln>
                            <a:noFill/>
                          </a:ln>
                          <a:solidFill>
                            <a:schemeClr val="tx1"/>
                          </a:solidFill>
                          <a:effectLst/>
                          <a:latin typeface="+mj-ea"/>
                          <a:ea typeface="+mj-ea"/>
                        </a:rPr>
                        <a:t>訪問により福祉サービ ス利</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用、金銭管理等の状況確認や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相談に応じる</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○必要に応じて、事業者、利</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用者と圏域（地域）でのｺｰ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ﾃﾞｨﾈｰﾀｰ等との協力・連携を</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図ることにより、地域生活</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の安定が図れるよう</a:t>
                      </a:r>
                      <a:r>
                        <a:rPr kumimoji="1" lang="ja-JP" altLang="en-US" sz="1100" b="0" i="0" u="none" strike="noStrike" cap="none" normalizeH="0" baseline="0" dirty="0" err="1">
                          <a:ln>
                            <a:noFill/>
                          </a:ln>
                          <a:solidFill>
                            <a:schemeClr val="tx1"/>
                          </a:solidFill>
                          <a:effectLst/>
                          <a:latin typeface="+mj-ea"/>
                          <a:ea typeface="+mj-ea"/>
                        </a:rPr>
                        <a:t>協力す</a:t>
                      </a:r>
                      <a:endParaRPr kumimoji="1" lang="ja-JP" altLang="en-US" sz="1100" b="0" i="0" u="none" strike="noStrike" cap="none" normalizeH="0" baseline="0" dirty="0">
                        <a:ln>
                          <a:noFill/>
                        </a:ln>
                        <a:solidFill>
                          <a:schemeClr val="tx1"/>
                        </a:solidFill>
                        <a:effectLst/>
                        <a:latin typeface="+mj-ea"/>
                        <a:ea typeface="+mj-ea"/>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mj-ea"/>
                          <a:ea typeface="+mj-ea"/>
                        </a:rPr>
                        <a:t> る</a:t>
                      </a:r>
                    </a:p>
                  </a:txBody>
                  <a:tcPr marL="91439" marR="91439"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3850" name="Text Box 3"/>
          <p:cNvSpPr txBox="1">
            <a:spLocks noChangeArrowheads="1"/>
          </p:cNvSpPr>
          <p:nvPr/>
        </p:nvSpPr>
        <p:spPr bwMode="auto">
          <a:xfrm>
            <a:off x="238125" y="571500"/>
            <a:ext cx="3352800" cy="336550"/>
          </a:xfrm>
          <a:prstGeom prst="rect">
            <a:avLst/>
          </a:prstGeom>
          <a:noFill/>
          <a:ln w="9525">
            <a:noFill/>
            <a:miter lim="800000"/>
            <a:headEnd/>
            <a:tailEnd/>
          </a:ln>
        </p:spPr>
        <p:txBody>
          <a:bodyPr>
            <a:spAutoFit/>
          </a:bodyPr>
          <a:lstStyle/>
          <a:p>
            <a:pPr>
              <a:spcBef>
                <a:spcPct val="50000"/>
              </a:spcBef>
              <a:defRPr/>
            </a:pPr>
            <a:r>
              <a:rPr lang="en-US" altLang="ja-JP" sz="1600" b="0" dirty="0">
                <a:latin typeface="+mj-ea"/>
                <a:ea typeface="+mj-ea"/>
              </a:rPr>
              <a:t>①</a:t>
            </a:r>
            <a:r>
              <a:rPr lang="ja-JP" altLang="en-US" sz="1600" b="0" dirty="0">
                <a:latin typeface="+mj-ea"/>
                <a:ea typeface="+mj-ea"/>
              </a:rPr>
              <a:t>　長期入所者・入院患者</a:t>
            </a:r>
          </a:p>
        </p:txBody>
      </p:sp>
      <p:sp>
        <p:nvSpPr>
          <p:cNvPr id="120890" name="Text Box 60"/>
          <p:cNvSpPr txBox="1">
            <a:spLocks noChangeArrowheads="1"/>
          </p:cNvSpPr>
          <p:nvPr/>
        </p:nvSpPr>
        <p:spPr bwMode="auto">
          <a:xfrm>
            <a:off x="1582738" y="2452688"/>
            <a:ext cx="3727450"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100" b="0">
                <a:latin typeface="Arial" charset="0"/>
              </a:rPr>
              <a:t>○</a:t>
            </a:r>
            <a:r>
              <a:rPr lang="ja-JP" altLang="en-US" sz="1100" b="0">
                <a:latin typeface="Arial" charset="0"/>
              </a:rPr>
              <a:t>施設又は病院が準備したグループホーム等において訓練</a:t>
            </a:r>
          </a:p>
        </p:txBody>
      </p:sp>
      <p:sp>
        <p:nvSpPr>
          <p:cNvPr id="120891" name="Text Box 61"/>
          <p:cNvSpPr txBox="1">
            <a:spLocks noChangeArrowheads="1"/>
          </p:cNvSpPr>
          <p:nvPr/>
        </p:nvSpPr>
        <p:spPr bwMode="auto">
          <a:xfrm>
            <a:off x="0" y="6519863"/>
            <a:ext cx="97218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50000"/>
              </a:spcBef>
              <a:buFontTx/>
              <a:buNone/>
            </a:pPr>
            <a:r>
              <a:rPr lang="en-US" altLang="ja-JP" sz="1600" b="0">
                <a:latin typeface="Times New Roman" pitchFamily="18" charset="0"/>
              </a:rPr>
              <a:t>※</a:t>
            </a:r>
            <a:r>
              <a:rPr lang="ja-JP" altLang="en-US" sz="1600" b="0">
                <a:latin typeface="Times New Roman" pitchFamily="18" charset="0"/>
              </a:rPr>
              <a:t>　地域の社会資源の状況から通所することが困難であるなど、一定の条件に該当する場合、施設入所も可能。</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82" name="Object 4"/>
          <p:cNvGraphicFramePr>
            <a:graphicFrameLocks noChangeAspect="1"/>
          </p:cNvGraphicFramePr>
          <p:nvPr/>
        </p:nvGraphicFramePr>
        <p:xfrm>
          <a:off x="415925" y="260350"/>
          <a:ext cx="9074150" cy="6264275"/>
        </p:xfrm>
        <a:graphic>
          <a:graphicData uri="http://schemas.openxmlformats.org/presentationml/2006/ole">
            <mc:AlternateContent xmlns:mc="http://schemas.openxmlformats.org/markup-compatibility/2006">
              <mc:Choice xmlns:v="urn:schemas-microsoft-com:vml" Requires="v">
                <p:oleObj spid="_x0000_s122892" name="Kingsoft Spreadsheets ワークブック" r:id="rId4" imgW="7029450" imgH="5505450" progId="ET.Workbook.6">
                  <p:embed/>
                </p:oleObj>
              </mc:Choice>
              <mc:Fallback>
                <p:oleObj name="Kingsoft Spreadsheets ワークブック" r:id="rId4" imgW="7029450" imgH="5505450" progId="ET.Workbook.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260350"/>
                        <a:ext cx="9074150" cy="626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00"/>
                            </a:solidFill>
                            <a:miter lim="800000"/>
                            <a:headEnd/>
                            <a:tailEnd/>
                          </a14:hiddenLine>
                        </a:ext>
                      </a:extLst>
                    </p:spPr>
                  </p:pic>
                </p:oleObj>
              </mc:Fallback>
            </mc:AlternateContent>
          </a:graphicData>
        </a:graphic>
      </p:graphicFrame>
      <p:sp>
        <p:nvSpPr>
          <p:cNvPr id="4" name="Text Box 7"/>
          <p:cNvSpPr txBox="1">
            <a:spLocks noChangeArrowheads="1"/>
          </p:cNvSpPr>
          <p:nvPr/>
        </p:nvSpPr>
        <p:spPr bwMode="auto">
          <a:xfrm>
            <a:off x="200025" y="188913"/>
            <a:ext cx="3024188" cy="325437"/>
          </a:xfrm>
          <a:prstGeom prst="wedgeRoundRectCallout">
            <a:avLst>
              <a:gd name="adj1" fmla="val 36892"/>
              <a:gd name="adj2" fmla="val 131076"/>
              <a:gd name="adj3" fmla="val 16667"/>
            </a:avLst>
          </a:prstGeom>
          <a:solidFill>
            <a:schemeClr val="bg1"/>
          </a:solidFill>
          <a:ln w="12700" algn="ctr">
            <a:solidFill>
              <a:schemeClr val="tx1"/>
            </a:solidFill>
            <a:miter lim="800000"/>
            <a:headEnd/>
            <a:tailEnd/>
          </a:ln>
          <a:effectLst>
            <a:outerShdw blurRad="50800" dist="38100" dir="2700000" algn="tl" rotWithShape="0">
              <a:prstClr val="black">
                <a:alpha val="40000"/>
              </a:prstClr>
            </a:outerShdw>
          </a:effectLst>
        </p:spPr>
        <p:txBody>
          <a:bodyPr lIns="74295" tIns="8890" rIns="74295" bIns="8890">
            <a:spAutoFit/>
          </a:bodyPr>
          <a:lstStyle/>
          <a:p>
            <a:pPr>
              <a:spcBef>
                <a:spcPct val="50000"/>
              </a:spcBef>
              <a:defRPr/>
            </a:pPr>
            <a:r>
              <a:rPr lang="ja-JP" altLang="en-US" b="0" dirty="0">
                <a:latin typeface="HGP創英角ｺﾞｼｯｸUB" panose="020B0900000000000000" pitchFamily="50" charset="-128"/>
                <a:ea typeface="HGP創英角ｺﾞｼｯｸUB" panose="020B0900000000000000" pitchFamily="50" charset="-128"/>
              </a:rPr>
              <a:t>支援経過記録表の例</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AutoShape 2"/>
          <p:cNvSpPr>
            <a:spLocks noChangeArrowheads="1"/>
          </p:cNvSpPr>
          <p:nvPr/>
        </p:nvSpPr>
        <p:spPr bwMode="auto">
          <a:xfrm>
            <a:off x="1066800" y="381000"/>
            <a:ext cx="7416800" cy="9906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(5)</a:t>
            </a:r>
            <a:r>
              <a:rPr lang="ja-JP" altLang="en-US" sz="2800" b="0">
                <a:latin typeface="HGP創英角ｺﾞｼｯｸUB" pitchFamily="50" charset="-128"/>
                <a:ea typeface="HGP創英角ｺﾞｼｯｸUB" pitchFamily="50" charset="-128"/>
              </a:rPr>
              <a:t>中 間 評 価 と 修 正 </a:t>
            </a:r>
          </a:p>
          <a:p>
            <a:pPr algn="ctr">
              <a:spcBef>
                <a:spcPct val="0"/>
              </a:spcBef>
              <a:buFontTx/>
              <a:buNone/>
            </a:pPr>
            <a:r>
              <a:rPr lang="ja-JP" altLang="en-US" sz="2800" b="0">
                <a:latin typeface="HGP創英角ｺﾞｼｯｸUB" pitchFamily="50" charset="-128"/>
                <a:ea typeface="HGP創英角ｺﾞｼｯｸUB" pitchFamily="50" charset="-128"/>
              </a:rPr>
              <a:t>①　個別支援計画の評価</a:t>
            </a:r>
          </a:p>
        </p:txBody>
      </p:sp>
      <p:sp>
        <p:nvSpPr>
          <p:cNvPr id="34820" name="Rectangle 3"/>
          <p:cNvSpPr>
            <a:spLocks noChangeArrowheads="1"/>
          </p:cNvSpPr>
          <p:nvPr/>
        </p:nvSpPr>
        <p:spPr bwMode="auto">
          <a:xfrm>
            <a:off x="228600" y="1752600"/>
            <a:ext cx="928846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時期（段階）ごとに、</a:t>
            </a:r>
            <a:r>
              <a:rPr lang="ja-JP" altLang="en-US" sz="2000" dirty="0">
                <a:solidFill>
                  <a:srgbClr val="7030A0"/>
                </a:solidFill>
                <a:latin typeface="+mj-ea"/>
                <a:ea typeface="+mj-ea"/>
              </a:rPr>
              <a:t>支援目標達成度</a:t>
            </a:r>
            <a:r>
              <a:rPr lang="ja-JP" altLang="en-US" sz="2000" dirty="0">
                <a:latin typeface="+mj-ea"/>
                <a:ea typeface="+mj-ea"/>
              </a:rPr>
              <a:t>を評価</a:t>
            </a:r>
          </a:p>
          <a:p>
            <a:pPr>
              <a:lnSpc>
                <a:spcPct val="90000"/>
              </a:lnSpc>
              <a:spcAft>
                <a:spcPct val="15000"/>
              </a:spcAft>
              <a:defRPr/>
            </a:pPr>
            <a:r>
              <a:rPr lang="ja-JP" altLang="en-US" sz="2000" dirty="0">
                <a:latin typeface="+mj-ea"/>
                <a:ea typeface="+mj-ea"/>
              </a:rPr>
              <a:t>・　同時に、</a:t>
            </a:r>
            <a:r>
              <a:rPr lang="ja-JP" altLang="en-US" sz="2000" dirty="0">
                <a:solidFill>
                  <a:srgbClr val="7030A0"/>
                </a:solidFill>
                <a:latin typeface="+mj-ea"/>
                <a:ea typeface="+mj-ea"/>
              </a:rPr>
              <a:t>サービスの実施内容など個別適性</a:t>
            </a:r>
            <a:r>
              <a:rPr lang="ja-JP" altLang="en-US" sz="2000" dirty="0">
                <a:latin typeface="+mj-ea"/>
                <a:ea typeface="+mj-ea"/>
              </a:rPr>
              <a:t>も評価</a:t>
            </a:r>
          </a:p>
          <a:p>
            <a:pPr>
              <a:lnSpc>
                <a:spcPct val="90000"/>
              </a:lnSpc>
              <a:spcAft>
                <a:spcPct val="15000"/>
              </a:spcAft>
              <a:defRPr/>
            </a:pPr>
            <a:r>
              <a:rPr lang="ja-JP" altLang="en-US" sz="2000" dirty="0">
                <a:latin typeface="+mj-ea"/>
                <a:ea typeface="+mj-ea"/>
              </a:rPr>
              <a:t>・　利用者にサービスが適切に提供されているかを評価</a:t>
            </a:r>
          </a:p>
        </p:txBody>
      </p:sp>
      <p:sp>
        <p:nvSpPr>
          <p:cNvPr id="34821" name="Rectangle 4"/>
          <p:cNvSpPr>
            <a:spLocks noChangeArrowheads="1"/>
          </p:cNvSpPr>
          <p:nvPr/>
        </p:nvSpPr>
        <p:spPr bwMode="auto">
          <a:xfrm>
            <a:off x="304800" y="2971800"/>
            <a:ext cx="1295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実施方法</a:t>
            </a:r>
            <a:endParaRPr lang="ja-JP" altLang="en-US" sz="2000" b="0" dirty="0">
              <a:latin typeface="+mj-ea"/>
              <a:ea typeface="+mj-ea"/>
            </a:endParaRPr>
          </a:p>
        </p:txBody>
      </p:sp>
      <p:sp>
        <p:nvSpPr>
          <p:cNvPr id="34822" name="Rectangle 6"/>
          <p:cNvSpPr>
            <a:spLocks noChangeArrowheads="1"/>
          </p:cNvSpPr>
          <p:nvPr/>
        </p:nvSpPr>
        <p:spPr bwMode="auto">
          <a:xfrm>
            <a:off x="0" y="3505200"/>
            <a:ext cx="9378950" cy="2289175"/>
          </a:xfrm>
          <a:prstGeom prst="rect">
            <a:avLst/>
          </a:prstGeom>
          <a:noFill/>
          <a:ln w="12700">
            <a:noFill/>
            <a:miter lim="800000"/>
            <a:headEnd/>
            <a:tailEnd/>
          </a:ln>
        </p:spPr>
        <p:txBody>
          <a:bodyPr lIns="91430" tIns="45714" rIns="91430" bIns="45714" anchor="ctr">
            <a:spAutoFit/>
          </a:bodyPr>
          <a:lstStyle/>
          <a:p>
            <a:pPr lvl="1">
              <a:tabLst>
                <a:tab pos="800100" algn="l"/>
              </a:tabLst>
              <a:defRPr/>
            </a:pPr>
            <a:r>
              <a:rPr lang="ja-JP" altLang="en-US" dirty="0">
                <a:latin typeface="+mj-ea"/>
                <a:ea typeface="+mj-ea"/>
              </a:rPr>
              <a:t>　・　支援目標の達成度を評価するための情報を収集する</a:t>
            </a:r>
          </a:p>
          <a:p>
            <a:pPr lvl="1">
              <a:tabLst>
                <a:tab pos="800100" algn="l"/>
              </a:tabLst>
              <a:defRPr/>
            </a:pPr>
            <a:r>
              <a:rPr lang="ja-JP" altLang="en-US" dirty="0">
                <a:latin typeface="+mj-ea"/>
                <a:ea typeface="+mj-ea"/>
              </a:rPr>
              <a:t>　・　情報を時期（段階）ごとに、達成度を評価する</a:t>
            </a:r>
          </a:p>
          <a:p>
            <a:pPr lvl="1">
              <a:tabLst>
                <a:tab pos="800100" algn="l"/>
              </a:tabLst>
              <a:defRPr/>
            </a:pPr>
            <a:r>
              <a:rPr lang="ja-JP" altLang="en-US" dirty="0">
                <a:latin typeface="+mj-ea"/>
                <a:ea typeface="+mj-ea"/>
              </a:rPr>
              <a:t>　・　達成度は、主目標及び個別目標の観点から評価</a:t>
            </a:r>
          </a:p>
          <a:p>
            <a:pPr lvl="1">
              <a:tabLst>
                <a:tab pos="800100" algn="l"/>
              </a:tabLst>
              <a:defRPr/>
            </a:pPr>
            <a:r>
              <a:rPr lang="ja-JP" altLang="en-US" dirty="0">
                <a:latin typeface="+mj-ea"/>
                <a:ea typeface="+mj-ea"/>
              </a:rPr>
              <a:t>　・　状態の評価は、</a:t>
            </a:r>
            <a:r>
              <a:rPr lang="ja-JP" altLang="en-US" dirty="0">
                <a:solidFill>
                  <a:srgbClr val="7030A0"/>
                </a:solidFill>
                <a:latin typeface="+mj-ea"/>
                <a:ea typeface="+mj-ea"/>
              </a:rPr>
              <a:t>初期状態と比較してどれだけ変化したか</a:t>
            </a:r>
            <a:r>
              <a:rPr lang="ja-JP" altLang="en-US" dirty="0">
                <a:latin typeface="+mj-ea"/>
                <a:ea typeface="+mj-ea"/>
              </a:rPr>
              <a:t>をベースに評価</a:t>
            </a:r>
          </a:p>
          <a:p>
            <a:pPr lvl="1">
              <a:tabLst>
                <a:tab pos="800100" algn="l"/>
              </a:tabLst>
              <a:defRPr/>
            </a:pPr>
            <a:r>
              <a:rPr lang="ja-JP" altLang="en-US" dirty="0">
                <a:latin typeface="+mj-ea"/>
                <a:ea typeface="+mj-ea"/>
              </a:rPr>
              <a:t>　・　併せて、</a:t>
            </a:r>
            <a:r>
              <a:rPr lang="ja-JP" altLang="en-US" dirty="0">
                <a:solidFill>
                  <a:srgbClr val="7030A0"/>
                </a:solidFill>
                <a:latin typeface="+mj-ea"/>
                <a:ea typeface="+mj-ea"/>
              </a:rPr>
              <a:t>利用者の意向や環境の変化</a:t>
            </a:r>
            <a:r>
              <a:rPr lang="ja-JP" altLang="en-US" dirty="0">
                <a:latin typeface="+mj-ea"/>
                <a:ea typeface="+mj-ea"/>
              </a:rPr>
              <a:t>なども評価</a:t>
            </a:r>
          </a:p>
          <a:p>
            <a:pPr lvl="1">
              <a:tabLst>
                <a:tab pos="800100" algn="l"/>
              </a:tabLst>
              <a:defRPr/>
            </a:pPr>
            <a:r>
              <a:rPr lang="ja-JP" altLang="en-US" dirty="0">
                <a:latin typeface="+mj-ea"/>
                <a:ea typeface="+mj-ea"/>
              </a:rPr>
              <a:t>　・　個別支援計画に沿ってサービスが提供されたかを評価</a:t>
            </a:r>
          </a:p>
          <a:p>
            <a:pPr lvl="1">
              <a:tabLst>
                <a:tab pos="800100" algn="l"/>
              </a:tabLst>
              <a:defRPr/>
            </a:pPr>
            <a:r>
              <a:rPr lang="ja-JP" altLang="en-US" dirty="0">
                <a:latin typeface="+mj-ea"/>
                <a:ea typeface="+mj-ea"/>
              </a:rPr>
              <a:t>　・　分析を記録する</a:t>
            </a:r>
          </a:p>
          <a:p>
            <a:pPr lvl="1">
              <a:tabLst>
                <a:tab pos="800100" algn="l"/>
              </a:tabLst>
              <a:defRPr/>
            </a:pPr>
            <a:r>
              <a:rPr lang="ja-JP" altLang="en-US" b="0" dirty="0">
                <a:solidFill>
                  <a:srgbClr val="A50021"/>
                </a:solidFill>
                <a:latin typeface="+mj-ea"/>
                <a:ea typeface="+mj-ea"/>
              </a:rPr>
              <a:t>　</a:t>
            </a:r>
          </a:p>
        </p:txBody>
      </p:sp>
      <p:sp>
        <p:nvSpPr>
          <p:cNvPr id="34823" name="Rectangle 11"/>
          <p:cNvSpPr>
            <a:spLocks noChangeArrowheads="1"/>
          </p:cNvSpPr>
          <p:nvPr/>
        </p:nvSpPr>
        <p:spPr bwMode="auto">
          <a:xfrm>
            <a:off x="381000" y="5707063"/>
            <a:ext cx="2057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4824" name="Text Box 13"/>
          <p:cNvSpPr txBox="1">
            <a:spLocks noChangeArrowheads="1"/>
          </p:cNvSpPr>
          <p:nvPr/>
        </p:nvSpPr>
        <p:spPr bwMode="auto">
          <a:xfrm>
            <a:off x="457200" y="6237288"/>
            <a:ext cx="4318000" cy="295275"/>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・個別支援計画の修正・変更記録票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978" name="Object 4"/>
          <p:cNvGraphicFramePr>
            <a:graphicFrameLocks noChangeAspect="1"/>
          </p:cNvGraphicFramePr>
          <p:nvPr/>
        </p:nvGraphicFramePr>
        <p:xfrm>
          <a:off x="53975" y="387350"/>
          <a:ext cx="10367963" cy="5921375"/>
        </p:xfrm>
        <a:graphic>
          <a:graphicData uri="http://schemas.openxmlformats.org/presentationml/2006/ole">
            <mc:AlternateContent xmlns:mc="http://schemas.openxmlformats.org/markup-compatibility/2006">
              <mc:Choice xmlns:v="urn:schemas-microsoft-com:vml" Requires="v">
                <p:oleObj spid="_x0000_s127005" name="Kingsoft Spreadsheets ワークブック" r:id="rId4" imgW="11125200" imgH="6134100" progId="ET.Workbook.6">
                  <p:embed/>
                </p:oleObj>
              </mc:Choice>
              <mc:Fallback>
                <p:oleObj name="Kingsoft Spreadsheets ワークブック" r:id="rId4" imgW="11125200" imgH="6134100" progId="ET.Workbook.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 y="387350"/>
                        <a:ext cx="10367963" cy="592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FF9900"/>
                            </a:solidFill>
                            <a:miter lim="800000"/>
                            <a:headEnd/>
                            <a:tailEnd/>
                          </a14:hiddenLine>
                        </a:ext>
                      </a:extLst>
                    </p:spPr>
                  </p:pic>
                </p:oleObj>
              </mc:Fallback>
            </mc:AlternateContent>
          </a:graphicData>
        </a:graphic>
      </p:graphicFrame>
      <p:sp>
        <p:nvSpPr>
          <p:cNvPr id="4" name="Text Box 7"/>
          <p:cNvSpPr txBox="1">
            <a:spLocks noChangeArrowheads="1"/>
          </p:cNvSpPr>
          <p:nvPr/>
        </p:nvSpPr>
        <p:spPr bwMode="auto">
          <a:xfrm>
            <a:off x="4953000" y="115888"/>
            <a:ext cx="4824413" cy="360362"/>
          </a:xfrm>
          <a:prstGeom prst="wedgeRoundRectCallout">
            <a:avLst>
              <a:gd name="adj1" fmla="val -32774"/>
              <a:gd name="adj2" fmla="val 88209"/>
              <a:gd name="adj3" fmla="val 16667"/>
            </a:avLst>
          </a:prstGeom>
          <a:solidFill>
            <a:schemeClr val="bg1"/>
          </a:solidFill>
          <a:ln w="12700" algn="ctr">
            <a:solidFill>
              <a:schemeClr val="tx1"/>
            </a:solidFill>
            <a:miter lim="800000"/>
            <a:headEnd/>
            <a:tailEnd/>
          </a:ln>
          <a:effectLst>
            <a:outerShdw blurRad="50800" dist="38100" dir="2700000" algn="tl" rotWithShape="0">
              <a:prstClr val="black">
                <a:alpha val="40000"/>
              </a:prstClr>
            </a:outerShdw>
          </a:effectLst>
        </p:spPr>
        <p:txBody>
          <a:bodyPr lIns="74295" tIns="8890" rIns="74295" bIns="8890">
            <a:spAutoFit/>
          </a:bodyPr>
          <a:lstStyle/>
          <a:p>
            <a:pPr>
              <a:spcBef>
                <a:spcPct val="50000"/>
              </a:spcBef>
              <a:defRPr/>
            </a:pPr>
            <a:r>
              <a:rPr lang="ja-JP" altLang="en-US" sz="2000" b="0" dirty="0">
                <a:latin typeface="HGP創英角ｺﾞｼｯｸUB" panose="020B0900000000000000" pitchFamily="50" charset="-128"/>
                <a:ea typeface="HGP創英角ｺﾞｼｯｸUB" panose="020B0900000000000000" pitchFamily="50" charset="-128"/>
              </a:rPr>
              <a:t>個別支援計画の修正・変更記録票の例</a:t>
            </a:r>
          </a:p>
        </p:txBody>
      </p:sp>
      <p:sp>
        <p:nvSpPr>
          <p:cNvPr id="126980" name="正方形/長方形 1"/>
          <p:cNvSpPr>
            <a:spLocks noChangeArrowheads="1"/>
          </p:cNvSpPr>
          <p:nvPr/>
        </p:nvSpPr>
        <p:spPr bwMode="auto">
          <a:xfrm>
            <a:off x="311150" y="1628775"/>
            <a:ext cx="1617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体力が向上し、一日のスケジュールを疲労なくこなし、週</a:t>
            </a:r>
            <a:r>
              <a:rPr lang="en-US" altLang="ja-JP" sz="1200">
                <a:latin typeface="Arial" charset="0"/>
              </a:rPr>
              <a:t>3</a:t>
            </a:r>
            <a:r>
              <a:rPr lang="ja-JP" altLang="en-US" sz="1200">
                <a:latin typeface="Arial" charset="0"/>
              </a:rPr>
              <a:t>回問題なく通所できている。</a:t>
            </a:r>
          </a:p>
        </p:txBody>
      </p:sp>
      <p:sp>
        <p:nvSpPr>
          <p:cNvPr id="3" name="楕円 2"/>
          <p:cNvSpPr/>
          <p:nvPr/>
        </p:nvSpPr>
        <p:spPr>
          <a:xfrm>
            <a:off x="2000250" y="1773238"/>
            <a:ext cx="504825"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6982" name="正方形/長方形 5"/>
          <p:cNvSpPr>
            <a:spLocks noChangeArrowheads="1"/>
          </p:cNvSpPr>
          <p:nvPr/>
        </p:nvSpPr>
        <p:spPr bwMode="auto">
          <a:xfrm>
            <a:off x="6465888" y="1628775"/>
            <a:ext cx="244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週</a:t>
            </a:r>
            <a:r>
              <a:rPr lang="en-US" altLang="ja-JP" sz="1200">
                <a:latin typeface="Arial" charset="0"/>
              </a:rPr>
              <a:t>4</a:t>
            </a:r>
            <a:r>
              <a:rPr lang="ja-JP" altLang="en-US" sz="1200">
                <a:latin typeface="Arial" charset="0"/>
              </a:rPr>
              <a:t>回の通所に変更し、引き続き体力の向上を図り、週</a:t>
            </a:r>
            <a:r>
              <a:rPr lang="en-US" altLang="ja-JP" sz="1200">
                <a:latin typeface="Arial" charset="0"/>
              </a:rPr>
              <a:t>5</a:t>
            </a:r>
            <a:r>
              <a:rPr lang="ja-JP" altLang="en-US" sz="1200">
                <a:latin typeface="Arial" charset="0"/>
              </a:rPr>
              <a:t>回の通所を目標とする。</a:t>
            </a:r>
          </a:p>
        </p:txBody>
      </p:sp>
      <p:sp>
        <p:nvSpPr>
          <p:cNvPr id="126983" name="正方形/長方形 6"/>
          <p:cNvSpPr>
            <a:spLocks noChangeArrowheads="1"/>
          </p:cNvSpPr>
          <p:nvPr/>
        </p:nvSpPr>
        <p:spPr bwMode="auto">
          <a:xfrm>
            <a:off x="8985250" y="1906588"/>
            <a:ext cx="21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200">
                <a:latin typeface="Arial" charset="0"/>
              </a:rPr>
              <a:t>2</a:t>
            </a:r>
            <a:endParaRPr lang="ja-JP" altLang="en-US" sz="1200">
              <a:latin typeface="Arial" charset="0"/>
            </a:endParaRPr>
          </a:p>
        </p:txBody>
      </p:sp>
      <p:sp>
        <p:nvSpPr>
          <p:cNvPr id="126984" name="正方形/長方形 7"/>
          <p:cNvSpPr>
            <a:spLocks noChangeArrowheads="1"/>
          </p:cNvSpPr>
          <p:nvPr/>
        </p:nvSpPr>
        <p:spPr bwMode="auto">
          <a:xfrm>
            <a:off x="9390063" y="1773238"/>
            <a:ext cx="4333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a:latin typeface="Arial" charset="0"/>
              </a:rPr>
              <a:t>○○</a:t>
            </a:r>
            <a:endParaRPr lang="en-US" altLang="ja-JP" sz="1000">
              <a:latin typeface="Arial" charset="0"/>
            </a:endParaRPr>
          </a:p>
          <a:p>
            <a:pPr>
              <a:spcBef>
                <a:spcPct val="0"/>
              </a:spcBef>
              <a:buFontTx/>
              <a:buNone/>
            </a:pPr>
            <a:r>
              <a:rPr lang="ja-JP" altLang="en-US" sz="1000">
                <a:latin typeface="Arial" charset="0"/>
              </a:rPr>
              <a:t>支援員</a:t>
            </a:r>
          </a:p>
        </p:txBody>
      </p:sp>
      <p:sp>
        <p:nvSpPr>
          <p:cNvPr id="9" name="正方形/長方形 8"/>
          <p:cNvSpPr/>
          <p:nvPr/>
        </p:nvSpPr>
        <p:spPr>
          <a:xfrm>
            <a:off x="311150" y="2459038"/>
            <a:ext cx="1617663" cy="739775"/>
          </a:xfrm>
          <a:prstGeom prst="rect">
            <a:avLst/>
          </a:prstGeom>
        </p:spPr>
        <p:txBody>
          <a:bodyPr>
            <a:spAutoFit/>
          </a:bodyPr>
          <a:lstStyle/>
          <a:p>
            <a:pPr>
              <a:defRPr/>
            </a:pPr>
            <a:r>
              <a:rPr lang="ja-JP" altLang="en-US" sz="1050" dirty="0">
                <a:latin typeface="Arial" panose="020B0604020202020204" pitchFamily="34" charset="0"/>
                <a:ea typeface="ＭＳ Ｐゴシック" panose="020B0600070205080204" pitchFamily="50" charset="-128"/>
              </a:rPr>
              <a:t>パソコン入力について、集中力・耐久力がつき、少ない疲労で一定の速度で入力できている。</a:t>
            </a:r>
          </a:p>
        </p:txBody>
      </p:sp>
      <p:sp>
        <p:nvSpPr>
          <p:cNvPr id="10" name="楕円 9"/>
          <p:cNvSpPr/>
          <p:nvPr/>
        </p:nvSpPr>
        <p:spPr>
          <a:xfrm>
            <a:off x="2505075" y="2568575"/>
            <a:ext cx="792163" cy="431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6987" name="正方形/長方形 10"/>
          <p:cNvSpPr>
            <a:spLocks noChangeArrowheads="1"/>
          </p:cNvSpPr>
          <p:nvPr/>
        </p:nvSpPr>
        <p:spPr bwMode="auto">
          <a:xfrm>
            <a:off x="3800475" y="2462213"/>
            <a:ext cx="2447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片手うちの入力スピードは上がったが、入力の内容をもっと関心のあることにしたほうが意欲的に取り組めるのではないか。</a:t>
            </a:r>
          </a:p>
        </p:txBody>
      </p:sp>
      <p:sp>
        <p:nvSpPr>
          <p:cNvPr id="126988" name="正方形/長方形 11"/>
          <p:cNvSpPr>
            <a:spLocks noChangeArrowheads="1"/>
          </p:cNvSpPr>
          <p:nvPr/>
        </p:nvSpPr>
        <p:spPr bwMode="auto">
          <a:xfrm>
            <a:off x="6446838" y="2459038"/>
            <a:ext cx="2447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入力の内容を、学校新聞や塾の教材などに変更し、実際に生徒が喜んでくれるものにする。</a:t>
            </a:r>
          </a:p>
        </p:txBody>
      </p:sp>
      <p:sp>
        <p:nvSpPr>
          <p:cNvPr id="126989" name="正方形/長方形 12"/>
          <p:cNvSpPr>
            <a:spLocks noChangeArrowheads="1"/>
          </p:cNvSpPr>
          <p:nvPr/>
        </p:nvSpPr>
        <p:spPr bwMode="auto">
          <a:xfrm>
            <a:off x="9007475" y="2690813"/>
            <a:ext cx="21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200">
                <a:latin typeface="Arial" charset="0"/>
              </a:rPr>
              <a:t>1</a:t>
            </a:r>
            <a:endParaRPr lang="ja-JP" altLang="en-US" sz="1200">
              <a:latin typeface="Arial" charset="0"/>
            </a:endParaRPr>
          </a:p>
        </p:txBody>
      </p:sp>
      <p:sp>
        <p:nvSpPr>
          <p:cNvPr id="126990" name="正方形/長方形 13"/>
          <p:cNvSpPr>
            <a:spLocks noChangeArrowheads="1"/>
          </p:cNvSpPr>
          <p:nvPr/>
        </p:nvSpPr>
        <p:spPr bwMode="auto">
          <a:xfrm>
            <a:off x="9386888" y="2644775"/>
            <a:ext cx="4333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a:latin typeface="Arial" charset="0"/>
              </a:rPr>
              <a:t>○○</a:t>
            </a:r>
            <a:endParaRPr lang="en-US" altLang="ja-JP" sz="1000">
              <a:latin typeface="Arial" charset="0"/>
            </a:endParaRPr>
          </a:p>
          <a:p>
            <a:pPr>
              <a:spcBef>
                <a:spcPct val="0"/>
              </a:spcBef>
              <a:buFontTx/>
              <a:buNone/>
            </a:pPr>
            <a:r>
              <a:rPr lang="ja-JP" altLang="en-US" sz="1000">
                <a:latin typeface="Arial" charset="0"/>
              </a:rPr>
              <a:t>支援員</a:t>
            </a:r>
          </a:p>
        </p:txBody>
      </p:sp>
      <p:sp>
        <p:nvSpPr>
          <p:cNvPr id="15" name="正方形/長方形 14"/>
          <p:cNvSpPr/>
          <p:nvPr/>
        </p:nvSpPr>
        <p:spPr>
          <a:xfrm>
            <a:off x="392113" y="3313113"/>
            <a:ext cx="1616075" cy="706437"/>
          </a:xfrm>
          <a:prstGeom prst="rect">
            <a:avLst/>
          </a:prstGeom>
        </p:spPr>
        <p:txBody>
          <a:bodyPr lIns="0" tIns="0" rIns="0" bIns="0">
            <a:spAutoFit/>
          </a:bodyPr>
          <a:lstStyle/>
          <a:p>
            <a:pPr>
              <a:lnSpc>
                <a:spcPts val="1100"/>
              </a:lnSpc>
              <a:defRPr/>
            </a:pPr>
            <a:r>
              <a:rPr lang="ja-JP" altLang="en-US" sz="1050" dirty="0">
                <a:latin typeface="Arial" panose="020B0604020202020204" pitchFamily="34" charset="0"/>
                <a:ea typeface="ＭＳ Ｐゴシック" panose="020B0600070205080204" pitchFamily="50" charset="-128"/>
              </a:rPr>
              <a:t>会話でのコミュニケーションがとりやすくなっている。関係機関との連携を図り、当センターでの支援が最適なものとなっている。</a:t>
            </a:r>
          </a:p>
        </p:txBody>
      </p:sp>
      <p:sp>
        <p:nvSpPr>
          <p:cNvPr id="16" name="楕円 15"/>
          <p:cNvSpPr/>
          <p:nvPr/>
        </p:nvSpPr>
        <p:spPr>
          <a:xfrm>
            <a:off x="2505075" y="3382963"/>
            <a:ext cx="792163" cy="43338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6993" name="正方形/長方形 16"/>
          <p:cNvSpPr>
            <a:spLocks noChangeArrowheads="1"/>
          </p:cNvSpPr>
          <p:nvPr/>
        </p:nvSpPr>
        <p:spPr bwMode="auto">
          <a:xfrm>
            <a:off x="3800475" y="3232150"/>
            <a:ext cx="2447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言語療法により着実に回復している。本人が関心のある内容で会話をすることで、より回復の可能性が高まるのではないか。</a:t>
            </a:r>
          </a:p>
        </p:txBody>
      </p:sp>
      <p:sp>
        <p:nvSpPr>
          <p:cNvPr id="126994" name="正方形/長方形 17"/>
          <p:cNvSpPr>
            <a:spLocks noChangeArrowheads="1"/>
          </p:cNvSpPr>
          <p:nvPr/>
        </p:nvSpPr>
        <p:spPr bwMode="auto">
          <a:xfrm>
            <a:off x="6489700" y="3290888"/>
            <a:ext cx="24495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200">
                <a:latin typeface="Arial" charset="0"/>
              </a:rPr>
              <a:t>学校新聞の作成後に、実際に生徒と会話をする機会を設けるなど、積極的に会話を楽しめるよう支援する。</a:t>
            </a:r>
          </a:p>
        </p:txBody>
      </p:sp>
      <p:sp>
        <p:nvSpPr>
          <p:cNvPr id="126995" name="正方形/長方形 18"/>
          <p:cNvSpPr>
            <a:spLocks noChangeArrowheads="1"/>
          </p:cNvSpPr>
          <p:nvPr/>
        </p:nvSpPr>
        <p:spPr bwMode="auto">
          <a:xfrm>
            <a:off x="9007475" y="3521075"/>
            <a:ext cx="2174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en-US" altLang="ja-JP" sz="1200">
                <a:latin typeface="Arial" charset="0"/>
              </a:rPr>
              <a:t>3</a:t>
            </a:r>
            <a:endParaRPr lang="ja-JP" altLang="en-US" sz="1200">
              <a:latin typeface="Arial" charset="0"/>
            </a:endParaRPr>
          </a:p>
        </p:txBody>
      </p:sp>
      <p:sp>
        <p:nvSpPr>
          <p:cNvPr id="126996" name="正方形/長方形 19"/>
          <p:cNvSpPr>
            <a:spLocks noChangeArrowheads="1"/>
          </p:cNvSpPr>
          <p:nvPr/>
        </p:nvSpPr>
        <p:spPr bwMode="auto">
          <a:xfrm>
            <a:off x="9388475" y="3475038"/>
            <a:ext cx="433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000">
                <a:latin typeface="Arial" charset="0"/>
              </a:rPr>
              <a:t>○○</a:t>
            </a:r>
            <a:endParaRPr lang="en-US" altLang="ja-JP" sz="1000">
              <a:latin typeface="Arial" charset="0"/>
            </a:endParaRPr>
          </a:p>
          <a:p>
            <a:pPr>
              <a:spcBef>
                <a:spcPct val="0"/>
              </a:spcBef>
              <a:buFontTx/>
              <a:buNone/>
            </a:pPr>
            <a:r>
              <a:rPr lang="ja-JP" altLang="en-US" sz="1000">
                <a:latin typeface="Arial" charset="0"/>
              </a:rPr>
              <a:t>支援員</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AutoShape 11"/>
          <p:cNvSpPr>
            <a:spLocks noGrp="1" noChangeArrowheads="1"/>
          </p:cNvSpPr>
          <p:nvPr>
            <p:ph type="title"/>
          </p:nvPr>
        </p:nvSpPr>
        <p:spPr>
          <a:xfrm>
            <a:off x="1065213" y="274638"/>
            <a:ext cx="7775575" cy="63341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lstStyle/>
          <a:p>
            <a:pPr eaLnBrk="1" hangingPunct="1"/>
            <a:r>
              <a:rPr lang="ja-JP" altLang="en-US" sz="2800" smtClean="0">
                <a:latin typeface="HGP創英角ｺﾞｼｯｸUB" pitchFamily="50" charset="-128"/>
                <a:ea typeface="HGP創英角ｺﾞｼｯｸUB" pitchFamily="50" charset="-128"/>
              </a:rPr>
              <a:t>（</a:t>
            </a:r>
            <a:r>
              <a:rPr lang="en-US" altLang="ja-JP" sz="2800" smtClean="0">
                <a:latin typeface="HGP創英角ｺﾞｼｯｸUB" pitchFamily="50" charset="-128"/>
                <a:ea typeface="HGP創英角ｺﾞｼｯｸUB" pitchFamily="50" charset="-128"/>
              </a:rPr>
              <a:t>5</a:t>
            </a:r>
            <a:r>
              <a:rPr lang="ja-JP" altLang="en-US" sz="2800" smtClean="0">
                <a:latin typeface="HGP創英角ｺﾞｼｯｸUB" pitchFamily="50" charset="-128"/>
                <a:ea typeface="HGP創英角ｺﾞｼｯｸUB" pitchFamily="50" charset="-128"/>
              </a:rPr>
              <a:t>）中間評価と修正の視点 </a:t>
            </a:r>
          </a:p>
        </p:txBody>
      </p:sp>
      <p:graphicFrame>
        <p:nvGraphicFramePr>
          <p:cNvPr id="129027" name="Object 5"/>
          <p:cNvGraphicFramePr>
            <a:graphicFrameLocks noGrp="1"/>
          </p:cNvGraphicFramePr>
          <p:nvPr>
            <p:ph idx="1"/>
          </p:nvPr>
        </p:nvGraphicFramePr>
        <p:xfrm>
          <a:off x="3224213" y="1341438"/>
          <a:ext cx="3476625" cy="1566862"/>
        </p:xfrm>
        <a:graphic>
          <a:graphicData uri="http://schemas.openxmlformats.org/presentationml/2006/ole">
            <mc:AlternateContent xmlns:mc="http://schemas.openxmlformats.org/markup-compatibility/2006">
              <mc:Choice xmlns:v="urn:schemas-microsoft-com:vml" Requires="v">
                <p:oleObj spid="_x0000_s129044" name="ｸﾘｯﾌﾟｱｰﾄ" r:id="rId4" imgW="2960993" imgH="3662588" progId="">
                  <p:embed/>
                </p:oleObj>
              </mc:Choice>
              <mc:Fallback>
                <p:oleObj name="ｸﾘｯﾌﾟｱｰﾄ" r:id="rId4" imgW="2960993" imgH="3662588" progId="">
                  <p:embed/>
                  <p:pic>
                    <p:nvPicPr>
                      <p:cNvPr id="0" name="Object 5"/>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4213" y="1341438"/>
                        <a:ext cx="3476625"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2" name="Text Box 7"/>
          <p:cNvSpPr txBox="1">
            <a:spLocks noChangeArrowheads="1"/>
          </p:cNvSpPr>
          <p:nvPr/>
        </p:nvSpPr>
        <p:spPr bwMode="auto">
          <a:xfrm>
            <a:off x="2792760" y="3501008"/>
            <a:ext cx="4824858" cy="2332792"/>
          </a:xfrm>
          <a:prstGeom prst="roundRect">
            <a:avLst>
              <a:gd name="adj" fmla="val 29391"/>
            </a:avLst>
          </a:prstGeom>
          <a:solidFill>
            <a:schemeClr val="bg1"/>
          </a:solidFill>
          <a:ln w="9525">
            <a:solidFill>
              <a:schemeClr val="tx1"/>
            </a:solidFill>
            <a:miter lim="800000"/>
            <a:headEnd/>
            <a:tailEnd/>
          </a:ln>
          <a:effectLst>
            <a:glow rad="139700">
              <a:schemeClr val="accent1">
                <a:satMod val="175000"/>
                <a:alpha val="40000"/>
              </a:schemeClr>
            </a:glow>
          </a:effectLst>
        </p:spPr>
        <p:txBody>
          <a:bodyPr>
            <a:spAutoFit/>
          </a:bodyPr>
          <a:lstStyle/>
          <a:p>
            <a:pPr marL="177800" indent="-177800">
              <a:defRPr/>
            </a:pPr>
            <a:r>
              <a:rPr lang="ja-JP" altLang="en-US" sz="2000" dirty="0">
                <a:latin typeface="+mj-ea"/>
                <a:ea typeface="+mj-ea"/>
              </a:rPr>
              <a:t>１　利用者の</a:t>
            </a:r>
            <a:r>
              <a:rPr lang="ja-JP" altLang="en-US" sz="2000" dirty="0">
                <a:solidFill>
                  <a:srgbClr val="7030A0"/>
                </a:solidFill>
                <a:latin typeface="+mj-ea"/>
                <a:ea typeface="+mj-ea"/>
              </a:rPr>
              <a:t>権利</a:t>
            </a:r>
            <a:r>
              <a:rPr lang="ja-JP" altLang="en-US" sz="2000" dirty="0">
                <a:latin typeface="+mj-ea"/>
                <a:ea typeface="+mj-ea"/>
              </a:rPr>
              <a:t>が守られているか</a:t>
            </a:r>
          </a:p>
          <a:p>
            <a:pPr marL="177800" indent="-177800">
              <a:defRPr/>
            </a:pPr>
            <a:r>
              <a:rPr lang="ja-JP" altLang="en-US" sz="2000" dirty="0">
                <a:latin typeface="+mj-ea"/>
                <a:ea typeface="+mj-ea"/>
              </a:rPr>
              <a:t>２　サービスについて利用者は</a:t>
            </a:r>
            <a:r>
              <a:rPr lang="ja-JP" altLang="en-US" sz="2000" dirty="0">
                <a:solidFill>
                  <a:srgbClr val="7030A0"/>
                </a:solidFill>
                <a:latin typeface="+mj-ea"/>
                <a:ea typeface="+mj-ea"/>
              </a:rPr>
              <a:t>満足</a:t>
            </a:r>
            <a:r>
              <a:rPr lang="ja-JP" altLang="en-US" sz="2000" dirty="0">
                <a:latin typeface="+mj-ea"/>
                <a:ea typeface="+mj-ea"/>
              </a:rPr>
              <a:t>しているか</a:t>
            </a:r>
          </a:p>
          <a:p>
            <a:pPr marL="177800" indent="-177800">
              <a:defRPr/>
            </a:pPr>
            <a:r>
              <a:rPr lang="ja-JP" altLang="en-US" sz="2000" dirty="0">
                <a:latin typeface="+mj-ea"/>
                <a:ea typeface="+mj-ea"/>
              </a:rPr>
              <a:t>３　</a:t>
            </a:r>
            <a:r>
              <a:rPr lang="ja-JP" altLang="en-US" sz="2000" dirty="0">
                <a:solidFill>
                  <a:srgbClr val="7030A0"/>
                </a:solidFill>
                <a:latin typeface="+mj-ea"/>
                <a:ea typeface="+mj-ea"/>
              </a:rPr>
              <a:t>新たにニーズ</a:t>
            </a:r>
            <a:r>
              <a:rPr lang="ja-JP" altLang="en-US" sz="2000" dirty="0">
                <a:latin typeface="+mj-ea"/>
                <a:ea typeface="+mj-ea"/>
              </a:rPr>
              <a:t>が発生していないか</a:t>
            </a:r>
          </a:p>
          <a:p>
            <a:pPr marL="177800" indent="-177800">
              <a:defRPr/>
            </a:pPr>
            <a:r>
              <a:rPr lang="ja-JP" altLang="en-US" sz="2000" dirty="0">
                <a:latin typeface="+mj-ea"/>
                <a:ea typeface="+mj-ea"/>
              </a:rPr>
              <a:t>４　設定されている</a:t>
            </a:r>
            <a:r>
              <a:rPr lang="ja-JP" altLang="en-US" sz="2000" dirty="0">
                <a:solidFill>
                  <a:srgbClr val="7030A0"/>
                </a:solidFill>
                <a:latin typeface="+mj-ea"/>
                <a:ea typeface="+mj-ea"/>
              </a:rPr>
              <a:t>目標が達成</a:t>
            </a:r>
            <a:r>
              <a:rPr lang="ja-JP" altLang="en-US" sz="2000" dirty="0">
                <a:latin typeface="+mj-ea"/>
                <a:ea typeface="+mj-ea"/>
              </a:rPr>
              <a:t>されているか　</a:t>
            </a:r>
          </a:p>
        </p:txBody>
      </p:sp>
      <p:sp>
        <p:nvSpPr>
          <p:cNvPr id="12" name="右矢印 11"/>
          <p:cNvSpPr/>
          <p:nvPr/>
        </p:nvSpPr>
        <p:spPr>
          <a:xfrm>
            <a:off x="2216150" y="4365625"/>
            <a:ext cx="792163"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 name="右矢印 12"/>
          <p:cNvSpPr/>
          <p:nvPr/>
        </p:nvSpPr>
        <p:spPr>
          <a:xfrm rot="10800000">
            <a:off x="7329488" y="4365625"/>
            <a:ext cx="576262"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4" name="右矢印 13"/>
          <p:cNvSpPr/>
          <p:nvPr/>
        </p:nvSpPr>
        <p:spPr>
          <a:xfrm rot="5400000">
            <a:off x="4737100" y="2924175"/>
            <a:ext cx="576263" cy="576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pic>
        <p:nvPicPr>
          <p:cNvPr id="129034" name="Picture 14" descr="イラスト　相談員 に対する画像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63" y="3346450"/>
            <a:ext cx="20986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5" name="Picture 16" descr="イラスト　元気な顔 に対する画像結果"/>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2025" y="2908300"/>
            <a:ext cx="3057525"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p:cNvSpPr>
            <a:spLocks noChangeArrowheads="1"/>
          </p:cNvSpPr>
          <p:nvPr/>
        </p:nvSpPr>
        <p:spPr bwMode="auto">
          <a:xfrm>
            <a:off x="428625" y="549275"/>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131075" name="タイトル 1"/>
          <p:cNvSpPr>
            <a:spLocks noGrp="1"/>
          </p:cNvSpPr>
          <p:nvPr>
            <p:ph type="title"/>
          </p:nvPr>
        </p:nvSpPr>
        <p:spPr>
          <a:xfrm>
            <a:off x="495300" y="-171450"/>
            <a:ext cx="8915400" cy="1143000"/>
          </a:xfrm>
        </p:spPr>
        <p:txBody>
          <a:bodyPr/>
          <a:lstStyle/>
          <a:p>
            <a:r>
              <a:rPr lang="ja-JP" altLang="en-US" sz="3600" smtClean="0">
                <a:latin typeface="HGP創英角ｺﾞｼｯｸUB" pitchFamily="50" charset="-128"/>
                <a:ea typeface="HGP創英角ｺﾞｼｯｸUB" pitchFamily="50" charset="-128"/>
              </a:rPr>
              <a:t>モニタリングの際の勘案事項</a:t>
            </a:r>
          </a:p>
        </p:txBody>
      </p:sp>
      <p:sp>
        <p:nvSpPr>
          <p:cNvPr id="4" name="円/楕円 3"/>
          <p:cNvSpPr/>
          <p:nvPr/>
        </p:nvSpPr>
        <p:spPr>
          <a:xfrm>
            <a:off x="506413" y="1484313"/>
            <a:ext cx="1951037" cy="1490662"/>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2000" dirty="0">
                <a:latin typeface="+mj-ea"/>
                <a:ea typeface="+mj-ea"/>
              </a:rPr>
              <a:t>①　</a:t>
            </a:r>
            <a:r>
              <a:rPr lang="ja-JP" altLang="ja-JP" sz="2000" dirty="0">
                <a:latin typeface="+mj-ea"/>
                <a:ea typeface="+mj-ea"/>
              </a:rPr>
              <a:t>障害者等の心身の状況</a:t>
            </a:r>
          </a:p>
          <a:p>
            <a:pPr algn="ctr">
              <a:defRPr/>
            </a:pPr>
            <a:endParaRPr lang="ja-JP" altLang="en-US" dirty="0">
              <a:latin typeface="+mj-ea"/>
              <a:ea typeface="+mj-ea"/>
            </a:endParaRPr>
          </a:p>
        </p:txBody>
      </p:sp>
      <p:sp>
        <p:nvSpPr>
          <p:cNvPr id="5" name="円/楕円 4"/>
          <p:cNvSpPr/>
          <p:nvPr/>
        </p:nvSpPr>
        <p:spPr>
          <a:xfrm>
            <a:off x="2924175" y="1228725"/>
            <a:ext cx="6786563" cy="3640138"/>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000" dirty="0">
                <a:latin typeface="+mj-ea"/>
                <a:ea typeface="+mj-ea"/>
              </a:rPr>
              <a:t>②　</a:t>
            </a:r>
            <a:r>
              <a:rPr lang="ja-JP" altLang="ja-JP" sz="2000" dirty="0">
                <a:latin typeface="+mj-ea"/>
                <a:ea typeface="+mj-ea"/>
              </a:rPr>
              <a:t>障害者等の置かれている環境</a:t>
            </a:r>
            <a:endParaRPr lang="en-US" altLang="ja-JP" sz="2000" dirty="0">
              <a:latin typeface="+mj-ea"/>
              <a:ea typeface="+mj-ea"/>
            </a:endParaRPr>
          </a:p>
          <a:p>
            <a:pPr>
              <a:defRPr/>
            </a:pPr>
            <a:r>
              <a:rPr lang="ja-JP" altLang="en-US" sz="2000" dirty="0">
                <a:latin typeface="+mj-ea"/>
                <a:ea typeface="+mj-ea"/>
              </a:rPr>
              <a:t>　　</a:t>
            </a: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en-US" altLang="ja-JP" sz="2000" dirty="0">
              <a:latin typeface="+mj-ea"/>
              <a:ea typeface="+mj-ea"/>
            </a:endParaRPr>
          </a:p>
          <a:p>
            <a:pPr>
              <a:defRPr/>
            </a:pPr>
            <a:endParaRPr lang="ja-JP" altLang="en-US" dirty="0">
              <a:latin typeface="+mj-ea"/>
              <a:ea typeface="+mj-ea"/>
            </a:endParaRPr>
          </a:p>
        </p:txBody>
      </p:sp>
      <p:sp>
        <p:nvSpPr>
          <p:cNvPr id="6" name="円/楕円 5"/>
          <p:cNvSpPr/>
          <p:nvPr/>
        </p:nvSpPr>
        <p:spPr>
          <a:xfrm>
            <a:off x="273050" y="3244850"/>
            <a:ext cx="2651125" cy="1624013"/>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2000" dirty="0">
                <a:latin typeface="+mj-ea"/>
                <a:ea typeface="+mj-ea"/>
              </a:rPr>
              <a:t>③　</a:t>
            </a:r>
            <a:r>
              <a:rPr lang="ja-JP" altLang="ja-JP" sz="2000" dirty="0">
                <a:latin typeface="+mj-ea"/>
                <a:ea typeface="+mj-ea"/>
              </a:rPr>
              <a:t>総合的な援助の方針（援助の全体目標）</a:t>
            </a:r>
          </a:p>
          <a:p>
            <a:pPr algn="ctr">
              <a:defRPr/>
            </a:pPr>
            <a:endParaRPr lang="ja-JP" altLang="en-US" dirty="0">
              <a:latin typeface="+mj-ea"/>
              <a:ea typeface="+mj-ea"/>
            </a:endParaRPr>
          </a:p>
        </p:txBody>
      </p:sp>
      <p:sp>
        <p:nvSpPr>
          <p:cNvPr id="7" name="円/楕円 6"/>
          <p:cNvSpPr/>
          <p:nvPr/>
        </p:nvSpPr>
        <p:spPr>
          <a:xfrm>
            <a:off x="320675" y="5081588"/>
            <a:ext cx="2316163" cy="1371600"/>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ja-JP" altLang="en-US" sz="2000" dirty="0">
                <a:latin typeface="+mj-ea"/>
                <a:ea typeface="+mj-ea"/>
              </a:rPr>
              <a:t>④　</a:t>
            </a:r>
            <a:r>
              <a:rPr lang="ja-JP" altLang="ja-JP" sz="2000" dirty="0">
                <a:latin typeface="+mj-ea"/>
                <a:ea typeface="+mj-ea"/>
              </a:rPr>
              <a:t>生活全般の解決すべき課題</a:t>
            </a:r>
          </a:p>
          <a:p>
            <a:pPr algn="ctr">
              <a:defRPr/>
            </a:pPr>
            <a:endParaRPr lang="ja-JP" altLang="en-US" dirty="0">
              <a:latin typeface="+mj-ea"/>
              <a:ea typeface="+mj-ea"/>
            </a:endParaRPr>
          </a:p>
        </p:txBody>
      </p:sp>
      <p:sp>
        <p:nvSpPr>
          <p:cNvPr id="8" name="円/楕円 7"/>
          <p:cNvSpPr/>
          <p:nvPr/>
        </p:nvSpPr>
        <p:spPr>
          <a:xfrm>
            <a:off x="2938463" y="4868863"/>
            <a:ext cx="2735262" cy="1617662"/>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ja-JP" altLang="en-US" sz="2000" dirty="0">
                <a:latin typeface="+mj-ea"/>
                <a:ea typeface="+mj-ea"/>
              </a:rPr>
              <a:t>⑤　</a:t>
            </a:r>
            <a:r>
              <a:rPr lang="ja-JP" altLang="ja-JP" sz="2000" dirty="0">
                <a:latin typeface="+mj-ea"/>
                <a:ea typeface="+mj-ea"/>
              </a:rPr>
              <a:t>提供される各サービスの目標及び達成時期</a:t>
            </a:r>
            <a:endParaRPr lang="ja-JP" altLang="en-US" sz="2000" dirty="0">
              <a:latin typeface="+mj-ea"/>
              <a:ea typeface="+mj-ea"/>
            </a:endParaRPr>
          </a:p>
        </p:txBody>
      </p:sp>
      <p:sp>
        <p:nvSpPr>
          <p:cNvPr id="9" name="円/楕円 8"/>
          <p:cNvSpPr/>
          <p:nvPr/>
        </p:nvSpPr>
        <p:spPr>
          <a:xfrm>
            <a:off x="5889625" y="5081588"/>
            <a:ext cx="3509963" cy="1287462"/>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defRPr/>
            </a:pPr>
            <a:endParaRPr lang="en-US" altLang="ja-JP" dirty="0">
              <a:latin typeface="+mj-ea"/>
              <a:ea typeface="+mj-ea"/>
            </a:endParaRPr>
          </a:p>
          <a:p>
            <a:pPr>
              <a:defRPr/>
            </a:pPr>
            <a:endParaRPr lang="en-US" altLang="ja-JP" dirty="0">
              <a:latin typeface="+mj-ea"/>
              <a:ea typeface="+mj-ea"/>
            </a:endParaRPr>
          </a:p>
          <a:p>
            <a:pPr>
              <a:defRPr/>
            </a:pPr>
            <a:r>
              <a:rPr lang="ja-JP" altLang="en-US" sz="2000" dirty="0">
                <a:latin typeface="+mj-ea"/>
                <a:ea typeface="+mj-ea"/>
              </a:rPr>
              <a:t>⑥　</a:t>
            </a:r>
            <a:r>
              <a:rPr lang="ja-JP" altLang="ja-JP" sz="2000" dirty="0">
                <a:latin typeface="+mj-ea"/>
                <a:ea typeface="+mj-ea"/>
              </a:rPr>
              <a:t>提供されるサービスの種類、内容、量　等</a:t>
            </a:r>
          </a:p>
          <a:p>
            <a:pPr>
              <a:defRPr/>
            </a:pPr>
            <a:endParaRPr lang="ja-JP" altLang="en-US" dirty="0">
              <a:latin typeface="+mj-ea"/>
              <a:ea typeface="+mj-ea"/>
            </a:endParaRPr>
          </a:p>
          <a:p>
            <a:pPr algn="ctr">
              <a:defRPr/>
            </a:pPr>
            <a:endParaRPr lang="ja-JP" altLang="en-US" dirty="0">
              <a:latin typeface="+mj-ea"/>
              <a:ea typeface="+mj-ea"/>
            </a:endParaRPr>
          </a:p>
        </p:txBody>
      </p:sp>
      <p:sp>
        <p:nvSpPr>
          <p:cNvPr id="3" name="正方形/長方形 2"/>
          <p:cNvSpPr/>
          <p:nvPr/>
        </p:nvSpPr>
        <p:spPr>
          <a:xfrm>
            <a:off x="4521200" y="2006600"/>
            <a:ext cx="4464050" cy="2308225"/>
          </a:xfrm>
          <a:prstGeom prst="rect">
            <a:avLst/>
          </a:prstGeom>
        </p:spPr>
        <p:txBody>
          <a:bodyPr>
            <a:spAutoFit/>
          </a:bodyPr>
          <a:lstStyle/>
          <a:p>
            <a:pPr>
              <a:defRPr/>
            </a:pPr>
            <a:r>
              <a:rPr lang="ja-JP" altLang="ja-JP" dirty="0">
                <a:solidFill>
                  <a:prstClr val="black"/>
                </a:solidFill>
                <a:latin typeface="ＭＳ Ｐゴシック"/>
                <a:ea typeface="ＭＳ Ｐゴシック"/>
              </a:rPr>
              <a:t>・</a:t>
            </a:r>
            <a:r>
              <a:rPr lang="en-US" altLang="ja-JP" dirty="0">
                <a:solidFill>
                  <a:prstClr val="black"/>
                </a:solidFill>
                <a:latin typeface="ＭＳ Ｐゴシック"/>
                <a:ea typeface="ＭＳ Ｐゴシック"/>
              </a:rPr>
              <a:t>  </a:t>
            </a:r>
            <a:r>
              <a:rPr lang="ja-JP" altLang="ja-JP" dirty="0">
                <a:solidFill>
                  <a:prstClr val="black"/>
                </a:solidFill>
                <a:latin typeface="ＭＳ Ｐゴシック"/>
                <a:ea typeface="ＭＳ Ｐゴシック"/>
              </a:rPr>
              <a:t>家族状況</a:t>
            </a:r>
            <a:endParaRPr lang="en-US" altLang="ja-JP" dirty="0">
              <a:solidFill>
                <a:prstClr val="black"/>
              </a:solidFill>
              <a:latin typeface="ＭＳ Ｐゴシック"/>
              <a:ea typeface="ＭＳ Ｐゴシック"/>
            </a:endParaRPr>
          </a:p>
          <a:p>
            <a:pPr>
              <a:defRPr/>
            </a:pPr>
            <a:r>
              <a:rPr lang="ja-JP" altLang="ja-JP" dirty="0">
                <a:solidFill>
                  <a:prstClr val="black"/>
                </a:solidFill>
                <a:latin typeface="ＭＳ Ｐゴシック"/>
                <a:ea typeface="ＭＳ Ｐゴシック"/>
              </a:rPr>
              <a:t>・</a:t>
            </a:r>
            <a:r>
              <a:rPr lang="en-US" altLang="ja-JP" dirty="0">
                <a:solidFill>
                  <a:prstClr val="black"/>
                </a:solidFill>
                <a:latin typeface="ＭＳ Ｐゴシック"/>
                <a:ea typeface="ＭＳ Ｐゴシック"/>
              </a:rPr>
              <a:t>  </a:t>
            </a:r>
            <a:r>
              <a:rPr lang="ja-JP" altLang="ja-JP" dirty="0">
                <a:solidFill>
                  <a:prstClr val="black"/>
                </a:solidFill>
                <a:latin typeface="ＭＳ Ｐゴシック"/>
                <a:ea typeface="ＭＳ Ｐゴシック"/>
              </a:rPr>
              <a:t>障害者等の介護を行う者の状況</a:t>
            </a:r>
          </a:p>
          <a:p>
            <a:pPr marL="182563" indent="-182563">
              <a:defRPr/>
            </a:pPr>
            <a:r>
              <a:rPr lang="ja-JP" altLang="ja-JP" dirty="0">
                <a:solidFill>
                  <a:prstClr val="black"/>
                </a:solidFill>
                <a:latin typeface="ＭＳ Ｐゴシック"/>
                <a:ea typeface="ＭＳ Ｐゴシック"/>
              </a:rPr>
              <a:t>・</a:t>
            </a:r>
            <a:r>
              <a:rPr lang="en-US" altLang="ja-JP" dirty="0">
                <a:solidFill>
                  <a:prstClr val="black"/>
                </a:solidFill>
                <a:latin typeface="ＭＳ Ｐゴシック"/>
                <a:ea typeface="ＭＳ Ｐゴシック"/>
              </a:rPr>
              <a:t>  </a:t>
            </a:r>
            <a:r>
              <a:rPr lang="ja-JP" altLang="ja-JP" dirty="0">
                <a:solidFill>
                  <a:prstClr val="black"/>
                </a:solidFill>
                <a:latin typeface="ＭＳ Ｐゴシック"/>
                <a:ea typeface="ＭＳ Ｐゴシック"/>
              </a:rPr>
              <a:t>生活状況（日中活動の状況（就労・通所施設等）、地域移行等による住環境や生活環境の変化、家族の入院、死亡又は出</a:t>
            </a:r>
            <a:r>
              <a:rPr lang="ja-JP" altLang="en-US" dirty="0">
                <a:solidFill>
                  <a:prstClr val="black"/>
                </a:solidFill>
                <a:latin typeface="ＭＳ Ｐゴシック"/>
                <a:ea typeface="ＭＳ Ｐゴシック"/>
              </a:rPr>
              <a:t>生</a:t>
            </a:r>
            <a:r>
              <a:rPr lang="ja-JP" altLang="ja-JP" dirty="0">
                <a:solidFill>
                  <a:prstClr val="black"/>
                </a:solidFill>
                <a:latin typeface="ＭＳ Ｐゴシック"/>
                <a:ea typeface="ＭＳ Ｐゴシック"/>
              </a:rPr>
              <a:t>等による家庭環境の変化、ライフ</a:t>
            </a:r>
            <a:r>
              <a:rPr lang="ja-JP" altLang="en-US" dirty="0">
                <a:solidFill>
                  <a:prstClr val="black"/>
                </a:solidFill>
                <a:latin typeface="ＭＳ Ｐゴシック"/>
                <a:ea typeface="ＭＳ Ｐゴシック"/>
              </a:rPr>
              <a:t>ス</a:t>
            </a:r>
            <a:r>
              <a:rPr lang="ja-JP" altLang="ja-JP" dirty="0">
                <a:solidFill>
                  <a:prstClr val="black"/>
                </a:solidFill>
                <a:latin typeface="ＭＳ Ｐゴシック"/>
                <a:ea typeface="ＭＳ Ｐゴシック"/>
              </a:rPr>
              <a:t>テージの変化（乳幼児期から学齢期への移行、学齢期から就労への移行等）</a:t>
            </a:r>
            <a:endParaRPr lang="ja-JP" altLang="en-US" dirty="0">
              <a:solidFill>
                <a:prstClr val="black"/>
              </a:solidFill>
              <a:latin typeface="ＭＳ Ｐゴシック"/>
              <a:ea typeface="ＭＳ Ｐゴシック"/>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304800" y="1524000"/>
            <a:ext cx="947261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a:t>
            </a:r>
            <a:r>
              <a:rPr lang="ja-JP" altLang="en-US" sz="2000" dirty="0">
                <a:solidFill>
                  <a:srgbClr val="7030A0"/>
                </a:solidFill>
                <a:latin typeface="+mj-ea"/>
                <a:ea typeface="+mj-ea"/>
              </a:rPr>
              <a:t>支援目標を達成するために</a:t>
            </a:r>
            <a:r>
              <a:rPr lang="ja-JP" altLang="en-US" sz="2000" dirty="0">
                <a:latin typeface="+mj-ea"/>
                <a:ea typeface="+mj-ea"/>
              </a:rPr>
              <a:t>個別支援計画（個別支援）プログラムを</a:t>
            </a:r>
            <a:r>
              <a:rPr lang="ja-JP" altLang="en-US" sz="2000" dirty="0">
                <a:solidFill>
                  <a:srgbClr val="7030A0"/>
                </a:solidFill>
                <a:latin typeface="+mj-ea"/>
                <a:ea typeface="+mj-ea"/>
              </a:rPr>
              <a:t>修正</a:t>
            </a:r>
            <a:r>
              <a:rPr lang="ja-JP" altLang="en-US" sz="2000" dirty="0">
                <a:latin typeface="+mj-ea"/>
                <a:ea typeface="+mj-ea"/>
              </a:rPr>
              <a:t>する</a:t>
            </a:r>
          </a:p>
          <a:p>
            <a:pPr>
              <a:lnSpc>
                <a:spcPct val="90000"/>
              </a:lnSpc>
              <a:spcAft>
                <a:spcPct val="15000"/>
              </a:spcAft>
              <a:defRPr/>
            </a:pPr>
            <a:r>
              <a:rPr lang="ja-JP" altLang="en-US" sz="2000" dirty="0">
                <a:latin typeface="+mj-ea"/>
                <a:ea typeface="+mj-ea"/>
              </a:rPr>
              <a:t>・ 提供される</a:t>
            </a:r>
            <a:r>
              <a:rPr lang="ja-JP" altLang="en-US" sz="2000" dirty="0">
                <a:solidFill>
                  <a:srgbClr val="7030A0"/>
                </a:solidFill>
                <a:latin typeface="+mj-ea"/>
                <a:ea typeface="+mj-ea"/>
              </a:rPr>
              <a:t>サービス内容を修正</a:t>
            </a:r>
            <a:r>
              <a:rPr lang="ja-JP" altLang="en-US" sz="2000" dirty="0">
                <a:latin typeface="+mj-ea"/>
                <a:ea typeface="+mj-ea"/>
              </a:rPr>
              <a:t>する</a:t>
            </a:r>
          </a:p>
          <a:p>
            <a:pPr>
              <a:lnSpc>
                <a:spcPct val="90000"/>
              </a:lnSpc>
              <a:spcAft>
                <a:spcPct val="15000"/>
              </a:spcAft>
              <a:defRPr/>
            </a:pPr>
            <a:r>
              <a:rPr lang="ja-JP" altLang="en-US" sz="2000" dirty="0">
                <a:latin typeface="+mj-ea"/>
                <a:ea typeface="+mj-ea"/>
              </a:rPr>
              <a:t>・ 利用者に修正や変更の同意を得る</a:t>
            </a:r>
          </a:p>
        </p:txBody>
      </p:sp>
      <p:sp>
        <p:nvSpPr>
          <p:cNvPr id="35844" name="Rectangle 4"/>
          <p:cNvSpPr>
            <a:spLocks noChangeArrowheads="1"/>
          </p:cNvSpPr>
          <p:nvPr/>
        </p:nvSpPr>
        <p:spPr bwMode="auto">
          <a:xfrm>
            <a:off x="304800" y="2667000"/>
            <a:ext cx="17526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35845" name="Rectangle 6"/>
          <p:cNvSpPr>
            <a:spLocks noChangeArrowheads="1"/>
          </p:cNvSpPr>
          <p:nvPr/>
        </p:nvSpPr>
        <p:spPr bwMode="auto">
          <a:xfrm>
            <a:off x="415925" y="3251200"/>
            <a:ext cx="8963025" cy="2309813"/>
          </a:xfrm>
          <a:prstGeom prst="rect">
            <a:avLst/>
          </a:prstGeom>
          <a:noFill/>
          <a:ln w="12700">
            <a:noFill/>
            <a:miter lim="800000"/>
            <a:headEnd/>
            <a:tailEnd/>
          </a:ln>
        </p:spPr>
        <p:txBody>
          <a:bodyPr lIns="91430" tIns="45714" rIns="91430" bIns="45714" anchor="ctr">
            <a:spAutoFit/>
          </a:bodyPr>
          <a:lstStyle/>
          <a:p>
            <a:pPr lvl="1">
              <a:tabLst>
                <a:tab pos="800100" algn="l"/>
              </a:tabLst>
              <a:defRPr/>
            </a:pPr>
            <a:r>
              <a:rPr lang="ja-JP" altLang="en-US" dirty="0">
                <a:latin typeface="+mj-ea"/>
                <a:ea typeface="+mj-ea"/>
              </a:rPr>
              <a:t>・　支援達成度を評価した結果、到達目標に達成していない場合、</a:t>
            </a:r>
          </a:p>
          <a:p>
            <a:pPr lvl="1">
              <a:tabLst>
                <a:tab pos="800100" algn="l"/>
              </a:tabLst>
              <a:defRPr/>
            </a:pPr>
            <a:r>
              <a:rPr lang="ja-JP" altLang="en-US" dirty="0">
                <a:latin typeface="+mj-ea"/>
                <a:ea typeface="+mj-ea"/>
              </a:rPr>
              <a:t>　　○利用者や家族の要因によるものか</a:t>
            </a:r>
          </a:p>
          <a:p>
            <a:pPr lvl="1">
              <a:tabLst>
                <a:tab pos="800100" algn="l"/>
              </a:tabLst>
              <a:defRPr/>
            </a:pPr>
            <a:r>
              <a:rPr lang="ja-JP" altLang="en-US" dirty="0">
                <a:latin typeface="+mj-ea"/>
                <a:ea typeface="+mj-ea"/>
              </a:rPr>
              <a:t>　　○スタッフの要因によるものか</a:t>
            </a:r>
          </a:p>
          <a:p>
            <a:pPr lvl="1">
              <a:tabLst>
                <a:tab pos="800100" algn="l"/>
              </a:tabLst>
              <a:defRPr/>
            </a:pPr>
            <a:r>
              <a:rPr lang="ja-JP" altLang="en-US" dirty="0">
                <a:latin typeface="+mj-ea"/>
                <a:ea typeface="+mj-ea"/>
              </a:rPr>
              <a:t>　　○事業所のシステムによるものかなどについて詳しく分析する</a:t>
            </a:r>
          </a:p>
          <a:p>
            <a:pPr lvl="1">
              <a:tabLst>
                <a:tab pos="800100" algn="l"/>
              </a:tabLst>
              <a:defRPr/>
            </a:pPr>
            <a:r>
              <a:rPr lang="ja-JP" altLang="en-US" dirty="0">
                <a:latin typeface="+mj-ea"/>
                <a:ea typeface="+mj-ea"/>
              </a:rPr>
              <a:t>・　分析の結果、必要に応じて個別支援計画を修正</a:t>
            </a:r>
          </a:p>
          <a:p>
            <a:pPr lvl="1">
              <a:tabLst>
                <a:tab pos="800100" algn="l"/>
              </a:tabLst>
              <a:defRPr/>
            </a:pPr>
            <a:r>
              <a:rPr lang="ja-JP" altLang="en-US" dirty="0">
                <a:latin typeface="+mj-ea"/>
                <a:ea typeface="+mj-ea"/>
              </a:rPr>
              <a:t>・　修正にあたっては、 時間軸と支援（サービス）内容の観点から修正・変更</a:t>
            </a:r>
          </a:p>
          <a:p>
            <a:pPr lvl="1">
              <a:tabLst>
                <a:tab pos="800100" algn="l"/>
              </a:tabLst>
              <a:defRPr/>
            </a:pPr>
            <a:r>
              <a:rPr lang="ja-JP" altLang="en-US" dirty="0">
                <a:latin typeface="+mj-ea"/>
                <a:ea typeface="+mj-ea"/>
              </a:rPr>
              <a:t>・　個別支援計画の修正・変更に当たっては、利用者に説明し同意を得る</a:t>
            </a:r>
          </a:p>
          <a:p>
            <a:pPr lvl="1">
              <a:tabLst>
                <a:tab pos="800100" algn="l"/>
              </a:tabLst>
              <a:defRPr/>
            </a:pPr>
            <a:r>
              <a:rPr lang="ja-JP" altLang="en-US" dirty="0">
                <a:latin typeface="+mj-ea"/>
                <a:ea typeface="+mj-ea"/>
              </a:rPr>
              <a:t>・　個別支援計画の修正・変更とその結果を記録する</a:t>
            </a:r>
            <a:r>
              <a:rPr lang="ja-JP" altLang="en-US" b="0" dirty="0">
                <a:latin typeface="+mj-ea"/>
                <a:ea typeface="+mj-ea"/>
              </a:rPr>
              <a:t>　　</a:t>
            </a:r>
          </a:p>
        </p:txBody>
      </p:sp>
      <p:sp>
        <p:nvSpPr>
          <p:cNvPr id="35846" name="Rectangle 11"/>
          <p:cNvSpPr>
            <a:spLocks noChangeArrowheads="1"/>
          </p:cNvSpPr>
          <p:nvPr/>
        </p:nvSpPr>
        <p:spPr bwMode="auto">
          <a:xfrm>
            <a:off x="228600" y="5791200"/>
            <a:ext cx="22098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5847" name="Text Box 13"/>
          <p:cNvSpPr txBox="1">
            <a:spLocks noChangeArrowheads="1"/>
          </p:cNvSpPr>
          <p:nvPr/>
        </p:nvSpPr>
        <p:spPr bwMode="auto">
          <a:xfrm>
            <a:off x="685800" y="6289675"/>
            <a:ext cx="4483100" cy="295275"/>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・個別支援計画の修正・変更記録票　　　　　</a:t>
            </a:r>
          </a:p>
        </p:txBody>
      </p:sp>
      <p:sp>
        <p:nvSpPr>
          <p:cNvPr id="133127" name="AutoShape 15"/>
          <p:cNvSpPr>
            <a:spLocks noChangeArrowheads="1"/>
          </p:cNvSpPr>
          <p:nvPr/>
        </p:nvSpPr>
        <p:spPr bwMode="auto">
          <a:xfrm>
            <a:off x="1208088" y="333375"/>
            <a:ext cx="7416800" cy="9906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(5)</a:t>
            </a:r>
            <a:r>
              <a:rPr lang="ja-JP" altLang="en-US" sz="2800" b="0">
                <a:latin typeface="HGP創英角ｺﾞｼｯｸUB" pitchFamily="50" charset="-128"/>
                <a:ea typeface="HGP創英角ｺﾞｼｯｸUB" pitchFamily="50" charset="-128"/>
              </a:rPr>
              <a:t>中 間 評 価 と 修 正 </a:t>
            </a:r>
          </a:p>
          <a:p>
            <a:pPr algn="ctr">
              <a:spcBef>
                <a:spcPct val="0"/>
              </a:spcBef>
              <a:buFontTx/>
              <a:buNone/>
            </a:pPr>
            <a:r>
              <a:rPr lang="ja-JP" altLang="en-US" sz="2800" b="0">
                <a:latin typeface="HGP創英角ｺﾞｼｯｸUB" pitchFamily="50" charset="-128"/>
                <a:ea typeface="HGP創英角ｺﾞｼｯｸUB" pitchFamily="50" charset="-128"/>
              </a:rPr>
              <a:t>② 個別支援計画の修正</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2"/>
          <p:cNvSpPr>
            <a:spLocks noChangeArrowheads="1"/>
          </p:cNvSpPr>
          <p:nvPr/>
        </p:nvSpPr>
        <p:spPr bwMode="auto">
          <a:xfrm>
            <a:off x="428625" y="549275"/>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135171" name="Text Box 2"/>
          <p:cNvSpPr txBox="1">
            <a:spLocks noChangeArrowheads="1"/>
          </p:cNvSpPr>
          <p:nvPr/>
        </p:nvSpPr>
        <p:spPr bwMode="auto">
          <a:xfrm>
            <a:off x="849313" y="188913"/>
            <a:ext cx="8207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50000"/>
              </a:spcBef>
              <a:buFontTx/>
              <a:buNone/>
            </a:pPr>
            <a:r>
              <a:rPr lang="ja-JP" altLang="en-US" sz="2400" b="0">
                <a:latin typeface="HGP創英角ｺﾞｼｯｸUB" pitchFamily="50" charset="-128"/>
                <a:ea typeface="HGP創英角ｺﾞｼｯｸUB" pitchFamily="50" charset="-128"/>
              </a:rPr>
              <a:t>　　　　</a:t>
            </a:r>
            <a:r>
              <a:rPr lang="ja-JP" altLang="en-US" b="0">
                <a:latin typeface="HGP創英角ｺﾞｼｯｸUB" pitchFamily="50" charset="-128"/>
                <a:ea typeface="HGP創英角ｺﾞｼｯｸUB" pitchFamily="50" charset="-128"/>
              </a:rPr>
              <a:t>中間評価による個別支援計画の修正</a:t>
            </a:r>
          </a:p>
        </p:txBody>
      </p:sp>
      <p:sp>
        <p:nvSpPr>
          <p:cNvPr id="36868" name="Rectangle 3"/>
          <p:cNvSpPr>
            <a:spLocks noChangeArrowheads="1"/>
          </p:cNvSpPr>
          <p:nvPr/>
        </p:nvSpPr>
        <p:spPr bwMode="auto">
          <a:xfrm>
            <a:off x="1155700" y="2895600"/>
            <a:ext cx="1403350" cy="2362200"/>
          </a:xfrm>
          <a:prstGeom prst="rect">
            <a:avLst/>
          </a:prstGeom>
          <a:solidFill>
            <a:srgbClr val="FFFF99"/>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69" name="Rectangle 4"/>
          <p:cNvSpPr>
            <a:spLocks noChangeArrowheads="1"/>
          </p:cNvSpPr>
          <p:nvPr/>
        </p:nvSpPr>
        <p:spPr bwMode="auto">
          <a:xfrm>
            <a:off x="3962400" y="2209800"/>
            <a:ext cx="1485900" cy="3048000"/>
          </a:xfrm>
          <a:prstGeom prst="rect">
            <a:avLst/>
          </a:prstGeom>
          <a:solidFill>
            <a:srgbClr val="FFFF99"/>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70" name="Text Box 5"/>
          <p:cNvSpPr txBox="1">
            <a:spLocks noChangeArrowheads="1"/>
          </p:cNvSpPr>
          <p:nvPr/>
        </p:nvSpPr>
        <p:spPr bwMode="auto">
          <a:xfrm>
            <a:off x="1087438" y="5500688"/>
            <a:ext cx="1651000" cy="457200"/>
          </a:xfrm>
          <a:prstGeom prst="rect">
            <a:avLst/>
          </a:prstGeom>
          <a:noFill/>
          <a:ln w="9525">
            <a:noFill/>
            <a:miter lim="800000"/>
            <a:headEnd/>
            <a:tailEnd/>
          </a:ln>
        </p:spPr>
        <p:txBody>
          <a:bodyPr>
            <a:spAutoFit/>
          </a:bodyPr>
          <a:lstStyle/>
          <a:p>
            <a:pPr>
              <a:spcBef>
                <a:spcPct val="50000"/>
              </a:spcBef>
              <a:defRPr/>
            </a:pPr>
            <a:r>
              <a:rPr lang="ja-JP" altLang="en-US" sz="2400" dirty="0">
                <a:latin typeface="+mj-ea"/>
                <a:ea typeface="+mj-ea"/>
              </a:rPr>
              <a:t>初期評価</a:t>
            </a:r>
          </a:p>
        </p:txBody>
      </p:sp>
      <p:sp>
        <p:nvSpPr>
          <p:cNvPr id="36871" name="AutoShape 6"/>
          <p:cNvSpPr>
            <a:spLocks noChangeArrowheads="1"/>
          </p:cNvSpPr>
          <p:nvPr/>
        </p:nvSpPr>
        <p:spPr bwMode="auto">
          <a:xfrm>
            <a:off x="2889250" y="3505200"/>
            <a:ext cx="577850" cy="533400"/>
          </a:xfrm>
          <a:prstGeom prst="rightArrow">
            <a:avLst>
              <a:gd name="adj1" fmla="val 50000"/>
              <a:gd name="adj2" fmla="val 27083"/>
            </a:avLst>
          </a:prstGeom>
          <a:solidFill>
            <a:srgbClr val="FFCCFF"/>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72" name="Text Box 7"/>
          <p:cNvSpPr txBox="1">
            <a:spLocks noChangeArrowheads="1"/>
          </p:cNvSpPr>
          <p:nvPr/>
        </p:nvSpPr>
        <p:spPr bwMode="auto">
          <a:xfrm>
            <a:off x="2393950" y="2514600"/>
            <a:ext cx="1320800" cy="307975"/>
          </a:xfrm>
          <a:prstGeom prst="rect">
            <a:avLst/>
          </a:prstGeom>
          <a:noFill/>
          <a:ln w="9525">
            <a:noFill/>
            <a:miter lim="800000"/>
            <a:headEnd/>
            <a:tailEnd/>
          </a:ln>
        </p:spPr>
        <p:txBody>
          <a:bodyPr>
            <a:spAutoFit/>
          </a:bodyPr>
          <a:lstStyle/>
          <a:p>
            <a:pPr>
              <a:spcBef>
                <a:spcPct val="50000"/>
              </a:spcBef>
              <a:defRPr/>
            </a:pPr>
            <a:r>
              <a:rPr lang="ja-JP" altLang="en-US" sz="1400" b="0" dirty="0">
                <a:latin typeface="+mj-ea"/>
                <a:ea typeface="+mj-ea"/>
              </a:rPr>
              <a:t>実際の到達点</a:t>
            </a:r>
          </a:p>
        </p:txBody>
      </p:sp>
      <p:sp>
        <p:nvSpPr>
          <p:cNvPr id="36873" name="Rectangle 8"/>
          <p:cNvSpPr>
            <a:spLocks noChangeArrowheads="1"/>
          </p:cNvSpPr>
          <p:nvPr/>
        </p:nvSpPr>
        <p:spPr bwMode="auto">
          <a:xfrm>
            <a:off x="6851650" y="1752600"/>
            <a:ext cx="1403350" cy="3505200"/>
          </a:xfrm>
          <a:prstGeom prst="rect">
            <a:avLst/>
          </a:prstGeom>
          <a:solidFill>
            <a:srgbClr val="FFFF99"/>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74" name="AutoShape 9"/>
          <p:cNvSpPr>
            <a:spLocks noChangeArrowheads="1"/>
          </p:cNvSpPr>
          <p:nvPr/>
        </p:nvSpPr>
        <p:spPr bwMode="auto">
          <a:xfrm>
            <a:off x="5861050" y="3505200"/>
            <a:ext cx="660400" cy="533400"/>
          </a:xfrm>
          <a:prstGeom prst="rightArrow">
            <a:avLst>
              <a:gd name="adj1" fmla="val 50000"/>
              <a:gd name="adj2" fmla="val 30952"/>
            </a:avLst>
          </a:prstGeom>
          <a:solidFill>
            <a:srgbClr val="FFCCFF"/>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6875" name="Text Box 10"/>
          <p:cNvSpPr txBox="1">
            <a:spLocks noChangeArrowheads="1"/>
          </p:cNvSpPr>
          <p:nvPr/>
        </p:nvSpPr>
        <p:spPr bwMode="auto">
          <a:xfrm>
            <a:off x="2311400" y="2057400"/>
            <a:ext cx="1485900" cy="307975"/>
          </a:xfrm>
          <a:prstGeom prst="rect">
            <a:avLst/>
          </a:prstGeom>
          <a:noFill/>
          <a:ln w="9525">
            <a:noFill/>
            <a:miter lim="800000"/>
            <a:headEnd/>
            <a:tailEnd/>
          </a:ln>
        </p:spPr>
        <p:txBody>
          <a:bodyPr>
            <a:spAutoFit/>
          </a:bodyPr>
          <a:lstStyle/>
          <a:p>
            <a:pPr>
              <a:spcBef>
                <a:spcPct val="50000"/>
              </a:spcBef>
              <a:defRPr/>
            </a:pPr>
            <a:r>
              <a:rPr lang="ja-JP" altLang="en-US" sz="1400" b="0" dirty="0">
                <a:latin typeface="+mj-ea"/>
                <a:ea typeface="+mj-ea"/>
              </a:rPr>
              <a:t>到達すべき状態</a:t>
            </a:r>
          </a:p>
        </p:txBody>
      </p:sp>
      <p:sp>
        <p:nvSpPr>
          <p:cNvPr id="135180" name="Text Box 11"/>
          <p:cNvSpPr txBox="1">
            <a:spLocks noChangeArrowheads="1"/>
          </p:cNvSpPr>
          <p:nvPr/>
        </p:nvSpPr>
        <p:spPr bwMode="auto">
          <a:xfrm>
            <a:off x="7429500" y="609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50000"/>
              </a:spcBef>
              <a:buFontTx/>
              <a:buNone/>
            </a:pPr>
            <a:endParaRPr lang="ja-JP" altLang="ja-JP" sz="2400" b="0">
              <a:latin typeface="Times New Roman" pitchFamily="18" charset="0"/>
            </a:endParaRPr>
          </a:p>
        </p:txBody>
      </p:sp>
      <p:sp>
        <p:nvSpPr>
          <p:cNvPr id="36877" name="Text Box 12"/>
          <p:cNvSpPr txBox="1">
            <a:spLocks noChangeArrowheads="1"/>
          </p:cNvSpPr>
          <p:nvPr/>
        </p:nvSpPr>
        <p:spPr bwMode="auto">
          <a:xfrm>
            <a:off x="5783263" y="1341438"/>
            <a:ext cx="738187" cy="1630362"/>
          </a:xfrm>
          <a:prstGeom prst="rect">
            <a:avLst/>
          </a:prstGeom>
          <a:noFill/>
          <a:ln w="9525">
            <a:noFill/>
            <a:miter lim="800000"/>
            <a:headEnd/>
            <a:tailEnd/>
          </a:ln>
        </p:spPr>
        <p:txBody>
          <a:bodyPr vert="eaVert">
            <a:spAutoFit/>
          </a:bodyPr>
          <a:lstStyle/>
          <a:p>
            <a:pPr>
              <a:spcBef>
                <a:spcPct val="50000"/>
              </a:spcBef>
              <a:defRPr/>
            </a:pPr>
            <a:r>
              <a:rPr lang="ja-JP" altLang="en-US" dirty="0">
                <a:latin typeface="+mj-ea"/>
                <a:ea typeface="+mj-ea"/>
              </a:rPr>
              <a:t>プログラム</a:t>
            </a:r>
            <a:r>
              <a:rPr lang="ja-JP" altLang="en-US" b="0" dirty="0">
                <a:latin typeface="+mj-ea"/>
                <a:ea typeface="+mj-ea"/>
              </a:rPr>
              <a:t>　　</a:t>
            </a:r>
            <a:r>
              <a:rPr lang="ja-JP" altLang="en-US" dirty="0">
                <a:latin typeface="+mj-ea"/>
                <a:ea typeface="+mj-ea"/>
              </a:rPr>
              <a:t>等の修正・変更</a:t>
            </a:r>
          </a:p>
        </p:txBody>
      </p:sp>
      <p:sp>
        <p:nvSpPr>
          <p:cNvPr id="36878" name="Text Box 13"/>
          <p:cNvSpPr txBox="1">
            <a:spLocks noChangeArrowheads="1"/>
          </p:cNvSpPr>
          <p:nvPr/>
        </p:nvSpPr>
        <p:spPr bwMode="auto">
          <a:xfrm>
            <a:off x="3922713" y="5500688"/>
            <a:ext cx="1816100" cy="457200"/>
          </a:xfrm>
          <a:prstGeom prst="rect">
            <a:avLst/>
          </a:prstGeom>
          <a:noFill/>
          <a:ln w="9525">
            <a:noFill/>
            <a:miter lim="800000"/>
            <a:headEnd/>
            <a:tailEnd/>
          </a:ln>
        </p:spPr>
        <p:txBody>
          <a:bodyPr>
            <a:spAutoFit/>
          </a:bodyPr>
          <a:lstStyle/>
          <a:p>
            <a:pPr>
              <a:spcBef>
                <a:spcPct val="50000"/>
              </a:spcBef>
              <a:defRPr/>
            </a:pPr>
            <a:r>
              <a:rPr lang="ja-JP" altLang="en-US" sz="2400" dirty="0">
                <a:latin typeface="+mj-ea"/>
                <a:ea typeface="+mj-ea"/>
              </a:rPr>
              <a:t>第１期評価</a:t>
            </a:r>
          </a:p>
        </p:txBody>
      </p:sp>
      <p:sp>
        <p:nvSpPr>
          <p:cNvPr id="36879" name="Text Box 14"/>
          <p:cNvSpPr txBox="1">
            <a:spLocks noChangeArrowheads="1"/>
          </p:cNvSpPr>
          <p:nvPr/>
        </p:nvSpPr>
        <p:spPr bwMode="auto">
          <a:xfrm>
            <a:off x="1358900" y="1447800"/>
            <a:ext cx="523875" cy="1524000"/>
          </a:xfrm>
          <a:prstGeom prst="rect">
            <a:avLst/>
          </a:prstGeom>
          <a:noFill/>
          <a:ln w="9525">
            <a:noFill/>
            <a:miter lim="800000"/>
            <a:headEnd/>
            <a:tailEnd/>
          </a:ln>
        </p:spPr>
        <p:txBody>
          <a:bodyPr vert="eaVert">
            <a:spAutoFit/>
          </a:bodyPr>
          <a:lstStyle/>
          <a:p>
            <a:pPr>
              <a:spcBef>
                <a:spcPct val="50000"/>
              </a:spcBef>
              <a:defRPr/>
            </a:pPr>
            <a:r>
              <a:rPr lang="ja-JP" altLang="en-US" sz="2200" dirty="0">
                <a:latin typeface="+mj-ea"/>
                <a:ea typeface="+mj-ea"/>
              </a:rPr>
              <a:t>原因の分析</a:t>
            </a:r>
          </a:p>
        </p:txBody>
      </p:sp>
      <p:sp>
        <p:nvSpPr>
          <p:cNvPr id="36880" name="Text Box 15"/>
          <p:cNvSpPr txBox="1">
            <a:spLocks noChangeArrowheads="1"/>
          </p:cNvSpPr>
          <p:nvPr/>
        </p:nvSpPr>
        <p:spPr bwMode="auto">
          <a:xfrm>
            <a:off x="6708775" y="5500688"/>
            <a:ext cx="1816100" cy="457200"/>
          </a:xfrm>
          <a:prstGeom prst="rect">
            <a:avLst/>
          </a:prstGeom>
          <a:noFill/>
          <a:ln w="9525">
            <a:noFill/>
            <a:miter lim="800000"/>
            <a:headEnd/>
            <a:tailEnd/>
          </a:ln>
        </p:spPr>
        <p:txBody>
          <a:bodyPr>
            <a:spAutoFit/>
          </a:bodyPr>
          <a:lstStyle/>
          <a:p>
            <a:pPr>
              <a:spcBef>
                <a:spcPct val="50000"/>
              </a:spcBef>
              <a:defRPr/>
            </a:pPr>
            <a:r>
              <a:rPr lang="ja-JP" altLang="en-US" sz="2400" dirty="0">
                <a:latin typeface="+mj-ea"/>
                <a:ea typeface="+mj-ea"/>
              </a:rPr>
              <a:t>第２期評価</a:t>
            </a:r>
          </a:p>
        </p:txBody>
      </p:sp>
      <p:sp>
        <p:nvSpPr>
          <p:cNvPr id="36881" name="Text Box 16"/>
          <p:cNvSpPr txBox="1">
            <a:spLocks noChangeArrowheads="1"/>
          </p:cNvSpPr>
          <p:nvPr/>
        </p:nvSpPr>
        <p:spPr bwMode="auto">
          <a:xfrm>
            <a:off x="7256463" y="2286000"/>
            <a:ext cx="554037" cy="2667000"/>
          </a:xfrm>
          <a:prstGeom prst="rect">
            <a:avLst/>
          </a:prstGeom>
          <a:noFill/>
          <a:ln w="9525">
            <a:noFill/>
            <a:miter lim="800000"/>
            <a:headEnd/>
            <a:tailEnd/>
          </a:ln>
        </p:spPr>
        <p:txBody>
          <a:bodyPr vert="eaVert">
            <a:spAutoFit/>
          </a:bodyPr>
          <a:lstStyle/>
          <a:p>
            <a:pPr>
              <a:spcBef>
                <a:spcPct val="50000"/>
              </a:spcBef>
              <a:defRPr/>
            </a:pPr>
            <a:r>
              <a:rPr lang="ja-JP" altLang="en-US" sz="2400" dirty="0">
                <a:latin typeface="+mj-ea"/>
                <a:ea typeface="+mj-ea"/>
              </a:rPr>
              <a:t>到達すべき状態</a:t>
            </a:r>
          </a:p>
        </p:txBody>
      </p:sp>
      <p:sp>
        <p:nvSpPr>
          <p:cNvPr id="36882" name="Text Box 17"/>
          <p:cNvSpPr txBox="1">
            <a:spLocks noChangeArrowheads="1"/>
          </p:cNvSpPr>
          <p:nvPr/>
        </p:nvSpPr>
        <p:spPr bwMode="auto">
          <a:xfrm>
            <a:off x="4398963" y="2852738"/>
            <a:ext cx="554037" cy="2260600"/>
          </a:xfrm>
          <a:prstGeom prst="rect">
            <a:avLst/>
          </a:prstGeom>
          <a:noFill/>
          <a:ln w="9525">
            <a:noFill/>
            <a:miter lim="800000"/>
            <a:headEnd/>
            <a:tailEnd/>
          </a:ln>
        </p:spPr>
        <p:txBody>
          <a:bodyPr vert="eaVert">
            <a:spAutoFit/>
          </a:bodyPr>
          <a:lstStyle/>
          <a:p>
            <a:pPr>
              <a:spcBef>
                <a:spcPct val="50000"/>
              </a:spcBef>
              <a:defRPr/>
            </a:pPr>
            <a:r>
              <a:rPr lang="ja-JP" altLang="en-US" sz="2400" dirty="0">
                <a:latin typeface="+mj-ea"/>
                <a:ea typeface="+mj-ea"/>
              </a:rPr>
              <a:t>到達すべき状態</a:t>
            </a:r>
          </a:p>
        </p:txBody>
      </p:sp>
      <p:sp>
        <p:nvSpPr>
          <p:cNvPr id="36883" name="Text Box 18"/>
          <p:cNvSpPr txBox="1">
            <a:spLocks noChangeArrowheads="1"/>
          </p:cNvSpPr>
          <p:nvPr/>
        </p:nvSpPr>
        <p:spPr bwMode="auto">
          <a:xfrm>
            <a:off x="1590675" y="3284538"/>
            <a:ext cx="554038" cy="1608137"/>
          </a:xfrm>
          <a:prstGeom prst="rect">
            <a:avLst/>
          </a:prstGeom>
          <a:noFill/>
          <a:ln w="9525">
            <a:noFill/>
            <a:miter lim="800000"/>
            <a:headEnd/>
            <a:tailEnd/>
          </a:ln>
        </p:spPr>
        <p:txBody>
          <a:bodyPr vert="eaVert">
            <a:spAutoFit/>
          </a:bodyPr>
          <a:lstStyle/>
          <a:p>
            <a:pPr>
              <a:spcBef>
                <a:spcPct val="50000"/>
              </a:spcBef>
              <a:defRPr/>
            </a:pPr>
            <a:r>
              <a:rPr lang="ja-JP" altLang="en-US" sz="2400" dirty="0">
                <a:latin typeface="+mj-ea"/>
                <a:ea typeface="+mj-ea"/>
              </a:rPr>
              <a:t>初期状態</a:t>
            </a:r>
          </a:p>
        </p:txBody>
      </p:sp>
      <p:sp>
        <p:nvSpPr>
          <p:cNvPr id="36884" name="Line 19"/>
          <p:cNvSpPr>
            <a:spLocks noChangeShapeType="1"/>
          </p:cNvSpPr>
          <p:nvPr/>
        </p:nvSpPr>
        <p:spPr bwMode="auto">
          <a:xfrm>
            <a:off x="3962400" y="2667000"/>
            <a:ext cx="1485900" cy="0"/>
          </a:xfrm>
          <a:prstGeom prst="line">
            <a:avLst/>
          </a:prstGeom>
          <a:noFill/>
          <a:ln w="9525">
            <a:solidFill>
              <a:schemeClr val="tx1"/>
            </a:solidFill>
            <a:prstDash val="dash"/>
            <a:round/>
            <a:headEnd/>
            <a:tailEnd/>
          </a:ln>
        </p:spPr>
        <p:txBody>
          <a:bodyPr/>
          <a:lstStyle/>
          <a:p>
            <a:pPr>
              <a:defRPr/>
            </a:pPr>
            <a:endParaRPr lang="ja-JP" altLang="en-US">
              <a:latin typeface="+mj-ea"/>
              <a:ea typeface="+mj-ea"/>
            </a:endParaRPr>
          </a:p>
        </p:txBody>
      </p:sp>
      <p:sp>
        <p:nvSpPr>
          <p:cNvPr id="36885" name="Line 20"/>
          <p:cNvSpPr>
            <a:spLocks noChangeShapeType="1"/>
          </p:cNvSpPr>
          <p:nvPr/>
        </p:nvSpPr>
        <p:spPr bwMode="auto">
          <a:xfrm>
            <a:off x="3632200" y="2667000"/>
            <a:ext cx="330200" cy="0"/>
          </a:xfrm>
          <a:prstGeom prst="line">
            <a:avLst/>
          </a:prstGeom>
          <a:noFill/>
          <a:ln w="9525">
            <a:solidFill>
              <a:schemeClr val="tx1"/>
            </a:solidFill>
            <a:round/>
            <a:headEnd/>
            <a:tailEnd type="triangle" w="med" len="med"/>
          </a:ln>
        </p:spPr>
        <p:txBody>
          <a:bodyPr/>
          <a:lstStyle/>
          <a:p>
            <a:pPr>
              <a:defRPr/>
            </a:pPr>
            <a:endParaRPr lang="ja-JP" altLang="en-US">
              <a:latin typeface="+mj-ea"/>
              <a:ea typeface="+mj-ea"/>
            </a:endParaRPr>
          </a:p>
        </p:txBody>
      </p:sp>
      <p:sp>
        <p:nvSpPr>
          <p:cNvPr id="36886" name="Line 21"/>
          <p:cNvSpPr>
            <a:spLocks noChangeShapeType="1"/>
          </p:cNvSpPr>
          <p:nvPr/>
        </p:nvSpPr>
        <p:spPr bwMode="auto">
          <a:xfrm>
            <a:off x="3714750" y="2209800"/>
            <a:ext cx="247650" cy="0"/>
          </a:xfrm>
          <a:prstGeom prst="line">
            <a:avLst/>
          </a:prstGeom>
          <a:noFill/>
          <a:ln w="9525">
            <a:solidFill>
              <a:schemeClr val="tx1"/>
            </a:solidFill>
            <a:round/>
            <a:headEnd/>
            <a:tailEnd type="triangle" w="med" len="med"/>
          </a:ln>
        </p:spPr>
        <p:txBody>
          <a:bodyPr/>
          <a:lstStyle/>
          <a:p>
            <a:pPr>
              <a:defRPr/>
            </a:pPr>
            <a:endParaRPr lang="ja-JP" altLang="en-US">
              <a:latin typeface="+mj-ea"/>
              <a:ea typeface="+mj-ea"/>
            </a:endParaRPr>
          </a:p>
        </p:txBody>
      </p:sp>
      <p:sp>
        <p:nvSpPr>
          <p:cNvPr id="36887" name="Line 22"/>
          <p:cNvSpPr>
            <a:spLocks noChangeShapeType="1"/>
          </p:cNvSpPr>
          <p:nvPr/>
        </p:nvSpPr>
        <p:spPr bwMode="auto">
          <a:xfrm>
            <a:off x="2146300" y="2209800"/>
            <a:ext cx="165100" cy="0"/>
          </a:xfrm>
          <a:prstGeom prst="line">
            <a:avLst/>
          </a:prstGeom>
          <a:noFill/>
          <a:ln w="9525">
            <a:solidFill>
              <a:schemeClr val="tx1"/>
            </a:solidFill>
            <a:round/>
            <a:headEnd/>
            <a:tailEnd/>
          </a:ln>
        </p:spPr>
        <p:txBody>
          <a:bodyPr/>
          <a:lstStyle/>
          <a:p>
            <a:pPr>
              <a:defRPr/>
            </a:pPr>
            <a:endParaRPr lang="ja-JP" altLang="en-US">
              <a:latin typeface="+mj-ea"/>
              <a:ea typeface="+mj-ea"/>
            </a:endParaRPr>
          </a:p>
        </p:txBody>
      </p:sp>
      <p:sp>
        <p:nvSpPr>
          <p:cNvPr id="36888" name="Line 23"/>
          <p:cNvSpPr>
            <a:spLocks noChangeShapeType="1"/>
          </p:cNvSpPr>
          <p:nvPr/>
        </p:nvSpPr>
        <p:spPr bwMode="auto">
          <a:xfrm>
            <a:off x="2146300" y="2209800"/>
            <a:ext cx="0" cy="457200"/>
          </a:xfrm>
          <a:prstGeom prst="line">
            <a:avLst/>
          </a:prstGeom>
          <a:noFill/>
          <a:ln w="9525">
            <a:solidFill>
              <a:schemeClr val="tx1"/>
            </a:solidFill>
            <a:round/>
            <a:headEnd/>
            <a:tailEnd/>
          </a:ln>
        </p:spPr>
        <p:txBody>
          <a:bodyPr/>
          <a:lstStyle/>
          <a:p>
            <a:pPr>
              <a:defRPr/>
            </a:pPr>
            <a:endParaRPr lang="ja-JP" altLang="en-US">
              <a:latin typeface="+mj-ea"/>
              <a:ea typeface="+mj-ea"/>
            </a:endParaRPr>
          </a:p>
        </p:txBody>
      </p:sp>
      <p:sp>
        <p:nvSpPr>
          <p:cNvPr id="36889" name="Line 24"/>
          <p:cNvSpPr>
            <a:spLocks noChangeShapeType="1"/>
          </p:cNvSpPr>
          <p:nvPr/>
        </p:nvSpPr>
        <p:spPr bwMode="auto">
          <a:xfrm>
            <a:off x="2146300" y="2667000"/>
            <a:ext cx="165100" cy="0"/>
          </a:xfrm>
          <a:prstGeom prst="line">
            <a:avLst/>
          </a:prstGeom>
          <a:noFill/>
          <a:ln w="9525">
            <a:solidFill>
              <a:schemeClr val="tx1"/>
            </a:solidFill>
            <a:round/>
            <a:headEnd/>
            <a:tailEnd/>
          </a:ln>
        </p:spPr>
        <p:txBody>
          <a:bodyPr/>
          <a:lstStyle/>
          <a:p>
            <a:pPr>
              <a:defRPr/>
            </a:pPr>
            <a:endParaRPr lang="ja-JP" altLang="en-US">
              <a:latin typeface="+mj-ea"/>
              <a:ea typeface="+mj-ea"/>
            </a:endParaRPr>
          </a:p>
        </p:txBody>
      </p:sp>
      <p:sp>
        <p:nvSpPr>
          <p:cNvPr id="36890" name="Line 25"/>
          <p:cNvSpPr>
            <a:spLocks noChangeShapeType="1"/>
          </p:cNvSpPr>
          <p:nvPr/>
        </p:nvSpPr>
        <p:spPr bwMode="auto">
          <a:xfrm>
            <a:off x="1898650" y="2438400"/>
            <a:ext cx="247650" cy="0"/>
          </a:xfrm>
          <a:prstGeom prst="line">
            <a:avLst/>
          </a:prstGeom>
          <a:noFill/>
          <a:ln w="9525">
            <a:solidFill>
              <a:schemeClr val="tx1"/>
            </a:solidFill>
            <a:round/>
            <a:headEnd/>
            <a:tailEnd type="triangle" w="med" len="med"/>
          </a:ln>
        </p:spPr>
        <p:txBody>
          <a:bodyPr/>
          <a:lstStyle/>
          <a:p>
            <a:pPr>
              <a:defRPr/>
            </a:pPr>
            <a:endParaRPr lang="ja-JP" altLang="en-US">
              <a:latin typeface="+mj-ea"/>
              <a:ea typeface="+mj-ea"/>
            </a:endParaRPr>
          </a:p>
        </p:txBody>
      </p:sp>
      <p:sp>
        <p:nvSpPr>
          <p:cNvPr id="36891" name="Line 26"/>
          <p:cNvSpPr>
            <a:spLocks noChangeShapeType="1"/>
          </p:cNvSpPr>
          <p:nvPr/>
        </p:nvSpPr>
        <p:spPr bwMode="auto">
          <a:xfrm>
            <a:off x="6191250" y="2895600"/>
            <a:ext cx="0" cy="685800"/>
          </a:xfrm>
          <a:prstGeom prst="line">
            <a:avLst/>
          </a:prstGeom>
          <a:noFill/>
          <a:ln w="9525">
            <a:solidFill>
              <a:schemeClr val="tx1"/>
            </a:solidFill>
            <a:round/>
            <a:headEnd/>
            <a:tailEnd type="triangle" w="med" len="med"/>
          </a:ln>
        </p:spPr>
        <p:txBody>
          <a:bodyPr/>
          <a:lstStyle/>
          <a:p>
            <a:pPr>
              <a:defRPr/>
            </a:pPr>
            <a:endParaRPr lang="ja-JP" altLang="en-US">
              <a:latin typeface="+mj-ea"/>
              <a:ea typeface="+mj-ea"/>
            </a:endParaRPr>
          </a:p>
        </p:txBody>
      </p:sp>
      <p:sp>
        <p:nvSpPr>
          <p:cNvPr id="36892" name="Line 27"/>
          <p:cNvSpPr>
            <a:spLocks noChangeShapeType="1"/>
          </p:cNvSpPr>
          <p:nvPr/>
        </p:nvSpPr>
        <p:spPr bwMode="auto">
          <a:xfrm>
            <a:off x="990600" y="5257800"/>
            <a:ext cx="7512050" cy="0"/>
          </a:xfrm>
          <a:prstGeom prst="line">
            <a:avLst/>
          </a:prstGeom>
          <a:noFill/>
          <a:ln w="9525">
            <a:solidFill>
              <a:schemeClr val="tx1"/>
            </a:solidFill>
            <a:round/>
            <a:headEnd/>
            <a:tailEnd/>
          </a:ln>
        </p:spPr>
        <p:txBody>
          <a:bodyPr/>
          <a:lstStyle/>
          <a:p>
            <a:pPr>
              <a:defRPr/>
            </a:pPr>
            <a:endParaRPr lang="ja-JP" altLang="en-US">
              <a:latin typeface="+mj-ea"/>
              <a:ea typeface="+mj-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54"/>
          <p:cNvSpPr>
            <a:spLocks noGrp="1" noChangeArrowheads="1"/>
          </p:cNvSpPr>
          <p:nvPr>
            <p:ph type="title" idx="4294967295"/>
          </p:nvPr>
        </p:nvSpPr>
        <p:spPr>
          <a:xfrm>
            <a:off x="1352550" y="260350"/>
            <a:ext cx="7239000" cy="6858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a:lstStyle/>
          <a:p>
            <a:pPr eaLnBrk="1" hangingPunct="1">
              <a:defRPr/>
            </a:pPr>
            <a:r>
              <a:rPr lang="ja-JP" altLang="en-US" sz="3200" b="1">
                <a:latin typeface="+mj-ea"/>
              </a:rPr>
              <a:t>サービス提供のプロセス</a:t>
            </a:r>
          </a:p>
        </p:txBody>
      </p:sp>
      <p:sp>
        <p:nvSpPr>
          <p:cNvPr id="63491" name="スライド番号プレースホルダ 4"/>
          <p:cNvSpPr txBox="1">
            <a:spLocks noGrp="1"/>
          </p:cNvSpPr>
          <p:nvPr/>
        </p:nvSpPr>
        <p:spPr bwMode="auto">
          <a:xfrm>
            <a:off x="7594600" y="6492875"/>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eaLnBrk="1" hangingPunct="1">
              <a:spcBef>
                <a:spcPct val="0"/>
              </a:spcBef>
              <a:buFontTx/>
              <a:buNone/>
            </a:pPr>
            <a:fld id="{13159D95-A1A1-4C64-9E9C-0E461D2878C6}" type="slidenum">
              <a:rPr lang="en-US" altLang="ja-JP" sz="1200">
                <a:solidFill>
                  <a:srgbClr val="898989"/>
                </a:solidFill>
                <a:latin typeface="ＭＳ Ｐゴシック" charset="-128"/>
              </a:rPr>
              <a:pPr algn="r" eaLnBrk="1" hangingPunct="1">
                <a:spcBef>
                  <a:spcPct val="0"/>
                </a:spcBef>
                <a:buFontTx/>
                <a:buNone/>
              </a:pPr>
              <a:t>4</a:t>
            </a:fld>
            <a:endParaRPr lang="en-US" altLang="ja-JP" sz="1200">
              <a:solidFill>
                <a:srgbClr val="898989"/>
              </a:solidFill>
              <a:latin typeface="ＭＳ Ｐゴシック" charset="-128"/>
            </a:endParaRPr>
          </a:p>
        </p:txBody>
      </p:sp>
      <p:sp>
        <p:nvSpPr>
          <p:cNvPr id="59396" name="Rectangle 6"/>
          <p:cNvSpPr>
            <a:spLocks noChangeArrowheads="1"/>
          </p:cNvSpPr>
          <p:nvPr/>
        </p:nvSpPr>
        <p:spPr bwMode="auto">
          <a:xfrm>
            <a:off x="24114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000" b="0">
                <a:latin typeface="+mj-ea"/>
                <a:ea typeface="+mj-ea"/>
              </a:rPr>
              <a:t>(2)</a:t>
            </a:r>
            <a:r>
              <a:rPr lang="ja-JP" altLang="en-US" sz="2000" b="0">
                <a:latin typeface="+mj-ea"/>
                <a:ea typeface="+mj-ea"/>
              </a:rPr>
              <a:t>アセスメント　　　　　　　</a:t>
            </a:r>
          </a:p>
        </p:txBody>
      </p:sp>
      <p:sp>
        <p:nvSpPr>
          <p:cNvPr id="59397" name="Rectangle 7"/>
          <p:cNvSpPr>
            <a:spLocks noChangeArrowheads="1"/>
          </p:cNvSpPr>
          <p:nvPr/>
        </p:nvSpPr>
        <p:spPr bwMode="auto">
          <a:xfrm>
            <a:off x="46974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000" b="0" dirty="0">
                <a:latin typeface="+mj-ea"/>
                <a:ea typeface="+mj-ea"/>
              </a:rPr>
              <a:t>(3)</a:t>
            </a:r>
            <a:r>
              <a:rPr lang="ja-JP" altLang="en-US" sz="2000" b="0" dirty="0">
                <a:latin typeface="+mj-ea"/>
                <a:ea typeface="+mj-ea"/>
              </a:rPr>
              <a:t>個別支援計画の作成過程　</a:t>
            </a:r>
          </a:p>
        </p:txBody>
      </p:sp>
      <p:sp>
        <p:nvSpPr>
          <p:cNvPr id="59398" name="Rectangle 9"/>
          <p:cNvSpPr>
            <a:spLocks noChangeArrowheads="1"/>
          </p:cNvSpPr>
          <p:nvPr/>
        </p:nvSpPr>
        <p:spPr bwMode="auto">
          <a:xfrm>
            <a:off x="52308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①</a:t>
            </a:r>
            <a:r>
              <a:rPr lang="ja-JP" altLang="en-US" sz="2000" b="0">
                <a:latin typeface="+mj-ea"/>
                <a:ea typeface="+mj-ea"/>
              </a:rPr>
              <a:t>到達目標の設定　　　　</a:t>
            </a:r>
          </a:p>
        </p:txBody>
      </p:sp>
      <p:sp>
        <p:nvSpPr>
          <p:cNvPr id="59399" name="Rectangle 10"/>
          <p:cNvSpPr>
            <a:spLocks noChangeArrowheads="1"/>
          </p:cNvSpPr>
          <p:nvPr/>
        </p:nvSpPr>
        <p:spPr bwMode="auto">
          <a:xfrm>
            <a:off x="35544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ja-JP" altLang="en-US" sz="2000" b="0">
                <a:latin typeface="+mj-ea"/>
                <a:ea typeface="+mj-ea"/>
              </a:rPr>
              <a:t>　　</a:t>
            </a:r>
            <a:r>
              <a:rPr lang="en-US" altLang="ja-JP" sz="2000" b="0">
                <a:latin typeface="+mj-ea"/>
                <a:ea typeface="+mj-ea"/>
              </a:rPr>
              <a:t>②</a:t>
            </a:r>
            <a:r>
              <a:rPr lang="ja-JP" altLang="en-US" sz="2000" b="0">
                <a:latin typeface="+mj-ea"/>
                <a:ea typeface="+mj-ea"/>
              </a:rPr>
              <a:t>ニーズの把握　</a:t>
            </a:r>
          </a:p>
        </p:txBody>
      </p:sp>
      <p:sp>
        <p:nvSpPr>
          <p:cNvPr id="59400" name="Rectangle 11"/>
          <p:cNvSpPr>
            <a:spLocks noChangeArrowheads="1"/>
          </p:cNvSpPr>
          <p:nvPr/>
        </p:nvSpPr>
        <p:spPr bwMode="auto">
          <a:xfrm>
            <a:off x="41640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③</a:t>
            </a:r>
            <a:r>
              <a:rPr lang="ja-JP" altLang="en-US" sz="2000" b="0">
                <a:latin typeface="+mj-ea"/>
                <a:ea typeface="+mj-ea"/>
              </a:rPr>
              <a:t>課題の整理　　　　　　</a:t>
            </a:r>
          </a:p>
        </p:txBody>
      </p:sp>
      <p:sp>
        <p:nvSpPr>
          <p:cNvPr id="59401" name="Line 34"/>
          <p:cNvSpPr>
            <a:spLocks noChangeShapeType="1"/>
          </p:cNvSpPr>
          <p:nvPr/>
        </p:nvSpPr>
        <p:spPr bwMode="auto">
          <a:xfrm>
            <a:off x="3100388" y="2133600"/>
            <a:ext cx="1219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59402" name="Line 35"/>
          <p:cNvSpPr>
            <a:spLocks noChangeShapeType="1"/>
          </p:cNvSpPr>
          <p:nvPr/>
        </p:nvSpPr>
        <p:spPr bwMode="auto">
          <a:xfrm>
            <a:off x="5226050" y="2155825"/>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59403" name="Rectangle 38"/>
          <p:cNvSpPr>
            <a:spLocks noChangeArrowheads="1"/>
          </p:cNvSpPr>
          <p:nvPr/>
        </p:nvSpPr>
        <p:spPr bwMode="auto">
          <a:xfrm>
            <a:off x="64500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defRPr/>
            </a:pPr>
            <a:r>
              <a:rPr lang="en-US" altLang="ja-JP" sz="2000" b="0">
                <a:latin typeface="+mj-ea"/>
                <a:ea typeface="+mj-ea"/>
              </a:rPr>
              <a:t>(4)</a:t>
            </a:r>
            <a:r>
              <a:rPr lang="ja-JP" altLang="en-US" sz="2000" b="0">
                <a:latin typeface="+mj-ea"/>
                <a:ea typeface="+mj-ea"/>
              </a:rPr>
              <a:t>個別支援計画の実施　</a:t>
            </a:r>
          </a:p>
        </p:txBody>
      </p:sp>
      <p:sp>
        <p:nvSpPr>
          <p:cNvPr id="59404" name="Line 40"/>
          <p:cNvSpPr>
            <a:spLocks noChangeShapeType="1"/>
          </p:cNvSpPr>
          <p:nvPr/>
        </p:nvSpPr>
        <p:spPr bwMode="auto">
          <a:xfrm>
            <a:off x="8045450" y="2155825"/>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59405" name="Rectangle 41"/>
          <p:cNvSpPr>
            <a:spLocks noChangeArrowheads="1"/>
          </p:cNvSpPr>
          <p:nvPr/>
        </p:nvSpPr>
        <p:spPr bwMode="auto">
          <a:xfrm>
            <a:off x="58404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②</a:t>
            </a:r>
            <a:r>
              <a:rPr lang="ja-JP" altLang="en-US" sz="2000" b="0">
                <a:latin typeface="+mj-ea"/>
                <a:ea typeface="+mj-ea"/>
              </a:rPr>
              <a:t>個別支援計画の作成　</a:t>
            </a:r>
          </a:p>
        </p:txBody>
      </p:sp>
      <p:sp>
        <p:nvSpPr>
          <p:cNvPr id="59406" name="Rectangle 42"/>
          <p:cNvSpPr>
            <a:spLocks noChangeArrowheads="1"/>
          </p:cNvSpPr>
          <p:nvPr/>
        </p:nvSpPr>
        <p:spPr bwMode="auto">
          <a:xfrm>
            <a:off x="29448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①</a:t>
            </a:r>
            <a:r>
              <a:rPr lang="ja-JP" altLang="en-US" sz="2000" b="0">
                <a:latin typeface="+mj-ea"/>
                <a:ea typeface="+mj-ea"/>
              </a:rPr>
              <a:t>初期状態の把握　　　</a:t>
            </a:r>
          </a:p>
        </p:txBody>
      </p:sp>
      <p:sp>
        <p:nvSpPr>
          <p:cNvPr id="59407" name="Line 44"/>
          <p:cNvSpPr>
            <a:spLocks noChangeShapeType="1"/>
          </p:cNvSpPr>
          <p:nvPr/>
        </p:nvSpPr>
        <p:spPr bwMode="auto">
          <a:xfrm>
            <a:off x="6978650" y="2155825"/>
            <a:ext cx="233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59408" name="Rectangle 49"/>
          <p:cNvSpPr>
            <a:spLocks noChangeArrowheads="1"/>
          </p:cNvSpPr>
          <p:nvPr/>
        </p:nvSpPr>
        <p:spPr bwMode="auto">
          <a:xfrm>
            <a:off x="73644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defRPr/>
            </a:pPr>
            <a:r>
              <a:rPr lang="en-US" altLang="ja-JP" sz="2000" b="0">
                <a:latin typeface="+mj-ea"/>
                <a:ea typeface="+mj-ea"/>
              </a:rPr>
              <a:t>(5)</a:t>
            </a:r>
            <a:r>
              <a:rPr lang="ja-JP" altLang="en-US" sz="2000" b="0">
                <a:latin typeface="+mj-ea"/>
                <a:ea typeface="+mj-ea"/>
              </a:rPr>
              <a:t>中間評価と修正　　　　</a:t>
            </a:r>
          </a:p>
        </p:txBody>
      </p:sp>
      <p:sp>
        <p:nvSpPr>
          <p:cNvPr id="59409" name="Rectangle 50"/>
          <p:cNvSpPr>
            <a:spLocks noChangeArrowheads="1"/>
          </p:cNvSpPr>
          <p:nvPr/>
        </p:nvSpPr>
        <p:spPr bwMode="auto">
          <a:xfrm>
            <a:off x="14970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2000" b="0">
                <a:latin typeface="+mj-ea"/>
                <a:ea typeface="+mj-ea"/>
              </a:rPr>
              <a:t>(1)</a:t>
            </a:r>
            <a:r>
              <a:rPr lang="ja-JP" altLang="en-US" sz="2000" b="0">
                <a:latin typeface="+mj-ea"/>
                <a:ea typeface="+mj-ea"/>
              </a:rPr>
              <a:t>初期面接時の状況把握</a:t>
            </a:r>
          </a:p>
        </p:txBody>
      </p:sp>
      <p:sp>
        <p:nvSpPr>
          <p:cNvPr id="59410" name="Rectangle 51"/>
          <p:cNvSpPr>
            <a:spLocks noChangeArrowheads="1"/>
          </p:cNvSpPr>
          <p:nvPr/>
        </p:nvSpPr>
        <p:spPr bwMode="auto">
          <a:xfrm>
            <a:off x="9269413" y="1412875"/>
            <a:ext cx="466725" cy="3600450"/>
          </a:xfrm>
          <a:prstGeom prst="rect">
            <a:avLst/>
          </a:prstGeom>
          <a:solidFill>
            <a:srgbClr val="FFFF99"/>
          </a:soli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50000"/>
              </a:spcBef>
              <a:buFontTx/>
              <a:buNone/>
              <a:defRPr/>
            </a:pPr>
            <a:r>
              <a:rPr lang="en-US" altLang="ja-JP" sz="2000" b="0">
                <a:latin typeface="+mj-ea"/>
                <a:ea typeface="+mj-ea"/>
              </a:rPr>
              <a:t>(6)</a:t>
            </a:r>
            <a:r>
              <a:rPr lang="ja-JP" altLang="en-US" sz="2000" b="0">
                <a:latin typeface="+mj-ea"/>
                <a:ea typeface="+mj-ea"/>
              </a:rPr>
              <a:t>終期評価　　　　　　　</a:t>
            </a:r>
          </a:p>
        </p:txBody>
      </p:sp>
      <p:sp>
        <p:nvSpPr>
          <p:cNvPr id="59411" name="Rectangle 52"/>
          <p:cNvSpPr>
            <a:spLocks noChangeArrowheads="1"/>
          </p:cNvSpPr>
          <p:nvPr/>
        </p:nvSpPr>
        <p:spPr bwMode="auto">
          <a:xfrm>
            <a:off x="2955925" y="5859463"/>
            <a:ext cx="6677025" cy="522287"/>
          </a:xfrm>
          <a:prstGeom prst="rect">
            <a:avLst/>
          </a:prstGeom>
          <a:solidFill>
            <a:srgbClr val="4F81BD">
              <a:alpha val="54117"/>
            </a:srgbClr>
          </a:solidFill>
          <a:ln w="9525" algn="ctr">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defRPr/>
            </a:pPr>
            <a:r>
              <a:rPr lang="ja-JP" altLang="en-US" sz="2000" b="0">
                <a:latin typeface="+mj-ea"/>
                <a:ea typeface="+mj-ea"/>
              </a:rPr>
              <a:t>支　　　　　援　　　　　会　　　　　議</a:t>
            </a:r>
          </a:p>
        </p:txBody>
      </p:sp>
      <p:sp>
        <p:nvSpPr>
          <p:cNvPr id="59412" name="Rectangle 55"/>
          <p:cNvSpPr>
            <a:spLocks noChangeArrowheads="1"/>
          </p:cNvSpPr>
          <p:nvPr/>
        </p:nvSpPr>
        <p:spPr bwMode="auto">
          <a:xfrm>
            <a:off x="79740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ja-JP" altLang="en-US" sz="2000" b="0">
                <a:latin typeface="+mj-ea"/>
                <a:ea typeface="+mj-ea"/>
              </a:rPr>
              <a:t>　　　　　　　　①支援計画の中間評価　　　　　　　　　</a:t>
            </a:r>
          </a:p>
        </p:txBody>
      </p:sp>
      <p:sp>
        <p:nvSpPr>
          <p:cNvPr id="59413" name="Rectangle 56"/>
          <p:cNvSpPr>
            <a:spLocks noChangeArrowheads="1"/>
          </p:cNvSpPr>
          <p:nvPr/>
        </p:nvSpPr>
        <p:spPr bwMode="auto">
          <a:xfrm>
            <a:off x="8583613" y="2349500"/>
            <a:ext cx="468312" cy="3311525"/>
          </a:xfrm>
          <a:prstGeom prst="rect">
            <a:avLst/>
          </a:prstGeom>
          <a:gradFill rotWithShape="1">
            <a:gsLst>
              <a:gs pos="0">
                <a:srgbClr val="FFFF66">
                  <a:alpha val="70000"/>
                </a:srgbClr>
              </a:gs>
              <a:gs pos="100000">
                <a:srgbClr val="CC99FF"/>
              </a:gs>
            </a:gsLst>
            <a:lin ang="5400000" scaled="1"/>
          </a:gradFill>
          <a:ln w="9525">
            <a:solidFill>
              <a:schemeClr val="tx1"/>
            </a:solidFill>
            <a:miter lim="800000"/>
            <a:headEnd/>
            <a:tailEnd/>
          </a:ln>
        </p:spPr>
        <p:txBody>
          <a:bodyPr vert="eaVert"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defRPr/>
            </a:pPr>
            <a:r>
              <a:rPr lang="en-US" altLang="ja-JP" sz="2000" b="0">
                <a:latin typeface="+mj-ea"/>
                <a:ea typeface="+mj-ea"/>
              </a:rPr>
              <a:t>②</a:t>
            </a:r>
            <a:r>
              <a:rPr lang="ja-JP" altLang="en-US" sz="2000" b="0">
                <a:latin typeface="+mj-ea"/>
                <a:ea typeface="+mj-ea"/>
              </a:rPr>
              <a:t>支援計画の修正　　　　</a:t>
            </a:r>
          </a:p>
        </p:txBody>
      </p:sp>
      <p:sp>
        <p:nvSpPr>
          <p:cNvPr id="59414" name="Line 44"/>
          <p:cNvSpPr>
            <a:spLocks noChangeShapeType="1"/>
          </p:cNvSpPr>
          <p:nvPr/>
        </p:nvSpPr>
        <p:spPr bwMode="auto">
          <a:xfrm>
            <a:off x="2085975" y="2133600"/>
            <a:ext cx="23336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1" hangingPunct="1">
              <a:defRPr/>
            </a:pPr>
            <a:endParaRPr lang="ja-JP" altLang="en-US">
              <a:latin typeface="+mj-ea"/>
              <a:ea typeface="+mj-ea"/>
            </a:endParaRPr>
          </a:p>
        </p:txBody>
      </p:sp>
      <p:sp>
        <p:nvSpPr>
          <p:cNvPr id="23" name="Rectangle 50"/>
          <p:cNvSpPr>
            <a:spLocks noChangeArrowheads="1"/>
          </p:cNvSpPr>
          <p:nvPr/>
        </p:nvSpPr>
        <p:spPr bwMode="auto">
          <a:xfrm>
            <a:off x="200025" y="2514600"/>
            <a:ext cx="920750" cy="360045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anchor="ctr"/>
          <a:lstStyle/>
          <a:p>
            <a:pPr algn="ctr" eaLnBrk="1" hangingPunct="1">
              <a:defRPr/>
            </a:pPr>
            <a:r>
              <a:rPr lang="ja-JP" altLang="en-US" sz="2000" b="0" dirty="0">
                <a:latin typeface="+mj-ea"/>
                <a:ea typeface="+mj-ea"/>
              </a:rPr>
              <a:t>相談支援事業者　</a:t>
            </a:r>
            <a:endParaRPr lang="en-US" altLang="ja-JP" sz="2000" b="0" dirty="0">
              <a:latin typeface="+mj-ea"/>
              <a:ea typeface="+mj-ea"/>
            </a:endParaRPr>
          </a:p>
          <a:p>
            <a:pPr algn="ctr" eaLnBrk="1" hangingPunct="1">
              <a:defRPr/>
            </a:pPr>
            <a:r>
              <a:rPr lang="ja-JP" altLang="en-US" sz="2000" b="0" dirty="0">
                <a:latin typeface="+mj-ea"/>
                <a:ea typeface="+mj-ea"/>
              </a:rPr>
              <a:t>（サービス等利用計画案）</a:t>
            </a:r>
          </a:p>
        </p:txBody>
      </p:sp>
      <p:sp>
        <p:nvSpPr>
          <p:cNvPr id="24" name="右矢印 23"/>
          <p:cNvSpPr/>
          <p:nvPr/>
        </p:nvSpPr>
        <p:spPr>
          <a:xfrm>
            <a:off x="1208088" y="3068638"/>
            <a:ext cx="215900" cy="1081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latin typeface="+mj-ea"/>
              <a:ea typeface="+mj-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AutoShape 2"/>
          <p:cNvSpPr>
            <a:spLocks noChangeArrowheads="1"/>
          </p:cNvSpPr>
          <p:nvPr/>
        </p:nvSpPr>
        <p:spPr bwMode="auto">
          <a:xfrm>
            <a:off x="990600" y="304800"/>
            <a:ext cx="7416800" cy="57626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(6)</a:t>
            </a:r>
            <a:r>
              <a:rPr lang="ja-JP" altLang="en-US" sz="2800" b="0">
                <a:latin typeface="HGP創英角ｺﾞｼｯｸUB" pitchFamily="50" charset="-128"/>
                <a:ea typeface="HGP創英角ｺﾞｼｯｸUB" pitchFamily="50" charset="-128"/>
              </a:rPr>
              <a:t>終 期 評 価</a:t>
            </a:r>
          </a:p>
        </p:txBody>
      </p:sp>
      <p:sp>
        <p:nvSpPr>
          <p:cNvPr id="37892" name="Rectangle 3"/>
          <p:cNvSpPr>
            <a:spLocks noChangeArrowheads="1"/>
          </p:cNvSpPr>
          <p:nvPr/>
        </p:nvSpPr>
        <p:spPr bwMode="auto">
          <a:xfrm>
            <a:off x="381000" y="1384300"/>
            <a:ext cx="9288463"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支援目標達成度を含めた</a:t>
            </a:r>
            <a:r>
              <a:rPr lang="ja-JP" altLang="en-US" sz="2000" dirty="0">
                <a:solidFill>
                  <a:srgbClr val="7030A0"/>
                </a:solidFill>
                <a:latin typeface="+mj-ea"/>
                <a:ea typeface="+mj-ea"/>
              </a:rPr>
              <a:t>個別支援計画全体を客観的に評価</a:t>
            </a:r>
          </a:p>
          <a:p>
            <a:pPr>
              <a:lnSpc>
                <a:spcPct val="90000"/>
              </a:lnSpc>
              <a:spcAft>
                <a:spcPct val="15000"/>
              </a:spcAft>
              <a:defRPr/>
            </a:pPr>
            <a:r>
              <a:rPr lang="ja-JP" altLang="en-US" sz="2000" dirty="0">
                <a:latin typeface="+mj-ea"/>
                <a:ea typeface="+mj-ea"/>
              </a:rPr>
              <a:t>・　利用者の</a:t>
            </a:r>
            <a:r>
              <a:rPr lang="ja-JP" altLang="en-US" sz="2000" dirty="0">
                <a:solidFill>
                  <a:srgbClr val="7030A0"/>
                </a:solidFill>
                <a:latin typeface="+mj-ea"/>
                <a:ea typeface="+mj-ea"/>
              </a:rPr>
              <a:t>状態の変化・満足度</a:t>
            </a:r>
            <a:r>
              <a:rPr lang="ja-JP" altLang="en-US" sz="2000" dirty="0">
                <a:latin typeface="+mj-ea"/>
                <a:ea typeface="+mj-ea"/>
              </a:rPr>
              <a:t>などの観点から評価</a:t>
            </a:r>
          </a:p>
          <a:p>
            <a:pPr>
              <a:lnSpc>
                <a:spcPct val="90000"/>
              </a:lnSpc>
              <a:spcAft>
                <a:spcPct val="15000"/>
              </a:spcAft>
              <a:defRPr/>
            </a:pPr>
            <a:r>
              <a:rPr lang="ja-JP" altLang="en-US" sz="2000" dirty="0">
                <a:latin typeface="+mj-ea"/>
                <a:ea typeface="+mj-ea"/>
              </a:rPr>
              <a:t>・　次回の個別支援計画作成に評価を活かす</a:t>
            </a:r>
          </a:p>
        </p:txBody>
      </p:sp>
      <p:sp>
        <p:nvSpPr>
          <p:cNvPr id="37893" name="Rectangle 4"/>
          <p:cNvSpPr>
            <a:spLocks noChangeArrowheads="1"/>
          </p:cNvSpPr>
          <p:nvPr/>
        </p:nvSpPr>
        <p:spPr bwMode="auto">
          <a:xfrm>
            <a:off x="228600" y="2595563"/>
            <a:ext cx="18288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37894" name="Rectangle 6"/>
          <p:cNvSpPr>
            <a:spLocks noChangeArrowheads="1"/>
          </p:cNvSpPr>
          <p:nvPr/>
        </p:nvSpPr>
        <p:spPr bwMode="auto">
          <a:xfrm>
            <a:off x="228600" y="5338763"/>
            <a:ext cx="19050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37895" name="Text Box 8"/>
          <p:cNvSpPr txBox="1">
            <a:spLocks noChangeArrowheads="1"/>
          </p:cNvSpPr>
          <p:nvPr/>
        </p:nvSpPr>
        <p:spPr bwMode="auto">
          <a:xfrm>
            <a:off x="609600" y="5872163"/>
            <a:ext cx="2286000" cy="293687"/>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・終期評価表　　　　</a:t>
            </a:r>
          </a:p>
        </p:txBody>
      </p:sp>
      <p:sp>
        <p:nvSpPr>
          <p:cNvPr id="37896" name="Rectangle 9"/>
          <p:cNvSpPr>
            <a:spLocks noChangeArrowheads="1"/>
          </p:cNvSpPr>
          <p:nvPr/>
        </p:nvSpPr>
        <p:spPr bwMode="auto">
          <a:xfrm>
            <a:off x="0" y="3014663"/>
            <a:ext cx="9906000" cy="2233612"/>
          </a:xfrm>
          <a:prstGeom prst="rect">
            <a:avLst/>
          </a:prstGeom>
          <a:noFill/>
          <a:ln w="12700">
            <a:noFill/>
            <a:miter lim="800000"/>
            <a:headEnd/>
            <a:tailEnd/>
          </a:ln>
        </p:spPr>
        <p:txBody>
          <a:bodyPr lIns="74295" tIns="8890" rIns="74295" bIns="8890">
            <a:spAutoFit/>
          </a:bodyPr>
          <a:lstStyle/>
          <a:p>
            <a:pPr indent="304800" algn="just">
              <a:tabLst>
                <a:tab pos="838200" algn="l"/>
              </a:tabLst>
              <a:defRPr/>
            </a:pPr>
            <a:r>
              <a:rPr lang="ja-JP" altLang="en-US" dirty="0">
                <a:solidFill>
                  <a:srgbClr val="000000"/>
                </a:solidFill>
                <a:latin typeface="+mj-ea"/>
                <a:ea typeface="+mj-ea"/>
              </a:rPr>
              <a:t>　　・　</a:t>
            </a:r>
            <a:r>
              <a:rPr lang="ja-JP" altLang="en-US" dirty="0">
                <a:solidFill>
                  <a:srgbClr val="7030A0"/>
                </a:solidFill>
                <a:latin typeface="+mj-ea"/>
                <a:ea typeface="+mj-ea"/>
              </a:rPr>
              <a:t>支援目標に達したか</a:t>
            </a:r>
            <a:r>
              <a:rPr lang="ja-JP" altLang="en-US" dirty="0">
                <a:solidFill>
                  <a:srgbClr val="000000"/>
                </a:solidFill>
                <a:latin typeface="+mj-ea"/>
                <a:ea typeface="+mj-ea"/>
              </a:rPr>
              <a:t>を評価</a:t>
            </a:r>
          </a:p>
          <a:p>
            <a:pPr indent="304800" algn="just">
              <a:tabLst>
                <a:tab pos="838200" algn="l"/>
              </a:tabLst>
              <a:defRPr/>
            </a:pPr>
            <a:r>
              <a:rPr lang="ja-JP" altLang="en-US" dirty="0">
                <a:solidFill>
                  <a:srgbClr val="000000"/>
                </a:solidFill>
                <a:latin typeface="+mj-ea"/>
                <a:ea typeface="+mj-ea"/>
              </a:rPr>
              <a:t>　　・　目標が達成されなかったらどの段階まで達成されたか評価</a:t>
            </a:r>
            <a:endParaRPr lang="ja-JP" altLang="en-US" dirty="0">
              <a:latin typeface="+mj-ea"/>
              <a:ea typeface="+mj-ea"/>
            </a:endParaRPr>
          </a:p>
          <a:p>
            <a:pPr indent="304800" algn="just">
              <a:tabLst>
                <a:tab pos="838200" algn="l"/>
              </a:tabLst>
              <a:defRPr/>
            </a:pPr>
            <a:r>
              <a:rPr lang="ja-JP" altLang="en-US" dirty="0">
                <a:solidFill>
                  <a:srgbClr val="000000"/>
                </a:solidFill>
                <a:latin typeface="+mj-ea"/>
                <a:ea typeface="+mj-ea"/>
              </a:rPr>
              <a:t>　　・　サービス提供はスムーズに行われたか評価</a:t>
            </a:r>
          </a:p>
          <a:p>
            <a:pPr indent="304800" algn="just">
              <a:tabLst>
                <a:tab pos="838200" algn="l"/>
              </a:tabLst>
              <a:defRPr/>
            </a:pPr>
            <a:r>
              <a:rPr lang="ja-JP" altLang="en-US" dirty="0">
                <a:solidFill>
                  <a:srgbClr val="000000"/>
                </a:solidFill>
                <a:latin typeface="+mj-ea"/>
                <a:ea typeface="+mj-ea"/>
              </a:rPr>
              <a:t>　　・　スムーズでなかった場合</a:t>
            </a:r>
            <a:r>
              <a:rPr lang="ja-JP" altLang="en-US" dirty="0">
                <a:solidFill>
                  <a:srgbClr val="7030A0"/>
                </a:solidFill>
                <a:latin typeface="+mj-ea"/>
                <a:ea typeface="+mj-ea"/>
              </a:rPr>
              <a:t>どこに原因があったか</a:t>
            </a:r>
            <a:r>
              <a:rPr lang="ja-JP" altLang="en-US" dirty="0">
                <a:solidFill>
                  <a:srgbClr val="000000"/>
                </a:solidFill>
                <a:latin typeface="+mj-ea"/>
                <a:ea typeface="+mj-ea"/>
              </a:rPr>
              <a:t>評価</a:t>
            </a:r>
            <a:endParaRPr lang="ja-JP" altLang="en-US" dirty="0">
              <a:latin typeface="+mj-ea"/>
              <a:ea typeface="+mj-ea"/>
            </a:endParaRPr>
          </a:p>
          <a:p>
            <a:pPr indent="304800" algn="just">
              <a:tabLst>
                <a:tab pos="838200" algn="l"/>
              </a:tabLst>
              <a:defRPr/>
            </a:pPr>
            <a:r>
              <a:rPr lang="ja-JP" altLang="en-US" dirty="0">
                <a:solidFill>
                  <a:srgbClr val="000000"/>
                </a:solidFill>
                <a:latin typeface="+mj-ea"/>
                <a:ea typeface="+mj-ea"/>
              </a:rPr>
              <a:t>　　・　サービス提供を受けた利用者はどのように変化したか</a:t>
            </a:r>
            <a:endParaRPr lang="ja-JP" altLang="en-US" dirty="0">
              <a:latin typeface="+mj-ea"/>
              <a:ea typeface="+mj-ea"/>
            </a:endParaRPr>
          </a:p>
          <a:p>
            <a:pPr indent="304800" algn="just">
              <a:tabLst>
                <a:tab pos="838200" algn="l"/>
              </a:tabLst>
              <a:defRPr/>
            </a:pPr>
            <a:r>
              <a:rPr lang="ja-JP" altLang="en-US" dirty="0">
                <a:solidFill>
                  <a:srgbClr val="000000"/>
                </a:solidFill>
                <a:latin typeface="+mj-ea"/>
                <a:ea typeface="+mj-ea"/>
              </a:rPr>
              <a:t>　　・　利用者は提供されたサービスについてどのような気持ちをもっているか</a:t>
            </a:r>
          </a:p>
          <a:p>
            <a:pPr indent="304800" algn="just">
              <a:tabLst>
                <a:tab pos="838200" algn="l"/>
              </a:tabLst>
              <a:defRPr/>
            </a:pPr>
            <a:r>
              <a:rPr lang="ja-JP" altLang="en-US" dirty="0">
                <a:solidFill>
                  <a:srgbClr val="000000"/>
                </a:solidFill>
                <a:latin typeface="+mj-ea"/>
                <a:ea typeface="+mj-ea"/>
              </a:rPr>
              <a:t>　　　　（</a:t>
            </a:r>
            <a:r>
              <a:rPr lang="ja-JP" altLang="en-US" dirty="0">
                <a:solidFill>
                  <a:srgbClr val="7030A0"/>
                </a:solidFill>
                <a:latin typeface="+mj-ea"/>
                <a:ea typeface="+mj-ea"/>
              </a:rPr>
              <a:t>満足度はどうか</a:t>
            </a:r>
            <a:r>
              <a:rPr lang="ja-JP" altLang="en-US" dirty="0">
                <a:solidFill>
                  <a:srgbClr val="000000"/>
                </a:solidFill>
                <a:latin typeface="+mj-ea"/>
                <a:ea typeface="+mj-ea"/>
              </a:rPr>
              <a:t>）評価</a:t>
            </a:r>
            <a:endParaRPr lang="ja-JP" altLang="en-US" dirty="0">
              <a:latin typeface="+mj-ea"/>
              <a:ea typeface="+mj-ea"/>
            </a:endParaRPr>
          </a:p>
          <a:p>
            <a:pPr indent="304800">
              <a:tabLst>
                <a:tab pos="838200" algn="l"/>
              </a:tabLst>
              <a:defRPr/>
            </a:pPr>
            <a:r>
              <a:rPr lang="ja-JP" altLang="en-US" dirty="0">
                <a:solidFill>
                  <a:srgbClr val="000000"/>
                </a:solidFill>
                <a:latin typeface="+mj-ea"/>
                <a:ea typeface="+mj-ea"/>
              </a:rPr>
              <a:t>　　・　次の目標設定を含め終期評価表を作成し、チームにフイードバックする</a:t>
            </a:r>
            <a:r>
              <a:rPr lang="ja-JP" altLang="en-US" dirty="0">
                <a:latin typeface="+mj-ea"/>
                <a:ea typeface="+mj-ea"/>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2"/>
          <p:cNvSpPr>
            <a:spLocks noChangeArrowheads="1"/>
          </p:cNvSpPr>
          <p:nvPr/>
        </p:nvSpPr>
        <p:spPr bwMode="auto">
          <a:xfrm>
            <a:off x="428625" y="549275"/>
            <a:ext cx="9001125" cy="358775"/>
          </a:xfrm>
          <a:prstGeom prst="parallelogram">
            <a:avLst>
              <a:gd name="adj" fmla="val 102501"/>
            </a:avLst>
          </a:prstGeom>
          <a:gradFill rotWithShape="1">
            <a:gsLst>
              <a:gs pos="0">
                <a:schemeClr val="accent1">
                  <a:gamma/>
                  <a:tint val="0"/>
                  <a:invGamma/>
                </a:schemeClr>
              </a:gs>
              <a:gs pos="100000">
                <a:schemeClr val="accent1"/>
              </a:gs>
            </a:gsLst>
            <a:lin ang="5400000" scaled="1"/>
          </a:gradFill>
          <a:ln w="12700" algn="ctr">
            <a:noFill/>
            <a:miter lim="800000"/>
            <a:headEnd/>
            <a:tailEnd/>
          </a:ln>
          <a:effectLst/>
        </p:spPr>
        <p:txBody>
          <a:bodyPr wrap="none" lIns="74281" tIns="8888" rIns="74281" bIns="8888" anchor="ctr"/>
          <a:lstStyle/>
          <a:p>
            <a:pPr>
              <a:defRPr/>
            </a:pPr>
            <a:endParaRPr lang="ja-JP" altLang="en-US" sz="2400" dirty="0">
              <a:solidFill>
                <a:srgbClr val="000000"/>
              </a:solidFill>
              <a:latin typeface="Times New Roman" pitchFamily="18" charset="0"/>
              <a:ea typeface="ＭＳ Ｐゴシック" panose="020B0600070205080204" pitchFamily="50" charset="-128"/>
            </a:endParaRPr>
          </a:p>
        </p:txBody>
      </p:sp>
      <p:sp>
        <p:nvSpPr>
          <p:cNvPr id="28" name="正方形/長方形 27"/>
          <p:cNvSpPr/>
          <p:nvPr/>
        </p:nvSpPr>
        <p:spPr>
          <a:xfrm>
            <a:off x="273050" y="1700213"/>
            <a:ext cx="9432925" cy="453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139268" name="Text Box 3"/>
          <p:cNvSpPr txBox="1">
            <a:spLocks noChangeArrowheads="1"/>
          </p:cNvSpPr>
          <p:nvPr/>
        </p:nvSpPr>
        <p:spPr bwMode="auto">
          <a:xfrm>
            <a:off x="1208088" y="115888"/>
            <a:ext cx="73453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3600" b="0">
                <a:latin typeface="HGP創英角ｺﾞｼｯｸUB" pitchFamily="50" charset="-128"/>
                <a:ea typeface="HGP創英角ｺﾞｼｯｸUB" pitchFamily="50" charset="-128"/>
              </a:rPr>
              <a:t>初期評価から中間・終期評価</a:t>
            </a:r>
          </a:p>
        </p:txBody>
      </p:sp>
      <p:grpSp>
        <p:nvGrpSpPr>
          <p:cNvPr id="2" name="Group 21"/>
          <p:cNvGrpSpPr>
            <a:grpSpLocks/>
          </p:cNvGrpSpPr>
          <p:nvPr/>
        </p:nvGrpSpPr>
        <p:grpSpPr bwMode="auto">
          <a:xfrm>
            <a:off x="7666607" y="2420888"/>
            <a:ext cx="1966913" cy="2886075"/>
            <a:chOff x="1536" y="1641"/>
            <a:chExt cx="816" cy="1671"/>
          </a:xfrm>
          <a:effectLst>
            <a:outerShdw blurRad="50800" dist="38100" dir="2700000" algn="tl" rotWithShape="0">
              <a:prstClr val="black">
                <a:alpha val="40000"/>
              </a:prstClr>
            </a:outerShdw>
          </a:effectLst>
        </p:grpSpPr>
        <p:sp>
          <p:nvSpPr>
            <p:cNvPr id="358422" name="AutoShape 22"/>
            <p:cNvSpPr>
              <a:spLocks noChangeArrowheads="1"/>
            </p:cNvSpPr>
            <p:nvPr/>
          </p:nvSpPr>
          <p:spPr bwMode="auto">
            <a:xfrm>
              <a:off x="1536" y="1641"/>
              <a:ext cx="816" cy="1671"/>
            </a:xfrm>
            <a:prstGeom prst="roundRect">
              <a:avLst>
                <a:gd name="adj" fmla="val 10000"/>
              </a:avLst>
            </a:prstGeom>
            <a:solidFill>
              <a:srgbClr val="CCFFFF"/>
            </a:solidFill>
            <a:ln w="9525">
              <a:solidFill>
                <a:schemeClr val="tx1"/>
              </a:solidFill>
              <a:round/>
              <a:headEnd/>
              <a:tailEnd/>
            </a:ln>
            <a:effectLst>
              <a:outerShdw dist="71842" dir="2700000" algn="ctr" rotWithShape="0">
                <a:schemeClr val="bg2"/>
              </a:outerShdw>
            </a:effectLst>
          </p:spPr>
          <p:txBody>
            <a:bodyPr wrap="none" anchor="ctr"/>
            <a:lstStyle/>
            <a:p>
              <a:pPr>
                <a:defRPr/>
              </a:pPr>
              <a:endParaRPr lang="ja-JP" altLang="en-US">
                <a:latin typeface="+mj-ea"/>
                <a:ea typeface="+mj-ea"/>
              </a:endParaRPr>
            </a:p>
          </p:txBody>
        </p:sp>
        <p:sp>
          <p:nvSpPr>
            <p:cNvPr id="38939" name="Text Box 23"/>
            <p:cNvSpPr txBox="1">
              <a:spLocks noChangeArrowheads="1"/>
            </p:cNvSpPr>
            <p:nvPr/>
          </p:nvSpPr>
          <p:spPr bwMode="auto">
            <a:xfrm>
              <a:off x="1589" y="1834"/>
              <a:ext cx="728" cy="535"/>
            </a:xfrm>
            <a:prstGeom prst="rect">
              <a:avLst/>
            </a:prstGeom>
            <a:solidFill>
              <a:schemeClr val="bg1"/>
            </a:solidFill>
            <a:ln w="9525">
              <a:solidFill>
                <a:schemeClr val="tx1"/>
              </a:solidFill>
              <a:miter lim="800000"/>
              <a:headEnd/>
              <a:tailEnd/>
            </a:ln>
          </p:spPr>
          <p:txBody>
            <a:bodyPr>
              <a:spAutoFit/>
            </a:bodyPr>
            <a:lstStyle/>
            <a:p>
              <a:pPr>
                <a:defRPr/>
              </a:pPr>
              <a:r>
                <a:rPr lang="ja-JP" altLang="en-US" b="0" dirty="0">
                  <a:latin typeface="+mj-ea"/>
                  <a:ea typeface="+mj-ea"/>
                </a:rPr>
                <a:t>次期の</a:t>
              </a:r>
              <a:endParaRPr lang="en-US" altLang="ja-JP" b="0" dirty="0">
                <a:latin typeface="+mj-ea"/>
                <a:ea typeface="+mj-ea"/>
              </a:endParaRPr>
            </a:p>
            <a:p>
              <a:pPr>
                <a:defRPr/>
              </a:pPr>
              <a:r>
                <a:rPr lang="ja-JP" altLang="en-US" b="0" dirty="0">
                  <a:latin typeface="+mj-ea"/>
                  <a:ea typeface="+mj-ea"/>
                </a:rPr>
                <a:t>個別支援計画に生かす</a:t>
              </a:r>
            </a:p>
          </p:txBody>
        </p:sp>
      </p:grpSp>
      <p:sp>
        <p:nvSpPr>
          <p:cNvPr id="358424" name="AutoShape 24"/>
          <p:cNvSpPr>
            <a:spLocks noChangeArrowheads="1"/>
          </p:cNvSpPr>
          <p:nvPr/>
        </p:nvSpPr>
        <p:spPr bwMode="auto">
          <a:xfrm>
            <a:off x="4930775" y="2449513"/>
            <a:ext cx="2317750" cy="2971800"/>
          </a:xfrm>
          <a:prstGeom prst="roundRect">
            <a:avLst>
              <a:gd name="adj" fmla="val 7245"/>
            </a:avLst>
          </a:prstGeom>
          <a:solidFill>
            <a:srgbClr val="FFFFCC"/>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mj-ea"/>
              <a:ea typeface="+mj-ea"/>
            </a:endParaRPr>
          </a:p>
        </p:txBody>
      </p:sp>
      <p:sp>
        <p:nvSpPr>
          <p:cNvPr id="38919" name="Text Box 26"/>
          <p:cNvSpPr txBox="1">
            <a:spLocks noChangeArrowheads="1"/>
          </p:cNvSpPr>
          <p:nvPr/>
        </p:nvSpPr>
        <p:spPr bwMode="auto">
          <a:xfrm>
            <a:off x="5076825" y="3635375"/>
            <a:ext cx="2468563" cy="1200150"/>
          </a:xfrm>
          <a:prstGeom prst="rect">
            <a:avLst/>
          </a:prstGeom>
          <a:noFill/>
          <a:ln w="9525">
            <a:noFill/>
            <a:miter lim="800000"/>
            <a:headEnd/>
            <a:tailEnd/>
          </a:ln>
        </p:spPr>
        <p:txBody>
          <a:bodyPr>
            <a:spAutoFit/>
          </a:bodyPr>
          <a:lstStyle/>
          <a:p>
            <a:pPr>
              <a:defRPr/>
            </a:pPr>
            <a:r>
              <a:rPr lang="ja-JP" altLang="en-US" b="0" dirty="0">
                <a:latin typeface="+mj-ea"/>
                <a:ea typeface="+mj-ea"/>
              </a:rPr>
              <a:t>・主目標の到達度</a:t>
            </a:r>
          </a:p>
          <a:p>
            <a:pPr>
              <a:defRPr/>
            </a:pPr>
            <a:r>
              <a:rPr lang="ja-JP" altLang="en-US" b="0" dirty="0">
                <a:latin typeface="+mj-ea"/>
                <a:ea typeface="+mj-ea"/>
              </a:rPr>
              <a:t>・個別目標の到達度</a:t>
            </a:r>
          </a:p>
          <a:p>
            <a:pPr>
              <a:defRPr/>
            </a:pPr>
            <a:r>
              <a:rPr lang="ja-JP" altLang="en-US" b="0" dirty="0">
                <a:latin typeface="+mj-ea"/>
                <a:ea typeface="+mj-ea"/>
              </a:rPr>
              <a:t>・関係機関の連携度</a:t>
            </a:r>
          </a:p>
          <a:p>
            <a:pPr>
              <a:defRPr/>
            </a:pPr>
            <a:r>
              <a:rPr lang="ja-JP" altLang="en-US" b="0" dirty="0">
                <a:latin typeface="+mj-ea"/>
                <a:ea typeface="+mj-ea"/>
              </a:rPr>
              <a:t>・本人の満足度</a:t>
            </a:r>
          </a:p>
        </p:txBody>
      </p:sp>
      <p:sp>
        <p:nvSpPr>
          <p:cNvPr id="38920" name="AutoShape 32"/>
          <p:cNvSpPr>
            <a:spLocks noChangeArrowheads="1"/>
          </p:cNvSpPr>
          <p:nvPr/>
        </p:nvSpPr>
        <p:spPr bwMode="auto">
          <a:xfrm>
            <a:off x="7248525" y="3816350"/>
            <a:ext cx="381000" cy="304800"/>
          </a:xfrm>
          <a:prstGeom prst="rightArrow">
            <a:avLst>
              <a:gd name="adj1" fmla="val 50000"/>
              <a:gd name="adj2" fmla="val 31250"/>
            </a:avLst>
          </a:prstGeom>
          <a:solidFill>
            <a:srgbClr val="969696"/>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8927" name="Text Box 40"/>
          <p:cNvSpPr txBox="1">
            <a:spLocks noChangeArrowheads="1"/>
          </p:cNvSpPr>
          <p:nvPr/>
        </p:nvSpPr>
        <p:spPr bwMode="auto">
          <a:xfrm>
            <a:off x="1208088" y="1484313"/>
            <a:ext cx="7345362" cy="461962"/>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defRPr/>
            </a:pPr>
            <a:r>
              <a:rPr lang="ja-JP" altLang="en-US" sz="2400" b="0" dirty="0">
                <a:latin typeface="+mj-ea"/>
                <a:ea typeface="+mj-ea"/>
              </a:rPr>
              <a:t>個別支援計画全体を評価し次期の計画につなげる</a:t>
            </a:r>
          </a:p>
        </p:txBody>
      </p:sp>
      <p:sp>
        <p:nvSpPr>
          <p:cNvPr id="38922" name="Text Box 41"/>
          <p:cNvSpPr txBox="1">
            <a:spLocks noChangeArrowheads="1"/>
          </p:cNvSpPr>
          <p:nvPr/>
        </p:nvSpPr>
        <p:spPr bwMode="auto">
          <a:xfrm>
            <a:off x="7742238" y="3933825"/>
            <a:ext cx="1819275" cy="922338"/>
          </a:xfrm>
          <a:prstGeom prst="rect">
            <a:avLst/>
          </a:prstGeom>
          <a:noFill/>
          <a:ln w="9525">
            <a:noFill/>
            <a:miter lim="800000"/>
            <a:headEnd/>
            <a:tailEnd/>
          </a:ln>
        </p:spPr>
        <p:txBody>
          <a:bodyPr>
            <a:spAutoFit/>
          </a:bodyPr>
          <a:lstStyle/>
          <a:p>
            <a:pPr>
              <a:defRPr/>
            </a:pPr>
            <a:r>
              <a:rPr lang="en-US" altLang="ja-JP" b="0" dirty="0">
                <a:latin typeface="+mj-ea"/>
                <a:ea typeface="+mj-ea"/>
              </a:rPr>
              <a:t>○</a:t>
            </a:r>
            <a:r>
              <a:rPr lang="ja-JP" altLang="en-US" b="0" dirty="0">
                <a:latin typeface="+mj-ea"/>
                <a:ea typeface="+mj-ea"/>
              </a:rPr>
              <a:t>　主目標</a:t>
            </a:r>
          </a:p>
          <a:p>
            <a:pPr>
              <a:defRPr/>
            </a:pPr>
            <a:endParaRPr lang="ja-JP" altLang="en-US" b="0" dirty="0">
              <a:latin typeface="+mj-ea"/>
              <a:ea typeface="+mj-ea"/>
            </a:endParaRPr>
          </a:p>
          <a:p>
            <a:pPr>
              <a:defRPr/>
            </a:pPr>
            <a:r>
              <a:rPr lang="ja-JP" altLang="en-US" b="0" dirty="0">
                <a:latin typeface="+mj-ea"/>
                <a:ea typeface="+mj-ea"/>
              </a:rPr>
              <a:t>○　個別的目標</a:t>
            </a:r>
          </a:p>
        </p:txBody>
      </p:sp>
      <p:sp>
        <p:nvSpPr>
          <p:cNvPr id="38923" name="AutoShape 42"/>
          <p:cNvSpPr>
            <a:spLocks noChangeArrowheads="1"/>
          </p:cNvSpPr>
          <p:nvPr/>
        </p:nvSpPr>
        <p:spPr bwMode="auto">
          <a:xfrm>
            <a:off x="4572000" y="3816350"/>
            <a:ext cx="381000" cy="304800"/>
          </a:xfrm>
          <a:prstGeom prst="rightArrow">
            <a:avLst>
              <a:gd name="adj1" fmla="val 50000"/>
              <a:gd name="adj2" fmla="val 31250"/>
            </a:avLst>
          </a:prstGeom>
          <a:solidFill>
            <a:srgbClr val="969696"/>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58443" name="AutoShape 43"/>
          <p:cNvSpPr>
            <a:spLocks noChangeArrowheads="1"/>
          </p:cNvSpPr>
          <p:nvPr/>
        </p:nvSpPr>
        <p:spPr bwMode="auto">
          <a:xfrm>
            <a:off x="1849438" y="2420938"/>
            <a:ext cx="2743200" cy="3000375"/>
          </a:xfrm>
          <a:prstGeom prst="roundRect">
            <a:avLst>
              <a:gd name="adj" fmla="val 7245"/>
            </a:avLst>
          </a:prstGeom>
          <a:solidFill>
            <a:srgbClr val="FFFFCC"/>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mj-ea"/>
              <a:ea typeface="+mj-ea"/>
            </a:endParaRPr>
          </a:p>
        </p:txBody>
      </p:sp>
      <p:sp>
        <p:nvSpPr>
          <p:cNvPr id="38925" name="Rectangle 44"/>
          <p:cNvSpPr>
            <a:spLocks noChangeArrowheads="1"/>
          </p:cNvSpPr>
          <p:nvPr/>
        </p:nvSpPr>
        <p:spPr bwMode="auto">
          <a:xfrm>
            <a:off x="2171700" y="3068638"/>
            <a:ext cx="2133600" cy="762000"/>
          </a:xfrm>
          <a:prstGeom prst="rect">
            <a:avLst/>
          </a:prstGeom>
          <a:solidFill>
            <a:srgbClr val="CCFFFF"/>
          </a:solidFill>
          <a:ln w="9525">
            <a:solidFill>
              <a:schemeClr val="tx1"/>
            </a:solidFill>
            <a:miter lim="800000"/>
            <a:headEnd/>
            <a:tailEnd/>
          </a:ln>
        </p:spPr>
        <p:txBody>
          <a:bodyPr wrap="none" anchor="ctr"/>
          <a:lstStyle/>
          <a:p>
            <a:pPr>
              <a:defRPr/>
            </a:pPr>
            <a:endParaRPr lang="ja-JP" altLang="en-US">
              <a:latin typeface="+mj-ea"/>
              <a:ea typeface="+mj-ea"/>
            </a:endParaRPr>
          </a:p>
        </p:txBody>
      </p:sp>
      <p:sp>
        <p:nvSpPr>
          <p:cNvPr id="38926" name="Rectangle 45"/>
          <p:cNvSpPr>
            <a:spLocks noChangeArrowheads="1"/>
          </p:cNvSpPr>
          <p:nvPr/>
        </p:nvSpPr>
        <p:spPr bwMode="auto">
          <a:xfrm>
            <a:off x="2171700" y="4221163"/>
            <a:ext cx="2133600" cy="952500"/>
          </a:xfrm>
          <a:prstGeom prst="rect">
            <a:avLst/>
          </a:prstGeom>
          <a:solidFill>
            <a:srgbClr val="FFCCFF"/>
          </a:solidFill>
          <a:ln w="9525">
            <a:solidFill>
              <a:schemeClr val="tx1"/>
            </a:solidFill>
            <a:miter lim="800000"/>
            <a:headEnd/>
            <a:tailEnd/>
          </a:ln>
        </p:spPr>
        <p:txBody>
          <a:bodyPr wrap="none" anchor="ctr"/>
          <a:lstStyle/>
          <a:p>
            <a:pPr>
              <a:defRPr/>
            </a:pPr>
            <a:endParaRPr lang="ja-JP" altLang="en-US" sz="2400">
              <a:latin typeface="+mj-ea"/>
              <a:ea typeface="+mj-ea"/>
            </a:endParaRPr>
          </a:p>
        </p:txBody>
      </p:sp>
      <p:sp>
        <p:nvSpPr>
          <p:cNvPr id="3" name="Rectangle 46"/>
          <p:cNvSpPr>
            <a:spLocks noChangeArrowheads="1"/>
          </p:cNvSpPr>
          <p:nvPr/>
        </p:nvSpPr>
        <p:spPr bwMode="auto">
          <a:xfrm>
            <a:off x="2312988" y="4292600"/>
            <a:ext cx="2063750" cy="708025"/>
          </a:xfrm>
          <a:prstGeom prst="rect">
            <a:avLst/>
          </a:prstGeom>
          <a:noFill/>
          <a:ln w="9525">
            <a:noFill/>
            <a:miter lim="800000"/>
            <a:headEnd/>
            <a:tailEnd/>
          </a:ln>
        </p:spPr>
        <p:txBody>
          <a:bodyPr>
            <a:spAutoFit/>
          </a:bodyPr>
          <a:lstStyle/>
          <a:p>
            <a:pPr>
              <a:defRPr/>
            </a:pPr>
            <a:r>
              <a:rPr lang="ja-JP" altLang="en-US" sz="2000" b="0" dirty="0">
                <a:latin typeface="+mj-ea"/>
                <a:ea typeface="+mj-ea"/>
              </a:rPr>
              <a:t>個別的目標の</a:t>
            </a:r>
            <a:endParaRPr lang="en-US" altLang="ja-JP" sz="2000" b="0" dirty="0">
              <a:latin typeface="+mj-ea"/>
              <a:ea typeface="+mj-ea"/>
            </a:endParaRPr>
          </a:p>
          <a:p>
            <a:pPr>
              <a:defRPr/>
            </a:pPr>
            <a:r>
              <a:rPr lang="ja-JP" altLang="en-US" sz="2000" b="0" dirty="0">
                <a:latin typeface="+mj-ea"/>
                <a:ea typeface="+mj-ea"/>
              </a:rPr>
              <a:t>中間評価</a:t>
            </a:r>
            <a:endParaRPr lang="en-US" altLang="ja-JP" sz="2000" b="0" dirty="0">
              <a:latin typeface="+mj-ea"/>
              <a:ea typeface="+mj-ea"/>
            </a:endParaRPr>
          </a:p>
        </p:txBody>
      </p:sp>
      <p:sp>
        <p:nvSpPr>
          <p:cNvPr id="38928" name="Text Box 47"/>
          <p:cNvSpPr txBox="1">
            <a:spLocks noChangeArrowheads="1"/>
          </p:cNvSpPr>
          <p:nvPr/>
        </p:nvSpPr>
        <p:spPr bwMode="auto">
          <a:xfrm>
            <a:off x="2413000" y="3235325"/>
            <a:ext cx="1676400" cy="400050"/>
          </a:xfrm>
          <a:prstGeom prst="rect">
            <a:avLst/>
          </a:prstGeom>
          <a:noFill/>
          <a:ln w="9525">
            <a:noFill/>
            <a:miter lim="800000"/>
            <a:headEnd/>
            <a:tailEnd/>
          </a:ln>
        </p:spPr>
        <p:txBody>
          <a:bodyPr>
            <a:spAutoFit/>
          </a:bodyPr>
          <a:lstStyle/>
          <a:p>
            <a:pPr>
              <a:defRPr/>
            </a:pPr>
            <a:r>
              <a:rPr lang="ja-JP" altLang="en-US" sz="2000" b="0" dirty="0">
                <a:latin typeface="+mj-ea"/>
                <a:ea typeface="+mj-ea"/>
              </a:rPr>
              <a:t>全体的評価</a:t>
            </a:r>
            <a:endParaRPr lang="en-US" altLang="ja-JP" sz="2000" b="0" dirty="0">
              <a:latin typeface="+mj-ea"/>
              <a:ea typeface="+mj-ea"/>
            </a:endParaRPr>
          </a:p>
        </p:txBody>
      </p:sp>
      <p:sp>
        <p:nvSpPr>
          <p:cNvPr id="38929" name="Line 48"/>
          <p:cNvSpPr>
            <a:spLocks noChangeShapeType="1"/>
          </p:cNvSpPr>
          <p:nvPr/>
        </p:nvSpPr>
        <p:spPr bwMode="auto">
          <a:xfrm>
            <a:off x="1849438" y="3954463"/>
            <a:ext cx="2743200" cy="0"/>
          </a:xfrm>
          <a:prstGeom prst="line">
            <a:avLst/>
          </a:prstGeom>
          <a:noFill/>
          <a:ln w="12700">
            <a:solidFill>
              <a:schemeClr val="tx1"/>
            </a:solidFill>
            <a:round/>
            <a:headEnd/>
            <a:tailEnd/>
          </a:ln>
        </p:spPr>
        <p:txBody>
          <a:bodyPr lIns="74295" tIns="8890" rIns="74295" bIns="8890" anchor="ctr"/>
          <a:lstStyle/>
          <a:p>
            <a:pPr>
              <a:defRPr/>
            </a:pPr>
            <a:endParaRPr lang="ja-JP" altLang="en-US">
              <a:latin typeface="+mj-ea"/>
              <a:ea typeface="+mj-ea"/>
            </a:endParaRPr>
          </a:p>
        </p:txBody>
      </p:sp>
      <p:sp>
        <p:nvSpPr>
          <p:cNvPr id="38930" name="Text Box 50"/>
          <p:cNvSpPr txBox="1">
            <a:spLocks noChangeArrowheads="1"/>
          </p:cNvSpPr>
          <p:nvPr/>
        </p:nvSpPr>
        <p:spPr bwMode="auto">
          <a:xfrm>
            <a:off x="5157788" y="2889250"/>
            <a:ext cx="1882775" cy="387350"/>
          </a:xfrm>
          <a:prstGeom prst="rect">
            <a:avLst/>
          </a:prstGeom>
          <a:noFill/>
          <a:ln w="12700">
            <a:noFill/>
            <a:miter lim="800000"/>
            <a:headEnd/>
            <a:tailEnd/>
          </a:ln>
        </p:spPr>
        <p:txBody>
          <a:bodyPr lIns="74295" tIns="8890" rIns="74295" bIns="8890">
            <a:spAutoFit/>
          </a:bodyPr>
          <a:lstStyle/>
          <a:p>
            <a:pPr algn="ctr">
              <a:spcBef>
                <a:spcPct val="50000"/>
              </a:spcBef>
              <a:defRPr/>
            </a:pPr>
            <a:r>
              <a:rPr lang="ja-JP" altLang="en-US" sz="2400" dirty="0">
                <a:latin typeface="+mj-ea"/>
                <a:ea typeface="+mj-ea"/>
              </a:rPr>
              <a:t>終期評価</a:t>
            </a:r>
          </a:p>
        </p:txBody>
      </p:sp>
      <p:sp>
        <p:nvSpPr>
          <p:cNvPr id="38931" name="Text Box 51"/>
          <p:cNvSpPr txBox="1">
            <a:spLocks noChangeArrowheads="1"/>
          </p:cNvSpPr>
          <p:nvPr/>
        </p:nvSpPr>
        <p:spPr bwMode="auto">
          <a:xfrm>
            <a:off x="2501900" y="2563813"/>
            <a:ext cx="1371600" cy="325437"/>
          </a:xfrm>
          <a:prstGeom prst="rect">
            <a:avLst/>
          </a:prstGeom>
          <a:noFill/>
          <a:ln w="12700">
            <a:noFill/>
            <a:miter lim="800000"/>
            <a:headEnd/>
            <a:tailEnd/>
          </a:ln>
        </p:spPr>
        <p:txBody>
          <a:bodyPr lIns="74295" tIns="8890" rIns="74295" bIns="8890">
            <a:spAutoFit/>
          </a:bodyPr>
          <a:lstStyle/>
          <a:p>
            <a:pPr algn="ctr">
              <a:spcBef>
                <a:spcPct val="50000"/>
              </a:spcBef>
              <a:defRPr/>
            </a:pPr>
            <a:r>
              <a:rPr lang="ja-JP" altLang="en-US" sz="2000" dirty="0">
                <a:latin typeface="+mj-ea"/>
                <a:ea typeface="+mj-ea"/>
              </a:rPr>
              <a:t>中間評価</a:t>
            </a:r>
          </a:p>
        </p:txBody>
      </p:sp>
      <p:sp>
        <p:nvSpPr>
          <p:cNvPr id="22" name="Text Box 10"/>
          <p:cNvSpPr txBox="1">
            <a:spLocks noChangeArrowheads="1"/>
          </p:cNvSpPr>
          <p:nvPr/>
        </p:nvSpPr>
        <p:spPr bwMode="auto">
          <a:xfrm>
            <a:off x="428625" y="5529263"/>
            <a:ext cx="6900863"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defRPr/>
            </a:pPr>
            <a:r>
              <a:rPr lang="ja-JP" altLang="en-US" sz="2400" dirty="0">
                <a:latin typeface="+mj-ea"/>
                <a:ea typeface="+mj-ea"/>
              </a:rPr>
              <a:t>サービス提供プロセスの全体を評価</a:t>
            </a:r>
          </a:p>
        </p:txBody>
      </p:sp>
      <p:sp>
        <p:nvSpPr>
          <p:cNvPr id="23" name="AutoShape 24"/>
          <p:cNvSpPr>
            <a:spLocks noChangeArrowheads="1"/>
          </p:cNvSpPr>
          <p:nvPr/>
        </p:nvSpPr>
        <p:spPr bwMode="auto">
          <a:xfrm>
            <a:off x="554038" y="2468563"/>
            <a:ext cx="869950" cy="2971800"/>
          </a:xfrm>
          <a:prstGeom prst="roundRect">
            <a:avLst>
              <a:gd name="adj" fmla="val 25791"/>
            </a:avLst>
          </a:prstGeom>
          <a:solidFill>
            <a:srgbClr val="FFFFCC"/>
          </a:solid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pPr>
              <a:defRPr/>
            </a:pPr>
            <a:endParaRPr lang="ja-JP" altLang="en-US">
              <a:latin typeface="+mj-ea"/>
              <a:ea typeface="+mj-ea"/>
            </a:endParaRPr>
          </a:p>
        </p:txBody>
      </p:sp>
      <p:sp>
        <p:nvSpPr>
          <p:cNvPr id="24" name="Text Box 14"/>
          <p:cNvSpPr txBox="1">
            <a:spLocks noChangeArrowheads="1"/>
          </p:cNvSpPr>
          <p:nvPr/>
        </p:nvSpPr>
        <p:spPr bwMode="auto">
          <a:xfrm>
            <a:off x="708025" y="2963863"/>
            <a:ext cx="554038" cy="2209800"/>
          </a:xfrm>
          <a:prstGeom prst="rect">
            <a:avLst/>
          </a:prstGeom>
          <a:noFill/>
          <a:ln w="9525">
            <a:noFill/>
            <a:miter lim="800000"/>
            <a:headEnd/>
            <a:tailEnd/>
          </a:ln>
        </p:spPr>
        <p:txBody>
          <a:bodyPr vert="eaVert">
            <a:spAutoFit/>
          </a:bodyPr>
          <a:lstStyle/>
          <a:p>
            <a:pPr>
              <a:spcBef>
                <a:spcPct val="50000"/>
              </a:spcBef>
              <a:defRPr/>
            </a:pPr>
            <a:r>
              <a:rPr lang="ja-JP" altLang="en-US" sz="2400" dirty="0">
                <a:latin typeface="+mj-ea"/>
                <a:ea typeface="+mj-ea"/>
              </a:rPr>
              <a:t>初期状態評価</a:t>
            </a:r>
          </a:p>
        </p:txBody>
      </p:sp>
      <p:sp>
        <p:nvSpPr>
          <p:cNvPr id="25" name="AutoShape 42"/>
          <p:cNvSpPr>
            <a:spLocks noChangeArrowheads="1"/>
          </p:cNvSpPr>
          <p:nvPr/>
        </p:nvSpPr>
        <p:spPr bwMode="auto">
          <a:xfrm>
            <a:off x="1430338" y="3816350"/>
            <a:ext cx="381000" cy="304800"/>
          </a:xfrm>
          <a:prstGeom prst="rightArrow">
            <a:avLst>
              <a:gd name="adj1" fmla="val 50000"/>
              <a:gd name="adj2" fmla="val 31250"/>
            </a:avLst>
          </a:prstGeom>
          <a:solidFill>
            <a:srgbClr val="969696"/>
          </a:solidFill>
          <a:ln w="9525">
            <a:solidFill>
              <a:schemeClr val="tx1"/>
            </a:solidFill>
            <a:miter lim="800000"/>
            <a:headEnd/>
            <a:tailEnd/>
          </a:ln>
        </p:spPr>
        <p:txBody>
          <a:bodyPr wrap="none" anchor="ctr"/>
          <a:lstStyle/>
          <a:p>
            <a:pPr>
              <a:defRPr/>
            </a:pPr>
            <a:endParaRPr lang="ja-JP" altLang="en-US">
              <a:latin typeface="+mj-ea"/>
              <a:ea typeface="+mj-ea"/>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314" name="Object 4"/>
          <p:cNvGraphicFramePr>
            <a:graphicFrameLocks noChangeAspect="1"/>
          </p:cNvGraphicFramePr>
          <p:nvPr/>
        </p:nvGraphicFramePr>
        <p:xfrm>
          <a:off x="415925" y="260350"/>
          <a:ext cx="9215438" cy="5184775"/>
        </p:xfrm>
        <a:graphic>
          <a:graphicData uri="http://schemas.openxmlformats.org/presentationml/2006/ole">
            <mc:AlternateContent xmlns:mc="http://schemas.openxmlformats.org/markup-compatibility/2006">
              <mc:Choice xmlns:v="urn:schemas-microsoft-com:vml" Requires="v">
                <p:oleObj spid="_x0000_s141325" name="Kingsoft Spreadsheets ワークブック" r:id="rId4" imgW="9972675" imgH="6000750" progId="ET.Workbook.6">
                  <p:embed/>
                </p:oleObj>
              </mc:Choice>
              <mc:Fallback>
                <p:oleObj name="Kingsoft Spreadsheets ワークブック" r:id="rId4" imgW="9972675" imgH="6000750" progId="ET.Workbook.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260350"/>
                        <a:ext cx="9215438"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 Box 7"/>
          <p:cNvSpPr txBox="1">
            <a:spLocks noChangeArrowheads="1"/>
          </p:cNvSpPr>
          <p:nvPr/>
        </p:nvSpPr>
        <p:spPr bwMode="auto">
          <a:xfrm>
            <a:off x="200025" y="115888"/>
            <a:ext cx="2808288" cy="428625"/>
          </a:xfrm>
          <a:prstGeom prst="wedgeRoundRectCallout">
            <a:avLst>
              <a:gd name="adj1" fmla="val 35712"/>
              <a:gd name="adj2" fmla="val 135258"/>
              <a:gd name="adj3" fmla="val 16667"/>
            </a:avLst>
          </a:prstGeom>
          <a:solidFill>
            <a:schemeClr val="bg1"/>
          </a:solidFill>
          <a:ln w="12700" algn="ctr">
            <a:solidFill>
              <a:schemeClr val="tx1"/>
            </a:solidFill>
            <a:miter lim="800000"/>
            <a:headEnd/>
            <a:tailEnd/>
          </a:ln>
          <a:effectLst>
            <a:outerShdw blurRad="50800" dist="38100" dir="2700000" algn="tl" rotWithShape="0">
              <a:prstClr val="black">
                <a:alpha val="40000"/>
              </a:prstClr>
            </a:outerShdw>
          </a:effectLst>
        </p:spPr>
        <p:txBody>
          <a:bodyPr lIns="74295" tIns="8890" rIns="74295" bIns="8890">
            <a:spAutoFit/>
          </a:bodyPr>
          <a:lstStyle/>
          <a:p>
            <a:pPr>
              <a:spcBef>
                <a:spcPct val="50000"/>
              </a:spcBef>
              <a:defRPr/>
            </a:pPr>
            <a:r>
              <a:rPr lang="ja-JP" altLang="en-US" sz="2400" b="0" dirty="0">
                <a:latin typeface="HGP創英角ｺﾞｼｯｸUB" panose="020B0900000000000000" pitchFamily="50" charset="-128"/>
                <a:ea typeface="HGP創英角ｺﾞｼｯｸUB" panose="020B0900000000000000" pitchFamily="50" charset="-128"/>
              </a:rPr>
              <a:t>終期評価表の例</a:t>
            </a:r>
          </a:p>
        </p:txBody>
      </p:sp>
      <p:sp>
        <p:nvSpPr>
          <p:cNvPr id="141316" name="テキスト ボックス 1"/>
          <p:cNvSpPr txBox="1">
            <a:spLocks noChangeArrowheads="1"/>
          </p:cNvSpPr>
          <p:nvPr/>
        </p:nvSpPr>
        <p:spPr bwMode="auto">
          <a:xfrm>
            <a:off x="415925" y="5445125"/>
            <a:ext cx="9145588" cy="1152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総括コメント</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15925" y="620713"/>
            <a:ext cx="9290050" cy="4318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5" name="正方形/長方形 4"/>
          <p:cNvSpPr/>
          <p:nvPr/>
        </p:nvSpPr>
        <p:spPr>
          <a:xfrm>
            <a:off x="415925" y="1557338"/>
            <a:ext cx="9290050" cy="4318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6" name="正方形/長方形 5"/>
          <p:cNvSpPr/>
          <p:nvPr/>
        </p:nvSpPr>
        <p:spPr>
          <a:xfrm>
            <a:off x="415925" y="2492375"/>
            <a:ext cx="9290050" cy="431800"/>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7" name="正方形/長方形 6"/>
          <p:cNvSpPr/>
          <p:nvPr/>
        </p:nvSpPr>
        <p:spPr>
          <a:xfrm>
            <a:off x="415925" y="3500438"/>
            <a:ext cx="9290050" cy="4333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8" name="正方形/長方形 7"/>
          <p:cNvSpPr/>
          <p:nvPr/>
        </p:nvSpPr>
        <p:spPr>
          <a:xfrm>
            <a:off x="415925" y="4508500"/>
            <a:ext cx="9290050" cy="433388"/>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9" name="正方形/長方形 8"/>
          <p:cNvSpPr/>
          <p:nvPr/>
        </p:nvSpPr>
        <p:spPr>
          <a:xfrm>
            <a:off x="415925" y="5516563"/>
            <a:ext cx="9290050" cy="433387"/>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latin typeface="+mj-ea"/>
              <a:ea typeface="+mj-ea"/>
            </a:endParaRPr>
          </a:p>
        </p:txBody>
      </p:sp>
      <p:sp>
        <p:nvSpPr>
          <p:cNvPr id="40969" name="Text Box 5"/>
          <p:cNvSpPr txBox="1">
            <a:spLocks noChangeArrowheads="1"/>
          </p:cNvSpPr>
          <p:nvPr/>
        </p:nvSpPr>
        <p:spPr bwMode="auto">
          <a:xfrm>
            <a:off x="273050" y="130175"/>
            <a:ext cx="9359900" cy="6481763"/>
          </a:xfrm>
          <a:prstGeom prst="rect">
            <a:avLst/>
          </a:prstGeom>
          <a:noFill/>
          <a:ln w="12700" algn="ctr">
            <a:noFill/>
            <a:miter lim="800000"/>
            <a:headEnd/>
            <a:tailEnd/>
          </a:ln>
        </p:spPr>
        <p:txBody>
          <a:bodyPr lIns="74295" tIns="8890" rIns="74295" bIns="8890">
            <a:spAutoFit/>
          </a:bodyPr>
          <a:lstStyle/>
          <a:p>
            <a:pPr marL="342900" indent="-342900">
              <a:defRPr/>
            </a:pPr>
            <a:r>
              <a:rPr lang="ja-JP" altLang="en-US" sz="2000" u="sng" dirty="0">
                <a:latin typeface="+mj-ea"/>
                <a:ea typeface="+mj-ea"/>
              </a:rPr>
              <a:t>プログラム及びサービスに対する満足度調査（例）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１　このプログラムの質はどの程度でしたか。該当するものに○印をつけてください。</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とてもよかった　②　よかった　③　どちらともいえない　④よくなかった</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２　友人がこのプログラムを受けたいと希望したら、このプログラムを推薦しますか。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積極的に推薦する　　②　推薦する　　③　どちらともいえない　④　推薦しない</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３　プログラムを受けた量に満足はしていますか。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とても満足している　②　満足している　③　どちらともいえない　④　満足していない</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４　このプログラムは、役立ちましたか。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とても役に立った　②　役に立った　③　どちらともいえない　④　役に立たなかった</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５　全体的にこのプログラムに満足しましたか。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とても満足している　②　満足している　③　どちらともいえない　④　満足していない</a:t>
            </a:r>
          </a:p>
          <a:p>
            <a:pPr marL="342900" indent="-342900">
              <a:defRPr/>
            </a:pPr>
            <a:endParaRPr lang="ja-JP" altLang="en-US" sz="1600" b="0" dirty="0">
              <a:latin typeface="+mj-ea"/>
              <a:ea typeface="+mj-ea"/>
            </a:endParaRPr>
          </a:p>
          <a:p>
            <a:pPr marL="342900" indent="-342900">
              <a:defRPr/>
            </a:pPr>
            <a:r>
              <a:rPr lang="ja-JP" altLang="en-US" sz="1600" b="0" dirty="0">
                <a:latin typeface="+mj-ea"/>
                <a:ea typeface="+mj-ea"/>
              </a:rPr>
              <a:t>　６　もしこのプログラムがもう一度あったら、このようなプログラムをもう一度受けたいと思いますか。</a:t>
            </a:r>
          </a:p>
          <a:p>
            <a:pPr marL="342900" indent="-342900">
              <a:defRPr/>
            </a:pPr>
            <a:r>
              <a:rPr lang="ja-JP" altLang="en-US" sz="1600" b="0" dirty="0">
                <a:latin typeface="+mj-ea"/>
                <a:ea typeface="+mj-ea"/>
              </a:rPr>
              <a:t>　　</a:t>
            </a:r>
            <a:endParaRPr lang="en-US" altLang="ja-JP" sz="1600" b="0" dirty="0">
              <a:latin typeface="+mj-ea"/>
              <a:ea typeface="+mj-ea"/>
            </a:endParaRPr>
          </a:p>
          <a:p>
            <a:pPr marL="342900" indent="-342900">
              <a:defRPr/>
            </a:pPr>
            <a:r>
              <a:rPr lang="ja-JP" altLang="en-US" sz="1600" b="0" dirty="0">
                <a:latin typeface="+mj-ea"/>
                <a:ea typeface="+mj-ea"/>
              </a:rPr>
              <a:t>　　①　積極的に受けたい　②　受けたい　③　どちらともいえない　④　受けようと思わない</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4"/>
          <p:cNvSpPr>
            <a:spLocks noGrp="1" noChangeArrowheads="1"/>
          </p:cNvSpPr>
          <p:nvPr>
            <p:ph type="ctrTitle"/>
          </p:nvPr>
        </p:nvSpPr>
        <p:spPr>
          <a:xfrm>
            <a:off x="776536" y="2708920"/>
            <a:ext cx="8420100" cy="1470025"/>
          </a:xfrm>
        </p:spPr>
        <p:txBody>
          <a:bodyPr/>
          <a:lstStyle/>
          <a:p>
            <a:pPr eaLnBrk="1" hangingPunct="1"/>
            <a:r>
              <a:rPr lang="ja-JP" altLang="en-US" dirty="0" smtClean="0">
                <a:latin typeface="HGP創英角ﾎﾟｯﾌﾟ体" pitchFamily="50" charset="-128"/>
                <a:ea typeface="HGP創英角ﾎﾟｯﾌﾟ体" pitchFamily="50" charset="-128"/>
              </a:rPr>
              <a:t>サービス提供における管理</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AutoShape 2"/>
          <p:cNvSpPr>
            <a:spLocks noChangeArrowheads="1"/>
          </p:cNvSpPr>
          <p:nvPr/>
        </p:nvSpPr>
        <p:spPr bwMode="auto">
          <a:xfrm>
            <a:off x="1143000" y="381000"/>
            <a:ext cx="7416800" cy="57626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(1)</a:t>
            </a:r>
            <a:r>
              <a:rPr lang="ja-JP" altLang="en-US" sz="2800" b="0">
                <a:latin typeface="HGP創英角ｺﾞｼｯｸUB" pitchFamily="50" charset="-128"/>
                <a:ea typeface="HGP創英角ｺﾞｼｯｸUB" pitchFamily="50" charset="-128"/>
              </a:rPr>
              <a:t>支援会議</a:t>
            </a:r>
          </a:p>
        </p:txBody>
      </p:sp>
      <p:sp>
        <p:nvSpPr>
          <p:cNvPr id="43012" name="Rectangle 3"/>
          <p:cNvSpPr>
            <a:spLocks noChangeArrowheads="1"/>
          </p:cNvSpPr>
          <p:nvPr/>
        </p:nvSpPr>
        <p:spPr bwMode="auto">
          <a:xfrm>
            <a:off x="214313" y="1295400"/>
            <a:ext cx="9455150" cy="101123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000" dirty="0">
                <a:latin typeface="+mj-ea"/>
                <a:ea typeface="+mj-ea"/>
              </a:rPr>
              <a:t>・　個別支援計画の作成等のために</a:t>
            </a:r>
            <a:r>
              <a:rPr lang="ja-JP" altLang="en-US" sz="2000" dirty="0">
                <a:solidFill>
                  <a:srgbClr val="7030A0"/>
                </a:solidFill>
                <a:latin typeface="+mj-ea"/>
                <a:ea typeface="+mj-ea"/>
              </a:rPr>
              <a:t>定期的に支援会議</a:t>
            </a:r>
            <a:r>
              <a:rPr lang="ja-JP" altLang="en-US" sz="2000" dirty="0">
                <a:latin typeface="+mj-ea"/>
                <a:ea typeface="+mj-ea"/>
              </a:rPr>
              <a:t>を実施する</a:t>
            </a:r>
          </a:p>
          <a:p>
            <a:pPr>
              <a:lnSpc>
                <a:spcPct val="90000"/>
              </a:lnSpc>
              <a:spcAft>
                <a:spcPct val="15000"/>
              </a:spcAft>
              <a:defRPr/>
            </a:pPr>
            <a:r>
              <a:rPr lang="ja-JP" altLang="en-US" sz="2000" dirty="0">
                <a:latin typeface="+mj-ea"/>
                <a:ea typeface="+mj-ea"/>
              </a:rPr>
              <a:t>・　利用者やサービス提供職員の他、必要に応じて家族、関連機関の職員と開催する</a:t>
            </a:r>
          </a:p>
          <a:p>
            <a:pPr>
              <a:lnSpc>
                <a:spcPct val="90000"/>
              </a:lnSpc>
              <a:spcAft>
                <a:spcPct val="15000"/>
              </a:spcAft>
              <a:defRPr/>
            </a:pPr>
            <a:r>
              <a:rPr lang="ja-JP" altLang="en-US" sz="2000" dirty="0">
                <a:latin typeface="+mj-ea"/>
                <a:ea typeface="+mj-ea"/>
              </a:rPr>
              <a:t>・　サービス管理責任者は</a:t>
            </a:r>
            <a:r>
              <a:rPr lang="ja-JP" altLang="en-US" sz="2000" dirty="0">
                <a:solidFill>
                  <a:srgbClr val="7030A0"/>
                </a:solidFill>
                <a:latin typeface="+mj-ea"/>
                <a:ea typeface="+mj-ea"/>
              </a:rPr>
              <a:t>支援会議が効率的に運営されるようマネジメント</a:t>
            </a:r>
            <a:r>
              <a:rPr lang="ja-JP" altLang="en-US" sz="2000" dirty="0">
                <a:latin typeface="+mj-ea"/>
                <a:ea typeface="+mj-ea"/>
              </a:rPr>
              <a:t>する　</a:t>
            </a:r>
          </a:p>
        </p:txBody>
      </p:sp>
      <p:sp>
        <p:nvSpPr>
          <p:cNvPr id="43013" name="Rectangle 4"/>
          <p:cNvSpPr>
            <a:spLocks noChangeArrowheads="1"/>
          </p:cNvSpPr>
          <p:nvPr/>
        </p:nvSpPr>
        <p:spPr bwMode="auto">
          <a:xfrm>
            <a:off x="381000" y="2667000"/>
            <a:ext cx="1712913"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43014" name="Rectangle 5"/>
          <p:cNvSpPr>
            <a:spLocks noChangeArrowheads="1"/>
          </p:cNvSpPr>
          <p:nvPr/>
        </p:nvSpPr>
        <p:spPr bwMode="auto">
          <a:xfrm>
            <a:off x="381000" y="5562600"/>
            <a:ext cx="20574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43015" name="Text Box 6"/>
          <p:cNvSpPr txBox="1">
            <a:spLocks noChangeArrowheads="1"/>
          </p:cNvSpPr>
          <p:nvPr/>
        </p:nvSpPr>
        <p:spPr bwMode="auto">
          <a:xfrm>
            <a:off x="304800" y="6096000"/>
            <a:ext cx="3640138" cy="293688"/>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dirty="0">
                <a:latin typeface="+mj-ea"/>
                <a:ea typeface="+mj-ea"/>
              </a:rPr>
              <a:t>・  支援会議記録表　　　　</a:t>
            </a:r>
          </a:p>
        </p:txBody>
      </p:sp>
      <p:sp>
        <p:nvSpPr>
          <p:cNvPr id="44040" name="Rectangle 7"/>
          <p:cNvSpPr>
            <a:spLocks noChangeArrowheads="1"/>
          </p:cNvSpPr>
          <p:nvPr/>
        </p:nvSpPr>
        <p:spPr bwMode="auto">
          <a:xfrm>
            <a:off x="214313" y="3200400"/>
            <a:ext cx="9382125" cy="2289175"/>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r>
              <a:rPr lang="ja-JP" altLang="en-US" dirty="0">
                <a:solidFill>
                  <a:srgbClr val="000000"/>
                </a:solidFill>
                <a:latin typeface="+mj-ea"/>
                <a:ea typeface="+mj-ea"/>
              </a:rPr>
              <a:t>　・　支援会議は</a:t>
            </a:r>
            <a:r>
              <a:rPr lang="ja-JP" altLang="en-US" dirty="0">
                <a:solidFill>
                  <a:srgbClr val="002060"/>
                </a:solidFill>
                <a:latin typeface="+mj-ea"/>
                <a:ea typeface="+mj-ea"/>
              </a:rPr>
              <a:t>チームアプローチの場</a:t>
            </a:r>
            <a:r>
              <a:rPr lang="ja-JP" altLang="en-US" dirty="0">
                <a:solidFill>
                  <a:srgbClr val="000000"/>
                </a:solidFill>
                <a:latin typeface="+mj-ea"/>
                <a:ea typeface="+mj-ea"/>
              </a:rPr>
              <a:t>であり、サービス提供職員と個別支援計画を</a:t>
            </a:r>
            <a:endParaRPr lang="en-US" altLang="ja-JP" dirty="0">
              <a:solidFill>
                <a:srgbClr val="000000"/>
              </a:solidFill>
              <a:latin typeface="+mj-ea"/>
              <a:ea typeface="+mj-ea"/>
            </a:endParaRPr>
          </a:p>
          <a:p>
            <a:pPr lvl="1" algn="just">
              <a:tabLst>
                <a:tab pos="800100" algn="l"/>
              </a:tabLst>
              <a:defRPr/>
            </a:pPr>
            <a:r>
              <a:rPr lang="ja-JP" altLang="en-US" dirty="0">
                <a:solidFill>
                  <a:srgbClr val="000000"/>
                </a:solidFill>
                <a:latin typeface="+mj-ea"/>
                <a:ea typeface="+mj-ea"/>
              </a:rPr>
              <a:t>　　実現していく場であることを認識する</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サービス提供職員と個別支援計画を</a:t>
            </a:r>
            <a:r>
              <a:rPr lang="ja-JP" altLang="en-US" dirty="0">
                <a:solidFill>
                  <a:srgbClr val="002060"/>
                </a:solidFill>
                <a:latin typeface="+mj-ea"/>
                <a:ea typeface="+mj-ea"/>
              </a:rPr>
              <a:t>協働して検討し作成</a:t>
            </a:r>
            <a:r>
              <a:rPr lang="ja-JP" altLang="en-US" dirty="0">
                <a:solidFill>
                  <a:srgbClr val="000000"/>
                </a:solidFill>
                <a:latin typeface="+mj-ea"/>
                <a:ea typeface="+mj-ea"/>
              </a:rPr>
              <a:t>していく</a:t>
            </a:r>
            <a:endParaRPr lang="ja-JP" altLang="en-US" dirty="0">
              <a:solidFill>
                <a:srgbClr val="008000"/>
              </a:solidFill>
              <a:latin typeface="+mj-ea"/>
              <a:ea typeface="+mj-ea"/>
            </a:endParaRPr>
          </a:p>
          <a:p>
            <a:pPr lvl="1" algn="just">
              <a:tabLst>
                <a:tab pos="800100" algn="l"/>
              </a:tabLst>
              <a:defRPr/>
            </a:pPr>
            <a:r>
              <a:rPr lang="ja-JP" altLang="en-US" dirty="0">
                <a:solidFill>
                  <a:srgbClr val="000000"/>
                </a:solidFill>
                <a:latin typeface="+mj-ea"/>
                <a:ea typeface="+mj-ea"/>
              </a:rPr>
              <a:t>　・　サービス管理責任者は適時、</a:t>
            </a:r>
            <a:r>
              <a:rPr lang="ja-JP" altLang="en-US" dirty="0">
                <a:solidFill>
                  <a:srgbClr val="002060"/>
                </a:solidFill>
                <a:latin typeface="+mj-ea"/>
                <a:ea typeface="+mj-ea"/>
              </a:rPr>
              <a:t>指導・助言</a:t>
            </a:r>
            <a:r>
              <a:rPr lang="ja-JP" altLang="en-US" dirty="0">
                <a:solidFill>
                  <a:srgbClr val="000000"/>
                </a:solidFill>
                <a:latin typeface="+mj-ea"/>
                <a:ea typeface="+mj-ea"/>
              </a:rPr>
              <a:t>を実施する</a:t>
            </a:r>
          </a:p>
          <a:p>
            <a:pPr lvl="1" algn="just">
              <a:tabLst>
                <a:tab pos="800100" algn="l"/>
              </a:tabLst>
              <a:defRPr/>
            </a:pPr>
            <a:r>
              <a:rPr lang="ja-JP" altLang="en-US" dirty="0">
                <a:solidFill>
                  <a:srgbClr val="000000"/>
                </a:solidFill>
                <a:latin typeface="+mj-ea"/>
                <a:ea typeface="+mj-ea"/>
              </a:rPr>
              <a:t>　・　担当した個別支援計画の説明などサービス提供職員の</a:t>
            </a:r>
            <a:r>
              <a:rPr lang="ja-JP" altLang="en-US" dirty="0">
                <a:solidFill>
                  <a:srgbClr val="002060"/>
                </a:solidFill>
                <a:latin typeface="+mj-ea"/>
                <a:ea typeface="+mj-ea"/>
              </a:rPr>
              <a:t>教育の場</a:t>
            </a:r>
            <a:r>
              <a:rPr lang="ja-JP" altLang="en-US" dirty="0">
                <a:solidFill>
                  <a:srgbClr val="000000"/>
                </a:solidFill>
                <a:latin typeface="+mj-ea"/>
                <a:ea typeface="+mj-ea"/>
              </a:rPr>
              <a:t>でもある</a:t>
            </a:r>
          </a:p>
          <a:p>
            <a:pPr lvl="1" algn="just">
              <a:tabLst>
                <a:tab pos="800100" algn="l"/>
              </a:tabLst>
              <a:defRPr/>
            </a:pPr>
            <a:r>
              <a:rPr lang="ja-JP" altLang="en-US" dirty="0">
                <a:solidFill>
                  <a:srgbClr val="000000"/>
                </a:solidFill>
                <a:latin typeface="+mj-ea"/>
                <a:ea typeface="+mj-ea"/>
              </a:rPr>
              <a:t>　・　</a:t>
            </a:r>
            <a:r>
              <a:rPr lang="ja-JP" altLang="en-US" dirty="0">
                <a:solidFill>
                  <a:srgbClr val="002060"/>
                </a:solidFill>
                <a:latin typeface="+mj-ea"/>
                <a:ea typeface="+mj-ea"/>
              </a:rPr>
              <a:t>他の支援方法の導入など</a:t>
            </a:r>
            <a:r>
              <a:rPr lang="ja-JP" altLang="en-US" dirty="0">
                <a:solidFill>
                  <a:srgbClr val="000000"/>
                </a:solidFill>
                <a:latin typeface="+mj-ea"/>
                <a:ea typeface="+mj-ea"/>
              </a:rPr>
              <a:t>チームでサービス提供の工夫を凝らす</a:t>
            </a:r>
          </a:p>
          <a:p>
            <a:pPr lvl="1" algn="just">
              <a:tabLst>
                <a:tab pos="800100" algn="l"/>
              </a:tabLst>
              <a:defRPr/>
            </a:pPr>
            <a:r>
              <a:rPr lang="ja-JP" altLang="en-US" dirty="0">
                <a:solidFill>
                  <a:srgbClr val="000000"/>
                </a:solidFill>
                <a:latin typeface="+mj-ea"/>
                <a:ea typeface="+mj-ea"/>
              </a:rPr>
              <a:t>　・　</a:t>
            </a:r>
            <a:r>
              <a:rPr lang="ja-JP" altLang="en-US" dirty="0">
                <a:solidFill>
                  <a:srgbClr val="002060"/>
                </a:solidFill>
                <a:latin typeface="+mj-ea"/>
                <a:ea typeface="+mj-ea"/>
              </a:rPr>
              <a:t>支援会議運営マニュアル</a:t>
            </a:r>
            <a:r>
              <a:rPr lang="ja-JP" altLang="en-US" dirty="0">
                <a:solidFill>
                  <a:srgbClr val="000000"/>
                </a:solidFill>
                <a:latin typeface="+mj-ea"/>
                <a:ea typeface="+mj-ea"/>
              </a:rPr>
              <a:t>などを作成しておくと効果的な運営が可能となる</a:t>
            </a:r>
          </a:p>
          <a:p>
            <a:pPr lvl="1" algn="just">
              <a:tabLst>
                <a:tab pos="800100" algn="l"/>
              </a:tabLst>
              <a:defRPr/>
            </a:pPr>
            <a:r>
              <a:rPr lang="ja-JP" altLang="en-US" dirty="0">
                <a:solidFill>
                  <a:srgbClr val="000000"/>
                </a:solidFill>
                <a:latin typeface="+mj-ea"/>
                <a:ea typeface="+mj-ea"/>
              </a:rPr>
              <a:t>　・　支援会議の内容を</a:t>
            </a:r>
            <a:r>
              <a:rPr lang="ja-JP" altLang="en-US" dirty="0">
                <a:solidFill>
                  <a:srgbClr val="002060"/>
                </a:solidFill>
                <a:latin typeface="+mj-ea"/>
                <a:ea typeface="+mj-ea"/>
              </a:rPr>
              <a:t>記録</a:t>
            </a:r>
            <a:r>
              <a:rPr lang="ja-JP" altLang="en-US" dirty="0">
                <a:solidFill>
                  <a:srgbClr val="000000"/>
                </a:solidFill>
                <a:latin typeface="+mj-ea"/>
                <a:ea typeface="+mj-ea"/>
              </a:rPr>
              <a:t>しておく</a:t>
            </a:r>
            <a:r>
              <a:rPr lang="ja-JP" altLang="en-US" dirty="0">
                <a:solidFill>
                  <a:srgbClr val="008000"/>
                </a:solidFill>
                <a:latin typeface="+mj-ea"/>
                <a:ea typeface="+mj-ea"/>
              </a:rPr>
              <a:t> </a:t>
            </a:r>
            <a:r>
              <a:rPr lang="ja-JP" altLang="en-US" dirty="0">
                <a:solidFill>
                  <a:srgbClr val="A50021"/>
                </a:solidFill>
                <a:latin typeface="+mj-ea"/>
                <a:ea typeface="+mj-ea"/>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AutoShape 2"/>
          <p:cNvSpPr>
            <a:spLocks noChangeArrowheads="1"/>
          </p:cNvSpPr>
          <p:nvPr/>
        </p:nvSpPr>
        <p:spPr bwMode="auto">
          <a:xfrm>
            <a:off x="849313" y="381000"/>
            <a:ext cx="8135937" cy="57626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(2)</a:t>
            </a:r>
            <a:r>
              <a:rPr lang="ja-JP" altLang="en-US" sz="2800" b="0">
                <a:latin typeface="HGP創英角ｺﾞｼｯｸUB" pitchFamily="50" charset="-128"/>
                <a:ea typeface="HGP創英角ｺﾞｼｯｸUB" pitchFamily="50" charset="-128"/>
              </a:rPr>
              <a:t>サービス提供職員に対するマネジメント</a:t>
            </a:r>
          </a:p>
        </p:txBody>
      </p:sp>
      <p:sp>
        <p:nvSpPr>
          <p:cNvPr id="48132" name="Rectangle 3"/>
          <p:cNvSpPr>
            <a:spLocks noChangeArrowheads="1"/>
          </p:cNvSpPr>
          <p:nvPr/>
        </p:nvSpPr>
        <p:spPr bwMode="auto">
          <a:xfrm>
            <a:off x="415925" y="1357313"/>
            <a:ext cx="9074150" cy="1195387"/>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a:lnSpc>
                <a:spcPct val="90000"/>
              </a:lnSpc>
              <a:spcAft>
                <a:spcPct val="15000"/>
              </a:spcAft>
              <a:defRPr/>
            </a:pPr>
            <a:r>
              <a:rPr lang="ja-JP" altLang="en-US" sz="2400" dirty="0">
                <a:latin typeface="+mj-ea"/>
                <a:ea typeface="+mj-ea"/>
              </a:rPr>
              <a:t>・</a:t>
            </a:r>
            <a:r>
              <a:rPr lang="ja-JP" altLang="en-US" sz="2400" dirty="0">
                <a:solidFill>
                  <a:srgbClr val="002060"/>
                </a:solidFill>
                <a:latin typeface="+mj-ea"/>
                <a:ea typeface="+mj-ea"/>
              </a:rPr>
              <a:t>チームマネジメント</a:t>
            </a:r>
            <a:r>
              <a:rPr lang="ja-JP" altLang="en-US" sz="2400" dirty="0">
                <a:latin typeface="+mj-ea"/>
                <a:ea typeface="+mj-ea"/>
              </a:rPr>
              <a:t>が基本であること</a:t>
            </a:r>
          </a:p>
          <a:p>
            <a:pPr>
              <a:lnSpc>
                <a:spcPct val="90000"/>
              </a:lnSpc>
              <a:spcAft>
                <a:spcPct val="15000"/>
              </a:spcAft>
              <a:defRPr/>
            </a:pPr>
            <a:r>
              <a:rPr lang="ja-JP" altLang="en-US" sz="2400" dirty="0">
                <a:latin typeface="+mj-ea"/>
                <a:ea typeface="+mj-ea"/>
              </a:rPr>
              <a:t>・利用者の</a:t>
            </a:r>
            <a:r>
              <a:rPr lang="ja-JP" altLang="en-US" sz="2400" dirty="0">
                <a:solidFill>
                  <a:srgbClr val="002060"/>
                </a:solidFill>
                <a:latin typeface="+mj-ea"/>
                <a:ea typeface="+mj-ea"/>
              </a:rPr>
              <a:t>権利擁護</a:t>
            </a:r>
            <a:r>
              <a:rPr lang="ja-JP" altLang="en-US" sz="2400" dirty="0">
                <a:latin typeface="+mj-ea"/>
                <a:ea typeface="+mj-ea"/>
              </a:rPr>
              <a:t>などの幅広い視点を伝えること</a:t>
            </a:r>
          </a:p>
          <a:p>
            <a:pPr>
              <a:lnSpc>
                <a:spcPct val="90000"/>
              </a:lnSpc>
              <a:spcAft>
                <a:spcPct val="15000"/>
              </a:spcAft>
              <a:defRPr/>
            </a:pPr>
            <a:r>
              <a:rPr lang="ja-JP" altLang="en-US" sz="2400" dirty="0">
                <a:latin typeface="+mj-ea"/>
                <a:ea typeface="+mj-ea"/>
              </a:rPr>
              <a:t>・高度な専門的知識・技術の獲得のための</a:t>
            </a:r>
            <a:r>
              <a:rPr lang="ja-JP" altLang="en-US" sz="2400" dirty="0">
                <a:solidFill>
                  <a:srgbClr val="002060"/>
                </a:solidFill>
                <a:latin typeface="+mj-ea"/>
                <a:ea typeface="+mj-ea"/>
              </a:rPr>
              <a:t>研修などの企画・運営</a:t>
            </a:r>
            <a:r>
              <a:rPr lang="ja-JP" altLang="en-US" sz="2400" dirty="0">
                <a:latin typeface="+mj-ea"/>
                <a:ea typeface="+mj-ea"/>
              </a:rPr>
              <a:t>　　</a:t>
            </a:r>
          </a:p>
        </p:txBody>
      </p:sp>
      <p:sp>
        <p:nvSpPr>
          <p:cNvPr id="48133" name="Rectangle 4"/>
          <p:cNvSpPr>
            <a:spLocks noChangeArrowheads="1"/>
          </p:cNvSpPr>
          <p:nvPr/>
        </p:nvSpPr>
        <p:spPr bwMode="auto">
          <a:xfrm>
            <a:off x="381000" y="2743200"/>
            <a:ext cx="2071688" cy="461963"/>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a:tabLst>
                <a:tab pos="381000" algn="l"/>
              </a:tabLst>
              <a:defRPr/>
            </a:pPr>
            <a:r>
              <a:rPr lang="ja-JP" altLang="en-US" sz="2400" dirty="0">
                <a:latin typeface="+mj-ea"/>
                <a:ea typeface="+mj-ea"/>
              </a:rPr>
              <a:t>実施方法</a:t>
            </a:r>
            <a:endParaRPr lang="ja-JP" altLang="en-US" sz="2400" b="0" dirty="0">
              <a:latin typeface="+mj-ea"/>
              <a:ea typeface="+mj-ea"/>
            </a:endParaRPr>
          </a:p>
        </p:txBody>
      </p:sp>
      <p:sp>
        <p:nvSpPr>
          <p:cNvPr id="48134" name="Text Box 5"/>
          <p:cNvSpPr txBox="1">
            <a:spLocks noChangeArrowheads="1"/>
          </p:cNvSpPr>
          <p:nvPr/>
        </p:nvSpPr>
        <p:spPr bwMode="auto">
          <a:xfrm>
            <a:off x="304800" y="5867400"/>
            <a:ext cx="3640138" cy="293688"/>
          </a:xfrm>
          <a:prstGeom prst="rect">
            <a:avLst/>
          </a:prstGeom>
          <a:noFill/>
          <a:ln w="12700">
            <a:noFill/>
            <a:miter lim="800000"/>
            <a:headEnd/>
            <a:tailEnd/>
          </a:ln>
        </p:spPr>
        <p:txBody>
          <a:bodyPr lIns="74295" tIns="8890" rIns="74295" bIns="8890">
            <a:spAutoFit/>
          </a:bodyPr>
          <a:lstStyle/>
          <a:p>
            <a:pPr>
              <a:spcBef>
                <a:spcPct val="50000"/>
              </a:spcBef>
              <a:defRPr/>
            </a:pPr>
            <a:r>
              <a:rPr lang="ja-JP" altLang="en-US">
                <a:latin typeface="+mj-ea"/>
                <a:ea typeface="+mj-ea"/>
              </a:rPr>
              <a:t>　</a:t>
            </a:r>
          </a:p>
        </p:txBody>
      </p:sp>
      <p:sp>
        <p:nvSpPr>
          <p:cNvPr id="49159" name="Rectangle 6"/>
          <p:cNvSpPr>
            <a:spLocks noChangeArrowheads="1"/>
          </p:cNvSpPr>
          <p:nvPr/>
        </p:nvSpPr>
        <p:spPr bwMode="auto">
          <a:xfrm>
            <a:off x="238125" y="3286125"/>
            <a:ext cx="9467850" cy="3416300"/>
          </a:xfrm>
          <a:prstGeom prst="rect">
            <a:avLst/>
          </a:prstGeom>
          <a:noFill/>
          <a:ln w="12700">
            <a:noFill/>
            <a:miter lim="800000"/>
            <a:headEnd/>
            <a:tailEnd/>
          </a:ln>
        </p:spPr>
        <p:txBody>
          <a:bodyPr lIns="91430" tIns="45714" rIns="91430" bIns="45714" anchor="ctr">
            <a:spAutoFit/>
          </a:bodyPr>
          <a:lstStyle/>
          <a:p>
            <a:pPr lvl="1" algn="just">
              <a:tabLst>
                <a:tab pos="800100" algn="l"/>
              </a:tabLst>
              <a:defRPr/>
            </a:pPr>
            <a:r>
              <a:rPr lang="ja-JP" altLang="en-US" sz="2400" dirty="0">
                <a:solidFill>
                  <a:srgbClr val="000000"/>
                </a:solidFill>
                <a:latin typeface="+mj-ea"/>
                <a:ea typeface="+mj-ea"/>
              </a:rPr>
              <a:t>　・　大きな成果は良好な</a:t>
            </a:r>
            <a:r>
              <a:rPr lang="ja-JP" altLang="en-US" sz="2400" dirty="0">
                <a:solidFill>
                  <a:srgbClr val="002060"/>
                </a:solidFill>
                <a:latin typeface="+mj-ea"/>
                <a:ea typeface="+mj-ea"/>
              </a:rPr>
              <a:t>チームワーク</a:t>
            </a:r>
            <a:r>
              <a:rPr lang="ja-JP" altLang="en-US" sz="2400" dirty="0">
                <a:solidFill>
                  <a:srgbClr val="000000"/>
                </a:solidFill>
                <a:latin typeface="+mj-ea"/>
                <a:ea typeface="+mj-ea"/>
              </a:rPr>
              <a:t>で生まれるという意識の徹底</a:t>
            </a:r>
          </a:p>
          <a:p>
            <a:pPr lvl="1" algn="just">
              <a:tabLst>
                <a:tab pos="800100" algn="l"/>
              </a:tabLst>
              <a:defRPr/>
            </a:pPr>
            <a:r>
              <a:rPr lang="ja-JP" altLang="en-US" sz="2400" dirty="0">
                <a:solidFill>
                  <a:srgbClr val="000000"/>
                </a:solidFill>
                <a:latin typeface="+mj-ea"/>
                <a:ea typeface="+mj-ea"/>
              </a:rPr>
              <a:t>　・　チームの</a:t>
            </a:r>
            <a:r>
              <a:rPr lang="ja-JP" altLang="en-US" sz="2400" dirty="0">
                <a:solidFill>
                  <a:srgbClr val="002060"/>
                </a:solidFill>
                <a:latin typeface="+mj-ea"/>
                <a:ea typeface="+mj-ea"/>
              </a:rPr>
              <a:t>共通目標</a:t>
            </a:r>
            <a:r>
              <a:rPr lang="ja-JP" altLang="en-US" sz="2400" dirty="0">
                <a:solidFill>
                  <a:srgbClr val="000000"/>
                </a:solidFill>
                <a:latin typeface="+mj-ea"/>
                <a:ea typeface="+mj-ea"/>
              </a:rPr>
              <a:t>を設定し課題を共有すること</a:t>
            </a:r>
          </a:p>
          <a:p>
            <a:pPr lvl="1" algn="just">
              <a:tabLst>
                <a:tab pos="800100" algn="l"/>
              </a:tabLst>
              <a:defRPr/>
            </a:pPr>
            <a:r>
              <a:rPr lang="ja-JP" altLang="en-US" sz="2400" dirty="0">
                <a:solidFill>
                  <a:srgbClr val="000000"/>
                </a:solidFill>
                <a:latin typeface="+mj-ea"/>
                <a:ea typeface="+mj-ea"/>
              </a:rPr>
              <a:t>　・　チームメンバーの</a:t>
            </a:r>
            <a:r>
              <a:rPr lang="ja-JP" altLang="en-US" sz="2400" dirty="0">
                <a:solidFill>
                  <a:srgbClr val="002060"/>
                </a:solidFill>
                <a:latin typeface="+mj-ea"/>
                <a:ea typeface="+mj-ea"/>
              </a:rPr>
              <a:t>やる気</a:t>
            </a:r>
            <a:r>
              <a:rPr lang="ja-JP" altLang="en-US" sz="2400" dirty="0">
                <a:solidFill>
                  <a:srgbClr val="000000"/>
                </a:solidFill>
                <a:latin typeface="+mj-ea"/>
                <a:ea typeface="+mj-ea"/>
              </a:rPr>
              <a:t>を引き出すこと</a:t>
            </a:r>
          </a:p>
          <a:p>
            <a:pPr lvl="1" algn="just">
              <a:tabLst>
                <a:tab pos="800100" algn="l"/>
              </a:tabLst>
              <a:defRPr/>
            </a:pPr>
            <a:r>
              <a:rPr lang="ja-JP" altLang="en-US" sz="2400" dirty="0">
                <a:solidFill>
                  <a:srgbClr val="000000"/>
                </a:solidFill>
                <a:latin typeface="+mj-ea"/>
                <a:ea typeface="+mj-ea"/>
              </a:rPr>
              <a:t>　・　情緒的コミュニケーションと課題的コミュニケーションを図る</a:t>
            </a:r>
          </a:p>
          <a:p>
            <a:pPr lvl="1" algn="just">
              <a:tabLst>
                <a:tab pos="800100" algn="l"/>
              </a:tabLst>
              <a:defRPr/>
            </a:pPr>
            <a:r>
              <a:rPr lang="ja-JP" altLang="en-US" sz="2400" dirty="0">
                <a:solidFill>
                  <a:srgbClr val="000000"/>
                </a:solidFill>
                <a:latin typeface="+mj-ea"/>
                <a:ea typeface="+mj-ea"/>
              </a:rPr>
              <a:t>　・　メンバーの</a:t>
            </a:r>
            <a:r>
              <a:rPr lang="ja-JP" altLang="en-US" sz="2400" dirty="0">
                <a:solidFill>
                  <a:srgbClr val="002060"/>
                </a:solidFill>
                <a:latin typeface="+mj-ea"/>
                <a:ea typeface="+mj-ea"/>
              </a:rPr>
              <a:t>役割</a:t>
            </a:r>
            <a:r>
              <a:rPr lang="ja-JP" altLang="en-US" sz="2400" dirty="0">
                <a:solidFill>
                  <a:srgbClr val="000000"/>
                </a:solidFill>
                <a:latin typeface="+mj-ea"/>
                <a:ea typeface="+mj-ea"/>
              </a:rPr>
              <a:t>を明確にし、適材適所に心がける</a:t>
            </a:r>
            <a:endParaRPr lang="ja-JP" altLang="en-US" sz="2400" dirty="0">
              <a:solidFill>
                <a:srgbClr val="008000"/>
              </a:solidFill>
              <a:latin typeface="+mj-ea"/>
              <a:ea typeface="+mj-ea"/>
            </a:endParaRPr>
          </a:p>
          <a:p>
            <a:pPr lvl="1" algn="just">
              <a:tabLst>
                <a:tab pos="800100" algn="l"/>
              </a:tabLst>
              <a:defRPr/>
            </a:pPr>
            <a:r>
              <a:rPr lang="ja-JP" altLang="en-US" sz="2400" dirty="0">
                <a:solidFill>
                  <a:srgbClr val="000000"/>
                </a:solidFill>
                <a:latin typeface="+mj-ea"/>
                <a:ea typeface="+mj-ea"/>
              </a:rPr>
              <a:t>　・　チームの</a:t>
            </a:r>
            <a:r>
              <a:rPr lang="ja-JP" altLang="en-US" sz="2400" dirty="0">
                <a:solidFill>
                  <a:srgbClr val="002060"/>
                </a:solidFill>
                <a:latin typeface="+mj-ea"/>
                <a:ea typeface="+mj-ea"/>
              </a:rPr>
              <a:t>ルール</a:t>
            </a:r>
            <a:r>
              <a:rPr lang="ja-JP" altLang="en-US" sz="2400" dirty="0">
                <a:solidFill>
                  <a:srgbClr val="000000"/>
                </a:solidFill>
                <a:latin typeface="+mj-ea"/>
                <a:ea typeface="+mj-ea"/>
              </a:rPr>
              <a:t>は、明確にしておく</a:t>
            </a:r>
            <a:endParaRPr lang="en-US" altLang="ja-JP" sz="2400" dirty="0">
              <a:solidFill>
                <a:srgbClr val="000000"/>
              </a:solidFill>
              <a:latin typeface="+mj-ea"/>
              <a:ea typeface="+mj-ea"/>
            </a:endParaRPr>
          </a:p>
          <a:p>
            <a:pPr lvl="1" algn="just">
              <a:tabLst>
                <a:tab pos="800100" algn="l"/>
              </a:tabLst>
              <a:defRPr/>
            </a:pPr>
            <a:r>
              <a:rPr lang="ja-JP" altLang="en-US" sz="2400" dirty="0">
                <a:solidFill>
                  <a:srgbClr val="000000"/>
                </a:solidFill>
                <a:latin typeface="+mj-ea"/>
                <a:ea typeface="+mj-ea"/>
              </a:rPr>
              <a:t>　・　</a:t>
            </a:r>
            <a:r>
              <a:rPr lang="ja-JP" altLang="en-US" sz="2400" dirty="0">
                <a:solidFill>
                  <a:srgbClr val="002060"/>
                </a:solidFill>
                <a:latin typeface="+mj-ea"/>
                <a:ea typeface="+mj-ea"/>
              </a:rPr>
              <a:t>コーチング</a:t>
            </a:r>
            <a:r>
              <a:rPr lang="ja-JP" altLang="en-US" sz="2400" dirty="0">
                <a:solidFill>
                  <a:srgbClr val="000000"/>
                </a:solidFill>
                <a:latin typeface="+mj-ea"/>
                <a:ea typeface="+mj-ea"/>
              </a:rPr>
              <a:t>技法を身につける</a:t>
            </a:r>
          </a:p>
          <a:p>
            <a:pPr lvl="1" algn="just">
              <a:tabLst>
                <a:tab pos="800100" algn="l"/>
              </a:tabLst>
              <a:defRPr/>
            </a:pPr>
            <a:r>
              <a:rPr lang="ja-JP" altLang="en-US" sz="2400" dirty="0">
                <a:solidFill>
                  <a:srgbClr val="000000"/>
                </a:solidFill>
                <a:latin typeface="+mj-ea"/>
                <a:ea typeface="+mj-ea"/>
              </a:rPr>
              <a:t>　・　</a:t>
            </a:r>
            <a:r>
              <a:rPr lang="ja-JP" altLang="en-US" sz="2400" dirty="0">
                <a:solidFill>
                  <a:srgbClr val="002060"/>
                </a:solidFill>
                <a:latin typeface="+mj-ea"/>
                <a:ea typeface="+mj-ea"/>
              </a:rPr>
              <a:t>成果</a:t>
            </a:r>
            <a:r>
              <a:rPr lang="en-US" altLang="ja-JP" sz="2400" dirty="0">
                <a:solidFill>
                  <a:srgbClr val="002060"/>
                </a:solidFill>
                <a:latin typeface="+mj-ea"/>
                <a:ea typeface="+mj-ea"/>
              </a:rPr>
              <a:t>(</a:t>
            </a:r>
            <a:r>
              <a:rPr lang="ja-JP" altLang="en-US" sz="2400" dirty="0">
                <a:solidFill>
                  <a:srgbClr val="002060"/>
                </a:solidFill>
                <a:latin typeface="+mj-ea"/>
                <a:ea typeface="+mj-ea"/>
              </a:rPr>
              <a:t>アウトカム）主義</a:t>
            </a:r>
            <a:r>
              <a:rPr lang="ja-JP" altLang="en-US" sz="2400" dirty="0">
                <a:solidFill>
                  <a:srgbClr val="000000"/>
                </a:solidFill>
                <a:latin typeface="+mj-ea"/>
                <a:ea typeface="+mj-ea"/>
              </a:rPr>
              <a:t>の導入</a:t>
            </a:r>
          </a:p>
          <a:p>
            <a:pPr lvl="1" algn="just">
              <a:tabLst>
                <a:tab pos="800100" algn="l"/>
              </a:tabLst>
              <a:defRPr/>
            </a:pPr>
            <a:r>
              <a:rPr lang="ja-JP" altLang="en-US" sz="2400" dirty="0">
                <a:solidFill>
                  <a:srgbClr val="000000"/>
                </a:solidFill>
                <a:latin typeface="+mj-ea"/>
                <a:ea typeface="+mj-ea"/>
              </a:rPr>
              <a:t>　・　育成方法の検討</a:t>
            </a:r>
            <a:endParaRPr lang="ja-JP" altLang="en-US" sz="2400" b="0" dirty="0">
              <a:solidFill>
                <a:srgbClr val="A50021"/>
              </a:solidFill>
              <a:latin typeface="+mj-ea"/>
              <a:ea typeface="+mj-e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番号プレースホルダ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F147DEE4-97AD-482B-BEA6-DA59EB5A5D1A}" type="slidenum">
              <a:rPr lang="en-US" altLang="ja-JP" sz="1200">
                <a:solidFill>
                  <a:srgbClr val="898989"/>
                </a:solidFill>
                <a:latin typeface="Times New Roman" pitchFamily="18" charset="0"/>
              </a:rPr>
              <a:pPr>
                <a:spcBef>
                  <a:spcPct val="0"/>
                </a:spcBef>
                <a:buFontTx/>
                <a:buNone/>
              </a:pPr>
              <a:t>47</a:t>
            </a:fld>
            <a:endParaRPr lang="en-US" altLang="ja-JP" sz="1200">
              <a:solidFill>
                <a:srgbClr val="898989"/>
              </a:solidFill>
              <a:latin typeface="Times New Roman" pitchFamily="18" charset="0"/>
            </a:endParaRPr>
          </a:p>
        </p:txBody>
      </p:sp>
      <p:sp>
        <p:nvSpPr>
          <p:cNvPr id="151555" name="Rectangle 2"/>
          <p:cNvSpPr>
            <a:spLocks noGrp="1" noChangeArrowheads="1"/>
          </p:cNvSpPr>
          <p:nvPr>
            <p:ph type="title"/>
          </p:nvPr>
        </p:nvSpPr>
        <p:spPr>
          <a:xfrm>
            <a:off x="685800" y="228600"/>
            <a:ext cx="8610600" cy="762000"/>
          </a:xfrm>
        </p:spPr>
        <p:txBody>
          <a:bodyPr/>
          <a:lstStyle/>
          <a:p>
            <a:pPr eaLnBrk="1" hangingPunct="1"/>
            <a:r>
              <a:rPr lang="ja-JP" altLang="en-US" sz="3200" smtClean="0">
                <a:latin typeface="HGP創英角ｺﾞｼｯｸUB" pitchFamily="50" charset="-128"/>
                <a:ea typeface="HGP創英角ｺﾞｼｯｸUB" pitchFamily="50" charset="-128"/>
              </a:rPr>
              <a:t>バイステックの７原則</a:t>
            </a:r>
            <a:br>
              <a:rPr lang="ja-JP" altLang="en-US" sz="3200" smtClean="0">
                <a:latin typeface="HGP創英角ｺﾞｼｯｸUB" pitchFamily="50" charset="-128"/>
                <a:ea typeface="HGP創英角ｺﾞｼｯｸUB" pitchFamily="50" charset="-128"/>
              </a:rPr>
            </a:br>
            <a:r>
              <a:rPr lang="en-US" altLang="ja-JP" sz="2000" smtClean="0">
                <a:latin typeface="HGP創英角ｺﾞｼｯｸUB" pitchFamily="50" charset="-128"/>
                <a:ea typeface="HGP創英角ｺﾞｼｯｸUB" pitchFamily="50" charset="-128"/>
              </a:rPr>
              <a:t>F.P.Biestek『</a:t>
            </a:r>
            <a:r>
              <a:rPr lang="ja-JP" altLang="en-US" sz="2000" smtClean="0">
                <a:latin typeface="HGP創英角ｺﾞｼｯｸUB" pitchFamily="50" charset="-128"/>
                <a:ea typeface="HGP創英角ｺﾞｼｯｸUB" pitchFamily="50" charset="-128"/>
              </a:rPr>
              <a:t>ケースワークの援助関係</a:t>
            </a:r>
            <a:r>
              <a:rPr lang="en-US" altLang="ja-JP" sz="2000" smtClean="0">
                <a:latin typeface="HGP創英角ｺﾞｼｯｸUB" pitchFamily="50" charset="-128"/>
                <a:ea typeface="HGP創英角ｺﾞｼｯｸUB" pitchFamily="50" charset="-128"/>
              </a:rPr>
              <a:t>』</a:t>
            </a:r>
            <a:r>
              <a:rPr lang="ja-JP" altLang="en-US" sz="2000" smtClean="0">
                <a:latin typeface="HGP創英角ｺﾞｼｯｸUB" pitchFamily="50" charset="-128"/>
                <a:ea typeface="HGP創英角ｺﾞｼｯｸUB" pitchFamily="50" charset="-128"/>
              </a:rPr>
              <a:t>（</a:t>
            </a:r>
            <a:r>
              <a:rPr lang="en-US" altLang="ja-JP" sz="2000" smtClean="0">
                <a:latin typeface="HGP創英角ｺﾞｼｯｸUB" pitchFamily="50" charset="-128"/>
                <a:ea typeface="HGP創英角ｺﾞｼｯｸUB" pitchFamily="50" charset="-128"/>
              </a:rPr>
              <a:t>1957</a:t>
            </a:r>
            <a:r>
              <a:rPr lang="ja-JP" altLang="en-US" sz="2000" smtClean="0">
                <a:latin typeface="HGP創英角ｺﾞｼｯｸUB" pitchFamily="50" charset="-128"/>
                <a:ea typeface="HGP創英角ｺﾞｼｯｸUB" pitchFamily="50" charset="-128"/>
              </a:rPr>
              <a:t>）</a:t>
            </a:r>
            <a:endParaRPr lang="ja-JP" altLang="en-US" sz="3200" smtClean="0">
              <a:latin typeface="HGP創英角ｺﾞｼｯｸUB" pitchFamily="50" charset="-128"/>
              <a:ea typeface="HGP創英角ｺﾞｼｯｸUB" pitchFamily="50" charset="-128"/>
            </a:endParaRPr>
          </a:p>
        </p:txBody>
      </p:sp>
      <p:sp>
        <p:nvSpPr>
          <p:cNvPr id="151556" name="Rectangle 3"/>
          <p:cNvSpPr>
            <a:spLocks noGrp="1" noChangeArrowheads="1"/>
          </p:cNvSpPr>
          <p:nvPr>
            <p:ph type="body" idx="1"/>
          </p:nvPr>
        </p:nvSpPr>
        <p:spPr>
          <a:xfrm>
            <a:off x="1066800" y="1676400"/>
            <a:ext cx="8153400" cy="4495800"/>
          </a:xfrm>
        </p:spPr>
        <p:txBody>
          <a:bodyPr/>
          <a:lstStyle/>
          <a:p>
            <a:pPr eaLnBrk="1" hangingPunct="1">
              <a:buFontTx/>
              <a:buNone/>
            </a:pPr>
            <a:r>
              <a:rPr lang="ja-JP" altLang="en-US" sz="2800" smtClean="0">
                <a:latin typeface="HGP創英角ｺﾞｼｯｸUB" pitchFamily="50" charset="-128"/>
                <a:ea typeface="HGP創英角ｺﾞｼｯｸUB" pitchFamily="50" charset="-128"/>
              </a:rPr>
              <a:t>１．クライエントを個人としてとらえる。　</a:t>
            </a:r>
          </a:p>
          <a:p>
            <a:pPr eaLnBrk="1" hangingPunct="1">
              <a:buFontTx/>
              <a:buNone/>
            </a:pPr>
            <a:r>
              <a:rPr lang="ja-JP" altLang="en-US" sz="2800" smtClean="0">
                <a:latin typeface="HGP創英角ｺﾞｼｯｸUB" pitchFamily="50" charset="-128"/>
                <a:ea typeface="HGP創英角ｺﾞｼｯｸUB" pitchFamily="50" charset="-128"/>
              </a:rPr>
              <a:t>２．クライエントの感情表現を大切にする。</a:t>
            </a:r>
          </a:p>
          <a:p>
            <a:pPr eaLnBrk="1" hangingPunct="1">
              <a:buFontTx/>
              <a:buNone/>
            </a:pPr>
            <a:r>
              <a:rPr lang="ja-JP" altLang="en-US" sz="2800" smtClean="0">
                <a:latin typeface="HGP創英角ｺﾞｼｯｸUB" pitchFamily="50" charset="-128"/>
                <a:ea typeface="HGP創英角ｺﾞｼｯｸUB" pitchFamily="50" charset="-128"/>
              </a:rPr>
              <a:t>３．援助者は自分の感情を自覚して吟味する。</a:t>
            </a:r>
          </a:p>
          <a:p>
            <a:pPr eaLnBrk="1" hangingPunct="1">
              <a:buFontTx/>
              <a:buNone/>
            </a:pPr>
            <a:r>
              <a:rPr lang="ja-JP" altLang="en-US" sz="2800" smtClean="0">
                <a:latin typeface="HGP創英角ｺﾞｼｯｸUB" pitchFamily="50" charset="-128"/>
                <a:ea typeface="HGP創英角ｺﾞｼｯｸUB" pitchFamily="50" charset="-128"/>
              </a:rPr>
              <a:t>４．受け止める。</a:t>
            </a:r>
          </a:p>
          <a:p>
            <a:pPr eaLnBrk="1" hangingPunct="1">
              <a:buFontTx/>
              <a:buNone/>
            </a:pPr>
            <a:r>
              <a:rPr lang="ja-JP" altLang="en-US" sz="2800" smtClean="0">
                <a:latin typeface="HGP創英角ｺﾞｼｯｸUB" pitchFamily="50" charset="-128"/>
                <a:ea typeface="HGP創英角ｺﾞｼｯｸUB" pitchFamily="50" charset="-128"/>
              </a:rPr>
              <a:t>５．クライエントを一方的に非難しない。</a:t>
            </a:r>
          </a:p>
          <a:p>
            <a:pPr eaLnBrk="1" hangingPunct="1">
              <a:buFontTx/>
              <a:buNone/>
            </a:pPr>
            <a:r>
              <a:rPr lang="ja-JP" altLang="en-US" sz="2800" smtClean="0">
                <a:latin typeface="HGP創英角ｺﾞｼｯｸUB" pitchFamily="50" charset="-128"/>
                <a:ea typeface="HGP創英角ｺﾞｼｯｸUB" pitchFamily="50" charset="-128"/>
              </a:rPr>
              <a:t>６．クライエントの自己決定を促して尊重する。</a:t>
            </a:r>
          </a:p>
          <a:p>
            <a:pPr eaLnBrk="1" hangingPunct="1">
              <a:buFontTx/>
              <a:buNone/>
            </a:pPr>
            <a:r>
              <a:rPr lang="ja-JP" altLang="en-US" sz="2800" smtClean="0">
                <a:latin typeface="HGP創英角ｺﾞｼｯｸUB" pitchFamily="50" charset="-128"/>
                <a:ea typeface="HGP創英角ｺﾞｼｯｸUB" pitchFamily="50" charset="-128"/>
              </a:rPr>
              <a:t>７．秘密を保持して信頼を醸成する。</a:t>
            </a:r>
          </a:p>
          <a:p>
            <a:pPr eaLnBrk="1" hangingPunct="1">
              <a:buFontTx/>
              <a:buNone/>
            </a:pPr>
            <a:endParaRPr lang="ja-JP" altLang="en-US" sz="2800" smtClean="0">
              <a:latin typeface="HGP創英角ｺﾞｼｯｸUB" pitchFamily="50" charset="-128"/>
              <a:ea typeface="HGP創英角ｺﾞｼｯｸUB" pitchFamily="50" charset="-128"/>
            </a:endParaRPr>
          </a:p>
          <a:p>
            <a:pPr eaLnBrk="1" hangingPunct="1">
              <a:buFontTx/>
              <a:buNone/>
            </a:pPr>
            <a:r>
              <a:rPr lang="ja-JP" altLang="en-US" sz="2000" smtClean="0">
                <a:latin typeface="HGP創英角ｺﾞｼｯｸUB" pitchFamily="50" charset="-128"/>
                <a:ea typeface="HGP創英角ｺﾞｼｯｸUB" pitchFamily="50" charset="-128"/>
              </a:rPr>
              <a:t>　　　　　　　　　　　　　　　　　</a:t>
            </a:r>
            <a:r>
              <a:rPr lang="ja-JP" altLang="en-US" sz="1800" smtClean="0">
                <a:latin typeface="HGP創英角ｺﾞｼｯｸUB" pitchFamily="50" charset="-128"/>
                <a:ea typeface="HGP創英角ｺﾞｼｯｸUB" pitchFamily="50" charset="-128"/>
              </a:rPr>
              <a:t>　</a:t>
            </a:r>
            <a:r>
              <a:rPr lang="en-US" altLang="ja-JP" sz="1800" smtClean="0">
                <a:latin typeface="HGP創英角ｺﾞｼｯｸUB" pitchFamily="50" charset="-128"/>
                <a:ea typeface="HGP創英角ｺﾞｼｯｸUB" pitchFamily="50" charset="-128"/>
              </a:rPr>
              <a:t>『</a:t>
            </a:r>
            <a:r>
              <a:rPr lang="ja-JP" altLang="en-US" sz="1800" smtClean="0">
                <a:latin typeface="HGP創英角ｺﾞｼｯｸUB" pitchFamily="50" charset="-128"/>
                <a:ea typeface="HGP創英角ｺﾞｼｯｸUB" pitchFamily="50" charset="-128"/>
              </a:rPr>
              <a:t>ケースワークの原則（新訳版）</a:t>
            </a:r>
            <a:r>
              <a:rPr lang="en-US" altLang="ja-JP" sz="1800" smtClean="0">
                <a:latin typeface="HGP創英角ｺﾞｼｯｸUB" pitchFamily="50" charset="-128"/>
                <a:ea typeface="HGP創英角ｺﾞｼｯｸUB" pitchFamily="50" charset="-128"/>
              </a:rPr>
              <a:t>』</a:t>
            </a:r>
            <a:r>
              <a:rPr lang="ja-JP" altLang="en-US" sz="1800" smtClean="0">
                <a:latin typeface="HGP創英角ｺﾞｼｯｸUB" pitchFamily="50" charset="-128"/>
                <a:ea typeface="HGP創英角ｺﾞｼｯｸUB" pitchFamily="50" charset="-128"/>
              </a:rPr>
              <a:t>誠信書房、</a:t>
            </a:r>
            <a:r>
              <a:rPr lang="en-US" altLang="ja-JP" sz="1800" smtClean="0">
                <a:latin typeface="HGP創英角ｺﾞｼｯｸUB" pitchFamily="50" charset="-128"/>
                <a:ea typeface="HGP創英角ｺﾞｼｯｸUB" pitchFamily="50" charset="-128"/>
              </a:rPr>
              <a:t>1996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タイトル 1"/>
          <p:cNvSpPr>
            <a:spLocks noGrp="1"/>
          </p:cNvSpPr>
          <p:nvPr>
            <p:ph type="ctrTitle"/>
          </p:nvPr>
        </p:nvSpPr>
        <p:spPr>
          <a:xfrm>
            <a:off x="742950" y="2416175"/>
            <a:ext cx="8420100" cy="1470025"/>
          </a:xfrm>
        </p:spPr>
        <p:txBody>
          <a:bodyPr/>
          <a:lstStyle/>
          <a:p>
            <a:r>
              <a:rPr lang="ja-JP" altLang="en-US" dirty="0" smtClean="0"/>
              <a:t>助言・指導と支援記録の書き方</a:t>
            </a:r>
            <a:endParaRPr lang="en-GB" altLang="ja-JP" dirty="0" smtClean="0"/>
          </a:p>
        </p:txBody>
      </p:sp>
      <p:sp>
        <p:nvSpPr>
          <p:cNvPr id="3" name="サブタイトル 2"/>
          <p:cNvSpPr>
            <a:spLocks noGrp="1"/>
          </p:cNvSpPr>
          <p:nvPr>
            <p:ph type="subTitle" idx="1"/>
          </p:nvPr>
        </p:nvSpPr>
        <p:spPr/>
        <p:txBody>
          <a:bodyPr/>
          <a:lstStyle/>
          <a:p>
            <a:pPr>
              <a:buFont typeface="Arial" panose="020B0604020202020204" pitchFamily="34" charset="0"/>
              <a:buNone/>
              <a:defRPr/>
            </a:pPr>
            <a:endParaRPr lang="en-GB"/>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タイトル 1"/>
          <p:cNvSpPr>
            <a:spLocks noGrp="1"/>
          </p:cNvSpPr>
          <p:nvPr>
            <p:ph type="title"/>
          </p:nvPr>
        </p:nvSpPr>
        <p:spPr/>
        <p:txBody>
          <a:bodyPr/>
          <a:lstStyle/>
          <a:p>
            <a:r>
              <a:rPr lang="ja-JP" altLang="en-US" smtClean="0"/>
              <a:t>助言・指導とは？</a:t>
            </a:r>
            <a:endParaRPr lang="en-GB" altLang="ja-JP" smtClean="0"/>
          </a:p>
        </p:txBody>
      </p:sp>
      <p:sp>
        <p:nvSpPr>
          <p:cNvPr id="3" name="コンテンツ プレースホルダー 2"/>
          <p:cNvSpPr>
            <a:spLocks noGrp="1"/>
          </p:cNvSpPr>
          <p:nvPr>
            <p:ph idx="1"/>
          </p:nvPr>
        </p:nvSpPr>
        <p:spPr>
          <a:xfrm>
            <a:off x="838200" y="1600200"/>
            <a:ext cx="8229600" cy="3773488"/>
          </a:xfrm>
        </p:spPr>
        <p:txBody>
          <a:bodyPr>
            <a:normAutofit/>
          </a:bodyPr>
          <a:lstStyle/>
          <a:p>
            <a:pPr>
              <a:buFont typeface="Arial" panose="020B0604020202020204" pitchFamily="34" charset="0"/>
              <a:buChar char="•"/>
              <a:defRPr/>
            </a:pPr>
            <a:r>
              <a:rPr lang="ja-JP" altLang="en-US" dirty="0"/>
              <a:t>助言：助けになることをいうこと</a:t>
            </a:r>
            <a:endParaRPr lang="en-US" altLang="ja-JP" dirty="0"/>
          </a:p>
          <a:p>
            <a:pPr>
              <a:buFont typeface="Arial" panose="020B0604020202020204" pitchFamily="34" charset="0"/>
              <a:buChar char="•"/>
              <a:defRPr/>
            </a:pPr>
            <a:endParaRPr lang="en-US" altLang="ja-JP" dirty="0"/>
          </a:p>
          <a:p>
            <a:pPr>
              <a:buFont typeface="Arial" panose="020B0604020202020204" pitchFamily="34" charset="0"/>
              <a:buChar char="•"/>
              <a:defRPr/>
            </a:pPr>
            <a:r>
              <a:rPr lang="ja-JP" altLang="en-US" dirty="0"/>
              <a:t>指導：教えみちびくこと</a:t>
            </a:r>
            <a:endParaRPr lang="en-US" altLang="ja-JP" dirty="0"/>
          </a:p>
          <a:p>
            <a:pPr>
              <a:buFont typeface="Arial" panose="020B0604020202020204" pitchFamily="34" charset="0"/>
              <a:buChar char="•"/>
              <a:defRPr/>
            </a:pPr>
            <a:endParaRPr lang="en-US" altLang="ja-JP" dirty="0"/>
          </a:p>
          <a:p>
            <a:pPr marL="0" indent="0" algn="r">
              <a:buFont typeface="Arial" panose="020B0604020202020204" pitchFamily="34" charset="0"/>
              <a:buNone/>
              <a:defRPr/>
            </a:pPr>
            <a:r>
              <a:rPr lang="ja-JP" altLang="en-US" sz="2100" dirty="0">
                <a:latin typeface="+mj-lt"/>
              </a:rPr>
              <a:t>（三省堂 </a:t>
            </a:r>
            <a:r>
              <a:rPr lang="en-GB" sz="2100" dirty="0">
                <a:latin typeface="+mj-lt"/>
              </a:rPr>
              <a:t>Web Dictionary: http://www.sanseido.net/</a:t>
            </a:r>
            <a:r>
              <a:rPr lang="ja-JP" altLang="en-US" sz="2100" dirty="0">
                <a:latin typeface="+mj-lt"/>
              </a:rPr>
              <a:t>）</a:t>
            </a:r>
            <a:endParaRPr lang="en-GB" sz="21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線コネクタ 27"/>
          <p:cNvCxnSpPr/>
          <p:nvPr/>
        </p:nvCxnSpPr>
        <p:spPr>
          <a:xfrm>
            <a:off x="273050" y="3644900"/>
            <a:ext cx="91440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539" name="Rectangle 6"/>
          <p:cNvSpPr>
            <a:spLocks noChangeArrowheads="1"/>
          </p:cNvSpPr>
          <p:nvPr/>
        </p:nvSpPr>
        <p:spPr bwMode="auto">
          <a:xfrm>
            <a:off x="776288" y="1484313"/>
            <a:ext cx="466725" cy="1800225"/>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0">
                <a:solidFill>
                  <a:srgbClr val="000000"/>
                </a:solidFill>
                <a:latin typeface="HGP創英角ｺﾞｼｯｸUB" pitchFamily="50" charset="-128"/>
                <a:ea typeface="HGP創英角ｺﾞｼｯｸUB" pitchFamily="50" charset="-128"/>
              </a:rPr>
              <a:t> アセスメント　</a:t>
            </a:r>
          </a:p>
        </p:txBody>
      </p:sp>
      <p:sp>
        <p:nvSpPr>
          <p:cNvPr id="65540" name="Rectangle 7"/>
          <p:cNvSpPr>
            <a:spLocks noChangeArrowheads="1"/>
          </p:cNvSpPr>
          <p:nvPr/>
        </p:nvSpPr>
        <p:spPr bwMode="auto">
          <a:xfrm>
            <a:off x="2066925" y="1196975"/>
            <a:ext cx="466725" cy="2303463"/>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 サービス等利用計画案</a:t>
            </a:r>
          </a:p>
        </p:txBody>
      </p:sp>
      <p:sp>
        <p:nvSpPr>
          <p:cNvPr id="65541" name="Rectangle 38"/>
          <p:cNvSpPr>
            <a:spLocks noChangeArrowheads="1"/>
          </p:cNvSpPr>
          <p:nvPr/>
        </p:nvSpPr>
        <p:spPr bwMode="auto">
          <a:xfrm>
            <a:off x="6640513" y="3821113"/>
            <a:ext cx="466725" cy="1727200"/>
          </a:xfrm>
          <a:prstGeom prst="rect">
            <a:avLst/>
          </a:prstGeom>
          <a:solidFill>
            <a:srgbClr val="FFFF99"/>
          </a:solidFill>
          <a:ln w="9525">
            <a:solidFill>
              <a:schemeClr val="tx1"/>
            </a:solidFill>
            <a:miter lim="800000"/>
            <a:headEnd/>
            <a:tailEnd/>
          </a:ln>
        </p:spPr>
        <p:txBody>
          <a:bodyPr vert="eaVert" wrap="none" lIns="91315" tIns="0" rIns="91315" bIns="0"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2000" b="0">
                <a:solidFill>
                  <a:srgbClr val="000000"/>
                </a:solidFill>
                <a:latin typeface="HGP創英角ｺﾞｼｯｸUB" pitchFamily="50" charset="-128"/>
                <a:ea typeface="HGP創英角ｺﾞｼｯｸUB" pitchFamily="50" charset="-128"/>
              </a:rPr>
              <a:t>個別支援計画</a:t>
            </a:r>
          </a:p>
        </p:txBody>
      </p:sp>
      <p:sp>
        <p:nvSpPr>
          <p:cNvPr id="65542" name="Line 40"/>
          <p:cNvSpPr>
            <a:spLocks noChangeShapeType="1"/>
          </p:cNvSpPr>
          <p:nvPr/>
        </p:nvSpPr>
        <p:spPr bwMode="auto">
          <a:xfrm>
            <a:off x="4016375" y="3357563"/>
            <a:ext cx="234950" cy="431800"/>
          </a:xfrm>
          <a:prstGeom prst="line">
            <a:avLst/>
          </a:prstGeom>
          <a:noFill/>
          <a:ln w="50800">
            <a:solidFill>
              <a:schemeClr val="tx1"/>
            </a:solidFill>
            <a:round/>
            <a:headEnd/>
            <a:tailEnd type="triangle" w="med" len="med"/>
          </a:ln>
          <a:extLst>
            <a:ext uri="{909E8E84-426E-40DD-AFC4-6F175D3DCCD1}">
              <a14:hiddenFill xmlns:a14="http://schemas.microsoft.com/office/drawing/2010/main">
                <a:noFill/>
              </a14:hiddenFill>
            </a:ext>
          </a:extLst>
        </p:spPr>
        <p:txBody>
          <a:bodyPr lIns="91315" tIns="45659" rIns="91315" bIns="45659"/>
          <a:lstStyle/>
          <a:p>
            <a:endParaRPr lang="ja-JP" altLang="en-US"/>
          </a:p>
        </p:txBody>
      </p:sp>
      <p:sp>
        <p:nvSpPr>
          <p:cNvPr id="65543" name="Rectangle 49"/>
          <p:cNvSpPr>
            <a:spLocks noChangeArrowheads="1"/>
          </p:cNvSpPr>
          <p:nvPr/>
        </p:nvSpPr>
        <p:spPr bwMode="auto">
          <a:xfrm>
            <a:off x="8088313" y="3767138"/>
            <a:ext cx="466725" cy="2109787"/>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50000"/>
              </a:spcBef>
              <a:buFontTx/>
              <a:buNone/>
            </a:pPr>
            <a:r>
              <a:rPr lang="ja-JP" altLang="en-US" sz="2000" b="0">
                <a:solidFill>
                  <a:srgbClr val="000000"/>
                </a:solidFill>
                <a:latin typeface="HGP創英角ｺﾞｼｯｸUB" pitchFamily="50" charset="-128"/>
                <a:ea typeface="HGP創英角ｺﾞｼｯｸUB" pitchFamily="50" charset="-128"/>
              </a:rPr>
              <a:t>モニタリング</a:t>
            </a:r>
          </a:p>
        </p:txBody>
      </p:sp>
      <p:sp>
        <p:nvSpPr>
          <p:cNvPr id="23" name="Rectangle 50"/>
          <p:cNvSpPr>
            <a:spLocks noChangeArrowheads="1"/>
          </p:cNvSpPr>
          <p:nvPr/>
        </p:nvSpPr>
        <p:spPr bwMode="auto">
          <a:xfrm>
            <a:off x="128588" y="1196975"/>
            <a:ext cx="503237" cy="2159000"/>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315" tIns="45659" rIns="91315" bIns="45659" anchor="ctr"/>
          <a:lstStyle/>
          <a:p>
            <a:pPr algn="ctr" defTabSz="913242" eaLnBrk="1" hangingPunct="1">
              <a:defRPr/>
            </a:pPr>
            <a:r>
              <a:rPr lang="ja-JP" altLang="en-US" sz="2000" b="0" dirty="0">
                <a:solidFill>
                  <a:prstClr val="black"/>
                </a:solidFill>
                <a:latin typeface="HGP創英角ｺﾞｼｯｸUB" panose="020B0900000000000000" pitchFamily="50" charset="-128"/>
                <a:ea typeface="HGP創英角ｺﾞｼｯｸUB" panose="020B0900000000000000" pitchFamily="50" charset="-128"/>
              </a:rPr>
              <a:t>相談支援事業者</a:t>
            </a:r>
          </a:p>
        </p:txBody>
      </p:sp>
      <p:sp>
        <p:nvSpPr>
          <p:cNvPr id="65545" name="Rectangle 52"/>
          <p:cNvSpPr>
            <a:spLocks noChangeArrowheads="1"/>
          </p:cNvSpPr>
          <p:nvPr/>
        </p:nvSpPr>
        <p:spPr bwMode="auto">
          <a:xfrm>
            <a:off x="2613025" y="2492375"/>
            <a:ext cx="360363" cy="2087563"/>
          </a:xfrm>
          <a:prstGeom prst="roundRect">
            <a:avLst>
              <a:gd name="adj" fmla="val 0"/>
            </a:avLst>
          </a:prstGeom>
          <a:solidFill>
            <a:srgbClr val="FF9999"/>
          </a:solidFill>
          <a:ln w="9525" algn="ctr">
            <a:solidFill>
              <a:schemeClr val="tx1"/>
            </a:solidFill>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800">
                <a:solidFill>
                  <a:srgbClr val="000000"/>
                </a:solidFill>
                <a:latin typeface="ＭＳ Ｐゴシック" charset="-128"/>
              </a:rPr>
              <a:t>支給決定（市町村）</a:t>
            </a:r>
            <a:endParaRPr lang="en-US" altLang="ja-JP" sz="1800">
              <a:solidFill>
                <a:srgbClr val="000000"/>
              </a:solidFill>
              <a:latin typeface="ＭＳ Ｐゴシック" charset="-128"/>
            </a:endParaRPr>
          </a:p>
        </p:txBody>
      </p:sp>
      <p:sp>
        <p:nvSpPr>
          <p:cNvPr id="33" name="Rectangle 50"/>
          <p:cNvSpPr>
            <a:spLocks noChangeArrowheads="1"/>
          </p:cNvSpPr>
          <p:nvPr/>
        </p:nvSpPr>
        <p:spPr bwMode="auto">
          <a:xfrm>
            <a:off x="128588" y="4076700"/>
            <a:ext cx="503237" cy="2160588"/>
          </a:xfrm>
          <a:prstGeom prst="roundRect">
            <a:avLst>
              <a:gd name="adj" fmla="val 33514"/>
            </a:avLst>
          </a:prstGeom>
          <a:solidFill>
            <a:schemeClr val="tx2">
              <a:lumMod val="20000"/>
              <a:lumOff val="80000"/>
            </a:schemeClr>
          </a:solidFill>
          <a:ln w="9525">
            <a:solidFill>
              <a:schemeClr val="tx1"/>
            </a:solidFill>
            <a:miter lim="800000"/>
            <a:headEnd/>
            <a:tailEnd/>
          </a:ln>
        </p:spPr>
        <p:txBody>
          <a:bodyPr vert="eaVert" wrap="none" lIns="91315" tIns="45659" rIns="91315" bIns="45659" anchor="ctr"/>
          <a:lstStyle/>
          <a:p>
            <a:pPr algn="ctr" defTabSz="913242" eaLnBrk="1" hangingPunct="1">
              <a:defRPr/>
            </a:pPr>
            <a:r>
              <a:rPr lang="ja-JP" altLang="en-US" sz="2000" b="0" dirty="0">
                <a:solidFill>
                  <a:prstClr val="black"/>
                </a:solidFill>
                <a:latin typeface="HGP創英角ｺﾞｼｯｸUB" panose="020B0900000000000000" pitchFamily="50" charset="-128"/>
                <a:ea typeface="HGP創英角ｺﾞｼｯｸUB" panose="020B0900000000000000" pitchFamily="50" charset="-128"/>
              </a:rPr>
              <a:t>サービス事業者</a:t>
            </a:r>
          </a:p>
        </p:txBody>
      </p:sp>
      <p:sp>
        <p:nvSpPr>
          <p:cNvPr id="65547" name="Rectangle 6"/>
          <p:cNvSpPr>
            <a:spLocks noChangeArrowheads="1"/>
          </p:cNvSpPr>
          <p:nvPr/>
        </p:nvSpPr>
        <p:spPr bwMode="auto">
          <a:xfrm>
            <a:off x="4848225" y="3919538"/>
            <a:ext cx="466725" cy="1800225"/>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000" b="0">
                <a:solidFill>
                  <a:srgbClr val="000000"/>
                </a:solidFill>
                <a:latin typeface="HGP創英角ｺﾞｼｯｸUB" pitchFamily="50" charset="-128"/>
                <a:ea typeface="HGP創英角ｺﾞｼｯｸUB" pitchFamily="50" charset="-128"/>
              </a:rPr>
              <a:t> アセスメント　</a:t>
            </a:r>
          </a:p>
        </p:txBody>
      </p:sp>
      <p:sp>
        <p:nvSpPr>
          <p:cNvPr id="65548" name="Rectangle 7"/>
          <p:cNvSpPr>
            <a:spLocks noChangeArrowheads="1"/>
          </p:cNvSpPr>
          <p:nvPr/>
        </p:nvSpPr>
        <p:spPr bwMode="auto">
          <a:xfrm>
            <a:off x="3548063" y="1268413"/>
            <a:ext cx="466725" cy="2160587"/>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 サービス等利用計画</a:t>
            </a:r>
          </a:p>
        </p:txBody>
      </p:sp>
      <p:sp>
        <p:nvSpPr>
          <p:cNvPr id="43" name="右矢印 42"/>
          <p:cNvSpPr/>
          <p:nvPr/>
        </p:nvSpPr>
        <p:spPr>
          <a:xfrm>
            <a:off x="5367338" y="4359275"/>
            <a:ext cx="288925" cy="64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50" name="Rectangle 52"/>
          <p:cNvSpPr>
            <a:spLocks noChangeArrowheads="1"/>
          </p:cNvSpPr>
          <p:nvPr/>
        </p:nvSpPr>
        <p:spPr bwMode="auto">
          <a:xfrm>
            <a:off x="6246813" y="3429000"/>
            <a:ext cx="287337" cy="1836738"/>
          </a:xfrm>
          <a:prstGeom prst="roundRect">
            <a:avLst>
              <a:gd name="adj" fmla="val 50000"/>
            </a:avLst>
          </a:prstGeom>
          <a:solidFill>
            <a:srgbClr val="FFFF00"/>
          </a:solidFill>
          <a:ln w="9525" algn="ctr">
            <a:solidFill>
              <a:schemeClr val="tx1"/>
            </a:solidFill>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800">
                <a:solidFill>
                  <a:srgbClr val="000000"/>
                </a:solidFill>
                <a:latin typeface="ＭＳ Ｐゴシック" charset="-128"/>
              </a:rPr>
              <a:t>支援会議</a:t>
            </a:r>
            <a:endParaRPr lang="en-US" altLang="ja-JP" sz="1800">
              <a:solidFill>
                <a:srgbClr val="000000"/>
              </a:solidFill>
              <a:latin typeface="ＭＳ Ｐゴシック" charset="-128"/>
            </a:endParaRPr>
          </a:p>
        </p:txBody>
      </p:sp>
      <p:sp>
        <p:nvSpPr>
          <p:cNvPr id="65551" name="Rectangle 7"/>
          <p:cNvSpPr>
            <a:spLocks noChangeArrowheads="1"/>
          </p:cNvSpPr>
          <p:nvPr/>
        </p:nvSpPr>
        <p:spPr bwMode="auto">
          <a:xfrm>
            <a:off x="7994650" y="1196975"/>
            <a:ext cx="560388" cy="2303463"/>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継続サービス利用支援</a:t>
            </a:r>
            <a:endParaRPr lang="en-US" altLang="ja-JP" sz="1600" b="0">
              <a:solidFill>
                <a:srgbClr val="000000"/>
              </a:solidFill>
              <a:latin typeface="HGP創英角ｺﾞｼｯｸUB" pitchFamily="50" charset="-128"/>
              <a:ea typeface="HGP創英角ｺﾞｼｯｸUB" pitchFamily="50" charset="-128"/>
            </a:endParaRPr>
          </a:p>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（モニタリング）</a:t>
            </a:r>
          </a:p>
        </p:txBody>
      </p:sp>
      <p:sp>
        <p:nvSpPr>
          <p:cNvPr id="65552" name="Rectangle 7"/>
          <p:cNvSpPr>
            <a:spLocks noChangeArrowheads="1"/>
          </p:cNvSpPr>
          <p:nvPr/>
        </p:nvSpPr>
        <p:spPr bwMode="auto">
          <a:xfrm>
            <a:off x="7448550" y="3771900"/>
            <a:ext cx="546100" cy="2374900"/>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個別支援計画の実施</a:t>
            </a:r>
            <a:endParaRPr lang="en-US" altLang="ja-JP" sz="1600" b="0">
              <a:solidFill>
                <a:srgbClr val="000000"/>
              </a:solidFill>
              <a:latin typeface="HGP創英角ｺﾞｼｯｸUB" pitchFamily="50" charset="-128"/>
              <a:ea typeface="HGP創英角ｺﾞｼｯｸUB" pitchFamily="50" charset="-128"/>
            </a:endParaRPr>
          </a:p>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（サービスの提供）</a:t>
            </a:r>
          </a:p>
        </p:txBody>
      </p:sp>
      <p:sp>
        <p:nvSpPr>
          <p:cNvPr id="50" name="右矢印 49"/>
          <p:cNvSpPr/>
          <p:nvPr/>
        </p:nvSpPr>
        <p:spPr>
          <a:xfrm>
            <a:off x="7181850" y="4359275"/>
            <a:ext cx="203200" cy="6492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54" name="Rectangle 7"/>
          <p:cNvSpPr>
            <a:spLocks noChangeArrowheads="1"/>
          </p:cNvSpPr>
          <p:nvPr/>
        </p:nvSpPr>
        <p:spPr bwMode="auto">
          <a:xfrm>
            <a:off x="9382125" y="3789363"/>
            <a:ext cx="466725" cy="2374900"/>
          </a:xfrm>
          <a:prstGeom prst="rect">
            <a:avLst/>
          </a:prstGeom>
          <a:solidFill>
            <a:srgbClr val="FFFF99"/>
          </a:solidFill>
          <a:ln w="15875">
            <a:solidFill>
              <a:schemeClr val="tx1"/>
            </a:solidFill>
            <a:prstDash val="dash"/>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600" b="0">
                <a:solidFill>
                  <a:srgbClr val="000000"/>
                </a:solidFill>
                <a:latin typeface="HGP創英角ｺﾞｼｯｸUB" pitchFamily="50" charset="-128"/>
                <a:ea typeface="HGP創英角ｺﾞｼｯｸUB" pitchFamily="50" charset="-128"/>
              </a:rPr>
              <a:t>個別支援計画の変更</a:t>
            </a:r>
          </a:p>
        </p:txBody>
      </p:sp>
      <p:sp>
        <p:nvSpPr>
          <p:cNvPr id="52" name="右矢印 51"/>
          <p:cNvSpPr/>
          <p:nvPr/>
        </p:nvSpPr>
        <p:spPr>
          <a:xfrm>
            <a:off x="8586788" y="4383088"/>
            <a:ext cx="287337" cy="649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56" name="Rectangle 52"/>
          <p:cNvSpPr>
            <a:spLocks noChangeArrowheads="1"/>
          </p:cNvSpPr>
          <p:nvPr/>
        </p:nvSpPr>
        <p:spPr bwMode="auto">
          <a:xfrm>
            <a:off x="3081338" y="1844675"/>
            <a:ext cx="358775" cy="3384550"/>
          </a:xfrm>
          <a:prstGeom prst="roundRect">
            <a:avLst>
              <a:gd name="adj" fmla="val 50000"/>
            </a:avLst>
          </a:prstGeom>
          <a:solidFill>
            <a:srgbClr val="FFFF00"/>
          </a:solidFill>
          <a:ln w="9525" algn="ctr">
            <a:solidFill>
              <a:schemeClr val="tx1"/>
            </a:solidFill>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600" b="0">
                <a:solidFill>
                  <a:srgbClr val="000000"/>
                </a:solidFill>
                <a:latin typeface="HGP創英角ｺﾞｼｯｸUB" pitchFamily="50" charset="-128"/>
                <a:ea typeface="HGP創英角ｺﾞｼｯｸUB" pitchFamily="50" charset="-128"/>
              </a:rPr>
              <a:t>サ　ー　ビ　ス　担　当　者　会　議</a:t>
            </a:r>
            <a:endParaRPr lang="en-US" altLang="ja-JP" sz="1600" b="0">
              <a:solidFill>
                <a:srgbClr val="000000"/>
              </a:solidFill>
              <a:latin typeface="HGP創英角ｺﾞｼｯｸUB" pitchFamily="50" charset="-128"/>
              <a:ea typeface="HGP創英角ｺﾞｼｯｸUB" pitchFamily="50" charset="-128"/>
            </a:endParaRPr>
          </a:p>
        </p:txBody>
      </p:sp>
      <p:sp>
        <p:nvSpPr>
          <p:cNvPr id="65557" name="Rectangle 38"/>
          <p:cNvSpPr>
            <a:spLocks noChangeArrowheads="1"/>
          </p:cNvSpPr>
          <p:nvPr/>
        </p:nvSpPr>
        <p:spPr bwMode="auto">
          <a:xfrm>
            <a:off x="5688013" y="3771900"/>
            <a:ext cx="466725" cy="2592388"/>
          </a:xfrm>
          <a:prstGeom prst="rect">
            <a:avLst/>
          </a:prstGeom>
          <a:solidFill>
            <a:srgbClr val="FFFF99"/>
          </a:solidFill>
          <a:ln w="9525">
            <a:solidFill>
              <a:schemeClr val="tx1"/>
            </a:solidFill>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50000"/>
              </a:spcBef>
              <a:buFontTx/>
              <a:buNone/>
            </a:pPr>
            <a:r>
              <a:rPr lang="ja-JP" altLang="en-US" sz="2000" b="0">
                <a:solidFill>
                  <a:srgbClr val="000000"/>
                </a:solidFill>
                <a:latin typeface="HGP創英角ｺﾞｼｯｸUB" pitchFamily="50" charset="-128"/>
                <a:ea typeface="HGP創英角ｺﾞｼｯｸUB" pitchFamily="50" charset="-128"/>
              </a:rPr>
              <a:t> 個別支援計画の原案　</a:t>
            </a:r>
          </a:p>
        </p:txBody>
      </p:sp>
      <p:cxnSp>
        <p:nvCxnSpPr>
          <p:cNvPr id="31" name="直線コネクタ 30"/>
          <p:cNvCxnSpPr/>
          <p:nvPr/>
        </p:nvCxnSpPr>
        <p:spPr>
          <a:xfrm>
            <a:off x="4173538" y="1268413"/>
            <a:ext cx="0" cy="5040312"/>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5559" name="Rectangle 7"/>
          <p:cNvSpPr>
            <a:spLocks noChangeArrowheads="1"/>
          </p:cNvSpPr>
          <p:nvPr/>
        </p:nvSpPr>
        <p:spPr bwMode="auto">
          <a:xfrm>
            <a:off x="9366250" y="981075"/>
            <a:ext cx="466725" cy="2519363"/>
          </a:xfrm>
          <a:prstGeom prst="rect">
            <a:avLst/>
          </a:prstGeom>
          <a:solidFill>
            <a:srgbClr val="FFFF99"/>
          </a:solidFill>
          <a:ln w="15875">
            <a:solidFill>
              <a:schemeClr val="tx1"/>
            </a:solidFill>
            <a:prstDash val="dash"/>
            <a:miter lim="800000"/>
            <a:headEnd/>
            <a:tailEnd/>
          </a:ln>
        </p:spPr>
        <p:txBody>
          <a:bodyPr vert="eaVert" wrap="none"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b="0">
                <a:solidFill>
                  <a:srgbClr val="000000"/>
                </a:solidFill>
                <a:latin typeface="HGP創英角ｺﾞｼｯｸUB" pitchFamily="50" charset="-128"/>
                <a:ea typeface="HGP創英角ｺﾞｼｯｸUB" pitchFamily="50" charset="-128"/>
              </a:rPr>
              <a:t>サービス等利用計画の変更</a:t>
            </a:r>
          </a:p>
        </p:txBody>
      </p:sp>
      <p:sp>
        <p:nvSpPr>
          <p:cNvPr id="27" name="右矢印 26"/>
          <p:cNvSpPr/>
          <p:nvPr/>
        </p:nvSpPr>
        <p:spPr>
          <a:xfrm>
            <a:off x="8586788" y="2008188"/>
            <a:ext cx="287337"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61" name="Rectangle 52"/>
          <p:cNvSpPr>
            <a:spLocks noChangeArrowheads="1"/>
          </p:cNvSpPr>
          <p:nvPr/>
        </p:nvSpPr>
        <p:spPr bwMode="auto">
          <a:xfrm>
            <a:off x="8885238" y="1909763"/>
            <a:ext cx="358775" cy="338455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600" b="0">
                <a:solidFill>
                  <a:srgbClr val="000000"/>
                </a:solidFill>
                <a:latin typeface="HGP創英角ｺﾞｼｯｸUB" pitchFamily="50" charset="-128"/>
                <a:ea typeface="HGP創英角ｺﾞｼｯｸUB" pitchFamily="50" charset="-128"/>
              </a:rPr>
              <a:t>サ　ー　ビ　ス　担　当　者　会　議</a:t>
            </a:r>
            <a:endParaRPr lang="en-US" altLang="ja-JP" sz="1600" b="0">
              <a:solidFill>
                <a:srgbClr val="000000"/>
              </a:solidFill>
              <a:latin typeface="HGP創英角ｺﾞｼｯｸUB" pitchFamily="50" charset="-128"/>
              <a:ea typeface="HGP創英角ｺﾞｼｯｸUB" pitchFamily="50" charset="-128"/>
            </a:endParaRPr>
          </a:p>
        </p:txBody>
      </p:sp>
      <p:sp>
        <p:nvSpPr>
          <p:cNvPr id="65562" name="スライド番号プレースホルダ 29"/>
          <p:cNvSpPr>
            <a:spLocks noGrp="1"/>
          </p:cNvSpPr>
          <p:nvPr>
            <p:ph type="sldNum" sz="quarter" idx="12"/>
          </p:nvPr>
        </p:nvSpPr>
        <p:spPr bwMode="auto">
          <a:xfrm>
            <a:off x="7594600" y="6492875"/>
            <a:ext cx="2311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AECAC654-43B7-4D25-887B-89AE903B0B5C}" type="slidenum">
              <a:rPr lang="ja-JP" altLang="en-US" sz="1200">
                <a:solidFill>
                  <a:srgbClr val="000000"/>
                </a:solidFill>
                <a:latin typeface="Arial" charset="0"/>
              </a:rPr>
              <a:pPr>
                <a:spcBef>
                  <a:spcPct val="0"/>
                </a:spcBef>
                <a:buFontTx/>
                <a:buNone/>
              </a:pPr>
              <a:t>5</a:t>
            </a:fld>
            <a:endParaRPr lang="ja-JP" altLang="en-US" sz="1200">
              <a:solidFill>
                <a:srgbClr val="000000"/>
              </a:solidFill>
              <a:latin typeface="Arial" charset="0"/>
            </a:endParaRPr>
          </a:p>
        </p:txBody>
      </p:sp>
      <p:sp>
        <p:nvSpPr>
          <p:cNvPr id="37" name="右矢印 36"/>
          <p:cNvSpPr/>
          <p:nvPr/>
        </p:nvSpPr>
        <p:spPr>
          <a:xfrm>
            <a:off x="1365250" y="1916113"/>
            <a:ext cx="574675" cy="647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64" name="AutoShape 54"/>
          <p:cNvSpPr>
            <a:spLocks noChangeArrowheads="1"/>
          </p:cNvSpPr>
          <p:nvPr/>
        </p:nvSpPr>
        <p:spPr bwMode="auto">
          <a:xfrm>
            <a:off x="182563" y="147638"/>
            <a:ext cx="9517062" cy="57626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15" tIns="45659" rIns="91315"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2000" b="0">
                <a:solidFill>
                  <a:srgbClr val="000000"/>
                </a:solidFill>
                <a:latin typeface="HG創英角ｺﾞｼｯｸUB" pitchFamily="49" charset="-128"/>
                <a:ea typeface="HG創英角ｺﾞｼｯｸUB" pitchFamily="49" charset="-128"/>
              </a:rPr>
              <a:t>指定特定相談支援事業者（計画作成担当）と障害福祉サービス事業者の関係</a:t>
            </a:r>
          </a:p>
        </p:txBody>
      </p:sp>
      <p:sp>
        <p:nvSpPr>
          <p:cNvPr id="65565" name="Rectangle 52"/>
          <p:cNvSpPr>
            <a:spLocks noChangeArrowheads="1"/>
          </p:cNvSpPr>
          <p:nvPr/>
        </p:nvSpPr>
        <p:spPr bwMode="auto">
          <a:xfrm>
            <a:off x="1570038" y="2708275"/>
            <a:ext cx="358775" cy="1657350"/>
          </a:xfrm>
          <a:prstGeom prst="roundRect">
            <a:avLst>
              <a:gd name="adj" fmla="val 50000"/>
            </a:avLst>
          </a:prstGeom>
          <a:solidFill>
            <a:srgbClr val="FFFF00"/>
          </a:solidFill>
          <a:ln w="9525" algn="ctr">
            <a:solidFill>
              <a:schemeClr val="tx1"/>
            </a:solidFill>
            <a:miter lim="800000"/>
            <a:headEnd/>
            <a:tailEnd/>
          </a:ln>
        </p:spPr>
        <p:txBody>
          <a:bodyPr vert="eaVert" wrap="none" lIns="35949" tIns="45659" rIns="35949" bIns="45659" anchor="ctr"/>
          <a:lstStyle>
            <a:lvl1pPr defTabSz="912813">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912813">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912813">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912813">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912813">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912813"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lnSpc>
                <a:spcPts val="1700"/>
              </a:lnSpc>
              <a:spcBef>
                <a:spcPct val="0"/>
              </a:spcBef>
              <a:buFontTx/>
              <a:buNone/>
            </a:pPr>
            <a:r>
              <a:rPr lang="ja-JP" altLang="en-US" sz="1400">
                <a:solidFill>
                  <a:srgbClr val="000000"/>
                </a:solidFill>
                <a:latin typeface="ＭＳ Ｐゴシック" charset="-128"/>
              </a:rPr>
              <a:t>資源アセスメント</a:t>
            </a:r>
            <a:endParaRPr lang="en-US" altLang="ja-JP" sz="1400">
              <a:solidFill>
                <a:srgbClr val="000000"/>
              </a:solidFill>
              <a:latin typeface="ＭＳ Ｐゴシック" charset="-128"/>
            </a:endParaRPr>
          </a:p>
        </p:txBody>
      </p:sp>
      <p:sp>
        <p:nvSpPr>
          <p:cNvPr id="42" name="Rectangle 52"/>
          <p:cNvSpPr>
            <a:spLocks noChangeArrowheads="1"/>
          </p:cNvSpPr>
          <p:nvPr/>
        </p:nvSpPr>
        <p:spPr bwMode="auto">
          <a:xfrm>
            <a:off x="1209675" y="2708275"/>
            <a:ext cx="358775" cy="1657350"/>
          </a:xfrm>
          <a:prstGeom prst="roundRect">
            <a:avLst>
              <a:gd name="adj" fmla="val 50000"/>
            </a:avLst>
          </a:prstGeom>
          <a:solidFill>
            <a:srgbClr val="FFFF00"/>
          </a:solidFill>
          <a:ln w="9525" algn="ctr">
            <a:solidFill>
              <a:schemeClr val="tx1"/>
            </a:solidFill>
            <a:prstDash val="dash"/>
            <a:miter lim="800000"/>
            <a:headEnd/>
            <a:tailEnd/>
          </a:ln>
        </p:spPr>
        <p:txBody>
          <a:bodyPr vert="eaVert" wrap="none" lIns="35949" tIns="45659" rIns="35949" bIns="45659" anchor="ctr"/>
          <a:lstStyle/>
          <a:p>
            <a:pPr algn="ctr" defTabSz="913242" eaLnBrk="1" hangingPunct="1">
              <a:lnSpc>
                <a:spcPts val="1699"/>
              </a:lnSpc>
              <a:defRPr/>
            </a:pPr>
            <a:r>
              <a:rPr lang="ja-JP" altLang="en-US" sz="1400" dirty="0">
                <a:solidFill>
                  <a:schemeClr val="tx1">
                    <a:lumMod val="65000"/>
                    <a:lumOff val="35000"/>
                  </a:schemeClr>
                </a:solidFill>
                <a:latin typeface="ＭＳ Ｐゴシック" charset="-128"/>
                <a:ea typeface="ＭＳ Ｐゴシック" panose="020B0600070205080204" pitchFamily="50" charset="-128"/>
              </a:rPr>
              <a:t>二次アセスメント</a:t>
            </a:r>
            <a:endParaRPr lang="en-US" altLang="ja-JP" sz="1400" dirty="0">
              <a:solidFill>
                <a:schemeClr val="tx1">
                  <a:lumMod val="65000"/>
                  <a:lumOff val="35000"/>
                </a:schemeClr>
              </a:solidFill>
              <a:latin typeface="ＭＳ Ｐゴシック" charset="-128"/>
              <a:ea typeface="ＭＳ Ｐゴシック" panose="020B0600070205080204" pitchFamily="50" charset="-128"/>
            </a:endParaRPr>
          </a:p>
        </p:txBody>
      </p:sp>
      <p:sp>
        <p:nvSpPr>
          <p:cNvPr id="65567" name="テキスト ボックス 15"/>
          <p:cNvSpPr txBox="1">
            <a:spLocks noChangeArrowheads="1"/>
          </p:cNvSpPr>
          <p:nvPr/>
        </p:nvSpPr>
        <p:spPr bwMode="auto">
          <a:xfrm>
            <a:off x="4251325" y="3789363"/>
            <a:ext cx="388938" cy="2447925"/>
          </a:xfrm>
          <a:prstGeom prst="rect">
            <a:avLst/>
          </a:prstGeom>
          <a:solidFill>
            <a:srgbClr val="00B0F0"/>
          </a:solidFill>
          <a:ln w="9525">
            <a:solidFill>
              <a:schemeClr val="tx1"/>
            </a:solidFill>
            <a:miter lim="800000"/>
            <a:headEnd/>
            <a:tailEnd/>
          </a:ln>
        </p:spPr>
        <p:txBody>
          <a:bodyPr vert="eaVert" lIns="36000" rIns="3600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800">
                <a:latin typeface="Arial" charset="0"/>
              </a:rPr>
              <a:t>利用契約（利用開始）</a:t>
            </a:r>
          </a:p>
        </p:txBody>
      </p:sp>
      <p:sp>
        <p:nvSpPr>
          <p:cNvPr id="34" name="右矢印 33"/>
          <p:cNvSpPr/>
          <p:nvPr/>
        </p:nvSpPr>
        <p:spPr>
          <a:xfrm>
            <a:off x="4076700" y="1989138"/>
            <a:ext cx="3829050" cy="647700"/>
          </a:xfrm>
          <a:prstGeom prst="rightArrow">
            <a:avLst>
              <a:gd name="adj1" fmla="val 50000"/>
              <a:gd name="adj2" fmla="val 73301"/>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15" tIns="45659" rIns="91315" bIns="45659" anchor="ctr"/>
          <a:lstStyle/>
          <a:p>
            <a:pPr algn="ctr" defTabSz="913242" eaLnBrk="1" hangingPunct="1">
              <a:defRPr/>
            </a:pPr>
            <a:endParaRPr lang="ja-JP" altLang="en-US" dirty="0">
              <a:solidFill>
                <a:prstClr val="white"/>
              </a:solidFill>
            </a:endParaRPr>
          </a:p>
        </p:txBody>
      </p:sp>
      <p:sp>
        <p:nvSpPr>
          <p:cNvPr id="65569" name="テキスト ボックス 2"/>
          <p:cNvSpPr>
            <a:spLocks noChangeArrowheads="1"/>
          </p:cNvSpPr>
          <p:nvPr/>
        </p:nvSpPr>
        <p:spPr bwMode="auto">
          <a:xfrm>
            <a:off x="793750" y="4724400"/>
            <a:ext cx="2233613" cy="2009775"/>
          </a:xfrm>
          <a:prstGeom prst="wedgeRoundRectCallout">
            <a:avLst>
              <a:gd name="adj1" fmla="val -24023"/>
              <a:gd name="adj2" fmla="val -67282"/>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400">
                <a:latin typeface="Arial" charset="0"/>
              </a:rPr>
              <a:t>サービス管理責任者は、必要に応じて相談支援のアセスメント段階から関わり、事業所としての見立て等を相談支援専門員と共有する。</a:t>
            </a:r>
            <a:endParaRPr lang="en-US" altLang="ja-JP" sz="1400">
              <a:latin typeface="Arial" charset="0"/>
            </a:endParaRPr>
          </a:p>
          <a:p>
            <a:pPr eaLnBrk="1" hangingPunct="1">
              <a:spcBef>
                <a:spcPct val="0"/>
              </a:spcBef>
              <a:buFontTx/>
              <a:buNone/>
            </a:pPr>
            <a:r>
              <a:rPr lang="ja-JP" altLang="en-US" sz="1400">
                <a:latin typeface="Arial" charset="0"/>
              </a:rPr>
              <a:t>→その後の流れがスムーズになる。</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defRPr/>
            </a:pPr>
            <a:r>
              <a:rPr lang="ja-JP" altLang="en-US" dirty="0"/>
              <a:t>対人サービスの質の維持の向上のための助言・指導</a:t>
            </a:r>
          </a:p>
        </p:txBody>
      </p:sp>
      <p:sp>
        <p:nvSpPr>
          <p:cNvPr id="157699" name="コンテンツ プレースホルダー 2"/>
          <p:cNvSpPr>
            <a:spLocks noGrp="1"/>
          </p:cNvSpPr>
          <p:nvPr>
            <p:ph idx="1"/>
          </p:nvPr>
        </p:nvSpPr>
        <p:spPr>
          <a:xfrm>
            <a:off x="838200" y="1600200"/>
            <a:ext cx="8229600" cy="3773488"/>
          </a:xfrm>
        </p:spPr>
        <p:txBody>
          <a:bodyPr/>
          <a:lstStyle/>
          <a:p>
            <a:endParaRPr lang="en-US" altLang="ja-JP" smtClean="0"/>
          </a:p>
          <a:p>
            <a:r>
              <a:rPr lang="ja-JP" altLang="en-US" smtClean="0"/>
              <a:t>支援の質の維持・向上を目的として、本人では気づかない点について、経験・知識の豊富な者が専門的経験や科学的知見に基づいて、改善点等を伝えること</a:t>
            </a:r>
            <a:endParaRPr lang="en-US" altLang="ja-JP"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タイトル 1"/>
          <p:cNvSpPr>
            <a:spLocks noGrp="1"/>
          </p:cNvSpPr>
          <p:nvPr>
            <p:ph type="title"/>
          </p:nvPr>
        </p:nvSpPr>
        <p:spPr/>
        <p:txBody>
          <a:bodyPr/>
          <a:lstStyle/>
          <a:p>
            <a:r>
              <a:rPr lang="ja-JP" altLang="en-US" smtClean="0"/>
              <a:t>スーパービジョンとは</a:t>
            </a:r>
            <a:endParaRPr lang="en-GB" altLang="ja-JP" smtClean="0"/>
          </a:p>
        </p:txBody>
      </p:sp>
      <p:sp>
        <p:nvSpPr>
          <p:cNvPr id="159747" name="コンテンツ プレースホルダー 2"/>
          <p:cNvSpPr>
            <a:spLocks noGrp="1"/>
          </p:cNvSpPr>
          <p:nvPr>
            <p:ph idx="1"/>
          </p:nvPr>
        </p:nvSpPr>
        <p:spPr>
          <a:xfrm>
            <a:off x="849313" y="1412875"/>
            <a:ext cx="8229600" cy="4525963"/>
          </a:xfrm>
        </p:spPr>
        <p:txBody>
          <a:bodyPr/>
          <a:lstStyle/>
          <a:p>
            <a:pPr marL="0" indent="0">
              <a:buFont typeface="Arial" charset="0"/>
              <a:buNone/>
            </a:pPr>
            <a:r>
              <a:rPr lang="ja-JP" altLang="en-US" smtClean="0"/>
              <a:t>「援助者の専門的実践についての指導・調整・教育・評価する立場にある機関の</a:t>
            </a:r>
            <a:r>
              <a:rPr lang="ja-JP" altLang="en-US" b="1" u="sng" smtClean="0">
                <a:solidFill>
                  <a:srgbClr val="FF0000"/>
                </a:solidFill>
              </a:rPr>
              <a:t>管理運営責任を持つ職員が行う</a:t>
            </a:r>
            <a:r>
              <a:rPr lang="ja-JP" altLang="en-US" smtClean="0"/>
              <a:t>もので、スーパーバイジーとの</a:t>
            </a:r>
            <a:r>
              <a:rPr lang="ja-JP" altLang="en-US" b="1" u="sng" smtClean="0">
                <a:solidFill>
                  <a:srgbClr val="FF0000"/>
                </a:solidFill>
              </a:rPr>
              <a:t>信頼関係を基底に</a:t>
            </a:r>
            <a:r>
              <a:rPr lang="ja-JP" altLang="en-US" smtClean="0"/>
              <a:t>その人の仕事を管理し、教育し、指示することによって</a:t>
            </a:r>
            <a:r>
              <a:rPr lang="ja-JP" altLang="en-US" b="1" u="sng" smtClean="0">
                <a:solidFill>
                  <a:srgbClr val="FF0000"/>
                </a:solidFill>
              </a:rPr>
              <a:t>専門家としての熟成を図るもの</a:t>
            </a:r>
            <a:r>
              <a:rPr lang="ja-JP" altLang="en-US" smtClean="0"/>
              <a:t>である。スーパーバイザーの究極の目的は、機関の方針と手続きに従って、利用者へのサービスが量的・質的に最高の水準となるように取り組むことである」</a:t>
            </a:r>
            <a:endParaRPr lang="en-GB" altLang="ja-JP" smtClean="0"/>
          </a:p>
        </p:txBody>
      </p:sp>
      <p:sp>
        <p:nvSpPr>
          <p:cNvPr id="159748" name="正方形/長方形 3"/>
          <p:cNvSpPr>
            <a:spLocks noChangeArrowheads="1"/>
          </p:cNvSpPr>
          <p:nvPr/>
        </p:nvSpPr>
        <p:spPr bwMode="auto">
          <a:xfrm>
            <a:off x="849313" y="6283325"/>
            <a:ext cx="813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Meiryo UI" pitchFamily="50" charset="-128"/>
                <a:ea typeface="Meiryo UI" pitchFamily="50" charset="-128"/>
              </a:rPr>
              <a:t>高橋学</a:t>
            </a:r>
            <a:r>
              <a:rPr lang="en-US" altLang="ja-JP" sz="1800">
                <a:latin typeface="Meiryo UI" pitchFamily="50" charset="-128"/>
                <a:ea typeface="Meiryo UI" pitchFamily="50" charset="-128"/>
              </a:rPr>
              <a:t>. </a:t>
            </a:r>
            <a:r>
              <a:rPr lang="ja-JP" altLang="en-US" sz="1800">
                <a:latin typeface="Meiryo UI" pitchFamily="50" charset="-128"/>
                <a:ea typeface="Meiryo UI" pitchFamily="50" charset="-128"/>
              </a:rPr>
              <a:t>スーパービジョンの定義と展開過程 ケアマネジャー </a:t>
            </a:r>
            <a:r>
              <a:rPr lang="en-US" altLang="ja-JP" sz="1800">
                <a:latin typeface="Meiryo UI" pitchFamily="50" charset="-128"/>
                <a:ea typeface="Meiryo UI" pitchFamily="50" charset="-128"/>
              </a:rPr>
              <a:t>2010; 12: 20-25</a:t>
            </a:r>
            <a:r>
              <a:rPr lang="en-US" altLang="ja-JP" sz="1800">
                <a:latin typeface="Arial" charset="0"/>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タイトル 1"/>
          <p:cNvSpPr>
            <a:spLocks noGrp="1"/>
          </p:cNvSpPr>
          <p:nvPr>
            <p:ph type="title"/>
          </p:nvPr>
        </p:nvSpPr>
        <p:spPr/>
        <p:txBody>
          <a:bodyPr/>
          <a:lstStyle/>
          <a:p>
            <a:r>
              <a:rPr lang="ja-JP" altLang="en-US" smtClean="0"/>
              <a:t>助言・指導にあたらないもの</a:t>
            </a:r>
            <a:endParaRPr lang="en-GB" altLang="ja-JP" smtClean="0"/>
          </a:p>
        </p:txBody>
      </p:sp>
      <p:sp>
        <p:nvSpPr>
          <p:cNvPr id="3" name="コンテンツ プレースホルダー 2"/>
          <p:cNvSpPr>
            <a:spLocks noGrp="1"/>
          </p:cNvSpPr>
          <p:nvPr>
            <p:ph idx="1"/>
          </p:nvPr>
        </p:nvSpPr>
        <p:spPr>
          <a:xfrm>
            <a:off x="560388" y="1773238"/>
            <a:ext cx="9012237" cy="4525962"/>
          </a:xfrm>
        </p:spPr>
        <p:txBody>
          <a:bodyPr/>
          <a:lstStyle/>
          <a:p>
            <a:pPr>
              <a:buFont typeface="Arial" panose="020B0604020202020204" pitchFamily="34" charset="0"/>
              <a:buChar char="•"/>
              <a:defRPr/>
            </a:pPr>
            <a:r>
              <a:rPr lang="ja-JP" altLang="en-US" dirty="0"/>
              <a:t>事実に基づかないもの</a:t>
            </a:r>
            <a:endParaRPr lang="en-US" altLang="ja-JP" dirty="0"/>
          </a:p>
          <a:p>
            <a:pPr>
              <a:buFont typeface="Arial" panose="020B0604020202020204" pitchFamily="34" charset="0"/>
              <a:buChar char="•"/>
              <a:defRPr/>
            </a:pPr>
            <a:r>
              <a:rPr lang="ja-JP" altLang="en-US" dirty="0"/>
              <a:t>感情的な表現での伝達</a:t>
            </a:r>
            <a:endParaRPr lang="en-US" altLang="ja-JP" dirty="0"/>
          </a:p>
          <a:p>
            <a:pPr>
              <a:buFont typeface="Arial" panose="020B0604020202020204" pitchFamily="34" charset="0"/>
              <a:buChar char="•"/>
              <a:defRPr/>
            </a:pPr>
            <a:r>
              <a:rPr lang="ja-JP" altLang="en-US" dirty="0"/>
              <a:t>専門的経験や科学的根拠に裏打ちされないもの</a:t>
            </a:r>
            <a:endParaRPr lang="en-US" altLang="ja-JP" dirty="0"/>
          </a:p>
          <a:p>
            <a:pPr marL="0" indent="0">
              <a:buFont typeface="Arial" panose="020B0604020202020204" pitchFamily="34" charset="0"/>
              <a:buNone/>
              <a:defRPr/>
            </a:pPr>
            <a:r>
              <a:rPr lang="ja-JP" altLang="en-US" dirty="0"/>
              <a:t>　　</a:t>
            </a:r>
            <a:r>
              <a:rPr lang="ja-JP" altLang="en-US" sz="1900" dirty="0"/>
              <a:t>→ 科学的根拠だけでは現場にあてはまる説明が難しいかもしれない</a:t>
            </a:r>
            <a:endParaRPr lang="en-US" altLang="ja-JP" sz="1900" dirty="0"/>
          </a:p>
          <a:p>
            <a:pPr marL="0" indent="0">
              <a:buFont typeface="Arial" panose="020B0604020202020204" pitchFamily="34" charset="0"/>
              <a:buNone/>
              <a:defRPr/>
            </a:pPr>
            <a:r>
              <a:rPr lang="ja-JP" altLang="en-US" sz="1900" dirty="0"/>
              <a:t>　　　 → 経験だけでは、主観的なものになりがちである</a:t>
            </a:r>
            <a:endParaRPr lang="en-US" altLang="ja-JP" sz="1900" dirty="0"/>
          </a:p>
          <a:p>
            <a:pPr marL="0" indent="0">
              <a:buFont typeface="Arial" panose="020B0604020202020204" pitchFamily="34" charset="0"/>
              <a:buNone/>
              <a:defRPr/>
            </a:pPr>
            <a:endParaRPr lang="en-US" altLang="ja-JP" dirty="0"/>
          </a:p>
          <a:p>
            <a:pPr>
              <a:buFont typeface="Arial" panose="020B0604020202020204" pitchFamily="34" charset="0"/>
              <a:buChar char="•"/>
              <a:defRPr/>
            </a:pPr>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タイトル 1"/>
          <p:cNvSpPr>
            <a:spLocks noGrp="1"/>
          </p:cNvSpPr>
          <p:nvPr>
            <p:ph type="title"/>
          </p:nvPr>
        </p:nvSpPr>
        <p:spPr/>
        <p:txBody>
          <a:bodyPr/>
          <a:lstStyle/>
          <a:p>
            <a:r>
              <a:rPr lang="ja-JP" altLang="en-US" smtClean="0"/>
              <a:t>助言・指導をする場所</a:t>
            </a:r>
            <a:endParaRPr lang="en-GB" altLang="ja-JP" smtClean="0"/>
          </a:p>
        </p:txBody>
      </p:sp>
      <p:sp>
        <p:nvSpPr>
          <p:cNvPr id="3" name="コンテンツ プレースホルダー 2"/>
          <p:cNvSpPr>
            <a:spLocks noGrp="1"/>
          </p:cNvSpPr>
          <p:nvPr>
            <p:ph idx="1"/>
          </p:nvPr>
        </p:nvSpPr>
        <p:spPr>
          <a:xfrm>
            <a:off x="631825" y="1600200"/>
            <a:ext cx="8713788" cy="4525963"/>
          </a:xfrm>
        </p:spPr>
        <p:txBody>
          <a:bodyPr>
            <a:normAutofit/>
          </a:bodyPr>
          <a:lstStyle/>
          <a:p>
            <a:pPr marL="0" indent="0">
              <a:buFont typeface="Arial" panose="020B0604020202020204" pitchFamily="34" charset="0"/>
              <a:buNone/>
              <a:defRPr/>
            </a:pPr>
            <a:endParaRPr lang="en-US" altLang="ja-JP" dirty="0"/>
          </a:p>
          <a:p>
            <a:pPr marL="0" indent="0">
              <a:buFont typeface="Arial" panose="020B0604020202020204" pitchFamily="34" charset="0"/>
              <a:buNone/>
              <a:defRPr/>
            </a:pPr>
            <a:r>
              <a:rPr lang="ja-JP" altLang="en-US" dirty="0"/>
              <a:t>〇 助言・指導用の時間をとり、個室で行なう</a:t>
            </a:r>
            <a:endParaRPr lang="en-US" altLang="ja-JP" dirty="0"/>
          </a:p>
          <a:p>
            <a:pPr marL="534988" indent="-534988">
              <a:buFont typeface="Arial" panose="020B0604020202020204" pitchFamily="34" charset="0"/>
              <a:buNone/>
              <a:defRPr/>
            </a:pPr>
            <a:r>
              <a:rPr lang="ja-JP" altLang="en-US" dirty="0"/>
              <a:t>〇 実際の支援場面に同行し、その場で効果的な支援方法を伝える</a:t>
            </a:r>
            <a:endParaRPr lang="en-US" altLang="ja-JP" dirty="0"/>
          </a:p>
          <a:p>
            <a:pPr>
              <a:buFont typeface="Arial" panose="020B0604020202020204" pitchFamily="34" charset="0"/>
              <a:buChar char="•"/>
              <a:defRPr/>
            </a:pPr>
            <a:endParaRPr lang="en-GB" dirty="0"/>
          </a:p>
          <a:p>
            <a:pPr marL="450850" indent="-450850">
              <a:buFont typeface="Arial" panose="020B0604020202020204" pitchFamily="34" charset="0"/>
              <a:buNone/>
              <a:defRPr/>
            </a:pPr>
            <a:r>
              <a:rPr lang="en-US" altLang="ja-JP" dirty="0"/>
              <a:t>× </a:t>
            </a:r>
            <a:r>
              <a:rPr lang="ja-JP" altLang="en-US" dirty="0"/>
              <a:t>パソコンが並んだデスクで、記録を書きながらの会話    </a:t>
            </a:r>
            <a:endParaRPr lang="en-US" altLang="ja-JP" dirty="0"/>
          </a:p>
          <a:p>
            <a:pPr marL="450850" indent="-450850">
              <a:buFont typeface="Arial" panose="020B0604020202020204" pitchFamily="34" charset="0"/>
              <a:buNone/>
              <a:defRPr/>
            </a:pPr>
            <a:r>
              <a:rPr lang="ja-JP" altLang="en-US" dirty="0"/>
              <a:t>　　→ 「</a:t>
            </a:r>
            <a:r>
              <a:rPr lang="ja-JP" altLang="en-US" dirty="0" err="1"/>
              <a:t>ながら</a:t>
            </a:r>
            <a:r>
              <a:rPr lang="ja-JP" altLang="en-US" dirty="0"/>
              <a:t>指導・ながら（スーパー）ビジョン」</a:t>
            </a:r>
            <a:endParaRPr lang="en-US" altLang="ja-JP" dirty="0"/>
          </a:p>
          <a:p>
            <a:pPr>
              <a:buFont typeface="Arial" panose="020B0604020202020204" pitchFamily="34" charset="0"/>
              <a:buChar char="•"/>
              <a:defRPr/>
            </a:pPr>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楕円 8"/>
          <p:cNvSpPr/>
          <p:nvPr/>
        </p:nvSpPr>
        <p:spPr>
          <a:xfrm>
            <a:off x="344488" y="188913"/>
            <a:ext cx="9217025" cy="6480175"/>
          </a:xfrm>
          <a:prstGeom prst="ellipse">
            <a:avLst/>
          </a:prstGeom>
          <a:solidFill>
            <a:srgbClr val="FFFF99">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5891" name="テキスト ボックス 2"/>
          <p:cNvSpPr txBox="1">
            <a:spLocks noChangeArrowheads="1"/>
          </p:cNvSpPr>
          <p:nvPr/>
        </p:nvSpPr>
        <p:spPr bwMode="auto">
          <a:xfrm rot="-1990474">
            <a:off x="-68263" y="803275"/>
            <a:ext cx="2849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Meiryo UI" pitchFamily="50" charset="-128"/>
                <a:ea typeface="Meiryo UI" pitchFamily="50" charset="-128"/>
              </a:rPr>
              <a:t>話しやすい雰囲気</a:t>
            </a:r>
          </a:p>
        </p:txBody>
      </p:sp>
      <p:pic>
        <p:nvPicPr>
          <p:cNvPr id="165892" name="Picture 2" descr="https://www.e-popura.jp/images/study/coachingIllust02.jpg"/>
          <p:cNvPicPr>
            <a:picLocks noChangeAspect="1" noChangeArrowheads="1"/>
          </p:cNvPicPr>
          <p:nvPr/>
        </p:nvPicPr>
        <p:blipFill>
          <a:blip r:embed="rId3">
            <a:extLst>
              <a:ext uri="{28A0092B-C50C-407E-A947-70E740481C1C}">
                <a14:useLocalDpi xmlns:a14="http://schemas.microsoft.com/office/drawing/2010/main" val="0"/>
              </a:ext>
            </a:extLst>
          </a:blip>
          <a:srcRect l="3336" t="7500" r="66478" b="12500"/>
          <a:stretch>
            <a:fillRect/>
          </a:stretch>
        </p:blipFill>
        <p:spPr bwMode="auto">
          <a:xfrm>
            <a:off x="2208213" y="1998663"/>
            <a:ext cx="151288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893" name="Picture 2" descr="https://www.e-popura.jp/images/study/coachingIllust02.jpg"/>
          <p:cNvPicPr>
            <a:picLocks noChangeAspect="1" noChangeArrowheads="1"/>
          </p:cNvPicPr>
          <p:nvPr/>
        </p:nvPicPr>
        <p:blipFill>
          <a:blip r:embed="rId3">
            <a:extLst>
              <a:ext uri="{28A0092B-C50C-407E-A947-70E740481C1C}">
                <a14:useLocalDpi xmlns:a14="http://schemas.microsoft.com/office/drawing/2010/main" val="0"/>
              </a:ext>
            </a:extLst>
          </a:blip>
          <a:srcRect l="61188" t="7660" r="4314" b="15163"/>
          <a:stretch>
            <a:fillRect/>
          </a:stretch>
        </p:blipFill>
        <p:spPr bwMode="auto">
          <a:xfrm>
            <a:off x="5965825" y="1998663"/>
            <a:ext cx="1727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矢印: 左 4"/>
          <p:cNvSpPr/>
          <p:nvPr/>
        </p:nvSpPr>
        <p:spPr>
          <a:xfrm>
            <a:off x="4232275" y="2214563"/>
            <a:ext cx="1152525" cy="647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矢印: 左 7"/>
          <p:cNvSpPr/>
          <p:nvPr/>
        </p:nvSpPr>
        <p:spPr>
          <a:xfrm rot="10800000">
            <a:off x="4267200" y="3430588"/>
            <a:ext cx="1150938" cy="647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5896" name="テキスト ボックス 6"/>
          <p:cNvSpPr txBox="1">
            <a:spLocks noChangeArrowheads="1"/>
          </p:cNvSpPr>
          <p:nvPr/>
        </p:nvSpPr>
        <p:spPr bwMode="auto">
          <a:xfrm>
            <a:off x="723900" y="4292600"/>
            <a:ext cx="3201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サービス管理責任者</a:t>
            </a:r>
          </a:p>
        </p:txBody>
      </p:sp>
      <p:sp>
        <p:nvSpPr>
          <p:cNvPr id="165897" name="テキスト ボックス 9"/>
          <p:cNvSpPr txBox="1">
            <a:spLocks noChangeArrowheads="1"/>
          </p:cNvSpPr>
          <p:nvPr/>
        </p:nvSpPr>
        <p:spPr bwMode="auto">
          <a:xfrm>
            <a:off x="6181725" y="4221163"/>
            <a:ext cx="1527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従業者</a:t>
            </a:r>
          </a:p>
        </p:txBody>
      </p:sp>
      <p:sp>
        <p:nvSpPr>
          <p:cNvPr id="165898" name="テキスト ボックス 10"/>
          <p:cNvSpPr>
            <a:spLocks noChangeArrowheads="1"/>
          </p:cNvSpPr>
          <p:nvPr/>
        </p:nvSpPr>
        <p:spPr bwMode="auto">
          <a:xfrm>
            <a:off x="4992688" y="960438"/>
            <a:ext cx="1528762" cy="649287"/>
          </a:xfrm>
          <a:prstGeom prst="wedgeEllipseCallout">
            <a:avLst>
              <a:gd name="adj1" fmla="val 52639"/>
              <a:gd name="adj2" fmla="val 137458"/>
            </a:avLst>
          </a:prstGeom>
          <a:solidFill>
            <a:schemeClr val="bg1"/>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話す</a:t>
            </a:r>
          </a:p>
        </p:txBody>
      </p:sp>
      <p:sp>
        <p:nvSpPr>
          <p:cNvPr id="165899" name="テキスト ボックス 11"/>
          <p:cNvSpPr>
            <a:spLocks noChangeArrowheads="1"/>
          </p:cNvSpPr>
          <p:nvPr/>
        </p:nvSpPr>
        <p:spPr bwMode="auto">
          <a:xfrm>
            <a:off x="3081338" y="965200"/>
            <a:ext cx="1527175" cy="703263"/>
          </a:xfrm>
          <a:prstGeom prst="cloudCallout">
            <a:avLst>
              <a:gd name="adj1" fmla="val -48681"/>
              <a:gd name="adj2" fmla="val 128523"/>
            </a:avLst>
          </a:prstGeom>
          <a:solidFill>
            <a:schemeClr val="bg1"/>
          </a:solidFill>
          <a:ln w="9525">
            <a:solidFill>
              <a:schemeClr val="tx1"/>
            </a:solidFill>
            <a:round/>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聴く</a:t>
            </a:r>
          </a:p>
        </p:txBody>
      </p:sp>
      <p:sp>
        <p:nvSpPr>
          <p:cNvPr id="165900" name="テキスト ボックス 12"/>
          <p:cNvSpPr txBox="1">
            <a:spLocks noChangeArrowheads="1"/>
          </p:cNvSpPr>
          <p:nvPr/>
        </p:nvSpPr>
        <p:spPr bwMode="auto">
          <a:xfrm>
            <a:off x="2254250" y="4762500"/>
            <a:ext cx="1527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HG丸ｺﾞｼｯｸM-PRO" pitchFamily="50" charset="-128"/>
                <a:ea typeface="HG丸ｺﾞｼｯｸM-PRO" pitchFamily="50" charset="-128"/>
              </a:rPr>
              <a:t>・質問</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・承認</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・提案</a:t>
            </a:r>
          </a:p>
        </p:txBody>
      </p:sp>
      <p:sp>
        <p:nvSpPr>
          <p:cNvPr id="165901" name="テキスト ボックス 13"/>
          <p:cNvSpPr txBox="1">
            <a:spLocks noChangeArrowheads="1"/>
          </p:cNvSpPr>
          <p:nvPr/>
        </p:nvSpPr>
        <p:spPr bwMode="auto">
          <a:xfrm>
            <a:off x="6105525" y="4754563"/>
            <a:ext cx="1527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HG丸ｺﾞｼｯｸM-PRO" pitchFamily="50" charset="-128"/>
                <a:ea typeface="HG丸ｺﾞｼｯｸM-PRO" pitchFamily="50" charset="-128"/>
              </a:rPr>
              <a:t>・思考</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・選択</a:t>
            </a:r>
          </a:p>
        </p:txBody>
      </p:sp>
      <p:sp>
        <p:nvSpPr>
          <p:cNvPr id="165902" name="テキスト ボックス 15"/>
          <p:cNvSpPr txBox="1">
            <a:spLocks noChangeArrowheads="1"/>
          </p:cNvSpPr>
          <p:nvPr/>
        </p:nvSpPr>
        <p:spPr bwMode="auto">
          <a:xfrm>
            <a:off x="681038" y="2252663"/>
            <a:ext cx="1527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HG丸ｺﾞｼｯｸM-PRO" pitchFamily="50" charset="-128"/>
                <a:ea typeface="HG丸ｺﾞｼｯｸM-PRO" pitchFamily="50" charset="-128"/>
              </a:rPr>
              <a:t>・受　容</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・理　解</a:t>
            </a:r>
            <a:endParaRPr lang="en-US" altLang="ja-JP" sz="2400">
              <a:latin typeface="HG丸ｺﾞｼｯｸM-PRO" pitchFamily="50" charset="-128"/>
              <a:ea typeface="HG丸ｺﾞｼｯｸM-PRO" pitchFamily="50" charset="-128"/>
            </a:endParaRPr>
          </a:p>
          <a:p>
            <a:pPr>
              <a:spcBef>
                <a:spcPct val="0"/>
              </a:spcBef>
              <a:buFontTx/>
              <a:buNone/>
            </a:pPr>
            <a:r>
              <a:rPr lang="ja-JP" altLang="en-US" sz="2400">
                <a:latin typeface="HG丸ｺﾞｼｯｸM-PRO" pitchFamily="50" charset="-128"/>
                <a:ea typeface="HG丸ｺﾞｼｯｸM-PRO" pitchFamily="50" charset="-128"/>
              </a:rPr>
              <a:t>・分　析</a:t>
            </a:r>
          </a:p>
        </p:txBody>
      </p:sp>
      <p:sp>
        <p:nvSpPr>
          <p:cNvPr id="165903" name="テキスト ボックス 16"/>
          <p:cNvSpPr txBox="1">
            <a:spLocks noChangeArrowheads="1"/>
          </p:cNvSpPr>
          <p:nvPr/>
        </p:nvSpPr>
        <p:spPr bwMode="auto">
          <a:xfrm>
            <a:off x="7664450" y="2078038"/>
            <a:ext cx="15287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HG丸ｺﾞｼｯｸM-PRO" pitchFamily="50" charset="-128"/>
                <a:ea typeface="HG丸ｺﾞｼｯｸM-PRO" pitchFamily="50" charset="-128"/>
              </a:rPr>
              <a:t>・言葉にし、それを自ら聞くことで問題を整理</a:t>
            </a:r>
          </a:p>
        </p:txBody>
      </p:sp>
      <p:sp>
        <p:nvSpPr>
          <p:cNvPr id="165904" name="テキスト ボックス 17"/>
          <p:cNvSpPr>
            <a:spLocks noChangeArrowheads="1"/>
          </p:cNvSpPr>
          <p:nvPr/>
        </p:nvSpPr>
        <p:spPr bwMode="auto">
          <a:xfrm>
            <a:off x="3717925" y="4521200"/>
            <a:ext cx="1666875" cy="649288"/>
          </a:xfrm>
          <a:prstGeom prst="wedgeEllipseCallout">
            <a:avLst>
              <a:gd name="adj1" fmla="val -48139"/>
              <a:gd name="adj2" fmla="val -107213"/>
            </a:avLst>
          </a:prstGeom>
          <a:solidFill>
            <a:schemeClr val="bg1"/>
          </a:solidFill>
          <a:ln w="9525">
            <a:solidFill>
              <a:schemeClr val="tx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2400">
                <a:latin typeface="Arial" charset="0"/>
              </a:rPr>
              <a:t>コメント</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タイトル 1"/>
          <p:cNvSpPr>
            <a:spLocks noGrp="1"/>
          </p:cNvSpPr>
          <p:nvPr>
            <p:ph type="title"/>
          </p:nvPr>
        </p:nvSpPr>
        <p:spPr>
          <a:xfrm>
            <a:off x="838200" y="0"/>
            <a:ext cx="8229600" cy="1143000"/>
          </a:xfrm>
        </p:spPr>
        <p:txBody>
          <a:bodyPr/>
          <a:lstStyle/>
          <a:p>
            <a:r>
              <a:rPr lang="ja-JP" altLang="en-US" smtClean="0"/>
              <a:t>助言・指導の効率と効果</a:t>
            </a:r>
          </a:p>
        </p:txBody>
      </p:sp>
      <p:graphicFrame>
        <p:nvGraphicFramePr>
          <p:cNvPr id="4" name="コンテンツ プレースホルダー 3"/>
          <p:cNvGraphicFramePr>
            <a:graphicFrameLocks noGrp="1"/>
          </p:cNvGraphicFramePr>
          <p:nvPr>
            <p:ph idx="1"/>
          </p:nvPr>
        </p:nvGraphicFramePr>
        <p:xfrm>
          <a:off x="523875" y="1455738"/>
          <a:ext cx="8858251" cy="4648200"/>
        </p:xfrm>
        <a:graphic>
          <a:graphicData uri="http://schemas.openxmlformats.org/drawingml/2006/table">
            <a:tbl>
              <a:tblPr firstRow="1" bandRow="1">
                <a:tableStyleId>{2D5ABB26-0587-4C30-8999-92F81FD0307C}</a:tableStyleId>
              </a:tblPr>
              <a:tblGrid>
                <a:gridCol w="3961006">
                  <a:extLst>
                    <a:ext uri="{9D8B030D-6E8A-4147-A177-3AD203B41FA5}">
                      <a16:colId xmlns:a16="http://schemas.microsoft.com/office/drawing/2014/main" val="20000"/>
                    </a:ext>
                  </a:extLst>
                </a:gridCol>
                <a:gridCol w="1512384">
                  <a:extLst>
                    <a:ext uri="{9D8B030D-6E8A-4147-A177-3AD203B41FA5}">
                      <a16:colId xmlns:a16="http://schemas.microsoft.com/office/drawing/2014/main" val="20001"/>
                    </a:ext>
                  </a:extLst>
                </a:gridCol>
                <a:gridCol w="1800458">
                  <a:extLst>
                    <a:ext uri="{9D8B030D-6E8A-4147-A177-3AD203B41FA5}">
                      <a16:colId xmlns:a16="http://schemas.microsoft.com/office/drawing/2014/main" val="20002"/>
                    </a:ext>
                  </a:extLst>
                </a:gridCol>
                <a:gridCol w="1584403">
                  <a:extLst>
                    <a:ext uri="{9D8B030D-6E8A-4147-A177-3AD203B41FA5}">
                      <a16:colId xmlns:a16="http://schemas.microsoft.com/office/drawing/2014/main" val="20003"/>
                    </a:ext>
                  </a:extLst>
                </a:gridCol>
              </a:tblGrid>
              <a:tr h="853440">
                <a:tc>
                  <a:txBody>
                    <a:bodyPr/>
                    <a:lstStyle/>
                    <a:p>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トレーニング</a:t>
                      </a:r>
                      <a:endParaRPr kumimoji="1" lang="en-US" altLang="ja-JP" sz="2500" dirty="0">
                        <a:solidFill>
                          <a:schemeClr val="bg1">
                            <a:lumMod val="95000"/>
                          </a:schemeClr>
                        </a:solidFill>
                        <a:latin typeface="Meiryo UI" panose="020B0604030504040204" pitchFamily="50" charset="-128"/>
                        <a:ea typeface="Meiryo UI" panose="020B0604030504040204" pitchFamily="50" charset="-128"/>
                      </a:endParaRPr>
                    </a:p>
                    <a:p>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内容</a:t>
                      </a: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知識</a:t>
                      </a:r>
                      <a:endParaRPr kumimoji="1" lang="en-US" altLang="ja-JP" sz="2500" dirty="0">
                        <a:solidFill>
                          <a:schemeClr val="bg1">
                            <a:lumMod val="95000"/>
                          </a:schemeClr>
                        </a:solidFill>
                        <a:latin typeface="Meiryo UI" panose="020B0604030504040204" pitchFamily="50" charset="-128"/>
                        <a:ea typeface="Meiryo UI" panose="020B0604030504040204" pitchFamily="50" charset="-128"/>
                      </a:endParaRPr>
                    </a:p>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の獲得</a:t>
                      </a:r>
                      <a:endParaRPr kumimoji="1" lang="en-US" altLang="ja-JP" sz="2500" dirty="0">
                        <a:solidFill>
                          <a:schemeClr val="bg1">
                            <a:lumMod val="95000"/>
                          </a:schemeClr>
                        </a:solidFill>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支援スキルの習得</a:t>
                      </a: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実践で</a:t>
                      </a:r>
                      <a:endParaRPr kumimoji="1" lang="en-US" altLang="ja-JP" sz="2500" dirty="0">
                        <a:solidFill>
                          <a:schemeClr val="bg1">
                            <a:lumMod val="95000"/>
                          </a:schemeClr>
                        </a:solidFill>
                        <a:latin typeface="Meiryo UI" panose="020B0604030504040204" pitchFamily="50" charset="-128"/>
                        <a:ea typeface="Meiryo UI" panose="020B0604030504040204" pitchFamily="50" charset="-128"/>
                      </a:endParaRPr>
                    </a:p>
                    <a:p>
                      <a:pPr algn="ctr"/>
                      <a:r>
                        <a:rPr kumimoji="1" lang="ja-JP" altLang="en-US" sz="2500" dirty="0">
                          <a:solidFill>
                            <a:schemeClr val="bg1">
                              <a:lumMod val="95000"/>
                            </a:schemeClr>
                          </a:solidFill>
                          <a:latin typeface="Meiryo UI" panose="020B0604030504040204" pitchFamily="50" charset="-128"/>
                          <a:ea typeface="Meiryo UI" panose="020B0604030504040204" pitchFamily="50" charset="-128"/>
                        </a:rPr>
                        <a:t>使ってみる</a:t>
                      </a: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r h="853440">
                <a:tc>
                  <a:txBody>
                    <a:bodyPr/>
                    <a:lstStyle/>
                    <a:p>
                      <a:r>
                        <a:rPr kumimoji="1" lang="ja-JP" altLang="en-US" sz="2500" dirty="0">
                          <a:latin typeface="Meiryo UI" panose="020B0604030504040204" pitchFamily="50" charset="-128"/>
                          <a:ea typeface="Meiryo UI" panose="020B0604030504040204" pitchFamily="50" charset="-128"/>
                        </a:rPr>
                        <a:t>新しい支援スキルの知識の提供とその議論（講義）</a:t>
                      </a:r>
                    </a:p>
                  </a:txBody>
                  <a:tcPr marL="91453" marR="9145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10</a:t>
                      </a:r>
                      <a:r>
                        <a:rPr kumimoji="1" lang="ja-JP" altLang="en-US" sz="2500" dirty="0">
                          <a:latin typeface="Meiryo UI" panose="020B0604030504040204" pitchFamily="50" charset="-128"/>
                          <a:ea typeface="Meiryo UI" panose="020B0604030504040204" pitchFamily="50" charset="-128"/>
                        </a:rPr>
                        <a:t>％</a:t>
                      </a: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853440">
                <a:tc>
                  <a:txBody>
                    <a:bodyPr/>
                    <a:lstStyle/>
                    <a:p>
                      <a:r>
                        <a:rPr kumimoji="1" lang="ja-JP" altLang="en-US" sz="2500" dirty="0">
                          <a:latin typeface="Meiryo UI" panose="020B0604030504040204" pitchFamily="50" charset="-128"/>
                          <a:ea typeface="Meiryo UI" panose="020B0604030504040204" pitchFamily="50" charset="-128"/>
                        </a:rPr>
                        <a:t>新しい支援スキルの（講師による）実演</a:t>
                      </a:r>
                    </a:p>
                  </a:txBody>
                  <a:tcPr marL="91453" marR="9145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30%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20%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53440">
                <a:tc>
                  <a:txBody>
                    <a:bodyPr/>
                    <a:lstStyle/>
                    <a:p>
                      <a:r>
                        <a:rPr kumimoji="1" lang="ja-JP" altLang="en-US" sz="2500" dirty="0">
                          <a:latin typeface="Meiryo UI" panose="020B0604030504040204" pitchFamily="50" charset="-128"/>
                          <a:ea typeface="Meiryo UI" panose="020B0604030504040204" pitchFamily="50" charset="-128"/>
                        </a:rPr>
                        <a:t>新しい支援スキルを実際に体験学習し、フィードバックを得る</a:t>
                      </a:r>
                    </a:p>
                  </a:txBody>
                  <a:tcPr marL="91453" marR="9145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60%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60%</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34440">
                <a:tc>
                  <a:txBody>
                    <a:bodyPr/>
                    <a:lstStyle/>
                    <a:p>
                      <a:r>
                        <a:rPr kumimoji="1" lang="ja-JP" altLang="en-US" sz="2500" dirty="0">
                          <a:latin typeface="Meiryo UI" panose="020B0604030504040204" pitchFamily="50" charset="-128"/>
                          <a:ea typeface="Meiryo UI" panose="020B0604030504040204" pitchFamily="50" charset="-128"/>
                        </a:rPr>
                        <a:t>新しい支援スキルを実際の現場で、実際に行い、フィードバックを得るコーチング</a:t>
                      </a:r>
                    </a:p>
                  </a:txBody>
                  <a:tcPr marL="91453" marR="91453">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95%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95%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2500" dirty="0">
                          <a:latin typeface="Meiryo UI" panose="020B0604030504040204" pitchFamily="50" charset="-128"/>
                          <a:ea typeface="Meiryo UI" panose="020B0604030504040204" pitchFamily="50" charset="-128"/>
                        </a:rPr>
                        <a:t>95%</a:t>
                      </a:r>
                      <a:endParaRPr kumimoji="1" lang="ja-JP" altLang="en-US" sz="2500" dirty="0">
                        <a:latin typeface="Meiryo UI" panose="020B0604030504040204" pitchFamily="50" charset="-128"/>
                        <a:ea typeface="Meiryo UI" panose="020B0604030504040204" pitchFamily="50" charset="-128"/>
                      </a:endParaRPr>
                    </a:p>
                  </a:txBody>
                  <a:tcPr marL="91453" marR="9145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正方形/長方形 4"/>
          <p:cNvSpPr/>
          <p:nvPr/>
        </p:nvSpPr>
        <p:spPr>
          <a:xfrm>
            <a:off x="1857375" y="835025"/>
            <a:ext cx="6335713"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u="sng" dirty="0">
                <a:solidFill>
                  <a:schemeClr val="tx1"/>
                </a:solidFill>
              </a:rPr>
              <a:t>教員の新しいスキルについての研究（メタ分析）</a:t>
            </a:r>
          </a:p>
        </p:txBody>
      </p:sp>
      <p:sp>
        <p:nvSpPr>
          <p:cNvPr id="6" name="正方形/長方形 5"/>
          <p:cNvSpPr/>
          <p:nvPr/>
        </p:nvSpPr>
        <p:spPr>
          <a:xfrm>
            <a:off x="522288" y="6227763"/>
            <a:ext cx="8823325" cy="554037"/>
          </a:xfrm>
          <a:prstGeom prst="rect">
            <a:avLst/>
          </a:prstGeom>
        </p:spPr>
        <p:txBody>
          <a:bodyPr>
            <a:spAutoFit/>
          </a:bodyPr>
          <a:lstStyle/>
          <a:p>
            <a:pPr algn="just">
              <a:defRPr/>
            </a:pPr>
            <a:r>
              <a:rPr lang="en-US" altLang="ja-JP" sz="1500" dirty="0">
                <a:latin typeface="+mj-lt"/>
                <a:ea typeface="ＭＳ Ｐゴシック" panose="020B0600070205080204" pitchFamily="50" charset="-128"/>
              </a:rPr>
              <a:t>Joyce B, Showers B: Student achievement through staff development (3rd edition), Association for Supervision and Curriculum Development, Alexandria, VA, 2002.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9313" y="0"/>
            <a:ext cx="8229600" cy="1143000"/>
          </a:xfrm>
        </p:spPr>
        <p:txBody>
          <a:bodyPr>
            <a:normAutofit fontScale="90000"/>
          </a:bodyPr>
          <a:lstStyle/>
          <a:p>
            <a:pPr>
              <a:defRPr/>
            </a:pPr>
            <a:r>
              <a:rPr lang="ja-JP" altLang="en-US" dirty="0"/>
              <a:t>助言・指導に必要な物</a:t>
            </a:r>
            <a:r>
              <a:rPr lang="en-US" altLang="ja-JP" dirty="0"/>
              <a:t/>
            </a:r>
            <a:br>
              <a:rPr lang="en-US" altLang="ja-JP" dirty="0"/>
            </a:br>
            <a:r>
              <a:rPr lang="ja-JP" altLang="en-US" sz="2800" dirty="0"/>
              <a:t>（信頼度・実施困難度）</a:t>
            </a:r>
            <a:endParaRPr lang="en-GB" sz="2800" dirty="0"/>
          </a:p>
        </p:txBody>
      </p:sp>
      <p:sp>
        <p:nvSpPr>
          <p:cNvPr id="3" name="コンテンツ プレースホルダー 2"/>
          <p:cNvSpPr>
            <a:spLocks noGrp="1"/>
          </p:cNvSpPr>
          <p:nvPr>
            <p:ph idx="1"/>
          </p:nvPr>
        </p:nvSpPr>
        <p:spPr>
          <a:xfrm>
            <a:off x="6429375" y="1298575"/>
            <a:ext cx="3008313" cy="927100"/>
          </a:xfrm>
          <a:solidFill>
            <a:schemeClr val="bg1">
              <a:lumMod val="75000"/>
            </a:schemeClr>
          </a:solidFill>
        </p:spPr>
        <p:txBody>
          <a:bodyPr>
            <a:normAutofit fontScale="55000" lnSpcReduction="20000"/>
          </a:bodyPr>
          <a:lstStyle/>
          <a:p>
            <a:pPr marL="0" indent="0">
              <a:buFont typeface="Arial" panose="020B0604020202020204" pitchFamily="34" charset="0"/>
              <a:buNone/>
              <a:defRPr/>
            </a:pPr>
            <a:r>
              <a:rPr lang="ja-JP" altLang="en-US" sz="3500" u="sng" dirty="0">
                <a:latin typeface="Meiryo UI" panose="020B0604030504040204" pitchFamily="50" charset="-128"/>
                <a:ea typeface="Meiryo UI" panose="020B0604030504040204" pitchFamily="50" charset="-128"/>
              </a:rPr>
              <a:t>実地指導で得る情報</a:t>
            </a:r>
            <a:endParaRPr lang="en-US" altLang="ja-JP" sz="3500" u="sng" dirty="0">
              <a:latin typeface="Meiryo UI" panose="020B0604030504040204" pitchFamily="50" charset="-128"/>
              <a:ea typeface="Meiryo UI" panose="020B0604030504040204" pitchFamily="50" charset="-128"/>
            </a:endParaRPr>
          </a:p>
          <a:p>
            <a:pPr marL="0" indent="0">
              <a:buFont typeface="Arial" panose="020B0604020202020204" pitchFamily="34" charset="0"/>
              <a:buNone/>
              <a:defRPr/>
            </a:pPr>
            <a:r>
              <a:rPr lang="en-US" altLang="ja-JP" sz="3500" dirty="0">
                <a:latin typeface="Meiryo UI" panose="020B0604030504040204" pitchFamily="50" charset="-128"/>
                <a:ea typeface="Meiryo UI" panose="020B0604030504040204" pitchFamily="50" charset="-128"/>
              </a:rPr>
              <a:t>  - </a:t>
            </a:r>
            <a:r>
              <a:rPr lang="ja-JP" altLang="en-US" sz="3500" dirty="0">
                <a:latin typeface="Meiryo UI" panose="020B0604030504040204" pitchFamily="50" charset="-128"/>
                <a:ea typeface="Meiryo UI" panose="020B0604030504040204" pitchFamily="50" charset="-128"/>
              </a:rPr>
              <a:t>指導者自身の観察</a:t>
            </a:r>
            <a:endParaRPr lang="en-US" altLang="ja-JP" sz="3500" dirty="0">
              <a:latin typeface="Meiryo UI" panose="020B0604030504040204" pitchFamily="50" charset="-128"/>
              <a:ea typeface="Meiryo UI" panose="020B0604030504040204" pitchFamily="50" charset="-128"/>
            </a:endParaRPr>
          </a:p>
          <a:p>
            <a:pPr marL="0" indent="0">
              <a:buFont typeface="Arial" panose="020B0604020202020204" pitchFamily="34" charset="0"/>
              <a:buNone/>
              <a:defRPr/>
            </a:pPr>
            <a:r>
              <a:rPr lang="ja-JP" altLang="en-US" sz="3500" dirty="0">
                <a:latin typeface="Meiryo UI" panose="020B0604030504040204" pitchFamily="50" charset="-128"/>
                <a:ea typeface="Meiryo UI" panose="020B0604030504040204" pitchFamily="50" charset="-128"/>
              </a:rPr>
              <a:t>　→ 支援場面に同席</a:t>
            </a:r>
            <a:r>
              <a:rPr lang="en-US" altLang="ja-JP" sz="3500" dirty="0">
                <a:latin typeface="Meiryo UI" panose="020B0604030504040204" pitchFamily="50" charset="-128"/>
                <a:ea typeface="Meiryo UI" panose="020B0604030504040204" pitchFamily="50" charset="-128"/>
              </a:rPr>
              <a:t>/</a:t>
            </a:r>
            <a:r>
              <a:rPr lang="ja-JP" altLang="en-US" sz="3500" dirty="0">
                <a:latin typeface="Meiryo UI" panose="020B0604030504040204" pitchFamily="50" charset="-128"/>
                <a:ea typeface="Meiryo UI" panose="020B0604030504040204" pitchFamily="50" charset="-128"/>
              </a:rPr>
              <a:t>同行</a:t>
            </a:r>
            <a:endParaRPr lang="en-US" altLang="ja-JP" sz="3500" dirty="0">
              <a:latin typeface="Meiryo UI" panose="020B0604030504040204" pitchFamily="50" charset="-128"/>
              <a:ea typeface="Meiryo UI" panose="020B0604030504040204" pitchFamily="50" charset="-128"/>
            </a:endParaRPr>
          </a:p>
        </p:txBody>
      </p:sp>
      <p:sp>
        <p:nvSpPr>
          <p:cNvPr id="5" name="正方形/長方形 4"/>
          <p:cNvSpPr/>
          <p:nvPr/>
        </p:nvSpPr>
        <p:spPr>
          <a:xfrm>
            <a:off x="412750" y="1052513"/>
            <a:ext cx="1676400"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信頼度が高い</a:t>
            </a:r>
            <a:endParaRPr lang="en-US" altLang="ja-JP" dirty="0">
              <a:solidFill>
                <a:schemeClr val="tx1"/>
              </a:solidFill>
            </a:endParaRPr>
          </a:p>
        </p:txBody>
      </p:sp>
      <p:sp>
        <p:nvSpPr>
          <p:cNvPr id="7" name="正方形/長方形 6"/>
          <p:cNvSpPr/>
          <p:nvPr/>
        </p:nvSpPr>
        <p:spPr>
          <a:xfrm>
            <a:off x="3986213" y="1773238"/>
            <a:ext cx="2376487" cy="1554162"/>
          </a:xfrm>
          <a:prstGeom prst="rect">
            <a:avLst/>
          </a:prstGeom>
          <a:solidFill>
            <a:schemeClr val="bg1">
              <a:lumMod val="75000"/>
            </a:schemeClr>
          </a:solidFill>
        </p:spPr>
        <p:txBody>
          <a:bodyPr>
            <a:spAutoFit/>
          </a:bodyPr>
          <a:lstStyle/>
          <a:p>
            <a:pPr>
              <a:defRPr/>
            </a:pPr>
            <a:r>
              <a:rPr lang="ja-JP" altLang="en-US" sz="1900" u="sng" dirty="0">
                <a:latin typeface="Meiryo UI" panose="020B0604030504040204" pitchFamily="50" charset="-128"/>
                <a:ea typeface="Meiryo UI" panose="020B0604030504040204" pitchFamily="50" charset="-128"/>
              </a:rPr>
              <a:t>記録資料</a:t>
            </a:r>
            <a:endParaRPr lang="en-US" altLang="ja-JP" sz="1900" u="sng" dirty="0">
              <a:latin typeface="Meiryo UI" panose="020B0604030504040204" pitchFamily="50" charset="-128"/>
              <a:ea typeface="Meiryo UI" panose="020B0604030504040204" pitchFamily="50" charset="-128"/>
            </a:endParaRPr>
          </a:p>
          <a:p>
            <a:pPr>
              <a:defRPr/>
            </a:pPr>
            <a:r>
              <a:rPr lang="ja-JP" altLang="en-US" sz="1900" dirty="0">
                <a:latin typeface="Meiryo UI" panose="020B0604030504040204" pitchFamily="50" charset="-128"/>
                <a:ea typeface="Meiryo UI" panose="020B0604030504040204" pitchFamily="50" charset="-128"/>
              </a:rPr>
              <a:t>  </a:t>
            </a:r>
            <a:r>
              <a:rPr lang="en-US" altLang="ja-JP" sz="1900" dirty="0">
                <a:latin typeface="Meiryo UI" panose="020B0604030504040204" pitchFamily="50" charset="-128"/>
                <a:ea typeface="Meiryo UI" panose="020B0604030504040204" pitchFamily="50" charset="-128"/>
              </a:rPr>
              <a:t>- </a:t>
            </a:r>
            <a:r>
              <a:rPr lang="ja-JP" altLang="en-US" sz="1900" dirty="0">
                <a:latin typeface="Meiryo UI" panose="020B0604030504040204" pitchFamily="50" charset="-128"/>
                <a:ea typeface="Meiryo UI" panose="020B0604030504040204" pitchFamily="50" charset="-128"/>
              </a:rPr>
              <a:t>個別支援計画</a:t>
            </a:r>
            <a:endParaRPr lang="en-US" altLang="ja-JP" sz="1900"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 </a:t>
            </a:r>
            <a:r>
              <a:rPr lang="ja-JP" altLang="en-US" sz="1900" dirty="0">
                <a:latin typeface="Meiryo UI" panose="020B0604030504040204" pitchFamily="50" charset="-128"/>
                <a:ea typeface="Meiryo UI" panose="020B0604030504040204" pitchFamily="50" charset="-128"/>
              </a:rPr>
              <a:t>支援記録</a:t>
            </a:r>
            <a:endParaRPr lang="en-US" altLang="ja-JP" sz="1900"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 </a:t>
            </a:r>
            <a:r>
              <a:rPr lang="ja-JP" altLang="en-US" sz="1900" dirty="0">
                <a:latin typeface="Meiryo UI" panose="020B0604030504040204" pitchFamily="50" charset="-128"/>
                <a:ea typeface="Meiryo UI" panose="020B0604030504040204" pitchFamily="50" charset="-128"/>
              </a:rPr>
              <a:t>その他の利用者</a:t>
            </a:r>
            <a:endParaRPr lang="en-US" altLang="ja-JP" sz="1900"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a:t>
            </a:r>
            <a:r>
              <a:rPr lang="ja-JP" altLang="en-US" sz="1900" dirty="0">
                <a:latin typeface="Meiryo UI" panose="020B0604030504040204" pitchFamily="50" charset="-128"/>
                <a:ea typeface="Meiryo UI" panose="020B0604030504040204" pitchFamily="50" charset="-128"/>
              </a:rPr>
              <a:t>に関する情報媒体</a:t>
            </a:r>
            <a:endParaRPr lang="en-US" altLang="ja-JP" sz="1900" dirty="0">
              <a:latin typeface="Meiryo UI" panose="020B0604030504040204" pitchFamily="50" charset="-128"/>
              <a:ea typeface="Meiryo UI" panose="020B0604030504040204" pitchFamily="50" charset="-128"/>
            </a:endParaRPr>
          </a:p>
        </p:txBody>
      </p:sp>
      <p:sp>
        <p:nvSpPr>
          <p:cNvPr id="8" name="正方形/長方形 7"/>
          <p:cNvSpPr/>
          <p:nvPr/>
        </p:nvSpPr>
        <p:spPr>
          <a:xfrm>
            <a:off x="1136650" y="4918075"/>
            <a:ext cx="2879725" cy="1262063"/>
          </a:xfrm>
          <a:prstGeom prst="rect">
            <a:avLst/>
          </a:prstGeom>
          <a:solidFill>
            <a:schemeClr val="bg1">
              <a:lumMod val="75000"/>
            </a:schemeClr>
          </a:solidFill>
        </p:spPr>
        <p:txBody>
          <a:bodyPr>
            <a:spAutoFit/>
          </a:bodyPr>
          <a:lstStyle/>
          <a:p>
            <a:pPr>
              <a:defRPr/>
            </a:pPr>
            <a:r>
              <a:rPr lang="ja-JP" altLang="en-US" sz="1900" u="sng" dirty="0">
                <a:latin typeface="Meiryo UI" panose="020B0604030504040204" pitchFamily="50" charset="-128"/>
                <a:ea typeface="Meiryo UI" panose="020B0604030504040204" pitchFamily="50" charset="-128"/>
              </a:rPr>
              <a:t>スタッフからの声</a:t>
            </a:r>
            <a:endParaRPr lang="en-US" altLang="ja-JP" sz="1900" u="sng"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a:t>
            </a:r>
            <a:r>
              <a:rPr lang="ja-JP" altLang="en-US" sz="1900" dirty="0">
                <a:latin typeface="Meiryo UI" panose="020B0604030504040204" pitchFamily="50" charset="-128"/>
                <a:ea typeface="Meiryo UI" panose="020B0604030504040204" pitchFamily="50" charset="-128"/>
              </a:rPr>
              <a:t>スーパーバイジーからの声</a:t>
            </a:r>
            <a:endParaRPr lang="en-US" altLang="ja-JP" sz="1900" dirty="0">
              <a:latin typeface="Meiryo UI" panose="020B0604030504040204" pitchFamily="50" charset="-128"/>
              <a:ea typeface="Meiryo UI" panose="020B0604030504040204" pitchFamily="50" charset="-128"/>
            </a:endParaRPr>
          </a:p>
          <a:p>
            <a:pPr>
              <a:defRPr/>
            </a:pPr>
            <a:r>
              <a:rPr lang="en-US" altLang="ja-JP" sz="1900" dirty="0">
                <a:latin typeface="Meiryo UI" panose="020B0604030504040204" pitchFamily="50" charset="-128"/>
                <a:ea typeface="Meiryo UI" panose="020B0604030504040204" pitchFamily="50" charset="-128"/>
              </a:rPr>
              <a:t> - </a:t>
            </a:r>
            <a:r>
              <a:rPr lang="ja-JP" altLang="en-US" sz="1900" dirty="0">
                <a:latin typeface="Meiryo UI" panose="020B0604030504040204" pitchFamily="50" charset="-128"/>
                <a:ea typeface="Meiryo UI" panose="020B0604030504040204" pitchFamily="50" charset="-128"/>
              </a:rPr>
              <a:t>周囲からの声</a:t>
            </a:r>
            <a:endParaRPr lang="en-US" altLang="ja-JP" sz="1900" dirty="0">
              <a:latin typeface="Meiryo UI" panose="020B0604030504040204" pitchFamily="50" charset="-128"/>
              <a:ea typeface="Meiryo UI" panose="020B0604030504040204" pitchFamily="50" charset="-128"/>
            </a:endParaRPr>
          </a:p>
        </p:txBody>
      </p:sp>
      <p:cxnSp>
        <p:nvCxnSpPr>
          <p:cNvPr id="11" name="直線矢印コネクタ 10"/>
          <p:cNvCxnSpPr/>
          <p:nvPr/>
        </p:nvCxnSpPr>
        <p:spPr>
          <a:xfrm flipV="1">
            <a:off x="873125" y="1412875"/>
            <a:ext cx="0" cy="48133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a:off x="849313" y="6221413"/>
            <a:ext cx="8135937" cy="47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7761288" y="6381750"/>
            <a:ext cx="1676400"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困難度が高い</a:t>
            </a:r>
            <a:endParaRPr lang="en-US" altLang="ja-JP"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60388" y="1600200"/>
            <a:ext cx="8713787" cy="4525963"/>
          </a:xfrm>
        </p:spPr>
        <p:txBody>
          <a:bodyPr>
            <a:normAutofit/>
          </a:bodyPr>
          <a:lstStyle/>
          <a:p>
            <a:pPr marL="0" indent="0" algn="ctr">
              <a:buFont typeface="Arial" panose="020B0604020202020204" pitchFamily="34" charset="0"/>
              <a:buNone/>
              <a:defRPr/>
            </a:pPr>
            <a:r>
              <a:rPr lang="ja-JP" altLang="en-US" sz="3000" b="1" dirty="0">
                <a:latin typeface="Meiryo UI" panose="020B0604030504040204" pitchFamily="50" charset="-128"/>
                <a:ea typeface="Meiryo UI" panose="020B0604030504040204" pitchFamily="50" charset="-128"/>
                <a:cs typeface="Meiryo UI" panose="020B0604030504040204" pitchFamily="50" charset="-128"/>
              </a:rPr>
              <a:t>助言・指導（振り返りやスーパービジョン）において、</a:t>
            </a:r>
            <a:endParaRPr lang="en-US" altLang="ja-JP" sz="3000" b="1" dirty="0">
              <a:latin typeface="Meiryo UI" panose="020B0604030504040204" pitchFamily="50" charset="-128"/>
              <a:ea typeface="Meiryo UI" panose="020B0604030504040204" pitchFamily="50" charset="-128"/>
              <a:cs typeface="Meiryo UI" panose="020B0604030504040204" pitchFamily="50" charset="-128"/>
            </a:endParaRPr>
          </a:p>
          <a:p>
            <a:pPr>
              <a:buFont typeface="Arial" panose="020B0604020202020204" pitchFamily="34" charset="0"/>
              <a:buChar char="•"/>
              <a:defRPr/>
            </a:pPr>
            <a:endParaRPr lang="en-US" altLang="ja-JP" sz="5000" dirty="0">
              <a:latin typeface="Meiryo UI" panose="020B0604030504040204" pitchFamily="50" charset="-128"/>
              <a:ea typeface="Meiryo UI" panose="020B0604030504040204" pitchFamily="50" charset="-128"/>
              <a:cs typeface="Meiryo UI" panose="020B0604030504040204" pitchFamily="50" charset="-128"/>
            </a:endParaRPr>
          </a:p>
          <a:p>
            <a:pPr marL="0" indent="0" algn="ctr">
              <a:buFont typeface="Arial" panose="020B0604020202020204" pitchFamily="34" charset="0"/>
              <a:buNone/>
              <a:defRPr/>
            </a:pPr>
            <a:r>
              <a:rPr lang="ja-JP" altLang="en-US" sz="5000" dirty="0">
                <a:latin typeface="Meiryo UI" panose="020B0604030504040204" pitchFamily="50" charset="-128"/>
                <a:ea typeface="Meiryo UI" panose="020B0604030504040204" pitchFamily="50" charset="-128"/>
                <a:cs typeface="Meiryo UI" panose="020B0604030504040204" pitchFamily="50" charset="-128"/>
              </a:rPr>
              <a:t>記録がない </a:t>
            </a:r>
            <a:r>
              <a:rPr lang="en-US" altLang="ja-JP" sz="5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5000" dirty="0">
                <a:latin typeface="Meiryo UI" panose="020B0604030504040204" pitchFamily="50" charset="-128"/>
                <a:ea typeface="Meiryo UI" panose="020B0604030504040204" pitchFamily="50" charset="-128"/>
                <a:cs typeface="Meiryo UI" panose="020B0604030504040204" pitchFamily="50" charset="-128"/>
              </a:rPr>
              <a:t>支援をしていない</a:t>
            </a:r>
            <a:endParaRPr lang="en-GB" sz="5000"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タイトル 1"/>
          <p:cNvSpPr>
            <a:spLocks noGrp="1"/>
          </p:cNvSpPr>
          <p:nvPr>
            <p:ph type="title"/>
          </p:nvPr>
        </p:nvSpPr>
        <p:spPr/>
        <p:txBody>
          <a:bodyPr/>
          <a:lstStyle/>
          <a:p>
            <a:r>
              <a:rPr lang="ja-JP" altLang="en-US" smtClean="0"/>
              <a:t>サービス提供における支援記録</a:t>
            </a:r>
          </a:p>
        </p:txBody>
      </p:sp>
      <p:sp>
        <p:nvSpPr>
          <p:cNvPr id="3" name="コンテンツ プレースホルダー 2"/>
          <p:cNvSpPr>
            <a:spLocks noGrp="1"/>
          </p:cNvSpPr>
          <p:nvPr>
            <p:ph idx="1"/>
          </p:nvPr>
        </p:nvSpPr>
        <p:spPr/>
        <p:txBody>
          <a:bodyPr/>
          <a:lstStyle/>
          <a:p>
            <a:pPr>
              <a:buFont typeface="Arial" panose="020B0604020202020204" pitchFamily="34" charset="0"/>
              <a:buChar char="•"/>
              <a:defRPr/>
            </a:pPr>
            <a:r>
              <a:rPr lang="ja-JP" altLang="en-US" dirty="0"/>
              <a:t>支援の継続性の担保</a:t>
            </a:r>
            <a:endParaRPr lang="en-US" altLang="ja-JP" dirty="0"/>
          </a:p>
          <a:p>
            <a:pPr>
              <a:buFont typeface="Arial" panose="020B0604020202020204" pitchFamily="34" charset="0"/>
              <a:buChar char="•"/>
              <a:defRPr/>
            </a:pPr>
            <a:r>
              <a:rPr lang="ja-JP" altLang="en-US" dirty="0"/>
              <a:t>支援の質の向上：振り返り、計画の修正</a:t>
            </a:r>
            <a:endParaRPr lang="en-US" altLang="ja-JP" dirty="0"/>
          </a:p>
          <a:p>
            <a:pPr>
              <a:buFont typeface="Arial" panose="020B0604020202020204" pitchFamily="34" charset="0"/>
              <a:buChar char="•"/>
              <a:defRPr/>
            </a:pPr>
            <a:r>
              <a:rPr lang="ja-JP" altLang="en-US" dirty="0"/>
              <a:t>事故（・訴訟）、トラブル時の際の資料</a:t>
            </a:r>
            <a:endParaRPr lang="en-US" altLang="ja-JP" dirty="0"/>
          </a:p>
          <a:p>
            <a:pPr marL="0" indent="0">
              <a:buFont typeface="Arial" panose="020B0604020202020204" pitchFamily="34" charset="0"/>
              <a:buNone/>
              <a:defRPr/>
            </a:pPr>
            <a:endParaRPr lang="en-US" altLang="ja-JP" dirty="0"/>
          </a:p>
          <a:p>
            <a:pPr marL="0" indent="0">
              <a:buFont typeface="Arial" panose="020B0604020202020204" pitchFamily="34" charset="0"/>
              <a:buNone/>
              <a:defRPr/>
            </a:pPr>
            <a:r>
              <a:rPr lang="ja-JP" altLang="en-US" dirty="0"/>
              <a:t>支援のための行動と記録はワンセット</a:t>
            </a:r>
            <a:endParaRPr lang="en-US" altLang="ja-JP" dirty="0"/>
          </a:p>
          <a:p>
            <a:pPr marL="0" indent="0">
              <a:buFont typeface="Arial" panose="020B0604020202020204" pitchFamily="34" charset="0"/>
              <a:buNone/>
              <a:defRPr/>
            </a:pPr>
            <a:r>
              <a:rPr lang="ja-JP" altLang="en-US" u="sng" dirty="0"/>
              <a:t>毎日、毎回記録しましょう</a:t>
            </a:r>
            <a:endParaRPr lang="en-US" altLang="ja-JP" u="sng" dirty="0"/>
          </a:p>
          <a:p>
            <a:pPr marL="0" indent="0">
              <a:buFont typeface="Arial" panose="020B0604020202020204" pitchFamily="34" charset="0"/>
              <a:buNone/>
              <a:defRPr/>
            </a:pPr>
            <a:endParaRPr lang="en-US" altLang="ja-JP"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タイトル 1"/>
          <p:cNvSpPr>
            <a:spLocks noGrp="1"/>
          </p:cNvSpPr>
          <p:nvPr>
            <p:ph type="title"/>
          </p:nvPr>
        </p:nvSpPr>
        <p:spPr/>
        <p:txBody>
          <a:bodyPr/>
          <a:lstStyle/>
          <a:p>
            <a:r>
              <a:rPr lang="ja-JP" altLang="en-US" smtClean="0"/>
              <a:t>記載のポイント</a:t>
            </a:r>
          </a:p>
        </p:txBody>
      </p:sp>
      <p:sp>
        <p:nvSpPr>
          <p:cNvPr id="176131" name="コンテンツ プレースホルダー 2"/>
          <p:cNvSpPr>
            <a:spLocks noGrp="1"/>
          </p:cNvSpPr>
          <p:nvPr>
            <p:ph idx="1"/>
          </p:nvPr>
        </p:nvSpPr>
        <p:spPr/>
        <p:txBody>
          <a:bodyPr/>
          <a:lstStyle/>
          <a:p>
            <a:r>
              <a:rPr lang="ja-JP" altLang="en-US" smtClean="0"/>
              <a:t>誰が読んでも同じように解釈できるように記載する（あいまいな表現は避ける）</a:t>
            </a:r>
            <a:r>
              <a:rPr lang="en-US" altLang="ja-JP" smtClean="0"/>
              <a:t/>
            </a:r>
            <a:br>
              <a:rPr lang="en-US" altLang="ja-JP" smtClean="0"/>
            </a:br>
            <a:r>
              <a:rPr lang="ja-JP" altLang="en-US" smtClean="0"/>
              <a:t>明確に、具体的に</a:t>
            </a:r>
            <a:endParaRPr lang="en-US" altLang="ja-JP" smtClean="0"/>
          </a:p>
          <a:p>
            <a:r>
              <a:rPr lang="ja-JP" altLang="en-US" smtClean="0"/>
              <a:t>事実と判断・計画は分けて記載する</a:t>
            </a:r>
            <a:endParaRPr lang="en-US" altLang="ja-JP" smtClean="0"/>
          </a:p>
          <a:p>
            <a:r>
              <a:rPr lang="ja-JP" altLang="en-US" smtClean="0"/>
              <a:t>トピック（支援目標）ごとに</a:t>
            </a:r>
            <a:r>
              <a:rPr lang="ja-JP" altLang="en-US" u="sng" smtClean="0"/>
              <a:t>簡潔に</a:t>
            </a:r>
            <a:r>
              <a:rPr lang="ja-JP" altLang="en-US" smtClean="0"/>
              <a:t>記載する</a:t>
            </a:r>
            <a:endParaRPr lang="en-US" altLang="ja-JP"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 Box 5"/>
          <p:cNvSpPr txBox="1">
            <a:spLocks noChangeArrowheads="1"/>
          </p:cNvSpPr>
          <p:nvPr/>
        </p:nvSpPr>
        <p:spPr bwMode="auto">
          <a:xfrm>
            <a:off x="4440238" y="3568700"/>
            <a:ext cx="871537" cy="400050"/>
          </a:xfrm>
          <a:prstGeom prst="rect">
            <a:avLst/>
          </a:prstGeom>
          <a:noFill/>
          <a:ln w="9525">
            <a:noFill/>
            <a:miter lim="800000"/>
            <a:headEnd/>
            <a:tailEnd/>
          </a:ln>
        </p:spPr>
        <p:txBody>
          <a:bodyPr wrap="none">
            <a:spAutoFit/>
          </a:bodyPr>
          <a:lstStyle/>
          <a:p>
            <a:pPr eaLnBrk="1" hangingPunct="1">
              <a:defRPr/>
            </a:pPr>
            <a:r>
              <a:rPr lang="ja-JP" altLang="en-US" sz="2000" dirty="0">
                <a:solidFill>
                  <a:prstClr val="black"/>
                </a:solidFill>
                <a:latin typeface="+mn-ea"/>
                <a:ea typeface="+mn-ea"/>
              </a:rPr>
              <a:t>連　携</a:t>
            </a:r>
          </a:p>
        </p:txBody>
      </p:sp>
      <p:sp>
        <p:nvSpPr>
          <p:cNvPr id="67587" name="Text Box 13"/>
          <p:cNvSpPr txBox="1">
            <a:spLocks noChangeArrowheads="1"/>
          </p:cNvSpPr>
          <p:nvPr/>
        </p:nvSpPr>
        <p:spPr bwMode="auto">
          <a:xfrm>
            <a:off x="2790825" y="519113"/>
            <a:ext cx="1492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4295" tIns="8890" rIns="74295" bIns="8890">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a:solidFill>
                <a:srgbClr val="000000"/>
              </a:solidFill>
              <a:latin typeface="Arial" charset="0"/>
            </a:endParaRPr>
          </a:p>
        </p:txBody>
      </p:sp>
      <p:sp>
        <p:nvSpPr>
          <p:cNvPr id="67588" name="AutoShape 14"/>
          <p:cNvSpPr>
            <a:spLocks noChangeArrowheads="1"/>
          </p:cNvSpPr>
          <p:nvPr/>
        </p:nvSpPr>
        <p:spPr bwMode="auto">
          <a:xfrm>
            <a:off x="1065213" y="188913"/>
            <a:ext cx="7416800" cy="576262"/>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solidFill>
                  <a:srgbClr val="000000"/>
                </a:solidFill>
                <a:latin typeface="HGP創英角ｺﾞｼｯｸUB" pitchFamily="50" charset="-128"/>
                <a:ea typeface="HGP創英角ｺﾞｼｯｸUB" pitchFamily="50" charset="-128"/>
              </a:rPr>
              <a:t>(0)</a:t>
            </a:r>
            <a:r>
              <a:rPr lang="ja-JP" altLang="en-US" sz="2800" b="0">
                <a:solidFill>
                  <a:srgbClr val="000000"/>
                </a:solidFill>
                <a:latin typeface="HGP創英角ｺﾞｼｯｸUB" pitchFamily="50" charset="-128"/>
                <a:ea typeface="HGP創英角ｺﾞｼｯｸUB" pitchFamily="50" charset="-128"/>
              </a:rPr>
              <a:t>相談支援事業所との連携</a:t>
            </a:r>
          </a:p>
        </p:txBody>
      </p:sp>
      <p:sp>
        <p:nvSpPr>
          <p:cNvPr id="16" name="左右矢印 15"/>
          <p:cNvSpPr/>
          <p:nvPr/>
        </p:nvSpPr>
        <p:spPr>
          <a:xfrm>
            <a:off x="3325813" y="3768725"/>
            <a:ext cx="3168650" cy="7921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ja-JP" altLang="en-US">
              <a:solidFill>
                <a:prstClr val="white"/>
              </a:solidFill>
            </a:endParaRPr>
          </a:p>
        </p:txBody>
      </p:sp>
      <p:pic>
        <p:nvPicPr>
          <p:cNvPr id="67590" name="Picture 13" descr="person_00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4663" y="3429000"/>
            <a:ext cx="196850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344488" y="981075"/>
            <a:ext cx="9217025" cy="1570038"/>
          </a:xfrm>
          <a:prstGeom prst="rect">
            <a:avLst/>
          </a:prstGeom>
          <a:noFill/>
          <a:ln>
            <a:solidFill>
              <a:schemeClr val="tx1"/>
            </a:solidFill>
          </a:ln>
        </p:spPr>
        <p:txBody>
          <a:bodyPr>
            <a:spAutoFit/>
          </a:bodyPr>
          <a:lstStyle/>
          <a:p>
            <a:pPr eaLnBrk="1" hangingPunct="1">
              <a:defRPr/>
            </a:pPr>
            <a:r>
              <a:rPr lang="ja-JP" altLang="en-US" sz="2400" dirty="0">
                <a:latin typeface="+mn-ea"/>
                <a:ea typeface="+mn-ea"/>
              </a:rPr>
              <a:t>　</a:t>
            </a:r>
            <a:r>
              <a:rPr lang="ja-JP" altLang="en-US" sz="2400" b="0" dirty="0">
                <a:latin typeface="+mn-ea"/>
                <a:ea typeface="+mn-ea"/>
              </a:rPr>
              <a:t>サービス管理責任者は、相談支援専門員がサービス等利用計画案を作成する際、</a:t>
            </a:r>
            <a:r>
              <a:rPr lang="ja-JP" altLang="en-US" sz="2400" dirty="0">
                <a:solidFill>
                  <a:srgbClr val="7030A0"/>
                </a:solidFill>
                <a:latin typeface="+mn-ea"/>
                <a:ea typeface="+mn-ea"/>
              </a:rPr>
              <a:t>専門的な助言（２次アセスメント）</a:t>
            </a:r>
            <a:r>
              <a:rPr lang="ja-JP" altLang="en-US" sz="2400" b="0" dirty="0">
                <a:latin typeface="+mn-ea"/>
                <a:ea typeface="+mn-ea"/>
              </a:rPr>
              <a:t>を依頼される場合もある。利用契約前であっても、相談支援事業所と連携し、適切なサービス等利用計画案となるよう協力する。</a:t>
            </a:r>
          </a:p>
        </p:txBody>
      </p:sp>
      <p:sp>
        <p:nvSpPr>
          <p:cNvPr id="19" name="Text Box 5"/>
          <p:cNvSpPr txBox="1">
            <a:spLocks noChangeArrowheads="1"/>
          </p:cNvSpPr>
          <p:nvPr/>
        </p:nvSpPr>
        <p:spPr bwMode="auto">
          <a:xfrm>
            <a:off x="704850" y="2794000"/>
            <a:ext cx="2506663" cy="400050"/>
          </a:xfrm>
          <a:prstGeom prst="rect">
            <a:avLst/>
          </a:prstGeom>
          <a:noFill/>
          <a:ln w="9525">
            <a:noFill/>
            <a:miter lim="800000"/>
            <a:headEnd/>
            <a:tailEnd/>
          </a:ln>
        </p:spPr>
        <p:txBody>
          <a:bodyPr wrap="none">
            <a:spAutoFit/>
          </a:bodyPr>
          <a:lstStyle/>
          <a:p>
            <a:pPr eaLnBrk="1" hangingPunct="1">
              <a:defRPr/>
            </a:pPr>
            <a:r>
              <a:rPr lang="ja-JP" altLang="en-US" sz="2000" dirty="0">
                <a:solidFill>
                  <a:prstClr val="black"/>
                </a:solidFill>
                <a:latin typeface="+mn-ea"/>
                <a:ea typeface="+mn-ea"/>
              </a:rPr>
              <a:t>サービス管理責任者</a:t>
            </a:r>
          </a:p>
        </p:txBody>
      </p:sp>
      <p:sp>
        <p:nvSpPr>
          <p:cNvPr id="21" name="Text Box 5"/>
          <p:cNvSpPr txBox="1">
            <a:spLocks noChangeArrowheads="1"/>
          </p:cNvSpPr>
          <p:nvPr/>
        </p:nvSpPr>
        <p:spPr bwMode="auto">
          <a:xfrm>
            <a:off x="6753225" y="2814638"/>
            <a:ext cx="1990725" cy="400050"/>
          </a:xfrm>
          <a:prstGeom prst="rect">
            <a:avLst/>
          </a:prstGeom>
          <a:noFill/>
          <a:ln w="9525">
            <a:noFill/>
            <a:miter lim="800000"/>
            <a:headEnd/>
            <a:tailEnd/>
          </a:ln>
        </p:spPr>
        <p:txBody>
          <a:bodyPr wrap="none">
            <a:spAutoFit/>
          </a:bodyPr>
          <a:lstStyle/>
          <a:p>
            <a:pPr eaLnBrk="1" hangingPunct="1">
              <a:defRPr/>
            </a:pPr>
            <a:r>
              <a:rPr lang="ja-JP" altLang="en-US" sz="2000" dirty="0">
                <a:solidFill>
                  <a:prstClr val="black"/>
                </a:solidFill>
                <a:latin typeface="+mn-ea"/>
                <a:ea typeface="+mn-ea"/>
              </a:rPr>
              <a:t>相談支援専門員</a:t>
            </a:r>
          </a:p>
        </p:txBody>
      </p:sp>
      <p:pic>
        <p:nvPicPr>
          <p:cNvPr id="67594" name="Picture 2" descr="クリックすると新しいウィンドウで開きます"/>
          <p:cNvPicPr>
            <a:picLocks noChangeAspect="1" noChangeArrowheads="1"/>
          </p:cNvPicPr>
          <p:nvPr/>
        </p:nvPicPr>
        <p:blipFill>
          <a:blip r:embed="rId4">
            <a:extLst>
              <a:ext uri="{28A0092B-C50C-407E-A947-70E740481C1C}">
                <a14:useLocalDpi xmlns:a14="http://schemas.microsoft.com/office/drawing/2010/main" val="0"/>
              </a:ext>
            </a:extLst>
          </a:blip>
          <a:srcRect b="42136"/>
          <a:stretch>
            <a:fillRect/>
          </a:stretch>
        </p:blipFill>
        <p:spPr bwMode="auto">
          <a:xfrm>
            <a:off x="3657600" y="4589463"/>
            <a:ext cx="1930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5"/>
          <p:cNvSpPr txBox="1">
            <a:spLocks noChangeArrowheads="1"/>
          </p:cNvSpPr>
          <p:nvPr/>
        </p:nvSpPr>
        <p:spPr bwMode="auto">
          <a:xfrm>
            <a:off x="3368675" y="5876925"/>
            <a:ext cx="2938463" cy="708025"/>
          </a:xfrm>
          <a:prstGeom prst="rect">
            <a:avLst/>
          </a:prstGeom>
          <a:noFill/>
          <a:ln w="9525">
            <a:noFill/>
            <a:miter lim="800000"/>
            <a:headEnd/>
            <a:tailEnd/>
          </a:ln>
        </p:spPr>
        <p:txBody>
          <a:bodyPr>
            <a:spAutoFit/>
          </a:bodyPr>
          <a:lstStyle/>
          <a:p>
            <a:pPr eaLnBrk="1" hangingPunct="1">
              <a:defRPr/>
            </a:pPr>
            <a:r>
              <a:rPr lang="ja-JP" altLang="en-US" sz="2000" dirty="0">
                <a:solidFill>
                  <a:prstClr val="black"/>
                </a:solidFill>
                <a:latin typeface="+mn-ea"/>
                <a:ea typeface="+mn-ea"/>
              </a:rPr>
              <a:t>適切な</a:t>
            </a:r>
            <a:endParaRPr lang="en-US" altLang="ja-JP" sz="2000" dirty="0">
              <a:solidFill>
                <a:prstClr val="black"/>
              </a:solidFill>
              <a:latin typeface="+mn-ea"/>
              <a:ea typeface="+mn-ea"/>
            </a:endParaRPr>
          </a:p>
          <a:p>
            <a:pPr eaLnBrk="1" hangingPunct="1">
              <a:defRPr/>
            </a:pPr>
            <a:r>
              <a:rPr lang="ja-JP" altLang="en-US" sz="2000" dirty="0">
                <a:solidFill>
                  <a:prstClr val="black"/>
                </a:solidFill>
                <a:latin typeface="+mn-ea"/>
                <a:ea typeface="+mn-ea"/>
              </a:rPr>
              <a:t>サービス等利用計画案</a:t>
            </a:r>
          </a:p>
        </p:txBody>
      </p:sp>
      <p:pic>
        <p:nvPicPr>
          <p:cNvPr id="67596" name="Picture 14" descr="イラスト　相談員 に対する画像結果"/>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28738" y="3314700"/>
            <a:ext cx="179228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タイトル 1"/>
          <p:cNvSpPr>
            <a:spLocks noGrp="1"/>
          </p:cNvSpPr>
          <p:nvPr>
            <p:ph type="title"/>
          </p:nvPr>
        </p:nvSpPr>
        <p:spPr/>
        <p:txBody>
          <a:bodyPr/>
          <a:lstStyle/>
          <a:p>
            <a:r>
              <a:rPr lang="ja-JP" altLang="en-US" smtClean="0"/>
              <a:t>記載方法の</a:t>
            </a:r>
            <a:r>
              <a:rPr lang="en-US" altLang="ja-JP" smtClean="0"/>
              <a:t>1</a:t>
            </a:r>
            <a:r>
              <a:rPr lang="ja-JP" altLang="en-US" smtClean="0"/>
              <a:t>つ：</a:t>
            </a:r>
            <a:r>
              <a:rPr lang="en-US" altLang="ja-JP" smtClean="0"/>
              <a:t>SOAP</a:t>
            </a:r>
            <a:endParaRPr lang="ja-JP" altLang="en-US" smtClean="0"/>
          </a:p>
        </p:txBody>
      </p:sp>
      <p:sp>
        <p:nvSpPr>
          <p:cNvPr id="178179" name="コンテンツ プレースホルダー 3"/>
          <p:cNvSpPr>
            <a:spLocks noGrp="1"/>
          </p:cNvSpPr>
          <p:nvPr>
            <p:ph idx="1"/>
          </p:nvPr>
        </p:nvSpPr>
        <p:spPr>
          <a:xfrm>
            <a:off x="838200" y="1268413"/>
            <a:ext cx="8229600" cy="4525962"/>
          </a:xfrm>
        </p:spPr>
        <p:txBody>
          <a:bodyPr/>
          <a:lstStyle/>
          <a:p>
            <a:pPr marL="0" indent="0">
              <a:buFont typeface="Arial" charset="0"/>
              <a:buNone/>
            </a:pPr>
            <a:r>
              <a:rPr lang="en-US" altLang="ja-JP" sz="2400" b="1" dirty="0" smtClean="0"/>
              <a:t>S</a:t>
            </a:r>
            <a:r>
              <a:rPr lang="ja-JP" altLang="en-US" sz="2400" b="1" dirty="0" smtClean="0"/>
              <a:t>：</a:t>
            </a:r>
            <a:r>
              <a:rPr lang="en-US" altLang="ja-JP" sz="2400" b="1" dirty="0" smtClean="0"/>
              <a:t>Subjective</a:t>
            </a:r>
            <a:r>
              <a:rPr lang="ja-JP" altLang="en-US" sz="2400" b="1" dirty="0" smtClean="0"/>
              <a:t> （主観的情報）</a:t>
            </a:r>
            <a:endParaRPr lang="en-US" altLang="ja-JP" sz="2400" b="1" dirty="0" smtClean="0"/>
          </a:p>
          <a:p>
            <a:pPr marL="0" indent="0">
              <a:buFont typeface="Arial" charset="0"/>
              <a:buNone/>
            </a:pPr>
            <a:r>
              <a:rPr lang="en-US" altLang="ja-JP" sz="2400" dirty="0" smtClean="0"/>
              <a:t>	</a:t>
            </a:r>
            <a:r>
              <a:rPr lang="ja-JP" altLang="en-US" sz="2400" dirty="0" smtClean="0"/>
              <a:t>本人からの情報</a:t>
            </a:r>
            <a:endParaRPr lang="en-US" altLang="ja-JP" sz="2400" dirty="0" smtClean="0"/>
          </a:p>
          <a:p>
            <a:pPr marL="0" indent="0">
              <a:buFont typeface="Arial" charset="0"/>
              <a:buNone/>
            </a:pPr>
            <a:r>
              <a:rPr lang="en-US" altLang="ja-JP" sz="2400" dirty="0" smtClean="0"/>
              <a:t>	</a:t>
            </a:r>
            <a:r>
              <a:rPr lang="ja-JP" altLang="en-US" sz="2400" dirty="0" smtClean="0"/>
              <a:t>本人の言葉を</a:t>
            </a:r>
            <a:r>
              <a:rPr lang="ja-JP" altLang="en-US" sz="2400" u="sng" dirty="0" smtClean="0"/>
              <a:t>そのまま</a:t>
            </a:r>
            <a:r>
              <a:rPr lang="ja-JP" altLang="en-US" sz="2400" dirty="0" smtClean="0"/>
              <a:t>使う</a:t>
            </a:r>
            <a:r>
              <a:rPr lang="en-US" altLang="ja-JP" sz="2400" dirty="0" smtClean="0"/>
              <a:t/>
            </a:r>
            <a:br>
              <a:rPr lang="en-US" altLang="ja-JP" sz="2400" dirty="0" smtClean="0"/>
            </a:br>
            <a:r>
              <a:rPr lang="en-US" altLang="ja-JP" sz="2400" dirty="0" smtClean="0"/>
              <a:t>	</a:t>
            </a:r>
            <a:r>
              <a:rPr lang="ja-JP" altLang="en-US" sz="2400" dirty="0" smtClean="0"/>
              <a:t>（異なる言葉、支援者の言葉に置き換えない）</a:t>
            </a:r>
            <a:endParaRPr lang="en-US" altLang="ja-JP" sz="2400" dirty="0" smtClean="0"/>
          </a:p>
          <a:p>
            <a:pPr marL="0" indent="0">
              <a:buFont typeface="Arial" charset="0"/>
              <a:buNone/>
            </a:pPr>
            <a:r>
              <a:rPr lang="en-US" altLang="ja-JP" sz="2400" b="1" dirty="0" smtClean="0"/>
              <a:t>O: Objective </a:t>
            </a:r>
            <a:r>
              <a:rPr lang="ja-JP" altLang="en-US" sz="2400" b="1" dirty="0" smtClean="0"/>
              <a:t>（客観的情報）</a:t>
            </a:r>
            <a:endParaRPr lang="en-US" altLang="ja-JP" sz="2400" b="1" dirty="0" smtClean="0"/>
          </a:p>
          <a:p>
            <a:pPr marL="0" indent="0">
              <a:buFont typeface="Arial" charset="0"/>
              <a:buNone/>
            </a:pPr>
            <a:r>
              <a:rPr lang="en-US" altLang="ja-JP" sz="2400" dirty="0" smtClean="0"/>
              <a:t>	</a:t>
            </a:r>
            <a:r>
              <a:rPr lang="ja-JP" altLang="en-US" sz="2400" dirty="0" smtClean="0"/>
              <a:t>観察した情報：表情、姿勢、周囲の状況など</a:t>
            </a:r>
            <a:endParaRPr lang="en-US" altLang="ja-JP" sz="2400" dirty="0" smtClean="0"/>
          </a:p>
          <a:p>
            <a:pPr marL="0" indent="0">
              <a:buFont typeface="Arial" charset="0"/>
              <a:buNone/>
            </a:pPr>
            <a:r>
              <a:rPr lang="en-US" altLang="ja-JP" sz="2400" b="1" dirty="0" smtClean="0"/>
              <a:t>A: Assessment </a:t>
            </a:r>
            <a:r>
              <a:rPr lang="ja-JP" altLang="en-US" sz="2400" b="1" dirty="0" smtClean="0"/>
              <a:t>（アセスメント）</a:t>
            </a:r>
            <a:endParaRPr lang="en-US" altLang="ja-JP" sz="2400" b="1" dirty="0" smtClean="0"/>
          </a:p>
          <a:p>
            <a:pPr marL="0" indent="0">
              <a:buFont typeface="Arial" charset="0"/>
              <a:buNone/>
            </a:pPr>
            <a:r>
              <a:rPr lang="en-US" altLang="ja-JP" sz="2400" dirty="0" smtClean="0"/>
              <a:t>	</a:t>
            </a:r>
            <a:r>
              <a:rPr lang="ja-JP" altLang="en-US" sz="2400" dirty="0" smtClean="0"/>
              <a:t>主観・客観情報から考えられること</a:t>
            </a:r>
            <a:endParaRPr lang="en-US" altLang="ja-JP" sz="2400" dirty="0" smtClean="0"/>
          </a:p>
          <a:p>
            <a:pPr marL="0" indent="0">
              <a:buFont typeface="Arial" charset="0"/>
              <a:buNone/>
            </a:pPr>
            <a:r>
              <a:rPr lang="en-US" altLang="ja-JP" sz="2400" b="1" dirty="0" smtClean="0"/>
              <a:t>P: Plan</a:t>
            </a:r>
            <a:r>
              <a:rPr lang="ja-JP" altLang="en-US" sz="2400" b="1" dirty="0" smtClean="0"/>
              <a:t> （計画）</a:t>
            </a:r>
            <a:endParaRPr lang="en-US" altLang="ja-JP" sz="2400" b="1" dirty="0" smtClean="0"/>
          </a:p>
          <a:p>
            <a:pPr marL="0" indent="0">
              <a:buFont typeface="Arial" charset="0"/>
              <a:buNone/>
            </a:pPr>
            <a:r>
              <a:rPr lang="en-US" altLang="ja-JP" sz="2400" dirty="0" smtClean="0"/>
              <a:t>	</a:t>
            </a:r>
            <a:r>
              <a:rPr lang="ja-JP" altLang="en-US" sz="2400" dirty="0" smtClean="0"/>
              <a:t>アセスメントの結果を踏まえた今後の計画</a:t>
            </a:r>
            <a:r>
              <a:rPr lang="en-US" altLang="ja-JP" sz="2400" dirty="0" smtClean="0"/>
              <a:t/>
            </a:r>
            <a:br>
              <a:rPr lang="en-US" altLang="ja-JP" sz="2400" dirty="0" smtClean="0"/>
            </a:br>
            <a:r>
              <a:rPr lang="en-US" altLang="ja-JP" sz="2400" dirty="0" smtClean="0"/>
              <a:t>	</a:t>
            </a:r>
            <a:r>
              <a:rPr lang="ja-JP" altLang="en-US" sz="2400" dirty="0" smtClean="0"/>
              <a:t>（現在の支援を「変更せず継続する」ことも計画です）</a:t>
            </a:r>
            <a:endParaRPr lang="en-US" altLang="ja-JP" sz="2400" dirty="0" smtClean="0"/>
          </a:p>
          <a:p>
            <a:pPr marL="0" indent="0">
              <a:buFont typeface="Arial" charset="0"/>
              <a:buNone/>
            </a:pPr>
            <a:r>
              <a:rPr lang="ja-JP" altLang="en-US" sz="2400" dirty="0" smtClean="0"/>
              <a:t>原則的に</a:t>
            </a:r>
            <a:r>
              <a:rPr lang="ja-JP" altLang="en-US" sz="2400" b="1" dirty="0" smtClean="0"/>
              <a:t>情報、アセスメント、計画</a:t>
            </a:r>
            <a:r>
              <a:rPr lang="ja-JP" altLang="en-US" sz="2400" dirty="0" smtClean="0"/>
              <a:t>はワンセットで記載</a:t>
            </a:r>
            <a:endParaRPr lang="en-US" altLang="ja-JP" sz="2400" dirty="0" smtClean="0">
              <a:solidFill>
                <a:srgbClr val="FFC00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タイトル 1"/>
          <p:cNvSpPr>
            <a:spLocks noGrp="1"/>
          </p:cNvSpPr>
          <p:nvPr>
            <p:ph type="title"/>
          </p:nvPr>
        </p:nvSpPr>
        <p:spPr/>
        <p:txBody>
          <a:bodyPr/>
          <a:lstStyle/>
          <a:p>
            <a:r>
              <a:rPr lang="ja-JP" altLang="en-US" smtClean="0"/>
              <a:t>記載例</a:t>
            </a:r>
          </a:p>
        </p:txBody>
      </p:sp>
      <p:sp>
        <p:nvSpPr>
          <p:cNvPr id="3" name="コンテンツ プレースホルダー 2"/>
          <p:cNvSpPr>
            <a:spLocks noGrp="1"/>
          </p:cNvSpPr>
          <p:nvPr>
            <p:ph idx="1"/>
          </p:nvPr>
        </p:nvSpPr>
        <p:spPr>
          <a:xfrm>
            <a:off x="838200" y="1600200"/>
            <a:ext cx="8229600" cy="4924425"/>
          </a:xfrm>
        </p:spPr>
        <p:txBody>
          <a:bodyPr>
            <a:normAutofit fontScale="92500" lnSpcReduction="20000"/>
          </a:bodyPr>
          <a:lstStyle/>
          <a:p>
            <a:pPr marL="0" indent="0">
              <a:buFont typeface="Arial" panose="020B0604020202020204" pitchFamily="34" charset="0"/>
              <a:buNone/>
              <a:defRPr/>
            </a:pPr>
            <a:r>
              <a:rPr lang="ja-JP" altLang="en-US" dirty="0"/>
              <a:t>目標　</a:t>
            </a:r>
            <a:r>
              <a:rPr lang="en-US" altLang="ja-JP" dirty="0"/>
              <a:t>1</a:t>
            </a:r>
            <a:r>
              <a:rPr lang="ja-JP" altLang="en-US" dirty="0"/>
              <a:t>日</a:t>
            </a:r>
            <a:r>
              <a:rPr lang="en-US" altLang="ja-JP" dirty="0"/>
              <a:t>3</a:t>
            </a:r>
            <a:r>
              <a:rPr lang="ja-JP" altLang="en-US" dirty="0"/>
              <a:t>回、バランスの取れた食生活を送る</a:t>
            </a:r>
            <a:endParaRPr lang="en-US" altLang="ja-JP" dirty="0"/>
          </a:p>
          <a:p>
            <a:pPr marL="0" indent="0">
              <a:buFont typeface="Arial" panose="020B0604020202020204" pitchFamily="34" charset="0"/>
              <a:buNone/>
              <a:defRPr/>
            </a:pPr>
            <a:endParaRPr lang="en-US" altLang="ja-JP" dirty="0"/>
          </a:p>
          <a:p>
            <a:pPr marL="442913" indent="-442913">
              <a:buFont typeface="Arial" panose="020B0604020202020204" pitchFamily="34" charset="0"/>
              <a:buNone/>
              <a:defRPr/>
            </a:pPr>
            <a:r>
              <a:rPr lang="en-US" altLang="ja-JP" dirty="0"/>
              <a:t>S</a:t>
            </a:r>
            <a:r>
              <a:rPr lang="ja-JP" altLang="en-US" dirty="0"/>
              <a:t>： 野菜をとらなきゃと思うんだけど、最近高いんだよね。</a:t>
            </a:r>
            <a:endParaRPr lang="en-US" altLang="ja-JP" dirty="0"/>
          </a:p>
          <a:p>
            <a:pPr marL="442913" indent="-442913">
              <a:buFont typeface="Arial" panose="020B0604020202020204" pitchFamily="34" charset="0"/>
              <a:buNone/>
              <a:defRPr/>
            </a:pPr>
            <a:r>
              <a:rPr lang="en-US" altLang="ja-JP" dirty="0"/>
              <a:t>O</a:t>
            </a:r>
            <a:r>
              <a:rPr lang="ja-JP" altLang="en-US" dirty="0"/>
              <a:t>： 昼食時、ツナタマゴサンドと一緒に野菜ジュースを飲んでいる。</a:t>
            </a:r>
            <a:endParaRPr lang="en-US" altLang="ja-JP" dirty="0"/>
          </a:p>
          <a:p>
            <a:pPr marL="442913" indent="-442913">
              <a:buFont typeface="Arial" panose="020B0604020202020204" pitchFamily="34" charset="0"/>
              <a:buNone/>
              <a:defRPr/>
            </a:pPr>
            <a:r>
              <a:rPr lang="en-US" altLang="ja-JP" dirty="0"/>
              <a:t>A: </a:t>
            </a:r>
            <a:r>
              <a:rPr lang="ja-JP" altLang="en-US" dirty="0"/>
              <a:t>生活費を考えながら、バランスよく栄養を取る工夫をしている</a:t>
            </a:r>
            <a:endParaRPr lang="en-US" altLang="ja-JP" dirty="0"/>
          </a:p>
          <a:p>
            <a:pPr marL="442913" indent="-442913">
              <a:buFont typeface="Arial" panose="020B0604020202020204" pitchFamily="34" charset="0"/>
              <a:buNone/>
              <a:defRPr/>
            </a:pPr>
            <a:r>
              <a:rPr lang="en-US" altLang="ja-JP" dirty="0"/>
              <a:t>P: </a:t>
            </a:r>
            <a:r>
              <a:rPr lang="ja-JP" altLang="en-US" dirty="0"/>
              <a:t>今回の工夫を支持すると共に、野菜の価格が高騰している際には価格の安定している冷凍野菜の活用なども提案してみる</a:t>
            </a:r>
            <a:endParaRPr lang="en-US" altLang="ja-JP"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タイトル 1"/>
          <p:cNvSpPr>
            <a:spLocks noGrp="1"/>
          </p:cNvSpPr>
          <p:nvPr>
            <p:ph type="title"/>
          </p:nvPr>
        </p:nvSpPr>
        <p:spPr/>
        <p:txBody>
          <a:bodyPr/>
          <a:lstStyle/>
          <a:p>
            <a:r>
              <a:rPr lang="ja-JP" altLang="en-US" smtClean="0"/>
              <a:t>こんな場面をどう記録するか</a:t>
            </a:r>
          </a:p>
        </p:txBody>
      </p:sp>
      <p:pic>
        <p:nvPicPr>
          <p:cNvPr id="182275" name="Picture 2" descr="http://1.bp.blogspot.com/-0JR59EraoRk/VyNdjHEocNI/AAAAAAAA6OI/LyK6AaNofhgIULk_BQRGX5gSNdYicQ00wCLcB/s800/pose_binbou_yusur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2638" y="3586163"/>
            <a:ext cx="2100262"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6" name="Picture 4" descr="影からのぞき見ている人のイラスト（女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0" y="2327275"/>
            <a:ext cx="1649413"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7" name="Picture 6" descr="http://1.bp.blogspot.com/-FOYlFzJFsZE/UO-b58IehUI/AAAAAAAAKsU/Fw7ZTNGuokE/s1600/plant_pakir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488" y="3576638"/>
            <a:ext cx="1970087" cy="273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角丸四角形吹き出し 3"/>
          <p:cNvSpPr/>
          <p:nvPr/>
        </p:nvSpPr>
        <p:spPr>
          <a:xfrm>
            <a:off x="3375025" y="2027238"/>
            <a:ext cx="4537075" cy="792162"/>
          </a:xfrm>
          <a:prstGeom prst="wedgeRoundRectCallout">
            <a:avLst>
              <a:gd name="adj1" fmla="val -63952"/>
              <a:gd name="adj2" fmla="val 75651"/>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rPr>
              <a:t>A</a:t>
            </a:r>
            <a:r>
              <a:rPr lang="ja-JP" altLang="en-US" dirty="0">
                <a:solidFill>
                  <a:schemeClr val="tx1"/>
                </a:solidFill>
              </a:rPr>
              <a:t>さん、プログラムの時間ですよ</a:t>
            </a:r>
          </a:p>
        </p:txBody>
      </p:sp>
      <p:sp>
        <p:nvSpPr>
          <p:cNvPr id="5" name="角丸四角形吹き出し 4"/>
          <p:cNvSpPr/>
          <p:nvPr/>
        </p:nvSpPr>
        <p:spPr>
          <a:xfrm>
            <a:off x="1136650" y="4467225"/>
            <a:ext cx="2879725" cy="909638"/>
          </a:xfrm>
          <a:prstGeom prst="wedgeRoundRectCallout">
            <a:avLst>
              <a:gd name="adj1" fmla="val 88395"/>
              <a:gd name="adj2" fmla="val -7206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あんなのやっても</a:t>
            </a:r>
            <a:r>
              <a:rPr lang="en-US" altLang="ja-JP" dirty="0">
                <a:solidFill>
                  <a:schemeClr val="tx1"/>
                </a:solidFill>
              </a:rPr>
              <a:t/>
            </a:r>
            <a:br>
              <a:rPr lang="en-US" altLang="ja-JP" dirty="0">
                <a:solidFill>
                  <a:schemeClr val="tx1"/>
                </a:solidFill>
              </a:rPr>
            </a:br>
            <a:r>
              <a:rPr lang="ja-JP" altLang="en-US" dirty="0">
                <a:solidFill>
                  <a:schemeClr val="tx1"/>
                </a:solidFill>
              </a:rPr>
              <a:t>意味ないですよ</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タイトル 1"/>
          <p:cNvSpPr>
            <a:spLocks noGrp="1"/>
          </p:cNvSpPr>
          <p:nvPr>
            <p:ph type="title"/>
          </p:nvPr>
        </p:nvSpPr>
        <p:spPr/>
        <p:txBody>
          <a:bodyPr/>
          <a:lstStyle/>
          <a:p>
            <a:r>
              <a:rPr lang="ja-JP" altLang="en-US" smtClean="0"/>
              <a:t>避けたい記録の例</a:t>
            </a:r>
          </a:p>
        </p:txBody>
      </p:sp>
      <p:sp>
        <p:nvSpPr>
          <p:cNvPr id="3" name="コンテンツ プレースホルダー 2"/>
          <p:cNvSpPr>
            <a:spLocks noGrp="1"/>
          </p:cNvSpPr>
          <p:nvPr>
            <p:ph idx="1"/>
          </p:nvPr>
        </p:nvSpPr>
        <p:spPr>
          <a:xfrm>
            <a:off x="838200" y="1600200"/>
            <a:ext cx="8229600" cy="4781550"/>
          </a:xfrm>
        </p:spPr>
        <p:txBody>
          <a:bodyPr/>
          <a:lstStyle/>
          <a:p>
            <a:pPr marL="1081088" indent="-1081088">
              <a:buFont typeface="Arial" panose="020B0604020202020204" pitchFamily="34" charset="0"/>
              <a:buNone/>
              <a:defRPr/>
            </a:pPr>
            <a:r>
              <a:rPr lang="ja-JP" altLang="en-US" dirty="0"/>
              <a:t>目標　就労につながるよう、パソコンスキルを身に着ける</a:t>
            </a:r>
            <a:endParaRPr lang="en-US" altLang="ja-JP" dirty="0"/>
          </a:p>
          <a:p>
            <a:pPr marL="0" indent="0">
              <a:buFont typeface="Arial" panose="020B0604020202020204" pitchFamily="34" charset="0"/>
              <a:buNone/>
              <a:defRPr/>
            </a:pPr>
            <a:endParaRPr lang="en-US" altLang="ja-JP" dirty="0"/>
          </a:p>
          <a:p>
            <a:pPr marL="442913" indent="-442913">
              <a:buFont typeface="Arial" panose="020B0604020202020204" pitchFamily="34" charset="0"/>
              <a:buNone/>
              <a:defRPr/>
            </a:pPr>
            <a:r>
              <a:rPr lang="en-US" altLang="ja-JP" dirty="0"/>
              <a:t>S</a:t>
            </a:r>
            <a:r>
              <a:rPr lang="ja-JP" altLang="en-US" dirty="0"/>
              <a:t>：あんなのやっても意味ないですよ</a:t>
            </a:r>
            <a:endParaRPr lang="en-US" altLang="ja-JP" dirty="0"/>
          </a:p>
          <a:p>
            <a:pPr marL="442913" indent="-442913">
              <a:buFont typeface="Arial" panose="020B0604020202020204" pitchFamily="34" charset="0"/>
              <a:buNone/>
              <a:defRPr/>
            </a:pPr>
            <a:r>
              <a:rPr lang="en-US" altLang="ja-JP" dirty="0"/>
              <a:t>O</a:t>
            </a:r>
            <a:r>
              <a:rPr lang="ja-JP" altLang="en-US" dirty="0"/>
              <a:t>：</a:t>
            </a:r>
            <a:r>
              <a:rPr lang="en-US" altLang="ja-JP" dirty="0"/>
              <a:t>BM</a:t>
            </a:r>
            <a:r>
              <a:rPr lang="ja-JP" altLang="en-US" dirty="0"/>
              <a:t>プログラムに参加しないため、声かけするが上記のように悪態をつく。</a:t>
            </a:r>
            <a:endParaRPr lang="en-US" altLang="ja-JP" dirty="0"/>
          </a:p>
          <a:p>
            <a:pPr marL="442913" indent="-442913">
              <a:buFont typeface="Arial" panose="020B0604020202020204" pitchFamily="34" charset="0"/>
              <a:buNone/>
              <a:defRPr/>
            </a:pPr>
            <a:r>
              <a:rPr lang="en-US" altLang="ja-JP" dirty="0"/>
              <a:t>A</a:t>
            </a:r>
            <a:r>
              <a:rPr lang="ja-JP" altLang="en-US" dirty="0"/>
              <a:t>：プログラムの必要性が理解できていない</a:t>
            </a:r>
            <a:endParaRPr lang="en-US" altLang="ja-JP" dirty="0"/>
          </a:p>
          <a:p>
            <a:pPr marL="442913" indent="-442913">
              <a:buFont typeface="Arial" panose="020B0604020202020204" pitchFamily="34" charset="0"/>
              <a:buNone/>
              <a:defRPr/>
            </a:pPr>
            <a:r>
              <a:rPr lang="en-US" altLang="ja-JP" dirty="0"/>
              <a:t>P</a:t>
            </a:r>
            <a:r>
              <a:rPr lang="ja-JP" altLang="en-US" dirty="0"/>
              <a:t>：プログラムの必要性を再度伝え、参加を促す</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タイトル 1"/>
          <p:cNvSpPr>
            <a:spLocks noGrp="1"/>
          </p:cNvSpPr>
          <p:nvPr>
            <p:ph type="title"/>
          </p:nvPr>
        </p:nvSpPr>
        <p:spPr/>
        <p:txBody>
          <a:bodyPr/>
          <a:lstStyle/>
          <a:p>
            <a:r>
              <a:rPr lang="ja-JP" altLang="en-US" smtClean="0"/>
              <a:t>記載時の注意</a:t>
            </a:r>
          </a:p>
        </p:txBody>
      </p:sp>
      <p:sp>
        <p:nvSpPr>
          <p:cNvPr id="186371" name="コンテンツ プレースホルダー 2"/>
          <p:cNvSpPr>
            <a:spLocks noGrp="1"/>
          </p:cNvSpPr>
          <p:nvPr>
            <p:ph idx="1"/>
          </p:nvPr>
        </p:nvSpPr>
        <p:spPr>
          <a:xfrm>
            <a:off x="838200" y="1600200"/>
            <a:ext cx="8435975" cy="4525963"/>
          </a:xfrm>
        </p:spPr>
        <p:txBody>
          <a:bodyPr/>
          <a:lstStyle/>
          <a:p>
            <a:r>
              <a:rPr lang="ja-JP" altLang="en-US" smtClean="0"/>
              <a:t>価値判断を含むような記載はしない</a:t>
            </a:r>
            <a:endParaRPr lang="en-US" altLang="ja-JP" smtClean="0"/>
          </a:p>
          <a:p>
            <a:r>
              <a:rPr lang="ja-JP" altLang="en-US" smtClean="0"/>
              <a:t>利用者本人が読んでも不快にならないように</a:t>
            </a:r>
            <a:r>
              <a:rPr lang="en-US" altLang="ja-JP" smtClean="0"/>
              <a:t/>
            </a:r>
            <a:br>
              <a:rPr lang="en-US" altLang="ja-JP" smtClean="0"/>
            </a:br>
            <a:r>
              <a:rPr lang="ja-JP" altLang="en-US" smtClean="0"/>
              <a:t>（記録の開示を求められても大丈夫ですか？）</a:t>
            </a:r>
            <a:endParaRPr lang="en-US" altLang="ja-JP" smtClean="0"/>
          </a:p>
          <a:p>
            <a:r>
              <a:rPr lang="ja-JP" altLang="en-US" smtClean="0"/>
              <a:t>複数の意味にとれる略語、施設独自の略語は避ける（第三者が読んでも分かるように）</a:t>
            </a:r>
            <a:endParaRPr lang="en-US" altLang="ja-JP" smtClean="0"/>
          </a:p>
          <a:p>
            <a:endParaRPr lang="en-US" altLang="ja-JP" smtClean="0"/>
          </a:p>
          <a:p>
            <a:endParaRPr lang="en-US" altLang="ja-JP"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タイトル 1"/>
          <p:cNvSpPr>
            <a:spLocks noGrp="1"/>
          </p:cNvSpPr>
          <p:nvPr>
            <p:ph type="title"/>
          </p:nvPr>
        </p:nvSpPr>
        <p:spPr/>
        <p:txBody>
          <a:bodyPr/>
          <a:lstStyle/>
          <a:p>
            <a:r>
              <a:rPr lang="ja-JP" altLang="en-US" smtClean="0"/>
              <a:t>先ほどの記録を見てみると</a:t>
            </a:r>
          </a:p>
        </p:txBody>
      </p:sp>
      <p:sp>
        <p:nvSpPr>
          <p:cNvPr id="3" name="コンテンツ プレースホルダー 2"/>
          <p:cNvSpPr>
            <a:spLocks noGrp="1"/>
          </p:cNvSpPr>
          <p:nvPr>
            <p:ph idx="1"/>
          </p:nvPr>
        </p:nvSpPr>
        <p:spPr>
          <a:xfrm>
            <a:off x="838200" y="1397000"/>
            <a:ext cx="8229600" cy="4525963"/>
          </a:xfrm>
        </p:spPr>
        <p:txBody>
          <a:bodyPr/>
          <a:lstStyle/>
          <a:p>
            <a:pPr marL="1081088" indent="-1081088">
              <a:buFont typeface="Arial" panose="020B0604020202020204" pitchFamily="34" charset="0"/>
              <a:buNone/>
              <a:defRPr/>
            </a:pPr>
            <a:r>
              <a:rPr lang="ja-JP" altLang="en-US" dirty="0"/>
              <a:t>目標　就労につながるよう、パソコンスキルを身に着ける</a:t>
            </a:r>
            <a:endParaRPr lang="en-US" altLang="ja-JP" dirty="0"/>
          </a:p>
          <a:p>
            <a:pPr marL="0" indent="0">
              <a:buFont typeface="Arial" panose="020B0604020202020204" pitchFamily="34" charset="0"/>
              <a:buNone/>
              <a:defRPr/>
            </a:pPr>
            <a:endParaRPr lang="en-US" altLang="ja-JP" dirty="0"/>
          </a:p>
          <a:p>
            <a:pPr marL="442913" indent="-442913">
              <a:buFont typeface="Arial" panose="020B0604020202020204" pitchFamily="34" charset="0"/>
              <a:buNone/>
              <a:defRPr/>
            </a:pPr>
            <a:r>
              <a:rPr lang="en-US" altLang="ja-JP" dirty="0"/>
              <a:t>S</a:t>
            </a:r>
            <a:r>
              <a:rPr lang="ja-JP" altLang="en-US" dirty="0"/>
              <a:t>：あんなのやっても意味ないですよ</a:t>
            </a:r>
            <a:endParaRPr lang="en-US" altLang="ja-JP" dirty="0"/>
          </a:p>
          <a:p>
            <a:pPr marL="442913" indent="-442913">
              <a:buFont typeface="Arial" panose="020B0604020202020204" pitchFamily="34" charset="0"/>
              <a:buNone/>
              <a:defRPr/>
            </a:pPr>
            <a:r>
              <a:rPr lang="en-US" altLang="ja-JP" dirty="0"/>
              <a:t>O</a:t>
            </a:r>
            <a:r>
              <a:rPr lang="ja-JP" altLang="en-US" dirty="0"/>
              <a:t>：</a:t>
            </a:r>
            <a:r>
              <a:rPr lang="en-US" altLang="ja-JP" dirty="0"/>
              <a:t>BM</a:t>
            </a:r>
            <a:r>
              <a:rPr lang="ja-JP" altLang="en-US" dirty="0"/>
              <a:t>プログラムに参加しないため、声かけするが上記のように悪態をつく。</a:t>
            </a:r>
            <a:endParaRPr lang="en-US" altLang="ja-JP" dirty="0"/>
          </a:p>
          <a:p>
            <a:pPr marL="442913" indent="-442913">
              <a:buFont typeface="Arial" panose="020B0604020202020204" pitchFamily="34" charset="0"/>
              <a:buNone/>
              <a:defRPr/>
            </a:pPr>
            <a:r>
              <a:rPr lang="en-US" altLang="ja-JP" dirty="0"/>
              <a:t>A</a:t>
            </a:r>
            <a:r>
              <a:rPr lang="ja-JP" altLang="en-US" dirty="0"/>
              <a:t>：プログラムの必要性が理解できていない</a:t>
            </a:r>
            <a:endParaRPr lang="en-US" altLang="ja-JP" dirty="0"/>
          </a:p>
          <a:p>
            <a:pPr marL="442913" indent="-442913">
              <a:buFont typeface="Arial" panose="020B0604020202020204" pitchFamily="34" charset="0"/>
              <a:buNone/>
              <a:defRPr/>
            </a:pPr>
            <a:r>
              <a:rPr lang="en-US" altLang="ja-JP" dirty="0"/>
              <a:t>P</a:t>
            </a:r>
            <a:r>
              <a:rPr lang="ja-JP" altLang="en-US" dirty="0"/>
              <a:t>：プログラムの必要性を再度伝え、参加を促す</a:t>
            </a:r>
          </a:p>
        </p:txBody>
      </p:sp>
      <p:cxnSp>
        <p:nvCxnSpPr>
          <p:cNvPr id="5" name="直線コネクタ 4"/>
          <p:cNvCxnSpPr/>
          <p:nvPr/>
        </p:nvCxnSpPr>
        <p:spPr>
          <a:xfrm>
            <a:off x="1423988" y="4105275"/>
            <a:ext cx="2368550" cy="0"/>
          </a:xfrm>
          <a:prstGeom prst="line">
            <a:avLst/>
          </a:prstGeom>
          <a:ln w="28575">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6" name="直線コネクタ 5"/>
          <p:cNvCxnSpPr/>
          <p:nvPr/>
        </p:nvCxnSpPr>
        <p:spPr>
          <a:xfrm>
            <a:off x="2216150" y="4668838"/>
            <a:ext cx="3014663" cy="0"/>
          </a:xfrm>
          <a:prstGeom prst="line">
            <a:avLst/>
          </a:prstGeom>
          <a:ln w="28575">
            <a:solidFill>
              <a:schemeClr val="accent6"/>
            </a:solidFill>
          </a:ln>
        </p:spPr>
        <p:style>
          <a:lnRef idx="1">
            <a:schemeClr val="accent3"/>
          </a:lnRef>
          <a:fillRef idx="0">
            <a:schemeClr val="accent3"/>
          </a:fillRef>
          <a:effectRef idx="0">
            <a:schemeClr val="accent3"/>
          </a:effectRef>
          <a:fontRef idx="minor">
            <a:schemeClr val="tx1"/>
          </a:fontRef>
        </p:style>
      </p:cxnSp>
      <p:cxnSp>
        <p:nvCxnSpPr>
          <p:cNvPr id="8" name="直線コネクタ 7"/>
          <p:cNvCxnSpPr/>
          <p:nvPr/>
        </p:nvCxnSpPr>
        <p:spPr>
          <a:xfrm>
            <a:off x="5230813" y="5229225"/>
            <a:ext cx="3024187" cy="0"/>
          </a:xfrm>
          <a:prstGeom prst="line">
            <a:avLst/>
          </a:prstGeom>
          <a:ln w="28575">
            <a:solidFill>
              <a:schemeClr val="accent6"/>
            </a:solidFill>
          </a:ln>
        </p:spPr>
        <p:style>
          <a:lnRef idx="1">
            <a:schemeClr val="accent3"/>
          </a:lnRef>
          <a:fillRef idx="0">
            <a:schemeClr val="accent3"/>
          </a:fillRef>
          <a:effectRef idx="0">
            <a:schemeClr val="accent3"/>
          </a:effectRef>
          <a:fontRef idx="minor">
            <a:schemeClr val="tx1"/>
          </a:fontRef>
        </p:style>
      </p:cxnSp>
      <p:sp>
        <p:nvSpPr>
          <p:cNvPr id="4" name="線吹き出し 2 (枠付き) 3"/>
          <p:cNvSpPr/>
          <p:nvPr/>
        </p:nvSpPr>
        <p:spPr>
          <a:xfrm>
            <a:off x="4305300" y="2216150"/>
            <a:ext cx="2808288" cy="473075"/>
          </a:xfrm>
          <a:prstGeom prst="borderCallout2">
            <a:avLst>
              <a:gd name="adj1" fmla="val 18750"/>
              <a:gd name="adj2" fmla="val -8333"/>
              <a:gd name="adj3" fmla="val 18750"/>
              <a:gd name="adj4" fmla="val -16667"/>
              <a:gd name="adj5" fmla="val 321720"/>
              <a:gd name="adj6" fmla="val -65938"/>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第三者に分からない略語</a:t>
            </a:r>
          </a:p>
        </p:txBody>
      </p:sp>
      <p:sp>
        <p:nvSpPr>
          <p:cNvPr id="9" name="線吹き出し 2 (枠付き) 8"/>
          <p:cNvSpPr/>
          <p:nvPr/>
        </p:nvSpPr>
        <p:spPr>
          <a:xfrm>
            <a:off x="6392863" y="4195763"/>
            <a:ext cx="2808287" cy="473075"/>
          </a:xfrm>
          <a:prstGeom prst="borderCallout2">
            <a:avLst>
              <a:gd name="adj1" fmla="val 18750"/>
              <a:gd name="adj2" fmla="val -8333"/>
              <a:gd name="adj3" fmla="val 18750"/>
              <a:gd name="adj4" fmla="val -16667"/>
              <a:gd name="adj5" fmla="val 86612"/>
              <a:gd name="adj6" fmla="val -84897"/>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価値判断を含む</a:t>
            </a:r>
          </a:p>
        </p:txBody>
      </p:sp>
      <p:sp>
        <p:nvSpPr>
          <p:cNvPr id="10" name="線吹き出し 2 (枠付き) 9"/>
          <p:cNvSpPr/>
          <p:nvPr/>
        </p:nvSpPr>
        <p:spPr>
          <a:xfrm>
            <a:off x="4665663" y="6118225"/>
            <a:ext cx="4679950" cy="587375"/>
          </a:xfrm>
          <a:prstGeom prst="borderCallout2">
            <a:avLst>
              <a:gd name="adj1" fmla="val 18750"/>
              <a:gd name="adj2" fmla="val -8333"/>
              <a:gd name="adj3" fmla="val 18750"/>
              <a:gd name="adj4" fmla="val -16667"/>
              <a:gd name="adj5" fmla="val -147300"/>
              <a:gd name="adj6" fmla="val 23291"/>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ja-JP" altLang="en-US" dirty="0"/>
              <a:t>一方的な決めつけ：本人が読んでも大丈夫</a:t>
            </a:r>
            <a:r>
              <a:rPr lang="en-US" altLang="ja-JP" dirty="0"/>
              <a:t>?</a:t>
            </a:r>
            <a:endParaRPr lang="ja-JP" alt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タイトル 1"/>
          <p:cNvSpPr>
            <a:spLocks noGrp="1"/>
          </p:cNvSpPr>
          <p:nvPr>
            <p:ph type="title"/>
          </p:nvPr>
        </p:nvSpPr>
        <p:spPr/>
        <p:txBody>
          <a:bodyPr/>
          <a:lstStyle/>
          <a:p>
            <a:r>
              <a:rPr lang="ja-JP" altLang="en-US" smtClean="0"/>
              <a:t>書き直してみると</a:t>
            </a:r>
          </a:p>
        </p:txBody>
      </p:sp>
      <p:sp>
        <p:nvSpPr>
          <p:cNvPr id="3" name="コンテンツ プレースホルダー 2"/>
          <p:cNvSpPr>
            <a:spLocks noGrp="1"/>
          </p:cNvSpPr>
          <p:nvPr>
            <p:ph idx="1"/>
          </p:nvPr>
        </p:nvSpPr>
        <p:spPr>
          <a:xfrm>
            <a:off x="838200" y="1484313"/>
            <a:ext cx="8229600" cy="5141912"/>
          </a:xfrm>
        </p:spPr>
        <p:txBody>
          <a:bodyPr>
            <a:normAutofit fontScale="92500" lnSpcReduction="20000"/>
          </a:bodyPr>
          <a:lstStyle/>
          <a:p>
            <a:pPr marL="1081088" indent="-1081088">
              <a:buFont typeface="Arial" panose="020B0604020202020204" pitchFamily="34" charset="0"/>
              <a:buNone/>
              <a:defRPr/>
            </a:pPr>
            <a:r>
              <a:rPr lang="ja-JP" altLang="en-US" dirty="0"/>
              <a:t>目標　就労につながるよう、パソコンスキルを身に着ける</a:t>
            </a:r>
            <a:endParaRPr lang="en-US" altLang="ja-JP" dirty="0"/>
          </a:p>
          <a:p>
            <a:pPr marL="0" indent="0">
              <a:buFont typeface="Arial" panose="020B0604020202020204" pitchFamily="34" charset="0"/>
              <a:buNone/>
              <a:defRPr/>
            </a:pPr>
            <a:endParaRPr lang="en-US" altLang="ja-JP" dirty="0"/>
          </a:p>
          <a:p>
            <a:pPr marL="360363" indent="-360363">
              <a:buFont typeface="Arial" panose="020B0604020202020204" pitchFamily="34" charset="0"/>
              <a:buNone/>
              <a:defRPr/>
            </a:pPr>
            <a:r>
              <a:rPr lang="en-US" altLang="ja-JP" dirty="0"/>
              <a:t>S</a:t>
            </a:r>
            <a:r>
              <a:rPr lang="ja-JP" altLang="en-US" dirty="0"/>
              <a:t>：あんなのやっても意味ないですよ</a:t>
            </a:r>
            <a:endParaRPr lang="en-US" altLang="ja-JP" dirty="0"/>
          </a:p>
          <a:p>
            <a:pPr marL="360363" indent="-360363">
              <a:buFont typeface="Arial" panose="020B0604020202020204" pitchFamily="34" charset="0"/>
              <a:buNone/>
              <a:defRPr/>
            </a:pPr>
            <a:r>
              <a:rPr lang="en-US" altLang="ja-JP" dirty="0"/>
              <a:t>O</a:t>
            </a:r>
            <a:r>
              <a:rPr lang="ja-JP" altLang="en-US" dirty="0"/>
              <a:t>：ビジネスマナーのプログラム開始時間以降も休憩室におり、声掛けしたところ、スタッフに背を向けたまま上記のように答える。</a:t>
            </a:r>
            <a:endParaRPr lang="en-US" altLang="ja-JP" dirty="0"/>
          </a:p>
          <a:p>
            <a:pPr marL="360363" indent="-360363">
              <a:buFont typeface="Arial" panose="020B0604020202020204" pitchFamily="34" charset="0"/>
              <a:buNone/>
              <a:defRPr/>
            </a:pPr>
            <a:r>
              <a:rPr lang="en-US" altLang="ja-JP" dirty="0"/>
              <a:t>A</a:t>
            </a:r>
            <a:r>
              <a:rPr lang="ja-JP" altLang="en-US" dirty="0"/>
              <a:t>：本人にとっては現在のプログラムが有益と感じられていない様子。ニーズに即していない可能性も考えられる。</a:t>
            </a:r>
            <a:endParaRPr lang="en-US" altLang="ja-JP" dirty="0"/>
          </a:p>
          <a:p>
            <a:pPr marL="360363" indent="-360363">
              <a:buFont typeface="Arial" panose="020B0604020202020204" pitchFamily="34" charset="0"/>
              <a:buNone/>
              <a:defRPr/>
            </a:pPr>
            <a:r>
              <a:rPr lang="en-US" altLang="ja-JP" dirty="0"/>
              <a:t>P</a:t>
            </a:r>
            <a:r>
              <a:rPr lang="ja-JP" altLang="en-US" dirty="0"/>
              <a:t>：理由について尋ねると共に、支援目標に即したプログラムであるか再検討する</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タイトル 1"/>
          <p:cNvSpPr>
            <a:spLocks noGrp="1"/>
          </p:cNvSpPr>
          <p:nvPr>
            <p:ph type="title"/>
          </p:nvPr>
        </p:nvSpPr>
        <p:spPr/>
        <p:txBody>
          <a:bodyPr/>
          <a:lstStyle/>
          <a:p>
            <a:r>
              <a:rPr lang="ja-JP" altLang="en-US" smtClean="0"/>
              <a:t>記録を書くことでもたらされるもの</a:t>
            </a:r>
          </a:p>
        </p:txBody>
      </p:sp>
      <p:sp>
        <p:nvSpPr>
          <p:cNvPr id="3" name="コンテンツ プレースホルダー 2"/>
          <p:cNvSpPr>
            <a:spLocks noGrp="1"/>
          </p:cNvSpPr>
          <p:nvPr>
            <p:ph idx="1"/>
          </p:nvPr>
        </p:nvSpPr>
        <p:spPr/>
        <p:txBody>
          <a:bodyPr>
            <a:normAutofit lnSpcReduction="10000"/>
          </a:bodyPr>
          <a:lstStyle/>
          <a:p>
            <a:pPr>
              <a:buFont typeface="Arial" panose="020B0604020202020204" pitchFamily="34" charset="0"/>
              <a:buChar char="•"/>
              <a:defRPr/>
            </a:pPr>
            <a:r>
              <a:rPr lang="ja-JP" altLang="en-US" dirty="0"/>
              <a:t>支援への姿勢の見直し</a:t>
            </a:r>
            <a:endParaRPr lang="en-US" altLang="ja-JP" dirty="0"/>
          </a:p>
          <a:p>
            <a:pPr>
              <a:buFont typeface="Arial" panose="020B0604020202020204" pitchFamily="34" charset="0"/>
              <a:buChar char="•"/>
              <a:defRPr/>
            </a:pPr>
            <a:r>
              <a:rPr lang="ja-JP" altLang="en-US" dirty="0"/>
              <a:t>支援の意図、意義の共有・明確化</a:t>
            </a:r>
            <a:r>
              <a:rPr lang="en-US" altLang="ja-JP" dirty="0"/>
              <a:t/>
            </a:r>
            <a:br>
              <a:rPr lang="en-US" altLang="ja-JP" dirty="0"/>
            </a:br>
            <a:r>
              <a:rPr lang="ja-JP" altLang="en-US" dirty="0"/>
              <a:t>必然性に欠ける支援は記録することが難しい、またはアセスメントの過程で淘汰される</a:t>
            </a:r>
            <a:endParaRPr lang="en-US" altLang="ja-JP" dirty="0"/>
          </a:p>
          <a:p>
            <a:pPr>
              <a:buFont typeface="Arial" panose="020B0604020202020204" pitchFamily="34" charset="0"/>
              <a:buChar char="•"/>
              <a:defRPr/>
            </a:pPr>
            <a:r>
              <a:rPr lang="ja-JP" altLang="en-US" dirty="0"/>
              <a:t>個々の支援のレベルアップ</a:t>
            </a:r>
            <a:r>
              <a:rPr lang="en-US" altLang="ja-JP" dirty="0"/>
              <a:t/>
            </a:r>
            <a:br>
              <a:rPr lang="en-US" altLang="ja-JP" dirty="0"/>
            </a:br>
            <a:r>
              <a:rPr lang="ja-JP" altLang="en-US" dirty="0"/>
              <a:t>個々の支援者が何を観察し、どのように判断し、何を計画したかを毎回意識すること、またこれらが明文化されることで他のスタッフからも提案、意見をしやすくなる</a:t>
            </a:r>
            <a:endParaRPr lang="en-US" altLang="ja-JP" dirty="0"/>
          </a:p>
          <a:p>
            <a:pPr>
              <a:buFont typeface="Arial" panose="020B0604020202020204" pitchFamily="34" charset="0"/>
              <a:buChar char="•"/>
              <a:defRPr/>
            </a:pPr>
            <a:endParaRPr lang="en-US" altLang="ja-JP"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タイトル 1"/>
          <p:cNvSpPr>
            <a:spLocks noGrp="1"/>
          </p:cNvSpPr>
          <p:nvPr>
            <p:ph type="title"/>
          </p:nvPr>
        </p:nvSpPr>
        <p:spPr/>
        <p:txBody>
          <a:bodyPr/>
          <a:lstStyle/>
          <a:p>
            <a:r>
              <a:rPr lang="ja-JP" altLang="en-US" smtClean="0"/>
              <a:t>支援記録と支援計画</a:t>
            </a:r>
          </a:p>
        </p:txBody>
      </p:sp>
      <p:sp>
        <p:nvSpPr>
          <p:cNvPr id="5" name="右矢印 4"/>
          <p:cNvSpPr/>
          <p:nvPr/>
        </p:nvSpPr>
        <p:spPr>
          <a:xfrm>
            <a:off x="771525" y="1419225"/>
            <a:ext cx="8362950" cy="11525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t>支援計画</a:t>
            </a:r>
          </a:p>
        </p:txBody>
      </p:sp>
      <p:grpSp>
        <p:nvGrpSpPr>
          <p:cNvPr id="194564" name="グループ化 3"/>
          <p:cNvGrpSpPr>
            <a:grpSpLocks/>
          </p:cNvGrpSpPr>
          <p:nvPr/>
        </p:nvGrpSpPr>
        <p:grpSpPr bwMode="auto">
          <a:xfrm>
            <a:off x="1497013" y="2781300"/>
            <a:ext cx="6734175" cy="3700463"/>
            <a:chOff x="733252" y="2222578"/>
            <a:chExt cx="6734603" cy="3700197"/>
          </a:xfrm>
        </p:grpSpPr>
        <p:sp>
          <p:nvSpPr>
            <p:cNvPr id="6" name="下カーブ矢印 5"/>
            <p:cNvSpPr/>
            <p:nvPr/>
          </p:nvSpPr>
          <p:spPr>
            <a:xfrm rot="10234533" flipH="1">
              <a:off x="3649674" y="3738532"/>
              <a:ext cx="3818181" cy="1241336"/>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nvGrpSpPr>
            <p:cNvPr id="194571" name="グループ化 6"/>
            <p:cNvGrpSpPr>
              <a:grpSpLocks/>
            </p:cNvGrpSpPr>
            <p:nvPr/>
          </p:nvGrpSpPr>
          <p:grpSpPr bwMode="auto">
            <a:xfrm rot="10221880">
              <a:off x="1537979" y="2222578"/>
              <a:ext cx="5312175" cy="3356997"/>
              <a:chOff x="6673475" y="537671"/>
              <a:chExt cx="2919370" cy="3356997"/>
            </a:xfrm>
          </p:grpSpPr>
          <p:sp>
            <p:nvSpPr>
              <p:cNvPr id="9" name="下カーブ矢印 8"/>
              <p:cNvSpPr/>
              <p:nvPr/>
            </p:nvSpPr>
            <p:spPr>
              <a:xfrm rot="10800000">
                <a:off x="6673843" y="2131989"/>
                <a:ext cx="1807790" cy="1771523"/>
              </a:xfrm>
              <a:prstGeom prst="curvedDownArrow">
                <a:avLst>
                  <a:gd name="adj1" fmla="val 18237"/>
                  <a:gd name="adj2" fmla="val 50000"/>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nvGrpSpPr>
              <p:cNvPr id="194574" name="グループ化 9"/>
              <p:cNvGrpSpPr>
                <a:grpSpLocks/>
              </p:cNvGrpSpPr>
              <p:nvPr/>
            </p:nvGrpSpPr>
            <p:grpSpPr bwMode="auto">
              <a:xfrm flipH="1">
                <a:off x="6718639" y="606826"/>
                <a:ext cx="2303688" cy="3287842"/>
                <a:chOff x="3840040" y="708426"/>
                <a:chExt cx="2397196" cy="3287842"/>
              </a:xfrm>
            </p:grpSpPr>
            <p:sp>
              <p:nvSpPr>
                <p:cNvPr id="14" name="下カーブ矢印 13"/>
                <p:cNvSpPr/>
                <p:nvPr/>
              </p:nvSpPr>
              <p:spPr>
                <a:xfrm rot="10800000" flipH="1">
                  <a:off x="3829325" y="2260226"/>
                  <a:ext cx="1838498" cy="1750886"/>
                </a:xfrm>
                <a:prstGeom prst="curvedDownArrow">
                  <a:avLst>
                    <a:gd name="adj1" fmla="val 19203"/>
                    <a:gd name="adj2" fmla="val 50000"/>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5" name="下カーブ矢印 14"/>
                <p:cNvSpPr/>
                <p:nvPr/>
              </p:nvSpPr>
              <p:spPr>
                <a:xfrm>
                  <a:off x="3839981" y="739155"/>
                  <a:ext cx="2383238" cy="1631833"/>
                </a:xfrm>
                <a:prstGeom prst="curvedDownArrow">
                  <a:avLst>
                    <a:gd name="adj1" fmla="val 20855"/>
                    <a:gd name="adj2" fmla="val 43264"/>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dirty="0">
                    <a:solidFill>
                      <a:schemeClr val="tx1"/>
                    </a:solidFill>
                  </a:endParaRPr>
                </a:p>
                <a:p>
                  <a:pPr algn="ctr">
                    <a:defRPr/>
                  </a:pPr>
                  <a:endParaRPr lang="ja-JP" altLang="en-US" dirty="0">
                    <a:solidFill>
                      <a:schemeClr val="tx1"/>
                    </a:solidFill>
                  </a:endParaRPr>
                </a:p>
              </p:txBody>
            </p:sp>
          </p:grpSp>
          <p:grpSp>
            <p:nvGrpSpPr>
              <p:cNvPr id="194575" name="グループ化 10"/>
              <p:cNvGrpSpPr>
                <a:grpSpLocks/>
              </p:cNvGrpSpPr>
              <p:nvPr/>
            </p:nvGrpSpPr>
            <p:grpSpPr bwMode="auto">
              <a:xfrm flipH="1">
                <a:off x="7295469" y="537671"/>
                <a:ext cx="2297376" cy="3255397"/>
                <a:chOff x="3849873" y="740871"/>
                <a:chExt cx="2390627" cy="3255397"/>
              </a:xfrm>
            </p:grpSpPr>
            <p:sp>
              <p:nvSpPr>
                <p:cNvPr id="12" name="下カーブ矢印 11"/>
                <p:cNvSpPr/>
                <p:nvPr/>
              </p:nvSpPr>
              <p:spPr>
                <a:xfrm rot="10800000" flipH="1">
                  <a:off x="3840031" y="2256158"/>
                  <a:ext cx="1870273" cy="1754061"/>
                </a:xfrm>
                <a:prstGeom prst="curvedDownArrow">
                  <a:avLst>
                    <a:gd name="adj1" fmla="val 19203"/>
                    <a:gd name="adj2" fmla="val 50000"/>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13" name="下カーブ矢印 12"/>
                <p:cNvSpPr/>
                <p:nvPr/>
              </p:nvSpPr>
              <p:spPr>
                <a:xfrm>
                  <a:off x="3840957" y="740418"/>
                  <a:ext cx="2387776" cy="1636595"/>
                </a:xfrm>
                <a:prstGeom prst="curvedDownArrow">
                  <a:avLst>
                    <a:gd name="adj1" fmla="val 20855"/>
                    <a:gd name="adj2" fmla="val 43264"/>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grpSp>
        <p:sp>
          <p:nvSpPr>
            <p:cNvPr id="8" name="下カーブ矢印 7"/>
            <p:cNvSpPr/>
            <p:nvPr/>
          </p:nvSpPr>
          <p:spPr>
            <a:xfrm rot="10221880" flipH="1">
              <a:off x="733252" y="4289354"/>
              <a:ext cx="4175390" cy="1633421"/>
            </a:xfrm>
            <a:prstGeom prst="curvedDownArrow">
              <a:avLst>
                <a:gd name="adj1" fmla="val 20855"/>
                <a:gd name="adj2" fmla="val 43264"/>
                <a:gd name="adj3"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sp>
        <p:nvSpPr>
          <p:cNvPr id="194565" name="テキスト ボックス 2"/>
          <p:cNvSpPr txBox="1">
            <a:spLocks noChangeArrowheads="1"/>
          </p:cNvSpPr>
          <p:nvPr/>
        </p:nvSpPr>
        <p:spPr bwMode="auto">
          <a:xfrm>
            <a:off x="2351088" y="4321175"/>
            <a:ext cx="4897437" cy="368300"/>
          </a:xfrm>
          <a:prstGeom prst="rect">
            <a:avLst/>
          </a:prstGeom>
          <a:solidFill>
            <a:schemeClr val="bg1"/>
          </a:solidFill>
          <a:ln w="9525">
            <a:solidFill>
              <a:schemeClr val="accent1"/>
            </a:solidFill>
            <a:miter lim="800000"/>
            <a:headEnd/>
            <a:tailEnd/>
          </a:ln>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ja-JP" altLang="en-US" sz="1800">
                <a:latin typeface="Arial" charset="0"/>
              </a:rPr>
              <a:t>記録を通じた日々の実践のブラッシュアップ</a:t>
            </a:r>
          </a:p>
        </p:txBody>
      </p:sp>
      <p:cxnSp>
        <p:nvCxnSpPr>
          <p:cNvPr id="17" name="直線矢印コネクタ 16"/>
          <p:cNvCxnSpPr/>
          <p:nvPr/>
        </p:nvCxnSpPr>
        <p:spPr>
          <a:xfrm>
            <a:off x="1568450" y="2081213"/>
            <a:ext cx="0" cy="2995612"/>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flipV="1">
            <a:off x="7797800" y="2081213"/>
            <a:ext cx="11113" cy="1858962"/>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94568" name="テキスト ボックス 21"/>
          <p:cNvSpPr txBox="1">
            <a:spLocks noChangeArrowheads="1"/>
          </p:cNvSpPr>
          <p:nvPr/>
        </p:nvSpPr>
        <p:spPr bwMode="auto">
          <a:xfrm>
            <a:off x="1089025" y="2668588"/>
            <a:ext cx="461963"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実践への落とし込み</a:t>
            </a:r>
          </a:p>
        </p:txBody>
      </p:sp>
      <p:sp>
        <p:nvSpPr>
          <p:cNvPr id="194569" name="テキスト ボックス 22"/>
          <p:cNvSpPr txBox="1">
            <a:spLocks noChangeArrowheads="1"/>
          </p:cNvSpPr>
          <p:nvPr/>
        </p:nvSpPr>
        <p:spPr bwMode="auto">
          <a:xfrm>
            <a:off x="7854950" y="2360613"/>
            <a:ext cx="460375"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a:latin typeface="Arial" charset="0"/>
              </a:rPr>
              <a:t>支援計画の評価</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Font typeface="Arial" panose="020B0604020202020204" pitchFamily="34" charset="0"/>
              <a:buNone/>
              <a:defRPr/>
            </a:pPr>
            <a:r>
              <a:rPr lang="ja-JP" altLang="en-US" dirty="0">
                <a:latin typeface="+mj-ea"/>
                <a:ea typeface="+mj-ea"/>
              </a:rPr>
              <a:t>１．</a:t>
            </a:r>
            <a:r>
              <a:rPr lang="ja-JP" altLang="en-US" b="1" dirty="0">
                <a:solidFill>
                  <a:srgbClr val="FF0000"/>
                </a:solidFill>
                <a:latin typeface="+mj-ea"/>
                <a:ea typeface="+mj-ea"/>
              </a:rPr>
              <a:t>虐待防止マニュアルの作成</a:t>
            </a:r>
            <a:endParaRPr lang="en-US" altLang="ja-JP" b="1" dirty="0">
              <a:solidFill>
                <a:srgbClr val="FF0000"/>
              </a:solidFill>
              <a:latin typeface="+mj-ea"/>
              <a:ea typeface="+mj-ea"/>
            </a:endParaRPr>
          </a:p>
          <a:p>
            <a:pPr marL="0" indent="0">
              <a:buFont typeface="Arial" panose="020B0604020202020204" pitchFamily="34" charset="0"/>
              <a:buNone/>
              <a:defRPr/>
            </a:pPr>
            <a:r>
              <a:rPr lang="ja-JP" altLang="en-US" dirty="0">
                <a:latin typeface="+mj-ea"/>
                <a:ea typeface="+mj-ea"/>
              </a:rPr>
              <a:t>　サービス管理責任者は、虐待防止に取り組むとともに、虐待防止マニュアルの作成を必ず行う。</a:t>
            </a:r>
            <a:endParaRPr lang="en-US" altLang="ja-JP" dirty="0">
              <a:latin typeface="+mj-ea"/>
              <a:ea typeface="+mj-ea"/>
            </a:endParaRPr>
          </a:p>
          <a:p>
            <a:pPr marL="0" indent="0">
              <a:buFont typeface="Arial" panose="020B0604020202020204" pitchFamily="34" charset="0"/>
              <a:buNone/>
              <a:defRPr/>
            </a:pPr>
            <a:r>
              <a:rPr lang="ja-JP" altLang="en-US" dirty="0">
                <a:latin typeface="+mj-ea"/>
                <a:ea typeface="+mj-ea"/>
              </a:rPr>
              <a:t>２．利用者の</a:t>
            </a:r>
            <a:r>
              <a:rPr lang="ja-JP" altLang="en-US" b="1" dirty="0">
                <a:solidFill>
                  <a:srgbClr val="FF0000"/>
                </a:solidFill>
                <a:latin typeface="+mj-ea"/>
                <a:ea typeface="+mj-ea"/>
              </a:rPr>
              <a:t>権利擁護の徹底</a:t>
            </a:r>
            <a:r>
              <a:rPr lang="ja-JP" altLang="en-US" dirty="0">
                <a:latin typeface="+mj-ea"/>
                <a:ea typeface="+mj-ea"/>
              </a:rPr>
              <a:t>を図る</a:t>
            </a:r>
            <a:endParaRPr lang="en-US" altLang="ja-JP" dirty="0">
              <a:latin typeface="+mj-ea"/>
              <a:ea typeface="+mj-ea"/>
            </a:endParaRPr>
          </a:p>
          <a:p>
            <a:pPr marL="355600" indent="-355600">
              <a:buFont typeface="Arial" panose="020B0604020202020204" pitchFamily="34" charset="0"/>
              <a:buNone/>
              <a:defRPr/>
            </a:pPr>
            <a:r>
              <a:rPr lang="ja-JP" altLang="en-US" dirty="0">
                <a:latin typeface="+mj-ea"/>
                <a:ea typeface="+mj-ea"/>
              </a:rPr>
              <a:t>３．虐待防止は、関係機関（市町村、市町村障害者虐待防止センター、自立支援協議会等）との</a:t>
            </a:r>
            <a:r>
              <a:rPr lang="ja-JP" altLang="en-US" b="1" dirty="0">
                <a:solidFill>
                  <a:srgbClr val="FF0000"/>
                </a:solidFill>
                <a:latin typeface="+mj-ea"/>
                <a:ea typeface="+mj-ea"/>
              </a:rPr>
              <a:t>連携</a:t>
            </a:r>
            <a:r>
              <a:rPr lang="ja-JP" altLang="en-US" dirty="0">
                <a:latin typeface="+mj-ea"/>
                <a:ea typeface="+mj-ea"/>
              </a:rPr>
              <a:t>が必要である。</a:t>
            </a:r>
            <a:endParaRPr lang="en-US" altLang="ja-JP" dirty="0">
              <a:latin typeface="+mj-ea"/>
              <a:ea typeface="+mj-ea"/>
            </a:endParaRPr>
          </a:p>
          <a:p>
            <a:pPr marL="0" indent="0">
              <a:buFont typeface="Arial" panose="020B0604020202020204" pitchFamily="34" charset="0"/>
              <a:buNone/>
              <a:defRPr/>
            </a:pPr>
            <a:r>
              <a:rPr lang="ja-JP" altLang="en-US" dirty="0">
                <a:latin typeface="+mj-ea"/>
                <a:ea typeface="+mj-ea"/>
              </a:rPr>
              <a:t>４．職員間の</a:t>
            </a:r>
            <a:r>
              <a:rPr lang="ja-JP" altLang="en-US" b="1" dirty="0">
                <a:solidFill>
                  <a:srgbClr val="FF0000"/>
                </a:solidFill>
                <a:latin typeface="+mj-ea"/>
                <a:ea typeface="+mj-ea"/>
              </a:rPr>
              <a:t>コミュニケーションの促進</a:t>
            </a:r>
            <a:r>
              <a:rPr lang="ja-JP" altLang="en-US" dirty="0">
                <a:latin typeface="+mj-ea"/>
                <a:ea typeface="+mj-ea"/>
              </a:rPr>
              <a:t>を図る</a:t>
            </a:r>
            <a:endParaRPr lang="en-US" altLang="ja-JP" dirty="0">
              <a:latin typeface="+mj-ea"/>
              <a:ea typeface="+mj-ea"/>
            </a:endParaRPr>
          </a:p>
        </p:txBody>
      </p:sp>
      <p:sp>
        <p:nvSpPr>
          <p:cNvPr id="196611" name="AutoShape 18"/>
          <p:cNvSpPr>
            <a:spLocks noChangeArrowheads="1"/>
          </p:cNvSpPr>
          <p:nvPr/>
        </p:nvSpPr>
        <p:spPr bwMode="auto">
          <a:xfrm>
            <a:off x="992188" y="404813"/>
            <a:ext cx="7848600" cy="5715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a:t>
            </a:r>
            <a:r>
              <a:rPr lang="ja-JP" altLang="en-US" sz="2800" b="0">
                <a:latin typeface="HGP創英角ｺﾞｼｯｸUB" pitchFamily="50" charset="-128"/>
                <a:ea typeface="HGP創英角ｺﾞｼｯｸUB" pitchFamily="50" charset="-128"/>
              </a:rPr>
              <a:t>３</a:t>
            </a:r>
            <a:r>
              <a:rPr lang="en-US" altLang="ja-JP" sz="2800" b="0">
                <a:latin typeface="HGP創英角ｺﾞｼｯｸUB" pitchFamily="50" charset="-128"/>
                <a:ea typeface="HGP創英角ｺﾞｼｯｸUB" pitchFamily="50" charset="-128"/>
              </a:rPr>
              <a:t>)</a:t>
            </a:r>
            <a:r>
              <a:rPr lang="ja-JP" altLang="en-US" sz="2800" b="0">
                <a:latin typeface="HGP創英角ｺﾞｼｯｸUB" pitchFamily="50" charset="-128"/>
                <a:ea typeface="HGP創英角ｺﾞｼｯｸUB" pitchFamily="50" charset="-128"/>
              </a:rPr>
              <a:t>サービス提供の管理と虐待防止</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ChangeArrowheads="1"/>
          </p:cNvSpPr>
          <p:nvPr/>
        </p:nvSpPr>
        <p:spPr bwMode="auto">
          <a:xfrm>
            <a:off x="1136650" y="260350"/>
            <a:ext cx="7416800" cy="576263"/>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latin typeface="HGP創英角ｺﾞｼｯｸUB" pitchFamily="50" charset="-128"/>
                <a:ea typeface="HGP創英角ｺﾞｼｯｸUB" pitchFamily="50" charset="-128"/>
              </a:rPr>
              <a:t>(1)</a:t>
            </a:r>
            <a:r>
              <a:rPr lang="ja-JP" altLang="en-US" sz="2800" b="0">
                <a:latin typeface="HGP創英角ｺﾞｼｯｸUB" pitchFamily="50" charset="-128"/>
                <a:ea typeface="HGP創英角ｺﾞｼｯｸUB" pitchFamily="50" charset="-128"/>
              </a:rPr>
              <a:t>初期面接時の状況把握</a:t>
            </a:r>
          </a:p>
        </p:txBody>
      </p:sp>
      <p:sp>
        <p:nvSpPr>
          <p:cNvPr id="22532" name="Rectangle 3"/>
          <p:cNvSpPr>
            <a:spLocks noChangeArrowheads="1"/>
          </p:cNvSpPr>
          <p:nvPr/>
        </p:nvSpPr>
        <p:spPr bwMode="auto">
          <a:xfrm>
            <a:off x="304800" y="1125538"/>
            <a:ext cx="9288463" cy="1333500"/>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eaLnBrk="1" hangingPunct="1">
              <a:lnSpc>
                <a:spcPct val="90000"/>
              </a:lnSpc>
              <a:spcAft>
                <a:spcPct val="15000"/>
              </a:spcAft>
              <a:defRPr/>
            </a:pPr>
            <a:r>
              <a:rPr lang="ja-JP" altLang="en-US" sz="2000" dirty="0">
                <a:latin typeface="+mj-ea"/>
                <a:ea typeface="+mj-ea"/>
              </a:rPr>
              <a:t>１．事業の対象や提供する</a:t>
            </a:r>
            <a:r>
              <a:rPr lang="ja-JP" altLang="en-US" sz="2000" dirty="0">
                <a:solidFill>
                  <a:srgbClr val="7030A0"/>
                </a:solidFill>
                <a:latin typeface="+mj-ea"/>
                <a:ea typeface="+mj-ea"/>
              </a:rPr>
              <a:t>サービスの内容</a:t>
            </a:r>
            <a:r>
              <a:rPr lang="ja-JP" altLang="en-US" sz="2000" dirty="0">
                <a:latin typeface="+mj-ea"/>
                <a:ea typeface="+mj-ea"/>
              </a:rPr>
              <a:t>について情報を提供する</a:t>
            </a:r>
          </a:p>
          <a:p>
            <a:pPr eaLnBrk="1" hangingPunct="1">
              <a:lnSpc>
                <a:spcPct val="90000"/>
              </a:lnSpc>
              <a:spcAft>
                <a:spcPct val="15000"/>
              </a:spcAft>
              <a:defRPr/>
            </a:pPr>
            <a:r>
              <a:rPr lang="ja-JP" altLang="en-US" sz="2000" dirty="0">
                <a:latin typeface="+mj-ea"/>
                <a:ea typeface="+mj-ea"/>
              </a:rPr>
              <a:t>２．一連の</a:t>
            </a:r>
            <a:r>
              <a:rPr lang="ja-JP" altLang="en-US" sz="2000" dirty="0">
                <a:solidFill>
                  <a:srgbClr val="7030A0"/>
                </a:solidFill>
                <a:latin typeface="+mj-ea"/>
                <a:ea typeface="+mj-ea"/>
              </a:rPr>
              <a:t>サービスの流れ</a:t>
            </a:r>
            <a:r>
              <a:rPr lang="ja-JP" altLang="en-US" sz="2000" dirty="0">
                <a:latin typeface="+mj-ea"/>
                <a:ea typeface="+mj-ea"/>
              </a:rPr>
              <a:t>について説明する</a:t>
            </a:r>
          </a:p>
          <a:p>
            <a:pPr eaLnBrk="1" hangingPunct="1">
              <a:lnSpc>
                <a:spcPct val="90000"/>
              </a:lnSpc>
              <a:spcAft>
                <a:spcPct val="15000"/>
              </a:spcAft>
              <a:defRPr/>
            </a:pPr>
            <a:r>
              <a:rPr lang="ja-JP" altLang="en-US" sz="2000" dirty="0">
                <a:latin typeface="+mj-ea"/>
                <a:ea typeface="+mj-ea"/>
              </a:rPr>
              <a:t>３．必要に応じて、</a:t>
            </a:r>
            <a:r>
              <a:rPr lang="ja-JP" altLang="en-US" sz="2000" dirty="0">
                <a:solidFill>
                  <a:srgbClr val="7030A0"/>
                </a:solidFill>
                <a:latin typeface="+mj-ea"/>
                <a:ea typeface="+mj-ea"/>
              </a:rPr>
              <a:t>関係機関との調整</a:t>
            </a:r>
            <a:r>
              <a:rPr lang="ja-JP" altLang="en-US" sz="2000" dirty="0">
                <a:latin typeface="+mj-ea"/>
                <a:ea typeface="+mj-ea"/>
              </a:rPr>
              <a:t>を図る</a:t>
            </a:r>
          </a:p>
          <a:p>
            <a:pPr eaLnBrk="1" hangingPunct="1">
              <a:lnSpc>
                <a:spcPct val="90000"/>
              </a:lnSpc>
              <a:spcAft>
                <a:spcPct val="15000"/>
              </a:spcAft>
              <a:defRPr/>
            </a:pPr>
            <a:r>
              <a:rPr lang="ja-JP" altLang="en-US" sz="2000" dirty="0">
                <a:latin typeface="+mj-ea"/>
                <a:ea typeface="+mj-ea"/>
              </a:rPr>
              <a:t>４．利用にかかる</a:t>
            </a:r>
            <a:r>
              <a:rPr lang="ja-JP" altLang="en-US" sz="2000" dirty="0">
                <a:solidFill>
                  <a:srgbClr val="7030A0"/>
                </a:solidFill>
                <a:latin typeface="+mj-ea"/>
                <a:ea typeface="+mj-ea"/>
              </a:rPr>
              <a:t>経費</a:t>
            </a:r>
            <a:r>
              <a:rPr lang="ja-JP" altLang="en-US" sz="2000" dirty="0">
                <a:latin typeface="+mj-ea"/>
                <a:ea typeface="+mj-ea"/>
              </a:rPr>
              <a:t>を説明する　等</a:t>
            </a:r>
          </a:p>
        </p:txBody>
      </p:sp>
      <p:sp>
        <p:nvSpPr>
          <p:cNvPr id="22533" name="Rectangle 4"/>
          <p:cNvSpPr>
            <a:spLocks noChangeArrowheads="1"/>
          </p:cNvSpPr>
          <p:nvPr/>
        </p:nvSpPr>
        <p:spPr bwMode="auto">
          <a:xfrm>
            <a:off x="304800" y="2976563"/>
            <a:ext cx="16002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実施方法</a:t>
            </a:r>
            <a:endParaRPr lang="ja-JP" altLang="en-US" sz="2000" b="0" dirty="0">
              <a:latin typeface="+mj-ea"/>
              <a:ea typeface="+mj-ea"/>
            </a:endParaRPr>
          </a:p>
        </p:txBody>
      </p:sp>
      <p:sp>
        <p:nvSpPr>
          <p:cNvPr id="22534" name="Rectangle 5"/>
          <p:cNvSpPr>
            <a:spLocks noChangeArrowheads="1"/>
          </p:cNvSpPr>
          <p:nvPr/>
        </p:nvSpPr>
        <p:spPr bwMode="auto">
          <a:xfrm>
            <a:off x="0" y="3421063"/>
            <a:ext cx="9677400" cy="2030412"/>
          </a:xfrm>
          <a:prstGeom prst="rect">
            <a:avLst/>
          </a:prstGeom>
          <a:noFill/>
          <a:ln w="12700">
            <a:noFill/>
            <a:miter lim="800000"/>
            <a:headEnd/>
            <a:tailEnd/>
          </a:ln>
        </p:spPr>
        <p:txBody>
          <a:bodyPr lIns="91430" tIns="45714" rIns="91430" bIns="45714" anchor="ctr">
            <a:spAutoFit/>
          </a:bodyPr>
          <a:lstStyle/>
          <a:p>
            <a:pPr lvl="1" algn="just" eaLnBrk="1" hangingPunct="1">
              <a:tabLst>
                <a:tab pos="800100" algn="l"/>
              </a:tabLst>
              <a:defRPr/>
            </a:pPr>
            <a:r>
              <a:rPr lang="ja-JP" altLang="en-US" dirty="0">
                <a:solidFill>
                  <a:srgbClr val="000000"/>
                </a:solidFill>
                <a:latin typeface="+mj-ea"/>
                <a:ea typeface="+mj-ea"/>
              </a:rPr>
              <a:t>　１．各事業における利用者の対象像、提供するサービス内容について</a:t>
            </a:r>
            <a:r>
              <a:rPr lang="ja-JP" altLang="en-US" dirty="0">
                <a:solidFill>
                  <a:srgbClr val="7030A0"/>
                </a:solidFill>
                <a:latin typeface="+mj-ea"/>
                <a:ea typeface="+mj-ea"/>
              </a:rPr>
              <a:t>情報を提供</a:t>
            </a:r>
            <a:r>
              <a:rPr lang="ja-JP" altLang="en-US" dirty="0">
                <a:solidFill>
                  <a:srgbClr val="000000"/>
                </a:solidFill>
                <a:latin typeface="+mj-ea"/>
                <a:ea typeface="+mj-ea"/>
              </a:rPr>
              <a:t>する</a:t>
            </a:r>
            <a:endParaRPr lang="ja-JP" altLang="en-US" dirty="0">
              <a:solidFill>
                <a:srgbClr val="008000"/>
              </a:solidFill>
              <a:latin typeface="+mj-ea"/>
              <a:ea typeface="+mj-ea"/>
            </a:endParaRPr>
          </a:p>
          <a:p>
            <a:pPr lvl="1" algn="just" eaLnBrk="1" hangingPunct="1">
              <a:tabLst>
                <a:tab pos="800100" algn="l"/>
              </a:tabLst>
              <a:defRPr/>
            </a:pPr>
            <a:r>
              <a:rPr lang="ja-JP" altLang="en-US" dirty="0">
                <a:solidFill>
                  <a:srgbClr val="000000"/>
                </a:solidFill>
                <a:latin typeface="+mj-ea"/>
                <a:ea typeface="+mj-ea"/>
              </a:rPr>
              <a:t>　２．他の事業やサービスなど</a:t>
            </a:r>
            <a:r>
              <a:rPr lang="ja-JP" altLang="en-US" dirty="0">
                <a:solidFill>
                  <a:srgbClr val="7030A0"/>
                </a:solidFill>
                <a:latin typeface="+mj-ea"/>
                <a:ea typeface="+mj-ea"/>
              </a:rPr>
              <a:t>選択肢</a:t>
            </a:r>
            <a:r>
              <a:rPr lang="ja-JP" altLang="en-US" dirty="0">
                <a:solidFill>
                  <a:srgbClr val="000000"/>
                </a:solidFill>
                <a:latin typeface="+mj-ea"/>
                <a:ea typeface="+mj-ea"/>
              </a:rPr>
              <a:t>を説明</a:t>
            </a:r>
          </a:p>
          <a:p>
            <a:pPr lvl="1" algn="just" eaLnBrk="1" hangingPunct="1">
              <a:tabLst>
                <a:tab pos="800100" algn="l"/>
              </a:tabLst>
              <a:defRPr/>
            </a:pPr>
            <a:r>
              <a:rPr lang="ja-JP" altLang="en-US" dirty="0">
                <a:solidFill>
                  <a:srgbClr val="000000"/>
                </a:solidFill>
                <a:latin typeface="+mj-ea"/>
                <a:ea typeface="+mj-ea"/>
              </a:rPr>
              <a:t>　３．</a:t>
            </a:r>
            <a:r>
              <a:rPr lang="ja-JP" altLang="en-US" dirty="0">
                <a:solidFill>
                  <a:srgbClr val="7030A0"/>
                </a:solidFill>
                <a:latin typeface="+mj-ea"/>
                <a:ea typeface="+mj-ea"/>
              </a:rPr>
              <a:t>アセスメント→到達目標の設定→評価など</a:t>
            </a:r>
            <a:r>
              <a:rPr lang="ja-JP" altLang="en-US" dirty="0">
                <a:solidFill>
                  <a:srgbClr val="000000"/>
                </a:solidFill>
                <a:latin typeface="+mj-ea"/>
                <a:ea typeface="+mj-ea"/>
              </a:rPr>
              <a:t>一連のサービスの流れについて説明</a:t>
            </a:r>
            <a:endParaRPr lang="ja-JP" altLang="en-US" dirty="0">
              <a:solidFill>
                <a:srgbClr val="008000"/>
              </a:solidFill>
              <a:latin typeface="+mj-ea"/>
              <a:ea typeface="+mj-ea"/>
            </a:endParaRPr>
          </a:p>
          <a:p>
            <a:pPr lvl="1" algn="just" eaLnBrk="1" hangingPunct="1">
              <a:tabLst>
                <a:tab pos="800100" algn="l"/>
              </a:tabLst>
              <a:defRPr/>
            </a:pPr>
            <a:r>
              <a:rPr lang="ja-JP" altLang="en-US" dirty="0">
                <a:solidFill>
                  <a:srgbClr val="000000"/>
                </a:solidFill>
                <a:latin typeface="+mj-ea"/>
                <a:ea typeface="+mj-ea"/>
              </a:rPr>
              <a:t>　</a:t>
            </a:r>
            <a:r>
              <a:rPr lang="ja-JP" altLang="en-US" dirty="0">
                <a:solidFill>
                  <a:srgbClr val="000000"/>
                </a:solidFill>
                <a:latin typeface="+mj-ea"/>
                <a:ea typeface="+mj-ea"/>
                <a:cs typeface="Times New Roman" pitchFamily="18" charset="0"/>
              </a:rPr>
              <a:t>４．</a:t>
            </a:r>
            <a:r>
              <a:rPr lang="ja-JP" altLang="en-US" dirty="0">
                <a:solidFill>
                  <a:srgbClr val="000000"/>
                </a:solidFill>
                <a:latin typeface="+mj-ea"/>
                <a:ea typeface="+mj-ea"/>
              </a:rPr>
              <a:t>サービス提供は、</a:t>
            </a:r>
            <a:r>
              <a:rPr lang="ja-JP" altLang="en-US" dirty="0">
                <a:solidFill>
                  <a:srgbClr val="7030A0"/>
                </a:solidFill>
                <a:latin typeface="+mj-ea"/>
                <a:ea typeface="+mj-ea"/>
              </a:rPr>
              <a:t>利用者との合意</a:t>
            </a:r>
            <a:r>
              <a:rPr lang="ja-JP" altLang="en-US" dirty="0">
                <a:solidFill>
                  <a:srgbClr val="000000"/>
                </a:solidFill>
                <a:latin typeface="+mj-ea"/>
                <a:ea typeface="+mj-ea"/>
              </a:rPr>
              <a:t>のもとで作成することや</a:t>
            </a:r>
            <a:r>
              <a:rPr lang="ja-JP" altLang="en-US" dirty="0">
                <a:solidFill>
                  <a:srgbClr val="7030A0"/>
                </a:solidFill>
                <a:latin typeface="+mj-ea"/>
                <a:ea typeface="+mj-ea"/>
              </a:rPr>
              <a:t>契約</a:t>
            </a:r>
            <a:r>
              <a:rPr lang="ja-JP" altLang="en-US" dirty="0">
                <a:solidFill>
                  <a:srgbClr val="000000"/>
                </a:solidFill>
                <a:latin typeface="+mj-ea"/>
                <a:ea typeface="+mj-ea"/>
              </a:rPr>
              <a:t>の内容に盛り込む</a:t>
            </a:r>
            <a:endParaRPr lang="en-US" altLang="ja-JP" dirty="0">
              <a:solidFill>
                <a:srgbClr val="000000"/>
              </a:solidFill>
              <a:latin typeface="+mj-ea"/>
              <a:ea typeface="+mj-ea"/>
            </a:endParaRPr>
          </a:p>
          <a:p>
            <a:pPr lvl="1" algn="just" eaLnBrk="1" hangingPunct="1">
              <a:tabLst>
                <a:tab pos="800100" algn="l"/>
              </a:tabLst>
              <a:defRPr/>
            </a:pPr>
            <a:r>
              <a:rPr lang="ja-JP" altLang="en-US" dirty="0">
                <a:solidFill>
                  <a:srgbClr val="000000"/>
                </a:solidFill>
                <a:latin typeface="+mj-ea"/>
                <a:ea typeface="+mj-ea"/>
              </a:rPr>
              <a:t>　　　ことを説明</a:t>
            </a:r>
          </a:p>
          <a:p>
            <a:pPr lvl="1" algn="just" eaLnBrk="1" hangingPunct="1">
              <a:tabLst>
                <a:tab pos="800100" algn="l"/>
              </a:tabLst>
              <a:defRPr/>
            </a:pPr>
            <a:r>
              <a:rPr lang="ja-JP" altLang="en-US" dirty="0">
                <a:solidFill>
                  <a:srgbClr val="000000"/>
                </a:solidFill>
                <a:latin typeface="+mj-ea"/>
                <a:ea typeface="+mj-ea"/>
              </a:rPr>
              <a:t>  ５．必要に応じて</a:t>
            </a:r>
            <a:r>
              <a:rPr lang="ja-JP" altLang="en-US" dirty="0">
                <a:solidFill>
                  <a:srgbClr val="7030A0"/>
                </a:solidFill>
                <a:latin typeface="+mj-ea"/>
                <a:ea typeface="+mj-ea"/>
              </a:rPr>
              <a:t>他の事業者、市町村など</a:t>
            </a:r>
            <a:r>
              <a:rPr lang="ja-JP" altLang="en-US" dirty="0">
                <a:solidFill>
                  <a:srgbClr val="000000"/>
                </a:solidFill>
                <a:latin typeface="+mj-ea"/>
                <a:ea typeface="+mj-ea"/>
              </a:rPr>
              <a:t>関係機関と連携をとる</a:t>
            </a:r>
            <a:r>
              <a:rPr lang="ja-JP" altLang="en-US" dirty="0">
                <a:solidFill>
                  <a:srgbClr val="008000"/>
                </a:solidFill>
                <a:latin typeface="+mj-ea"/>
                <a:ea typeface="+mj-ea"/>
              </a:rPr>
              <a:t> </a:t>
            </a:r>
          </a:p>
          <a:p>
            <a:pPr lvl="1" algn="just" eaLnBrk="1" hangingPunct="1">
              <a:tabLst>
                <a:tab pos="800100" algn="l"/>
              </a:tabLst>
              <a:defRPr/>
            </a:pPr>
            <a:r>
              <a:rPr lang="ja-JP" altLang="en-US" dirty="0">
                <a:solidFill>
                  <a:srgbClr val="008000"/>
                </a:solidFill>
                <a:latin typeface="+mj-ea"/>
                <a:ea typeface="+mj-ea"/>
              </a:rPr>
              <a:t>  </a:t>
            </a:r>
            <a:r>
              <a:rPr lang="ja-JP" altLang="en-US" dirty="0">
                <a:latin typeface="+mj-ea"/>
                <a:ea typeface="+mj-ea"/>
              </a:rPr>
              <a:t>６．</a:t>
            </a:r>
            <a:r>
              <a:rPr lang="ja-JP" altLang="en-US" dirty="0">
                <a:solidFill>
                  <a:srgbClr val="7030A0"/>
                </a:solidFill>
                <a:latin typeface="+mj-ea"/>
                <a:ea typeface="+mj-ea"/>
              </a:rPr>
              <a:t>個人情報</a:t>
            </a:r>
            <a:r>
              <a:rPr lang="ja-JP" altLang="en-US" dirty="0">
                <a:latin typeface="+mj-ea"/>
                <a:ea typeface="+mj-ea"/>
              </a:rPr>
              <a:t>の管理については慎重に行う</a:t>
            </a:r>
            <a:endParaRPr lang="ja-JP" altLang="en-US" b="0" dirty="0">
              <a:solidFill>
                <a:srgbClr val="A50021"/>
              </a:solidFill>
              <a:latin typeface="+mj-ea"/>
              <a:ea typeface="+mj-ea"/>
            </a:endParaRPr>
          </a:p>
        </p:txBody>
      </p:sp>
      <p:sp>
        <p:nvSpPr>
          <p:cNvPr id="22535" name="Rectangle 6"/>
          <p:cNvSpPr>
            <a:spLocks noChangeArrowheads="1"/>
          </p:cNvSpPr>
          <p:nvPr/>
        </p:nvSpPr>
        <p:spPr bwMode="auto">
          <a:xfrm>
            <a:off x="304800" y="5567363"/>
            <a:ext cx="1905000"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2536" name="Text Box 7"/>
          <p:cNvSpPr txBox="1">
            <a:spLocks noChangeArrowheads="1"/>
          </p:cNvSpPr>
          <p:nvPr/>
        </p:nvSpPr>
        <p:spPr bwMode="auto">
          <a:xfrm>
            <a:off x="415925" y="6100763"/>
            <a:ext cx="6192838" cy="295275"/>
          </a:xfrm>
          <a:prstGeom prst="rect">
            <a:avLst/>
          </a:prstGeom>
          <a:noFill/>
          <a:ln w="12700">
            <a:noFill/>
            <a:miter lim="800000"/>
            <a:headEnd/>
            <a:tailEnd/>
          </a:ln>
        </p:spPr>
        <p:txBody>
          <a:bodyPr lIns="74295" tIns="8890" rIns="74295" bIns="8890">
            <a:spAutoFit/>
          </a:bodyPr>
          <a:lstStyle/>
          <a:p>
            <a:pPr eaLnBrk="1" hangingPunct="1">
              <a:spcBef>
                <a:spcPct val="50000"/>
              </a:spcBef>
              <a:defRPr/>
            </a:pPr>
            <a:r>
              <a:rPr lang="ja-JP" altLang="en-US" dirty="0">
                <a:latin typeface="+mj-ea"/>
                <a:ea typeface="+mj-ea"/>
              </a:rPr>
              <a:t>・初期面接受付表（あるいは調査表・プロフィ－ル表）</a:t>
            </a:r>
          </a:p>
        </p:txBody>
      </p:sp>
      <p:sp>
        <p:nvSpPr>
          <p:cNvPr id="69640" name="AutoShape 8"/>
          <p:cNvSpPr>
            <a:spLocks noChangeArrowheads="1"/>
          </p:cNvSpPr>
          <p:nvPr/>
        </p:nvSpPr>
        <p:spPr bwMode="auto">
          <a:xfrm>
            <a:off x="5240338" y="2133600"/>
            <a:ext cx="4354512" cy="1150938"/>
          </a:xfrm>
          <a:prstGeom prst="wedgeEllipseCallout">
            <a:avLst>
              <a:gd name="adj1" fmla="val -40426"/>
              <a:gd name="adj2" fmla="val -80208"/>
            </a:avLst>
          </a:prstGeom>
          <a:solidFill>
            <a:schemeClr val="bg1"/>
          </a:solidFill>
          <a:ln w="12700">
            <a:solidFill>
              <a:schemeClr val="tx1"/>
            </a:solidFill>
            <a:round/>
            <a:headEnd/>
            <a:tailEnd/>
          </a:ln>
        </p:spPr>
        <p:txBody>
          <a:bodyPr lIns="74295" tIns="8890" rIns="74295" bIns="8890"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a:latin typeface="Arial" charset="0"/>
            </a:endParaRPr>
          </a:p>
        </p:txBody>
      </p:sp>
      <p:sp>
        <p:nvSpPr>
          <p:cNvPr id="22538" name="Text Box 9"/>
          <p:cNvSpPr txBox="1">
            <a:spLocks noChangeArrowheads="1"/>
          </p:cNvSpPr>
          <p:nvPr/>
        </p:nvSpPr>
        <p:spPr bwMode="auto">
          <a:xfrm>
            <a:off x="5457825" y="2428875"/>
            <a:ext cx="3638550" cy="571500"/>
          </a:xfrm>
          <a:prstGeom prst="rect">
            <a:avLst/>
          </a:prstGeom>
          <a:noFill/>
          <a:ln w="12700" algn="ctr">
            <a:noFill/>
            <a:miter lim="800000"/>
            <a:headEnd/>
            <a:tailEnd/>
          </a:ln>
        </p:spPr>
        <p:txBody>
          <a:bodyPr lIns="74295" tIns="8890" rIns="74295" bIns="8890">
            <a:spAutoFit/>
          </a:bodyPr>
          <a:lstStyle/>
          <a:p>
            <a:pPr eaLnBrk="1" hangingPunct="1">
              <a:defRPr/>
            </a:pPr>
            <a:r>
              <a:rPr lang="ja-JP" altLang="en-US" i="1" dirty="0">
                <a:latin typeface="+mj-ea"/>
                <a:ea typeface="+mj-ea"/>
              </a:rPr>
              <a:t>専門用語を使わない</a:t>
            </a:r>
          </a:p>
          <a:p>
            <a:pPr eaLnBrk="1" hangingPunct="1">
              <a:defRPr/>
            </a:pPr>
            <a:r>
              <a:rPr lang="ja-JP" altLang="en-US" i="1" dirty="0">
                <a:solidFill>
                  <a:srgbClr val="7030A0"/>
                </a:solidFill>
                <a:latin typeface="+mj-ea"/>
                <a:ea typeface="+mj-ea"/>
              </a:rPr>
              <a:t>平易でわかりやすい言葉</a:t>
            </a:r>
            <a:r>
              <a:rPr lang="ja-JP" altLang="en-US" i="1" dirty="0">
                <a:latin typeface="+mj-ea"/>
                <a:ea typeface="+mj-ea"/>
              </a:rPr>
              <a:t>を用いる</a:t>
            </a:r>
          </a:p>
        </p:txBody>
      </p:sp>
      <p:pic>
        <p:nvPicPr>
          <p:cNvPr id="69642" name="Picture 11" descr="イラスト　相談員 に対する画像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950" y="4699000"/>
            <a:ext cx="2119313"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タイトル 1"/>
          <p:cNvSpPr>
            <a:spLocks noGrp="1"/>
          </p:cNvSpPr>
          <p:nvPr>
            <p:ph type="title"/>
          </p:nvPr>
        </p:nvSpPr>
        <p:spPr>
          <a:xfrm>
            <a:off x="271463" y="476250"/>
            <a:ext cx="9363075" cy="1143000"/>
          </a:xfrm>
        </p:spPr>
        <p:txBody>
          <a:bodyPr/>
          <a:lstStyle/>
          <a:p>
            <a:r>
              <a:rPr lang="ja-JP" altLang="en-US" smtClean="0"/>
              <a:t>虐待防止及び対応（施設従事者等）</a:t>
            </a:r>
          </a:p>
        </p:txBody>
      </p:sp>
      <p:sp>
        <p:nvSpPr>
          <p:cNvPr id="4" name="円/楕円 3"/>
          <p:cNvSpPr/>
          <p:nvPr/>
        </p:nvSpPr>
        <p:spPr>
          <a:xfrm>
            <a:off x="428625" y="1916113"/>
            <a:ext cx="3665538" cy="2073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
        <p:nvSpPr>
          <p:cNvPr id="5" name="円/楕円 4"/>
          <p:cNvSpPr/>
          <p:nvPr/>
        </p:nvSpPr>
        <p:spPr>
          <a:xfrm>
            <a:off x="3159125" y="1844675"/>
            <a:ext cx="3587750" cy="2232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dirty="0">
              <a:solidFill>
                <a:srgbClr val="C0504D">
                  <a:lumMod val="20000"/>
                  <a:lumOff val="80000"/>
                </a:srgbClr>
              </a:solidFill>
            </a:endParaRPr>
          </a:p>
        </p:txBody>
      </p:sp>
      <p:sp>
        <p:nvSpPr>
          <p:cNvPr id="6" name="円/楕円 5"/>
          <p:cNvSpPr/>
          <p:nvPr/>
        </p:nvSpPr>
        <p:spPr>
          <a:xfrm>
            <a:off x="5888038" y="1844675"/>
            <a:ext cx="3746500" cy="2232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dirty="0">
              <a:solidFill>
                <a:srgbClr val="C0504D">
                  <a:lumMod val="20000"/>
                  <a:lumOff val="80000"/>
                </a:srgbClr>
              </a:solidFill>
            </a:endParaRPr>
          </a:p>
        </p:txBody>
      </p:sp>
      <p:sp>
        <p:nvSpPr>
          <p:cNvPr id="198662" name="テキスト ボックス 6"/>
          <p:cNvSpPr txBox="1">
            <a:spLocks noChangeArrowheads="1"/>
          </p:cNvSpPr>
          <p:nvPr/>
        </p:nvSpPr>
        <p:spPr bwMode="auto">
          <a:xfrm>
            <a:off x="6826250" y="2565400"/>
            <a:ext cx="21844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3600" b="0">
                <a:solidFill>
                  <a:srgbClr val="000000"/>
                </a:solidFill>
                <a:latin typeface="Arial" charset="0"/>
              </a:rPr>
              <a:t>事後対応</a:t>
            </a:r>
            <a:r>
              <a:rPr lang="en-US" altLang="ja-JP" sz="3600" b="0">
                <a:solidFill>
                  <a:srgbClr val="000000"/>
                </a:solidFill>
                <a:latin typeface="Arial" charset="0"/>
              </a:rPr>
              <a:t> </a:t>
            </a:r>
          </a:p>
          <a:p>
            <a:pPr eaLnBrk="1" hangingPunct="1">
              <a:spcBef>
                <a:spcPct val="0"/>
              </a:spcBef>
              <a:buFontTx/>
              <a:buNone/>
            </a:pPr>
            <a:endParaRPr lang="ja-JP" altLang="en-US" sz="1800" b="0">
              <a:solidFill>
                <a:srgbClr val="000000"/>
              </a:solidFill>
              <a:latin typeface="Arial" charset="0"/>
            </a:endParaRPr>
          </a:p>
        </p:txBody>
      </p:sp>
      <p:sp>
        <p:nvSpPr>
          <p:cNvPr id="198663" name="テキスト ボックス 9"/>
          <p:cNvSpPr txBox="1">
            <a:spLocks noChangeArrowheads="1"/>
          </p:cNvSpPr>
          <p:nvPr/>
        </p:nvSpPr>
        <p:spPr bwMode="auto">
          <a:xfrm>
            <a:off x="1285875" y="2636838"/>
            <a:ext cx="16398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3600" b="0">
                <a:solidFill>
                  <a:srgbClr val="000000"/>
                </a:solidFill>
                <a:latin typeface="Arial" charset="0"/>
              </a:rPr>
              <a:t>防　止</a:t>
            </a:r>
            <a:endParaRPr lang="en-US" altLang="ja-JP" sz="3600" b="0">
              <a:solidFill>
                <a:srgbClr val="000000"/>
              </a:solidFill>
              <a:latin typeface="Arial" charset="0"/>
            </a:endParaRPr>
          </a:p>
          <a:p>
            <a:pPr eaLnBrk="1" hangingPunct="1">
              <a:spcBef>
                <a:spcPct val="0"/>
              </a:spcBef>
              <a:buFontTx/>
              <a:buNone/>
            </a:pPr>
            <a:endParaRPr lang="en-US" altLang="ja-JP" sz="1800" b="0">
              <a:solidFill>
                <a:srgbClr val="000000"/>
              </a:solidFill>
              <a:latin typeface="Arial" charset="0"/>
            </a:endParaRPr>
          </a:p>
        </p:txBody>
      </p:sp>
      <p:sp>
        <p:nvSpPr>
          <p:cNvPr id="198664" name="テキスト ボックス 10"/>
          <p:cNvSpPr txBox="1">
            <a:spLocks noChangeArrowheads="1"/>
          </p:cNvSpPr>
          <p:nvPr/>
        </p:nvSpPr>
        <p:spPr bwMode="auto">
          <a:xfrm>
            <a:off x="4171950" y="2636838"/>
            <a:ext cx="1639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3600" b="0">
                <a:solidFill>
                  <a:srgbClr val="000000"/>
                </a:solidFill>
                <a:latin typeface="Arial" charset="0"/>
              </a:rPr>
              <a:t>介　入</a:t>
            </a:r>
            <a:endParaRPr lang="en-US" altLang="ja-JP" sz="3600" b="0">
              <a:solidFill>
                <a:srgbClr val="000000"/>
              </a:solidFill>
              <a:latin typeface="Arial" charset="0"/>
            </a:endParaRPr>
          </a:p>
        </p:txBody>
      </p:sp>
      <p:sp>
        <p:nvSpPr>
          <p:cNvPr id="11" name="右矢印 10"/>
          <p:cNvSpPr/>
          <p:nvPr/>
        </p:nvSpPr>
        <p:spPr>
          <a:xfrm>
            <a:off x="819150" y="4076700"/>
            <a:ext cx="8578850" cy="1223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0" dirty="0">
                <a:solidFill>
                  <a:prstClr val="white"/>
                </a:solidFill>
              </a:rPr>
              <a:t>一貫した支援（方法：運営管理、人材：管理者等、仕組み：支援会議）</a:t>
            </a:r>
          </a:p>
        </p:txBody>
      </p:sp>
      <p:sp>
        <p:nvSpPr>
          <p:cNvPr id="10" name="上矢印 9"/>
          <p:cNvSpPr/>
          <p:nvPr/>
        </p:nvSpPr>
        <p:spPr>
          <a:xfrm>
            <a:off x="1833563" y="3860800"/>
            <a:ext cx="701675"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
        <p:nvSpPr>
          <p:cNvPr id="12" name="上矢印 11"/>
          <p:cNvSpPr/>
          <p:nvPr/>
        </p:nvSpPr>
        <p:spPr>
          <a:xfrm>
            <a:off x="4719638" y="3860800"/>
            <a:ext cx="701675"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
        <p:nvSpPr>
          <p:cNvPr id="13" name="上矢印 12"/>
          <p:cNvSpPr/>
          <p:nvPr/>
        </p:nvSpPr>
        <p:spPr>
          <a:xfrm>
            <a:off x="7448550" y="3860800"/>
            <a:ext cx="703263"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
        <p:nvSpPr>
          <p:cNvPr id="14" name="正方形/長方形 13"/>
          <p:cNvSpPr/>
          <p:nvPr/>
        </p:nvSpPr>
        <p:spPr>
          <a:xfrm>
            <a:off x="1600200" y="5013325"/>
            <a:ext cx="6784975" cy="431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0" dirty="0">
                <a:solidFill>
                  <a:prstClr val="black"/>
                </a:solidFill>
              </a:rPr>
              <a:t>市町村における防止及び対応の役割（実施主体）</a:t>
            </a:r>
          </a:p>
        </p:txBody>
      </p:sp>
      <p:sp>
        <p:nvSpPr>
          <p:cNvPr id="15" name="正方形/長方形 14"/>
          <p:cNvSpPr/>
          <p:nvPr/>
        </p:nvSpPr>
        <p:spPr>
          <a:xfrm>
            <a:off x="1600200" y="5805488"/>
            <a:ext cx="6784975" cy="4318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0" dirty="0">
                <a:solidFill>
                  <a:prstClr val="black"/>
                </a:solidFill>
              </a:rPr>
              <a:t>都道府県の役割（法人指導監査等）</a:t>
            </a:r>
          </a:p>
        </p:txBody>
      </p:sp>
      <p:sp>
        <p:nvSpPr>
          <p:cNvPr id="17" name="上下矢印 16"/>
          <p:cNvSpPr/>
          <p:nvPr/>
        </p:nvSpPr>
        <p:spPr>
          <a:xfrm>
            <a:off x="4875213" y="5445125"/>
            <a:ext cx="312737" cy="36036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b="0">
              <a:solidFill>
                <a:prstClr val="white"/>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AutoShape 3"/>
          <p:cNvSpPr>
            <a:spLocks noChangeArrowheads="1"/>
          </p:cNvSpPr>
          <p:nvPr/>
        </p:nvSpPr>
        <p:spPr bwMode="auto">
          <a:xfrm>
            <a:off x="79375" y="3786188"/>
            <a:ext cx="2281238" cy="3000375"/>
          </a:xfrm>
          <a:prstGeom prst="roundRect">
            <a:avLst>
              <a:gd name="adj" fmla="val 16667"/>
            </a:avLst>
          </a:prstGeom>
          <a:solidFill>
            <a:srgbClr val="FFFFCC">
              <a:alpha val="79999"/>
            </a:srgbClr>
          </a:solidFill>
          <a:ln w="15875">
            <a:solidFill>
              <a:srgbClr val="FFCC00"/>
            </a:solidFill>
            <a:round/>
            <a:headEnd/>
            <a:tailEnd/>
          </a:ln>
        </p:spPr>
        <p:txBody>
          <a:bodyPr lIns="91430" tIns="45714" rIns="91430" bIns="45714"/>
          <a:lstStyle/>
          <a:p>
            <a:pPr marL="88900" indent="-88900">
              <a:defRPr/>
            </a:pPr>
            <a:r>
              <a:rPr lang="ja-JP" altLang="en-US" sz="1600" b="0" dirty="0">
                <a:latin typeface="+mj-ea"/>
                <a:ea typeface="+mj-ea"/>
              </a:rPr>
              <a:t>・初期面接時の情報が整理されているか</a:t>
            </a:r>
          </a:p>
          <a:p>
            <a:pPr marL="88900" indent="-88900">
              <a:defRPr/>
            </a:pPr>
            <a:r>
              <a:rPr lang="ja-JP" altLang="en-US" sz="1600" b="0" dirty="0">
                <a:latin typeface="+mj-ea"/>
                <a:ea typeface="+mj-ea"/>
              </a:rPr>
              <a:t>・事業所として利用者のニーズに応えられるか</a:t>
            </a:r>
          </a:p>
          <a:p>
            <a:pPr marL="88900" indent="-88900">
              <a:defRPr/>
            </a:pPr>
            <a:r>
              <a:rPr lang="ja-JP" altLang="en-US" sz="1600" b="0" dirty="0">
                <a:latin typeface="+mj-ea"/>
                <a:ea typeface="+mj-ea"/>
              </a:rPr>
              <a:t>・サービスの選択と利用契約内容は適切か　　　</a:t>
            </a:r>
          </a:p>
          <a:p>
            <a:pPr marL="88900" indent="-88900">
              <a:defRPr/>
            </a:pPr>
            <a:r>
              <a:rPr lang="ja-JP" altLang="en-US" sz="1600" b="0" dirty="0">
                <a:latin typeface="+mj-ea"/>
                <a:ea typeface="+mj-ea"/>
              </a:rPr>
              <a:t>・初期状態の把握は　適切にできているか</a:t>
            </a:r>
          </a:p>
        </p:txBody>
      </p:sp>
      <p:sp>
        <p:nvSpPr>
          <p:cNvPr id="52228" name="AutoShape 4"/>
          <p:cNvSpPr>
            <a:spLocks noChangeArrowheads="1"/>
          </p:cNvSpPr>
          <p:nvPr/>
        </p:nvSpPr>
        <p:spPr bwMode="auto">
          <a:xfrm>
            <a:off x="1095375" y="3500438"/>
            <a:ext cx="260350" cy="357187"/>
          </a:xfrm>
          <a:prstGeom prst="downArrow">
            <a:avLst>
              <a:gd name="adj1" fmla="val 49056"/>
              <a:gd name="adj2" fmla="val 55983"/>
            </a:avLst>
          </a:prstGeom>
          <a:solidFill>
            <a:srgbClr val="FF99CC"/>
          </a:solidFill>
          <a:ln w="12700" algn="ctr">
            <a:solidFill>
              <a:schemeClr val="tx1"/>
            </a:solidFill>
            <a:miter lim="800000"/>
            <a:headEnd/>
            <a:tailEnd/>
          </a:ln>
        </p:spPr>
        <p:txBody>
          <a:bodyPr vert="eaVert" wrap="none" anchor="ctr"/>
          <a:lstStyle/>
          <a:p>
            <a:pPr>
              <a:defRPr/>
            </a:pPr>
            <a:endParaRPr lang="ja-JP" altLang="en-US">
              <a:latin typeface="+mj-ea"/>
              <a:ea typeface="+mj-ea"/>
            </a:endParaRPr>
          </a:p>
        </p:txBody>
      </p:sp>
      <p:sp>
        <p:nvSpPr>
          <p:cNvPr id="52229" name="AutoShape 5" descr="右上がり対角線"/>
          <p:cNvSpPr>
            <a:spLocks noChangeArrowheads="1"/>
          </p:cNvSpPr>
          <p:nvPr/>
        </p:nvSpPr>
        <p:spPr bwMode="auto">
          <a:xfrm rot="10800000">
            <a:off x="2216150" y="2205038"/>
            <a:ext cx="576263" cy="376237"/>
          </a:xfrm>
          <a:prstGeom prst="leftArrow">
            <a:avLst>
              <a:gd name="adj1" fmla="val 51056"/>
              <a:gd name="adj2" fmla="val 77362"/>
            </a:avLst>
          </a:prstGeom>
          <a:pattFill prst="ltUpDiag">
            <a:fgClr>
              <a:srgbClr val="0000FF"/>
            </a:fgClr>
            <a:bgClr>
              <a:schemeClr val="bg1"/>
            </a:bgClr>
          </a:pattFill>
          <a:ln w="12700">
            <a:solidFill>
              <a:schemeClr val="tx1"/>
            </a:solidFill>
            <a:miter lim="800000"/>
            <a:headEnd/>
            <a:tailEnd/>
          </a:ln>
        </p:spPr>
        <p:txBody>
          <a:bodyPr wrap="none" anchor="ctr"/>
          <a:lstStyle/>
          <a:p>
            <a:pPr>
              <a:defRPr/>
            </a:pPr>
            <a:endParaRPr lang="ja-JP" altLang="en-US">
              <a:latin typeface="+mj-ea"/>
              <a:ea typeface="+mj-ea"/>
            </a:endParaRPr>
          </a:p>
        </p:txBody>
      </p:sp>
      <p:sp>
        <p:nvSpPr>
          <p:cNvPr id="52230" name="AutoShape 9"/>
          <p:cNvSpPr>
            <a:spLocks noChangeArrowheads="1"/>
          </p:cNvSpPr>
          <p:nvPr/>
        </p:nvSpPr>
        <p:spPr bwMode="auto">
          <a:xfrm>
            <a:off x="2452688" y="3857625"/>
            <a:ext cx="2357437" cy="2928938"/>
          </a:xfrm>
          <a:prstGeom prst="roundRect">
            <a:avLst>
              <a:gd name="adj" fmla="val 16667"/>
            </a:avLst>
          </a:prstGeom>
          <a:solidFill>
            <a:srgbClr val="FFFFCC"/>
          </a:solidFill>
          <a:ln w="15875">
            <a:solidFill>
              <a:srgbClr val="FFCC00"/>
            </a:solidFill>
            <a:round/>
            <a:headEnd/>
            <a:tailEnd/>
          </a:ln>
        </p:spPr>
        <p:txBody>
          <a:bodyPr lIns="91430" tIns="45714" rIns="91430" bIns="45714"/>
          <a:lstStyle/>
          <a:p>
            <a:pPr marL="88900" indent="-88900">
              <a:defRPr/>
            </a:pPr>
            <a:r>
              <a:rPr lang="ja-JP" altLang="en-US" sz="1600" b="0" dirty="0">
                <a:latin typeface="+mj-ea"/>
                <a:ea typeface="+mj-ea"/>
              </a:rPr>
              <a:t>・到達すべき目標の設定は妥当か　　　</a:t>
            </a:r>
          </a:p>
          <a:p>
            <a:pPr marL="88900" indent="-88900">
              <a:defRPr/>
            </a:pPr>
            <a:r>
              <a:rPr lang="ja-JP" altLang="en-US" sz="1600" b="0" dirty="0">
                <a:latin typeface="+mj-ea"/>
                <a:ea typeface="+mj-ea"/>
              </a:rPr>
              <a:t>・サービスの期間設定や利用領域は適切か　　　</a:t>
            </a:r>
          </a:p>
          <a:p>
            <a:pPr marL="88900" indent="-88900">
              <a:defRPr/>
            </a:pPr>
            <a:r>
              <a:rPr lang="ja-JP" altLang="en-US" sz="1600" b="0" dirty="0">
                <a:latin typeface="+mj-ea"/>
                <a:ea typeface="+mj-ea"/>
              </a:rPr>
              <a:t>・ニーズの個別支援計画への反映は十分か</a:t>
            </a:r>
          </a:p>
          <a:p>
            <a:pPr marL="88900" indent="-88900">
              <a:defRPr/>
            </a:pPr>
            <a:r>
              <a:rPr lang="ja-JP" altLang="en-US" sz="1600" b="0" dirty="0">
                <a:latin typeface="+mj-ea"/>
                <a:ea typeface="+mj-ea"/>
              </a:rPr>
              <a:t>・利用者への十分な説明と合意が得られているか</a:t>
            </a:r>
          </a:p>
        </p:txBody>
      </p:sp>
      <p:sp>
        <p:nvSpPr>
          <p:cNvPr id="52231" name="AutoShape 10"/>
          <p:cNvSpPr>
            <a:spLocks noChangeArrowheads="1"/>
          </p:cNvSpPr>
          <p:nvPr/>
        </p:nvSpPr>
        <p:spPr bwMode="auto">
          <a:xfrm>
            <a:off x="4881563" y="3690938"/>
            <a:ext cx="2952750" cy="3068637"/>
          </a:xfrm>
          <a:prstGeom prst="roundRect">
            <a:avLst>
              <a:gd name="adj" fmla="val 12468"/>
            </a:avLst>
          </a:prstGeom>
          <a:solidFill>
            <a:srgbClr val="FFFFCC"/>
          </a:solidFill>
          <a:ln w="15875">
            <a:solidFill>
              <a:srgbClr val="FFCC00"/>
            </a:solidFill>
            <a:round/>
            <a:headEnd/>
            <a:tailEnd/>
          </a:ln>
        </p:spPr>
        <p:txBody>
          <a:bodyPr lIns="91430" tIns="45714" rIns="91430" bIns="45714" anchor="ctr"/>
          <a:lstStyle/>
          <a:p>
            <a:pPr marL="95250" indent="-95250">
              <a:defRPr/>
            </a:pPr>
            <a:r>
              <a:rPr lang="ja-JP" altLang="en-US" sz="1600" b="0" dirty="0">
                <a:latin typeface="+mj-ea"/>
                <a:ea typeface="+mj-ea"/>
              </a:rPr>
              <a:t>・支援目標に対する到達状況はどうか</a:t>
            </a:r>
            <a:endParaRPr lang="en-US" altLang="ja-JP" sz="1600" b="0" dirty="0">
              <a:latin typeface="+mj-ea"/>
              <a:ea typeface="+mj-ea"/>
            </a:endParaRPr>
          </a:p>
          <a:p>
            <a:pPr marL="95250" indent="-95250">
              <a:defRPr/>
            </a:pPr>
            <a:r>
              <a:rPr lang="ja-JP" altLang="en-US" sz="1600" b="0" dirty="0">
                <a:latin typeface="+mj-ea"/>
                <a:ea typeface="+mj-ea"/>
              </a:rPr>
              <a:t>・サービスは適切に提供されているか</a:t>
            </a:r>
          </a:p>
          <a:p>
            <a:pPr marL="95250" indent="-95250">
              <a:defRPr/>
            </a:pPr>
            <a:r>
              <a:rPr lang="ja-JP" altLang="en-US" sz="1600" b="0" dirty="0">
                <a:latin typeface="+mj-ea"/>
                <a:ea typeface="+mj-ea"/>
              </a:rPr>
              <a:t>・他系事業活用の必要性がある場合は、利用者とも合意ができているか</a:t>
            </a:r>
          </a:p>
          <a:p>
            <a:pPr marL="95250" indent="-95250">
              <a:defRPr/>
            </a:pPr>
            <a:r>
              <a:rPr lang="ja-JP" altLang="en-US" sz="1600" b="0" dirty="0">
                <a:latin typeface="+mj-ea"/>
                <a:ea typeface="+mj-ea"/>
              </a:rPr>
              <a:t>・定期的な中間評価に基づく対応（支援内容のズレや不足に対する修正）や記録は妥当か</a:t>
            </a:r>
          </a:p>
          <a:p>
            <a:pPr>
              <a:defRPr/>
            </a:pPr>
            <a:r>
              <a:rPr lang="ja-JP" altLang="en-US" sz="1600" b="0" dirty="0">
                <a:latin typeface="+mj-ea"/>
                <a:ea typeface="+mj-ea"/>
              </a:rPr>
              <a:t>・関係機関との連携は十分か</a:t>
            </a:r>
          </a:p>
        </p:txBody>
      </p:sp>
      <p:sp>
        <p:nvSpPr>
          <p:cNvPr id="52232" name="AutoShape 11"/>
          <p:cNvSpPr>
            <a:spLocks noChangeArrowheads="1"/>
          </p:cNvSpPr>
          <p:nvPr/>
        </p:nvSpPr>
        <p:spPr bwMode="auto">
          <a:xfrm>
            <a:off x="7905750" y="3883025"/>
            <a:ext cx="1785938" cy="2903538"/>
          </a:xfrm>
          <a:prstGeom prst="roundRect">
            <a:avLst>
              <a:gd name="adj" fmla="val 16667"/>
            </a:avLst>
          </a:prstGeom>
          <a:solidFill>
            <a:srgbClr val="FFFFCC">
              <a:alpha val="79999"/>
            </a:srgbClr>
          </a:solidFill>
          <a:ln w="15875">
            <a:solidFill>
              <a:srgbClr val="FFCC00"/>
            </a:solidFill>
            <a:round/>
            <a:headEnd/>
            <a:tailEnd/>
          </a:ln>
        </p:spPr>
        <p:txBody>
          <a:bodyPr lIns="91430" tIns="45714" rIns="91430" bIns="45714"/>
          <a:lstStyle/>
          <a:p>
            <a:pPr marL="88900" indent="-88900">
              <a:defRPr/>
            </a:pPr>
            <a:r>
              <a:rPr lang="ja-JP" altLang="en-US" sz="1600" b="0" dirty="0">
                <a:latin typeface="+mj-ea"/>
                <a:ea typeface="+mj-ea"/>
              </a:rPr>
              <a:t>・目標は達成されたか　</a:t>
            </a:r>
          </a:p>
          <a:p>
            <a:pPr marL="88900" indent="-88900">
              <a:defRPr/>
            </a:pPr>
            <a:r>
              <a:rPr lang="ja-JP" altLang="en-US" sz="1600" b="0" dirty="0">
                <a:latin typeface="+mj-ea"/>
                <a:ea typeface="+mj-ea"/>
              </a:rPr>
              <a:t>・利用者は満足しているか</a:t>
            </a:r>
          </a:p>
          <a:p>
            <a:pPr marL="88900" indent="-88900">
              <a:defRPr/>
            </a:pPr>
            <a:r>
              <a:rPr lang="ja-JP" altLang="en-US" sz="1600" b="0" dirty="0">
                <a:latin typeface="+mj-ea"/>
                <a:ea typeface="+mj-ea"/>
              </a:rPr>
              <a:t>・契約は履行されたか</a:t>
            </a:r>
          </a:p>
          <a:p>
            <a:pPr marL="88900" indent="-88900">
              <a:defRPr/>
            </a:pPr>
            <a:r>
              <a:rPr lang="ja-JP" altLang="en-US" sz="1600" b="0" dirty="0">
                <a:latin typeface="+mj-ea"/>
                <a:ea typeface="+mj-ea"/>
              </a:rPr>
              <a:t>・サービス提供職員の意見</a:t>
            </a:r>
          </a:p>
          <a:p>
            <a:pPr marL="88900" indent="-88900">
              <a:defRPr/>
            </a:pPr>
            <a:r>
              <a:rPr lang="ja-JP" altLang="en-US" sz="1600" b="0" dirty="0">
                <a:latin typeface="+mj-ea"/>
                <a:ea typeface="+mj-ea"/>
              </a:rPr>
              <a:t>・次の目標への準備はできているか</a:t>
            </a:r>
          </a:p>
        </p:txBody>
      </p:sp>
      <p:sp>
        <p:nvSpPr>
          <p:cNvPr id="52233" name="AutoShape 13" descr="右上がり対角線"/>
          <p:cNvSpPr>
            <a:spLocks noChangeArrowheads="1"/>
          </p:cNvSpPr>
          <p:nvPr/>
        </p:nvSpPr>
        <p:spPr bwMode="auto">
          <a:xfrm rot="10800000">
            <a:off x="4305300" y="2205038"/>
            <a:ext cx="719138" cy="376237"/>
          </a:xfrm>
          <a:prstGeom prst="leftArrow">
            <a:avLst>
              <a:gd name="adj1" fmla="val 51056"/>
              <a:gd name="adj2" fmla="val 96543"/>
            </a:avLst>
          </a:prstGeom>
          <a:pattFill prst="ltUpDiag">
            <a:fgClr>
              <a:srgbClr val="0000FF"/>
            </a:fgClr>
            <a:bgClr>
              <a:schemeClr val="bg1"/>
            </a:bgClr>
          </a:pattFill>
          <a:ln w="12700">
            <a:solidFill>
              <a:schemeClr val="tx1"/>
            </a:solidFill>
            <a:miter lim="800000"/>
            <a:headEnd/>
            <a:tailEnd/>
          </a:ln>
        </p:spPr>
        <p:txBody>
          <a:bodyPr wrap="none" anchor="ctr"/>
          <a:lstStyle/>
          <a:p>
            <a:pPr>
              <a:defRPr/>
            </a:pPr>
            <a:endParaRPr lang="ja-JP" altLang="en-US">
              <a:latin typeface="+mj-ea"/>
              <a:ea typeface="+mj-ea"/>
            </a:endParaRPr>
          </a:p>
        </p:txBody>
      </p:sp>
      <p:sp>
        <p:nvSpPr>
          <p:cNvPr id="52234" name="AutoShape 14" descr="右上がり対角線"/>
          <p:cNvSpPr>
            <a:spLocks noChangeArrowheads="1"/>
          </p:cNvSpPr>
          <p:nvPr/>
        </p:nvSpPr>
        <p:spPr bwMode="auto">
          <a:xfrm rot="10800000">
            <a:off x="7256463" y="2205038"/>
            <a:ext cx="720725" cy="376237"/>
          </a:xfrm>
          <a:prstGeom prst="leftArrow">
            <a:avLst>
              <a:gd name="adj1" fmla="val 51056"/>
              <a:gd name="adj2" fmla="val 96756"/>
            </a:avLst>
          </a:prstGeom>
          <a:pattFill prst="ltUpDiag">
            <a:fgClr>
              <a:srgbClr val="0000FF"/>
            </a:fgClr>
            <a:bgClr>
              <a:schemeClr val="bg1"/>
            </a:bgClr>
          </a:pattFill>
          <a:ln w="12700">
            <a:solidFill>
              <a:schemeClr val="tx1"/>
            </a:solidFill>
            <a:miter lim="800000"/>
            <a:headEnd/>
            <a:tailEnd/>
          </a:ln>
        </p:spPr>
        <p:txBody>
          <a:bodyPr wrap="none" anchor="ctr"/>
          <a:lstStyle/>
          <a:p>
            <a:pPr>
              <a:defRPr/>
            </a:pPr>
            <a:endParaRPr lang="ja-JP" altLang="en-US">
              <a:latin typeface="+mj-ea"/>
              <a:ea typeface="+mj-ea"/>
            </a:endParaRPr>
          </a:p>
        </p:txBody>
      </p:sp>
      <p:sp>
        <p:nvSpPr>
          <p:cNvPr id="52235" name="AutoShape 15"/>
          <p:cNvSpPr>
            <a:spLocks noChangeArrowheads="1"/>
          </p:cNvSpPr>
          <p:nvPr/>
        </p:nvSpPr>
        <p:spPr bwMode="auto">
          <a:xfrm>
            <a:off x="3381375" y="3429000"/>
            <a:ext cx="260350" cy="357188"/>
          </a:xfrm>
          <a:prstGeom prst="downArrow">
            <a:avLst>
              <a:gd name="adj1" fmla="val 49056"/>
              <a:gd name="adj2" fmla="val 55977"/>
            </a:avLst>
          </a:prstGeom>
          <a:solidFill>
            <a:srgbClr val="FF99CC"/>
          </a:solidFill>
          <a:ln w="12700" algn="ctr">
            <a:solidFill>
              <a:schemeClr val="tx1"/>
            </a:solidFill>
            <a:miter lim="800000"/>
            <a:headEnd/>
            <a:tailEnd/>
          </a:ln>
        </p:spPr>
        <p:txBody>
          <a:bodyPr vert="eaVert" wrap="none" anchor="ctr"/>
          <a:lstStyle/>
          <a:p>
            <a:pPr>
              <a:defRPr/>
            </a:pPr>
            <a:endParaRPr lang="ja-JP" altLang="en-US">
              <a:latin typeface="+mj-ea"/>
              <a:ea typeface="+mj-ea"/>
            </a:endParaRPr>
          </a:p>
        </p:txBody>
      </p:sp>
      <p:sp>
        <p:nvSpPr>
          <p:cNvPr id="52236" name="AutoShape 16"/>
          <p:cNvSpPr>
            <a:spLocks noChangeArrowheads="1"/>
          </p:cNvSpPr>
          <p:nvPr/>
        </p:nvSpPr>
        <p:spPr bwMode="auto">
          <a:xfrm>
            <a:off x="5953125" y="3357563"/>
            <a:ext cx="279400" cy="360362"/>
          </a:xfrm>
          <a:prstGeom prst="downArrow">
            <a:avLst>
              <a:gd name="adj1" fmla="val 49056"/>
              <a:gd name="adj2" fmla="val 55974"/>
            </a:avLst>
          </a:prstGeom>
          <a:solidFill>
            <a:srgbClr val="FF99CC"/>
          </a:solidFill>
          <a:ln w="12700" algn="ctr">
            <a:solidFill>
              <a:schemeClr val="tx1"/>
            </a:solidFill>
            <a:miter lim="800000"/>
            <a:headEnd/>
            <a:tailEnd/>
          </a:ln>
        </p:spPr>
        <p:txBody>
          <a:bodyPr vert="eaVert" wrap="none" anchor="ctr"/>
          <a:lstStyle/>
          <a:p>
            <a:pPr>
              <a:defRPr/>
            </a:pPr>
            <a:endParaRPr lang="ja-JP" altLang="en-US">
              <a:latin typeface="+mj-ea"/>
              <a:ea typeface="+mj-ea"/>
            </a:endParaRPr>
          </a:p>
        </p:txBody>
      </p:sp>
      <p:sp>
        <p:nvSpPr>
          <p:cNvPr id="52237" name="AutoShape 17"/>
          <p:cNvSpPr>
            <a:spLocks noChangeArrowheads="1"/>
          </p:cNvSpPr>
          <p:nvPr/>
        </p:nvSpPr>
        <p:spPr bwMode="auto">
          <a:xfrm>
            <a:off x="8610600" y="3405188"/>
            <a:ext cx="227013" cy="381000"/>
          </a:xfrm>
          <a:prstGeom prst="downArrow">
            <a:avLst>
              <a:gd name="adj1" fmla="val 49056"/>
              <a:gd name="adj2" fmla="val 62859"/>
            </a:avLst>
          </a:prstGeom>
          <a:solidFill>
            <a:srgbClr val="FF99CC"/>
          </a:solidFill>
          <a:ln w="12700" algn="ctr">
            <a:solidFill>
              <a:schemeClr val="tx1"/>
            </a:solidFill>
            <a:miter lim="800000"/>
            <a:headEnd/>
            <a:tailEnd/>
          </a:ln>
        </p:spPr>
        <p:txBody>
          <a:bodyPr vert="eaVert" wrap="none" anchor="ctr"/>
          <a:lstStyle/>
          <a:p>
            <a:pPr>
              <a:defRPr/>
            </a:pPr>
            <a:endParaRPr lang="ja-JP" altLang="en-US">
              <a:latin typeface="+mj-ea"/>
              <a:ea typeface="+mj-ea"/>
            </a:endParaRPr>
          </a:p>
        </p:txBody>
      </p:sp>
      <p:sp>
        <p:nvSpPr>
          <p:cNvPr id="200717" name="AutoShape 18"/>
          <p:cNvSpPr>
            <a:spLocks noChangeArrowheads="1"/>
          </p:cNvSpPr>
          <p:nvPr/>
        </p:nvSpPr>
        <p:spPr bwMode="auto">
          <a:xfrm>
            <a:off x="992188" y="214313"/>
            <a:ext cx="7848600" cy="5715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a:spcBef>
                <a:spcPct val="0"/>
              </a:spcBef>
              <a:buFontTx/>
              <a:buNone/>
            </a:pPr>
            <a:r>
              <a:rPr lang="en-US" altLang="ja-JP" sz="2800" b="0">
                <a:latin typeface="HGP創英角ｺﾞｼｯｸUB" pitchFamily="50" charset="-128"/>
                <a:ea typeface="HGP創英角ｺﾞｼｯｸUB" pitchFamily="50" charset="-128"/>
              </a:rPr>
              <a:t>(</a:t>
            </a:r>
            <a:r>
              <a:rPr lang="ja-JP" altLang="en-US" sz="2800" b="0">
                <a:latin typeface="HGP創英角ｺﾞｼｯｸUB" pitchFamily="50" charset="-128"/>
                <a:ea typeface="HGP創英角ｺﾞｼｯｸUB" pitchFamily="50" charset="-128"/>
              </a:rPr>
              <a:t>４</a:t>
            </a:r>
            <a:r>
              <a:rPr lang="en-US" altLang="ja-JP" sz="2800" b="0">
                <a:latin typeface="HGP創英角ｺﾞｼｯｸUB" pitchFamily="50" charset="-128"/>
                <a:ea typeface="HGP創英角ｺﾞｼｯｸUB" pitchFamily="50" charset="-128"/>
              </a:rPr>
              <a:t>)</a:t>
            </a:r>
            <a:r>
              <a:rPr lang="ja-JP" altLang="en-US" sz="2800" b="0">
                <a:latin typeface="HGP創英角ｺﾞｼｯｸUB" pitchFamily="50" charset="-128"/>
                <a:ea typeface="HGP創英角ｺﾞｼｯｸUB" pitchFamily="50" charset="-128"/>
              </a:rPr>
              <a:t>サービス内容のチェック</a:t>
            </a:r>
          </a:p>
        </p:txBody>
      </p:sp>
      <p:sp>
        <p:nvSpPr>
          <p:cNvPr id="52239" name="Rectangle 28"/>
          <p:cNvSpPr>
            <a:spLocks noChangeArrowheads="1"/>
          </p:cNvSpPr>
          <p:nvPr/>
        </p:nvSpPr>
        <p:spPr bwMode="auto">
          <a:xfrm>
            <a:off x="609600" y="928688"/>
            <a:ext cx="466725" cy="2679700"/>
          </a:xfrm>
          <a:prstGeom prst="rect">
            <a:avLst/>
          </a:prstGeom>
          <a:solidFill>
            <a:srgbClr val="FFFF99"/>
          </a:solidFill>
          <a:ln w="9525">
            <a:solidFill>
              <a:schemeClr val="tx1"/>
            </a:solidFill>
            <a:miter lim="800000"/>
            <a:headEnd/>
            <a:tailEnd/>
          </a:ln>
        </p:spPr>
        <p:txBody>
          <a:bodyPr vert="eaVert" wrap="none" anchor="ctr"/>
          <a:lstStyle/>
          <a:p>
            <a:pPr>
              <a:defRPr/>
            </a:pPr>
            <a:r>
              <a:rPr lang="ja-JP" altLang="en-US" sz="1600" b="0" dirty="0">
                <a:latin typeface="+mj-ea"/>
                <a:ea typeface="+mj-ea"/>
              </a:rPr>
              <a:t>（１）初期面接時の状況把握</a:t>
            </a:r>
          </a:p>
        </p:txBody>
      </p:sp>
      <p:sp>
        <p:nvSpPr>
          <p:cNvPr id="52240" name="Rectangle 29"/>
          <p:cNvSpPr>
            <a:spLocks noChangeArrowheads="1"/>
          </p:cNvSpPr>
          <p:nvPr/>
        </p:nvSpPr>
        <p:spPr bwMode="auto">
          <a:xfrm>
            <a:off x="1295400" y="928688"/>
            <a:ext cx="466725" cy="2527300"/>
          </a:xfrm>
          <a:prstGeom prst="rect">
            <a:avLst/>
          </a:prstGeom>
          <a:solidFill>
            <a:srgbClr val="FFFF99"/>
          </a:solidFill>
          <a:ln w="9525">
            <a:solidFill>
              <a:schemeClr val="tx1"/>
            </a:solidFill>
            <a:miter lim="800000"/>
            <a:headEnd/>
            <a:tailEnd/>
          </a:ln>
        </p:spPr>
        <p:txBody>
          <a:bodyPr vert="eaVert" wrap="none" anchor="ctr"/>
          <a:lstStyle/>
          <a:p>
            <a:pPr>
              <a:defRPr/>
            </a:pPr>
            <a:r>
              <a:rPr lang="ja-JP" altLang="en-US" sz="1600" b="0" dirty="0">
                <a:latin typeface="+mj-ea"/>
                <a:ea typeface="+mj-ea"/>
              </a:rPr>
              <a:t>（２）アセスメント　　　　　　　</a:t>
            </a:r>
          </a:p>
        </p:txBody>
      </p:sp>
      <p:sp>
        <p:nvSpPr>
          <p:cNvPr id="52241" name="Rectangle 30"/>
          <p:cNvSpPr>
            <a:spLocks noChangeArrowheads="1"/>
          </p:cNvSpPr>
          <p:nvPr/>
        </p:nvSpPr>
        <p:spPr bwMode="auto">
          <a:xfrm>
            <a:off x="3224213" y="906463"/>
            <a:ext cx="466725" cy="2451100"/>
          </a:xfrm>
          <a:prstGeom prst="rect">
            <a:avLst/>
          </a:prstGeom>
          <a:solidFill>
            <a:srgbClr val="FFFF99"/>
          </a:solidFill>
          <a:ln w="9525">
            <a:solidFill>
              <a:schemeClr val="tx1"/>
            </a:solidFill>
            <a:miter lim="800000"/>
            <a:headEnd/>
            <a:tailEnd/>
          </a:ln>
        </p:spPr>
        <p:txBody>
          <a:bodyPr vert="eaVert" wrap="none" anchor="ctr"/>
          <a:lstStyle/>
          <a:p>
            <a:pPr>
              <a:defRPr/>
            </a:pPr>
            <a:r>
              <a:rPr lang="ja-JP" altLang="en-US" sz="1600" b="0" dirty="0">
                <a:latin typeface="+mj-ea"/>
                <a:ea typeface="+mj-ea"/>
              </a:rPr>
              <a:t>（３）個別支援計画の作成　</a:t>
            </a:r>
          </a:p>
        </p:txBody>
      </p:sp>
      <p:sp>
        <p:nvSpPr>
          <p:cNvPr id="52242" name="Rectangle 31"/>
          <p:cNvSpPr>
            <a:spLocks noChangeArrowheads="1"/>
          </p:cNvSpPr>
          <p:nvPr/>
        </p:nvSpPr>
        <p:spPr bwMode="auto">
          <a:xfrm>
            <a:off x="5486400" y="928688"/>
            <a:ext cx="466725" cy="2428875"/>
          </a:xfrm>
          <a:prstGeom prst="rect">
            <a:avLst/>
          </a:prstGeom>
          <a:solidFill>
            <a:srgbClr val="FFFF99"/>
          </a:solidFill>
          <a:ln w="9525">
            <a:solidFill>
              <a:schemeClr val="tx1"/>
            </a:solidFill>
            <a:miter lim="800000"/>
            <a:headEnd/>
            <a:tailEnd/>
          </a:ln>
        </p:spPr>
        <p:txBody>
          <a:bodyPr vert="eaVert" wrap="none" anchor="ctr"/>
          <a:lstStyle/>
          <a:p>
            <a:pPr>
              <a:spcBef>
                <a:spcPct val="50000"/>
              </a:spcBef>
              <a:defRPr/>
            </a:pPr>
            <a:r>
              <a:rPr lang="ja-JP" altLang="en-US" sz="1600" b="0" dirty="0">
                <a:latin typeface="+mj-ea"/>
                <a:ea typeface="+mj-ea"/>
              </a:rPr>
              <a:t>（４）個別支援計画の実施　</a:t>
            </a:r>
          </a:p>
        </p:txBody>
      </p:sp>
      <p:sp>
        <p:nvSpPr>
          <p:cNvPr id="52243" name="Rectangle 32"/>
          <p:cNvSpPr>
            <a:spLocks noChangeArrowheads="1"/>
          </p:cNvSpPr>
          <p:nvPr/>
        </p:nvSpPr>
        <p:spPr bwMode="auto">
          <a:xfrm>
            <a:off x="6324600" y="928688"/>
            <a:ext cx="466725" cy="2428875"/>
          </a:xfrm>
          <a:prstGeom prst="rect">
            <a:avLst/>
          </a:prstGeom>
          <a:solidFill>
            <a:srgbClr val="FFFF99"/>
          </a:solidFill>
          <a:ln w="9525">
            <a:solidFill>
              <a:schemeClr val="tx1"/>
            </a:solidFill>
            <a:miter lim="800000"/>
            <a:headEnd/>
            <a:tailEnd/>
          </a:ln>
        </p:spPr>
        <p:txBody>
          <a:bodyPr vert="eaVert" wrap="none" anchor="ctr"/>
          <a:lstStyle/>
          <a:p>
            <a:pPr>
              <a:spcBef>
                <a:spcPct val="50000"/>
              </a:spcBef>
              <a:defRPr/>
            </a:pPr>
            <a:r>
              <a:rPr lang="ja-JP" altLang="en-US" sz="1600" b="0" dirty="0">
                <a:latin typeface="+mj-ea"/>
                <a:ea typeface="+mj-ea"/>
              </a:rPr>
              <a:t>（５）中間評価と修正　　　　</a:t>
            </a:r>
          </a:p>
        </p:txBody>
      </p:sp>
      <p:sp>
        <p:nvSpPr>
          <p:cNvPr id="52244" name="Rectangle 33"/>
          <p:cNvSpPr>
            <a:spLocks noChangeArrowheads="1"/>
          </p:cNvSpPr>
          <p:nvPr/>
        </p:nvSpPr>
        <p:spPr bwMode="auto">
          <a:xfrm>
            <a:off x="8453438" y="908050"/>
            <a:ext cx="466725" cy="2449513"/>
          </a:xfrm>
          <a:prstGeom prst="rect">
            <a:avLst/>
          </a:prstGeom>
          <a:solidFill>
            <a:srgbClr val="FFFF99"/>
          </a:solidFill>
          <a:ln w="9525">
            <a:solidFill>
              <a:schemeClr val="tx1"/>
            </a:solidFill>
            <a:miter lim="800000"/>
            <a:headEnd/>
            <a:tailEnd/>
          </a:ln>
        </p:spPr>
        <p:txBody>
          <a:bodyPr vert="eaVert" wrap="none" anchor="ctr"/>
          <a:lstStyle/>
          <a:p>
            <a:pPr>
              <a:spcBef>
                <a:spcPct val="50000"/>
              </a:spcBef>
              <a:defRPr/>
            </a:pPr>
            <a:r>
              <a:rPr lang="ja-JP" altLang="en-US" sz="1600" b="0" dirty="0">
                <a:latin typeface="+mj-ea"/>
                <a:ea typeface="+mj-ea"/>
              </a:rPr>
              <a:t>（６）終期評価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AutoShape 2"/>
          <p:cNvSpPr>
            <a:spLocks noChangeArrowheads="1"/>
          </p:cNvSpPr>
          <p:nvPr/>
        </p:nvSpPr>
        <p:spPr bwMode="auto">
          <a:xfrm>
            <a:off x="560388" y="2133600"/>
            <a:ext cx="9001125" cy="1581150"/>
          </a:xfrm>
          <a:prstGeom prst="rtTriangle">
            <a:avLst/>
          </a:prstGeom>
          <a:gradFill rotWithShape="1">
            <a:gsLst>
              <a:gs pos="0">
                <a:srgbClr val="FFFFE9"/>
              </a:gs>
              <a:gs pos="100000">
                <a:srgbClr val="FFFFB9"/>
              </a:gs>
            </a:gsLst>
            <a:lin ang="5400000" scaled="1"/>
          </a:gra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lIns="74295" tIns="8890" rIns="74295" bIns="8890"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buFontTx/>
              <a:buNone/>
            </a:pPr>
            <a:endParaRPr lang="ja-JP" altLang="en-US" sz="1600" b="0">
              <a:solidFill>
                <a:srgbClr val="000000"/>
              </a:solidFill>
            </a:endParaRPr>
          </a:p>
        </p:txBody>
      </p:sp>
      <p:sp>
        <p:nvSpPr>
          <p:cNvPr id="202755" name="Rectangle 3"/>
          <p:cNvSpPr>
            <a:spLocks noGrp="1" noChangeArrowheads="1"/>
          </p:cNvSpPr>
          <p:nvPr>
            <p:ph type="ctrTitle"/>
          </p:nvPr>
        </p:nvSpPr>
        <p:spPr>
          <a:xfrm>
            <a:off x="704850" y="2492375"/>
            <a:ext cx="8420100" cy="1011238"/>
          </a:xfrm>
        </p:spPr>
        <p:txBody>
          <a:bodyPr/>
          <a:lstStyle/>
          <a:p>
            <a:pPr eaLnBrk="1" hangingPunct="1"/>
            <a:r>
              <a:rPr lang="ja-JP" altLang="en-US" smtClean="0">
                <a:latin typeface="HGP創英角ﾎﾟｯﾌﾟ体" pitchFamily="50" charset="-128"/>
                <a:ea typeface="HGP創英角ﾎﾟｯﾌﾟ体" pitchFamily="50" charset="-128"/>
              </a:rPr>
              <a:t>サービスの評価</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4"/>
          <p:cNvSpPr>
            <a:spLocks noChangeArrowheads="1"/>
          </p:cNvSpPr>
          <p:nvPr/>
        </p:nvSpPr>
        <p:spPr bwMode="auto">
          <a:xfrm>
            <a:off x="658813" y="1268413"/>
            <a:ext cx="2736850" cy="387350"/>
          </a:xfrm>
          <a:prstGeom prst="rect">
            <a:avLst/>
          </a:prstGeom>
          <a:solidFill>
            <a:srgbClr val="CCECFF"/>
          </a:solidFill>
          <a:ln w="12700" algn="ctr">
            <a:solidFill>
              <a:schemeClr val="tx1"/>
            </a:solidFill>
            <a:miter lim="800000"/>
            <a:headEnd/>
            <a:tailEnd/>
          </a:ln>
        </p:spPr>
        <p:txBody>
          <a:bodyPr lIns="74281" tIns="8889" rIns="74281" bIns="8889"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0">
                <a:solidFill>
                  <a:srgbClr val="000000"/>
                </a:solidFill>
              </a:rPr>
              <a:t>評価の項目</a:t>
            </a:r>
            <a:r>
              <a:rPr lang="ja-JP" altLang="en-US" sz="2400">
                <a:solidFill>
                  <a:srgbClr val="000000"/>
                </a:solidFill>
              </a:rPr>
              <a:t> </a:t>
            </a:r>
          </a:p>
        </p:txBody>
      </p:sp>
      <p:sp>
        <p:nvSpPr>
          <p:cNvPr id="204803" name="Rectangle 5"/>
          <p:cNvSpPr>
            <a:spLocks noChangeArrowheads="1"/>
          </p:cNvSpPr>
          <p:nvPr/>
        </p:nvSpPr>
        <p:spPr bwMode="auto">
          <a:xfrm>
            <a:off x="3540125" y="1268413"/>
            <a:ext cx="5688013" cy="387350"/>
          </a:xfrm>
          <a:prstGeom prst="rect">
            <a:avLst/>
          </a:prstGeom>
          <a:solidFill>
            <a:srgbClr val="CCECFF"/>
          </a:solidFill>
          <a:ln w="12700" algn="ctr">
            <a:solidFill>
              <a:schemeClr val="tx1"/>
            </a:solidFill>
            <a:miter lim="800000"/>
            <a:headEnd/>
            <a:tailEnd/>
          </a:ln>
        </p:spPr>
        <p:txBody>
          <a:bodyPr lIns="74281" tIns="8889" rIns="74281" bIns="8889"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2400" b="0">
                <a:solidFill>
                  <a:srgbClr val="000000"/>
                </a:solidFill>
              </a:rPr>
              <a:t>評価の基準 </a:t>
            </a:r>
          </a:p>
        </p:txBody>
      </p:sp>
      <p:sp>
        <p:nvSpPr>
          <p:cNvPr id="204804" name="Rectangle 6"/>
          <p:cNvSpPr>
            <a:spLocks noChangeArrowheads="1"/>
          </p:cNvSpPr>
          <p:nvPr/>
        </p:nvSpPr>
        <p:spPr bwMode="auto">
          <a:xfrm>
            <a:off x="661988" y="1725613"/>
            <a:ext cx="2738437" cy="1441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en-US" altLang="ja-JP" sz="2000" b="0">
              <a:solidFill>
                <a:srgbClr val="000000"/>
              </a:solidFill>
            </a:endParaRPr>
          </a:p>
          <a:p>
            <a:pPr eaLnBrk="1" hangingPunct="1">
              <a:spcBef>
                <a:spcPct val="0"/>
              </a:spcBef>
              <a:buFontTx/>
              <a:buNone/>
            </a:pPr>
            <a:r>
              <a:rPr lang="ja-JP" altLang="en-US" sz="2000" b="0">
                <a:solidFill>
                  <a:srgbClr val="000000"/>
                </a:solidFill>
              </a:rPr>
              <a:t>１．質の高いサービスの提供</a:t>
            </a:r>
          </a:p>
          <a:p>
            <a:pPr eaLnBrk="1" hangingPunct="1">
              <a:spcBef>
                <a:spcPct val="0"/>
              </a:spcBef>
              <a:buFontTx/>
              <a:buNone/>
            </a:pPr>
            <a:endParaRPr lang="en-US" altLang="ja-JP" sz="2000" b="0">
              <a:solidFill>
                <a:srgbClr val="000000"/>
              </a:solidFill>
            </a:endParaRPr>
          </a:p>
        </p:txBody>
      </p:sp>
      <p:sp>
        <p:nvSpPr>
          <p:cNvPr id="204805" name="Rectangle 7"/>
          <p:cNvSpPr>
            <a:spLocks noChangeArrowheads="1"/>
          </p:cNvSpPr>
          <p:nvPr/>
        </p:nvSpPr>
        <p:spPr bwMode="auto">
          <a:xfrm>
            <a:off x="3544888" y="1725613"/>
            <a:ext cx="5688012" cy="14414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000"/>
              </a:lnSpc>
              <a:spcBef>
                <a:spcPct val="0"/>
              </a:spcBef>
              <a:buFontTx/>
              <a:buNone/>
            </a:pPr>
            <a:r>
              <a:rPr lang="en-US" altLang="ja-JP" sz="1800" b="0">
                <a:solidFill>
                  <a:srgbClr val="000000"/>
                </a:solidFill>
              </a:rPr>
              <a:t>①</a:t>
            </a:r>
            <a:r>
              <a:rPr lang="ja-JP" altLang="en-US" sz="1800" b="0">
                <a:solidFill>
                  <a:srgbClr val="000000"/>
                </a:solidFill>
              </a:rPr>
              <a:t>利用者の到達目標達成度</a:t>
            </a:r>
          </a:p>
          <a:p>
            <a:pPr eaLnBrk="1" hangingPunct="1">
              <a:lnSpc>
                <a:spcPts val="2000"/>
              </a:lnSpc>
              <a:spcBef>
                <a:spcPct val="0"/>
              </a:spcBef>
              <a:buFontTx/>
              <a:buNone/>
            </a:pPr>
            <a:r>
              <a:rPr lang="ja-JP" altLang="en-US" sz="1800" b="0">
                <a:solidFill>
                  <a:srgbClr val="000000"/>
                </a:solidFill>
              </a:rPr>
              <a:t>②利用者や家族の満足度</a:t>
            </a:r>
          </a:p>
          <a:p>
            <a:pPr eaLnBrk="1" hangingPunct="1">
              <a:lnSpc>
                <a:spcPts val="2000"/>
              </a:lnSpc>
              <a:spcBef>
                <a:spcPct val="0"/>
              </a:spcBef>
              <a:buFontTx/>
              <a:buNone/>
            </a:pPr>
            <a:r>
              <a:rPr lang="ja-JP" altLang="en-US" sz="1800" b="0">
                <a:solidFill>
                  <a:srgbClr val="000000"/>
                </a:solidFill>
              </a:rPr>
              <a:t>③サービス管理責任者自身の自己評価の導入</a:t>
            </a:r>
          </a:p>
          <a:p>
            <a:pPr eaLnBrk="1" hangingPunct="1">
              <a:lnSpc>
                <a:spcPts val="2000"/>
              </a:lnSpc>
              <a:spcBef>
                <a:spcPct val="0"/>
              </a:spcBef>
              <a:buFontTx/>
              <a:buNone/>
            </a:pPr>
            <a:r>
              <a:rPr lang="ja-JP" altLang="en-US" sz="1800" b="0">
                <a:solidFill>
                  <a:srgbClr val="000000"/>
                </a:solidFill>
              </a:rPr>
              <a:t>④苦情解決件数　</a:t>
            </a:r>
            <a:endParaRPr lang="en-US" altLang="ja-JP" sz="1800" b="0">
              <a:solidFill>
                <a:srgbClr val="000000"/>
              </a:solidFill>
            </a:endParaRPr>
          </a:p>
          <a:p>
            <a:pPr eaLnBrk="1" hangingPunct="1">
              <a:lnSpc>
                <a:spcPts val="2000"/>
              </a:lnSpc>
              <a:spcBef>
                <a:spcPct val="0"/>
              </a:spcBef>
              <a:buFontTx/>
              <a:buNone/>
            </a:pPr>
            <a:r>
              <a:rPr lang="ja-JP" altLang="en-US" sz="1800" b="0">
                <a:solidFill>
                  <a:srgbClr val="000000"/>
                </a:solidFill>
              </a:rPr>
              <a:t>⑤質の第三者評価の導入</a:t>
            </a:r>
          </a:p>
        </p:txBody>
      </p:sp>
      <p:sp>
        <p:nvSpPr>
          <p:cNvPr id="204806" name="Rectangle 8"/>
          <p:cNvSpPr>
            <a:spLocks noChangeArrowheads="1"/>
          </p:cNvSpPr>
          <p:nvPr/>
        </p:nvSpPr>
        <p:spPr bwMode="auto">
          <a:xfrm>
            <a:off x="663575" y="3238500"/>
            <a:ext cx="2736850" cy="216058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endParaRPr lang="en-US" altLang="ja-JP" sz="2000" b="0">
              <a:solidFill>
                <a:srgbClr val="000000"/>
              </a:solidFill>
            </a:endParaRPr>
          </a:p>
          <a:p>
            <a:pPr eaLnBrk="1" hangingPunct="1">
              <a:spcBef>
                <a:spcPct val="0"/>
              </a:spcBef>
              <a:buFontTx/>
              <a:buNone/>
            </a:pPr>
            <a:r>
              <a:rPr lang="ja-JP" altLang="en-US" sz="2000" b="0">
                <a:solidFill>
                  <a:srgbClr val="000000"/>
                </a:solidFill>
              </a:rPr>
              <a:t>２．事業の推進・効率化</a:t>
            </a:r>
          </a:p>
          <a:p>
            <a:pPr eaLnBrk="1" hangingPunct="1">
              <a:spcBef>
                <a:spcPct val="0"/>
              </a:spcBef>
              <a:buFontTx/>
              <a:buNone/>
            </a:pPr>
            <a:endParaRPr lang="en-US" altLang="ja-JP" sz="2000" b="0">
              <a:solidFill>
                <a:srgbClr val="000000"/>
              </a:solidFill>
            </a:endParaRPr>
          </a:p>
        </p:txBody>
      </p:sp>
      <p:sp>
        <p:nvSpPr>
          <p:cNvPr id="204807" name="Rectangle 9"/>
          <p:cNvSpPr>
            <a:spLocks noChangeArrowheads="1"/>
          </p:cNvSpPr>
          <p:nvPr/>
        </p:nvSpPr>
        <p:spPr bwMode="auto">
          <a:xfrm>
            <a:off x="665163" y="5470525"/>
            <a:ext cx="2735262" cy="12954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2000" b="0">
                <a:solidFill>
                  <a:srgbClr val="000000"/>
                </a:solidFill>
                <a:latin typeface="ＭＳ Ｐゴシック" charset="-128"/>
              </a:rPr>
              <a:t>３．人材の育成・強化</a:t>
            </a:r>
          </a:p>
        </p:txBody>
      </p:sp>
      <p:sp>
        <p:nvSpPr>
          <p:cNvPr id="204808" name="Rectangle 10"/>
          <p:cNvSpPr>
            <a:spLocks noChangeArrowheads="1"/>
          </p:cNvSpPr>
          <p:nvPr/>
        </p:nvSpPr>
        <p:spPr bwMode="auto">
          <a:xfrm>
            <a:off x="3544888" y="5470525"/>
            <a:ext cx="5689600" cy="12954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lnSpc>
                <a:spcPts val="2000"/>
              </a:lnSpc>
              <a:buFontTx/>
              <a:buNone/>
            </a:pPr>
            <a:r>
              <a:rPr lang="en-US" altLang="ja-JP" sz="1800" b="0">
                <a:solidFill>
                  <a:srgbClr val="000000"/>
                </a:solidFill>
              </a:rPr>
              <a:t>①</a:t>
            </a:r>
            <a:r>
              <a:rPr lang="ja-JP" altLang="en-US" sz="1800" b="0">
                <a:solidFill>
                  <a:srgbClr val="000000"/>
                </a:solidFill>
              </a:rPr>
              <a:t>資格取得の促進　（キャリアアップ）による有資格者数</a:t>
            </a:r>
            <a:endParaRPr lang="en-US" altLang="ja-JP" sz="1800" b="0">
              <a:solidFill>
                <a:srgbClr val="000000"/>
              </a:solidFill>
            </a:endParaRPr>
          </a:p>
          <a:p>
            <a:pPr eaLnBrk="1" hangingPunct="1">
              <a:lnSpc>
                <a:spcPts val="2000"/>
              </a:lnSpc>
              <a:buFontTx/>
              <a:buNone/>
            </a:pPr>
            <a:r>
              <a:rPr lang="ja-JP" altLang="en-US" sz="1800" b="0">
                <a:solidFill>
                  <a:srgbClr val="000000"/>
                </a:solidFill>
              </a:rPr>
              <a:t>②職員育成（</a:t>
            </a:r>
            <a:r>
              <a:rPr lang="ja-JP" altLang="en-US" sz="1800" b="0">
                <a:solidFill>
                  <a:srgbClr val="C00000"/>
                </a:solidFill>
              </a:rPr>
              <a:t>ＯＦＦ</a:t>
            </a:r>
            <a:r>
              <a:rPr lang="en-US" altLang="ja-JP" sz="1800" b="0">
                <a:solidFill>
                  <a:srgbClr val="C00000"/>
                </a:solidFill>
              </a:rPr>
              <a:t>-</a:t>
            </a:r>
            <a:r>
              <a:rPr lang="ja-JP" altLang="en-US" sz="1800" b="0">
                <a:solidFill>
                  <a:srgbClr val="C00000"/>
                </a:solidFill>
              </a:rPr>
              <a:t>ＪＴ</a:t>
            </a:r>
            <a:r>
              <a:rPr lang="ja-JP" altLang="en-US" sz="1800" b="0">
                <a:solidFill>
                  <a:srgbClr val="000000"/>
                </a:solidFill>
              </a:rPr>
              <a:t>）プログラムの有無、外部研修会等への参加・発表件数、ＯＪＴ</a:t>
            </a:r>
            <a:r>
              <a:rPr lang="ja-JP" altLang="en-US" sz="1800" b="0">
                <a:solidFill>
                  <a:srgbClr val="C00000"/>
                </a:solidFill>
              </a:rPr>
              <a:t>の実施</a:t>
            </a:r>
            <a:r>
              <a:rPr lang="ja-JP" altLang="en-US" sz="1800" b="0">
                <a:solidFill>
                  <a:srgbClr val="000000"/>
                </a:solidFill>
              </a:rPr>
              <a:t>件数（時間）</a:t>
            </a:r>
          </a:p>
          <a:p>
            <a:pPr eaLnBrk="1" hangingPunct="1">
              <a:lnSpc>
                <a:spcPts val="2000"/>
              </a:lnSpc>
              <a:buFontTx/>
              <a:buNone/>
            </a:pPr>
            <a:r>
              <a:rPr lang="ja-JP" altLang="en-US" sz="1800" b="0">
                <a:solidFill>
                  <a:srgbClr val="000000"/>
                </a:solidFill>
              </a:rPr>
              <a:t>③職員間の良好なコミニュケーション</a:t>
            </a:r>
          </a:p>
        </p:txBody>
      </p:sp>
      <p:sp>
        <p:nvSpPr>
          <p:cNvPr id="204809" name="Rectangle 11"/>
          <p:cNvSpPr>
            <a:spLocks noChangeArrowheads="1"/>
          </p:cNvSpPr>
          <p:nvPr/>
        </p:nvSpPr>
        <p:spPr bwMode="auto">
          <a:xfrm>
            <a:off x="3544888" y="3238500"/>
            <a:ext cx="5688012" cy="2160588"/>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nchor="ctr"/>
          <a:lstStyle>
            <a:lvl1pPr>
              <a:spcBef>
                <a:spcPct val="20000"/>
              </a:spcBef>
              <a:buChar char="•"/>
              <a:tabLst>
                <a:tab pos="263525" algn="l"/>
              </a:tabLst>
              <a:defRPr kumimoji="1" sz="3200">
                <a:solidFill>
                  <a:schemeClr val="tx1"/>
                </a:solidFill>
                <a:latin typeface="Arial" charset="0"/>
                <a:ea typeface="ＭＳ Ｐゴシック" charset="-128"/>
              </a:defRPr>
            </a:lvl1pPr>
            <a:lvl2pPr marL="742950" indent="-285750">
              <a:spcBef>
                <a:spcPct val="20000"/>
              </a:spcBef>
              <a:buChar char="–"/>
              <a:tabLst>
                <a:tab pos="263525" algn="l"/>
              </a:tabLst>
              <a:defRPr kumimoji="1" sz="2800">
                <a:solidFill>
                  <a:schemeClr val="tx1"/>
                </a:solidFill>
                <a:latin typeface="Arial" charset="0"/>
                <a:ea typeface="ＭＳ Ｐゴシック" charset="-128"/>
              </a:defRPr>
            </a:lvl2pPr>
            <a:lvl3pPr marL="1143000" indent="-228600">
              <a:spcBef>
                <a:spcPct val="20000"/>
              </a:spcBef>
              <a:buChar char="•"/>
              <a:tabLst>
                <a:tab pos="263525" algn="l"/>
              </a:tabLst>
              <a:defRPr kumimoji="1" sz="2400">
                <a:solidFill>
                  <a:schemeClr val="tx1"/>
                </a:solidFill>
                <a:latin typeface="Arial" charset="0"/>
                <a:ea typeface="ＭＳ Ｐゴシック" charset="-128"/>
              </a:defRPr>
            </a:lvl3pPr>
            <a:lvl4pPr marL="1600200" indent="-228600">
              <a:spcBef>
                <a:spcPct val="20000"/>
              </a:spcBef>
              <a:buChar char="–"/>
              <a:tabLst>
                <a:tab pos="263525" algn="l"/>
              </a:tabLst>
              <a:defRPr kumimoji="1" sz="2000">
                <a:solidFill>
                  <a:schemeClr val="tx1"/>
                </a:solidFill>
                <a:latin typeface="Arial" charset="0"/>
                <a:ea typeface="ＭＳ Ｐゴシック" charset="-128"/>
              </a:defRPr>
            </a:lvl4pPr>
            <a:lvl5pPr marL="2057400" indent="-228600">
              <a:spcBef>
                <a:spcPct val="20000"/>
              </a:spcBef>
              <a:buChar char="»"/>
              <a:tabLst>
                <a:tab pos="263525" algn="l"/>
              </a:tabLst>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tabLst>
                <a:tab pos="263525" algn="l"/>
              </a:tabLst>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tabLst>
                <a:tab pos="263525" algn="l"/>
              </a:tabLst>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tabLst>
                <a:tab pos="263525" algn="l"/>
              </a:tabLst>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tabLst>
                <a:tab pos="263525" algn="l"/>
              </a:tabLst>
              <a:defRPr kumimoji="1" sz="2000">
                <a:solidFill>
                  <a:schemeClr val="tx1"/>
                </a:solidFill>
                <a:latin typeface="Arial" charset="0"/>
                <a:ea typeface="ＭＳ Ｐゴシック" charset="-128"/>
              </a:defRPr>
            </a:lvl9pPr>
          </a:lstStyle>
          <a:p>
            <a:pPr eaLnBrk="1" hangingPunct="1">
              <a:lnSpc>
                <a:spcPts val="2000"/>
              </a:lnSpc>
              <a:buFontTx/>
              <a:buNone/>
            </a:pPr>
            <a:r>
              <a:rPr lang="en-US" altLang="ja-JP" sz="1800" b="0">
                <a:solidFill>
                  <a:srgbClr val="000000"/>
                </a:solidFill>
              </a:rPr>
              <a:t>①</a:t>
            </a:r>
            <a:r>
              <a:rPr lang="ja-JP" altLang="en-US" sz="1800" b="0">
                <a:solidFill>
                  <a:srgbClr val="000000"/>
                </a:solidFill>
              </a:rPr>
              <a:t>地域や就労系事業へ移行した利用者数、定着率</a:t>
            </a:r>
          </a:p>
          <a:p>
            <a:pPr eaLnBrk="1" hangingPunct="1">
              <a:lnSpc>
                <a:spcPts val="2000"/>
              </a:lnSpc>
              <a:buFontTx/>
              <a:buNone/>
            </a:pPr>
            <a:r>
              <a:rPr lang="ja-JP" altLang="en-US" sz="1800" b="0">
                <a:solidFill>
                  <a:srgbClr val="000000"/>
                </a:solidFill>
              </a:rPr>
              <a:t>②利用者数の増減、サービス利用期間</a:t>
            </a:r>
          </a:p>
          <a:p>
            <a:pPr eaLnBrk="1" hangingPunct="1">
              <a:lnSpc>
                <a:spcPts val="2000"/>
              </a:lnSpc>
              <a:buFontTx/>
              <a:buNone/>
            </a:pPr>
            <a:r>
              <a:rPr lang="ja-JP" altLang="en-US" sz="1800" b="0">
                <a:solidFill>
                  <a:srgbClr val="000000"/>
                </a:solidFill>
              </a:rPr>
              <a:t>③リーダーシップの発揮</a:t>
            </a:r>
          </a:p>
          <a:p>
            <a:pPr eaLnBrk="1" hangingPunct="1">
              <a:lnSpc>
                <a:spcPts val="2000"/>
              </a:lnSpc>
              <a:buFontTx/>
              <a:buNone/>
            </a:pPr>
            <a:r>
              <a:rPr lang="ja-JP" altLang="en-US" sz="1800" b="0">
                <a:solidFill>
                  <a:srgbClr val="000000"/>
                </a:solidFill>
              </a:rPr>
              <a:t>④効率的な支援会議の運営</a:t>
            </a:r>
          </a:p>
          <a:p>
            <a:pPr eaLnBrk="1" hangingPunct="1">
              <a:lnSpc>
                <a:spcPts val="2000"/>
              </a:lnSpc>
              <a:buFontTx/>
              <a:buNone/>
            </a:pPr>
            <a:r>
              <a:rPr lang="ja-JP" altLang="en-US" sz="1800" b="0">
                <a:solidFill>
                  <a:srgbClr val="000000"/>
                </a:solidFill>
              </a:rPr>
              <a:t>⑤地域関係機関との円滑な連絡調整（地域自立支援協議会の活用度）</a:t>
            </a:r>
            <a:endParaRPr lang="en-US" altLang="ja-JP" sz="1800" b="0">
              <a:solidFill>
                <a:srgbClr val="000000"/>
              </a:solidFill>
            </a:endParaRPr>
          </a:p>
          <a:p>
            <a:pPr eaLnBrk="1" hangingPunct="1">
              <a:lnSpc>
                <a:spcPts val="2000"/>
              </a:lnSpc>
              <a:buFontTx/>
              <a:buNone/>
            </a:pPr>
            <a:r>
              <a:rPr lang="ja-JP" altLang="en-US" sz="1800" b="0">
                <a:solidFill>
                  <a:srgbClr val="000000"/>
                </a:solidFill>
              </a:rPr>
              <a:t>⑥事業所、利用者と社会資源との関係図の作成</a:t>
            </a:r>
          </a:p>
        </p:txBody>
      </p:sp>
      <p:sp>
        <p:nvSpPr>
          <p:cNvPr id="204810" name="AutoShape 6"/>
          <p:cNvSpPr>
            <a:spLocks noChangeArrowheads="1"/>
          </p:cNvSpPr>
          <p:nvPr/>
        </p:nvSpPr>
        <p:spPr bwMode="auto">
          <a:xfrm>
            <a:off x="314325" y="411163"/>
            <a:ext cx="9145588" cy="6429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a:solidFill>
                  <a:srgbClr val="A50021"/>
                </a:solidFill>
              </a:rPr>
              <a:t>（１）サービスの評価基準（例示）</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6" descr="KF24_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8" y="4143375"/>
            <a:ext cx="27559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1" name="Picture 7" descr="KF25_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0925" y="5084763"/>
            <a:ext cx="1941513"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2" name="Picture 8" descr="KF01_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4857750"/>
            <a:ext cx="3092450"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3" name="AutoShape 9"/>
          <p:cNvSpPr>
            <a:spLocks noChangeArrowheads="1"/>
          </p:cNvSpPr>
          <p:nvPr/>
        </p:nvSpPr>
        <p:spPr bwMode="auto">
          <a:xfrm>
            <a:off x="7545388" y="4437063"/>
            <a:ext cx="1971675" cy="414337"/>
          </a:xfrm>
          <a:prstGeom prst="wedgeEllipseCallout">
            <a:avLst>
              <a:gd name="adj1" fmla="val -16829"/>
              <a:gd name="adj2" fmla="val 104338"/>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助言・指導</a:t>
            </a:r>
          </a:p>
        </p:txBody>
      </p:sp>
      <p:sp>
        <p:nvSpPr>
          <p:cNvPr id="206854" name="AutoShape 10"/>
          <p:cNvSpPr>
            <a:spLocks noChangeArrowheads="1"/>
          </p:cNvSpPr>
          <p:nvPr/>
        </p:nvSpPr>
        <p:spPr bwMode="auto">
          <a:xfrm>
            <a:off x="3881438" y="4357688"/>
            <a:ext cx="2722562" cy="442912"/>
          </a:xfrm>
          <a:prstGeom prst="ribbon2">
            <a:avLst>
              <a:gd name="adj1" fmla="val 33333"/>
              <a:gd name="adj2" fmla="val 70009"/>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会　議</a:t>
            </a:r>
          </a:p>
        </p:txBody>
      </p:sp>
      <p:sp>
        <p:nvSpPr>
          <p:cNvPr id="206855" name="AutoShape 11"/>
          <p:cNvSpPr>
            <a:spLocks noChangeArrowheads="1"/>
          </p:cNvSpPr>
          <p:nvPr/>
        </p:nvSpPr>
        <p:spPr bwMode="auto">
          <a:xfrm>
            <a:off x="1641475" y="6165850"/>
            <a:ext cx="1439863" cy="442913"/>
          </a:xfrm>
          <a:prstGeom prst="upArrowCallout">
            <a:avLst>
              <a:gd name="adj1" fmla="val 81272"/>
              <a:gd name="adj2" fmla="val 81272"/>
              <a:gd name="adj3" fmla="val 16667"/>
              <a:gd name="adj4" fmla="val 66667"/>
            </a:avLst>
          </a:prstGeom>
          <a:solidFill>
            <a:schemeClr val="bg1"/>
          </a:solidFill>
          <a:ln w="12700" algn="ctr">
            <a:solidFill>
              <a:schemeClr val="tx1"/>
            </a:solidFill>
            <a:miter lim="800000"/>
            <a:headEnd/>
            <a:tailEnd/>
          </a:ln>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状態の把握</a:t>
            </a:r>
          </a:p>
        </p:txBody>
      </p:sp>
      <p:sp>
        <p:nvSpPr>
          <p:cNvPr id="206856" name="Rectangle 13"/>
          <p:cNvSpPr>
            <a:spLocks noGrp="1" noChangeArrowheads="1"/>
          </p:cNvSpPr>
          <p:nvPr>
            <p:ph type="body" idx="1"/>
          </p:nvPr>
        </p:nvSpPr>
        <p:spPr>
          <a:xfrm>
            <a:off x="415925" y="1196975"/>
            <a:ext cx="8915400" cy="2808288"/>
          </a:xfrm>
        </p:spPr>
        <p:txBody>
          <a:bodyPr/>
          <a:lstStyle/>
          <a:p>
            <a:pPr eaLnBrk="1" hangingPunct="1"/>
            <a:r>
              <a:rPr lang="ja-JP" altLang="en-US" sz="2000" smtClean="0"/>
              <a:t>まず、各サービス提供職員のアセスメント結果等を通じて、利用者の現在の状態を把握する。（助言・指導の根拠を持つ。）</a:t>
            </a:r>
          </a:p>
          <a:p>
            <a:pPr eaLnBrk="1" hangingPunct="1"/>
            <a:r>
              <a:rPr lang="ja-JP" altLang="en-US" sz="2000" smtClean="0"/>
              <a:t>各サービス内容を相互に活かしあえるよう、サービス全体を眺めて適切なマネジメントを行う。その際、リスクマネジメントの観点も必要。</a:t>
            </a:r>
          </a:p>
          <a:p>
            <a:pPr eaLnBrk="1" hangingPunct="1"/>
            <a:r>
              <a:rPr lang="ja-JP" altLang="en-US" sz="2000" smtClean="0"/>
              <a:t>その上で各サービス提供職員の支援内容をチェックし、利用者がエンパワメントできるよう、適切な助言・指導を行うことが重要。</a:t>
            </a:r>
          </a:p>
          <a:p>
            <a:pPr eaLnBrk="1" hangingPunct="1"/>
            <a:r>
              <a:rPr lang="ja-JP" altLang="en-US" sz="2000" smtClean="0"/>
              <a:t>各サービス提供職員の意思統一を図るため、定期的（少なくとも３ヶ月に１回）、又は必要に応じて、適時会議等を企画運営する。</a:t>
            </a:r>
          </a:p>
        </p:txBody>
      </p:sp>
      <p:sp>
        <p:nvSpPr>
          <p:cNvPr id="206857" name="AutoShape 6"/>
          <p:cNvSpPr>
            <a:spLocks noChangeArrowheads="1"/>
          </p:cNvSpPr>
          <p:nvPr/>
        </p:nvSpPr>
        <p:spPr bwMode="auto">
          <a:xfrm>
            <a:off x="366713" y="115888"/>
            <a:ext cx="9145587" cy="6429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a:solidFill>
                  <a:srgbClr val="A50021"/>
                </a:solidFill>
              </a:rPr>
              <a:t>（２）サービス管理責任者の役割と確認</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AutoShape 2"/>
          <p:cNvSpPr>
            <a:spLocks noChangeArrowheads="1"/>
          </p:cNvSpPr>
          <p:nvPr/>
        </p:nvSpPr>
        <p:spPr bwMode="auto">
          <a:xfrm>
            <a:off x="3944938" y="3716338"/>
            <a:ext cx="3311525" cy="2736850"/>
          </a:xfrm>
          <a:prstGeom prst="cloudCallout">
            <a:avLst>
              <a:gd name="adj1" fmla="val 69440"/>
              <a:gd name="adj2" fmla="val -4870"/>
            </a:avLst>
          </a:prstGeom>
          <a:solidFill>
            <a:schemeClr val="accent1"/>
          </a:solidFill>
          <a:ln w="12700">
            <a:solidFill>
              <a:srgbClr val="FF9900"/>
            </a:solidFill>
            <a:round/>
            <a:headEnd/>
            <a:tailEnd/>
          </a:ln>
        </p:spPr>
        <p:txBody>
          <a:bodyPr lIns="74281" tIns="8889" rIns="74281" bIns="8889"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endParaRPr lang="ja-JP" altLang="ja-JP" sz="1800">
              <a:solidFill>
                <a:srgbClr val="000000"/>
              </a:solidFill>
            </a:endParaRPr>
          </a:p>
        </p:txBody>
      </p:sp>
      <p:pic>
        <p:nvPicPr>
          <p:cNvPr id="208899" name="Picture 4" descr="KF14_02"/>
          <p:cNvPicPr>
            <a:picLocks noChangeAspect="1" noChangeArrowheads="1"/>
          </p:cNvPicPr>
          <p:nvPr/>
        </p:nvPicPr>
        <p:blipFill>
          <a:blip r:embed="rId3" cstate="print">
            <a:extLst>
              <a:ext uri="{28A0092B-C50C-407E-A947-70E740481C1C}">
                <a14:useLocalDpi xmlns:a14="http://schemas.microsoft.com/office/drawing/2010/main" val="0"/>
              </a:ext>
            </a:extLst>
          </a:blip>
          <a:srcRect l="23943" b="24948"/>
          <a:stretch>
            <a:fillRect/>
          </a:stretch>
        </p:blipFill>
        <p:spPr bwMode="auto">
          <a:xfrm>
            <a:off x="1281113" y="4941888"/>
            <a:ext cx="1598612"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0" name="Picture 5" descr="KF37_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05300" y="5229225"/>
            <a:ext cx="6921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1" name="Picture 6" descr="KF37_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8538" y="4437063"/>
            <a:ext cx="5572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2" name="Picture 7" descr="KF36_0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40338" y="5300663"/>
            <a:ext cx="83661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3" name="Picture 8" descr="KF15_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16600" y="4076700"/>
            <a:ext cx="936625"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4" name="Picture 9" descr="KF16_0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54863" y="4805363"/>
            <a:ext cx="23050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5" name="AutoShape 10"/>
          <p:cNvSpPr>
            <a:spLocks noChangeArrowheads="1"/>
          </p:cNvSpPr>
          <p:nvPr/>
        </p:nvSpPr>
        <p:spPr bwMode="auto">
          <a:xfrm>
            <a:off x="200025" y="4581525"/>
            <a:ext cx="1971675" cy="414338"/>
          </a:xfrm>
          <a:prstGeom prst="wedgeEllipseCallout">
            <a:avLst>
              <a:gd name="adj1" fmla="val 16023"/>
              <a:gd name="adj2" fmla="val 90000"/>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困ったな～</a:t>
            </a:r>
          </a:p>
        </p:txBody>
      </p:sp>
      <p:sp>
        <p:nvSpPr>
          <p:cNvPr id="208906" name="AutoShape 11"/>
          <p:cNvSpPr>
            <a:spLocks noChangeArrowheads="1"/>
          </p:cNvSpPr>
          <p:nvPr/>
        </p:nvSpPr>
        <p:spPr bwMode="auto">
          <a:xfrm>
            <a:off x="1065213" y="4221163"/>
            <a:ext cx="2073275" cy="327025"/>
          </a:xfrm>
          <a:prstGeom prst="roundRect">
            <a:avLst>
              <a:gd name="adj" fmla="val 16667"/>
            </a:avLst>
          </a:prstGeom>
          <a:solidFill>
            <a:schemeClr val="bg1"/>
          </a:solidFill>
          <a:ln w="12700" algn="ctr">
            <a:solidFill>
              <a:schemeClr val="tx1"/>
            </a:solidFill>
            <a:round/>
            <a:headEnd/>
            <a:tailEnd/>
          </a:ln>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利用者の意向把握</a:t>
            </a:r>
          </a:p>
        </p:txBody>
      </p:sp>
      <p:sp>
        <p:nvSpPr>
          <p:cNvPr id="208907" name="AutoShape 12"/>
          <p:cNvSpPr>
            <a:spLocks noChangeArrowheads="1"/>
          </p:cNvSpPr>
          <p:nvPr/>
        </p:nvSpPr>
        <p:spPr bwMode="auto">
          <a:xfrm>
            <a:off x="6969125" y="4076700"/>
            <a:ext cx="2520950" cy="336550"/>
          </a:xfrm>
          <a:prstGeom prst="roundRect">
            <a:avLst>
              <a:gd name="adj" fmla="val 16667"/>
            </a:avLst>
          </a:prstGeom>
          <a:solidFill>
            <a:schemeClr val="bg1"/>
          </a:solidFill>
          <a:ln w="12700" algn="ctr">
            <a:solidFill>
              <a:schemeClr val="tx1"/>
            </a:solidFill>
            <a:round/>
            <a:headEnd/>
            <a:tailEnd/>
          </a:ln>
        </p:spPr>
        <p:txBody>
          <a:bodyPr lIns="74281" tIns="8889" rIns="74281" bIns="8889">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50000"/>
              </a:spcBef>
              <a:buFontTx/>
              <a:buNone/>
            </a:pPr>
            <a:r>
              <a:rPr lang="ja-JP" altLang="en-US" sz="1800">
                <a:solidFill>
                  <a:srgbClr val="000000"/>
                </a:solidFill>
                <a:ea typeface="HG丸ｺﾞｼｯｸM-PRO" pitchFamily="50" charset="-128"/>
              </a:rPr>
              <a:t>解決方策の検討</a:t>
            </a:r>
          </a:p>
        </p:txBody>
      </p:sp>
      <p:sp>
        <p:nvSpPr>
          <p:cNvPr id="208908" name="AutoShape 13"/>
          <p:cNvSpPr>
            <a:spLocks noChangeArrowheads="1"/>
          </p:cNvSpPr>
          <p:nvPr/>
        </p:nvSpPr>
        <p:spPr bwMode="auto">
          <a:xfrm rot="-5400000">
            <a:off x="2756694" y="5625307"/>
            <a:ext cx="1296987" cy="647700"/>
          </a:xfrm>
          <a:prstGeom prst="downArrow">
            <a:avLst>
              <a:gd name="adj1" fmla="val 50065"/>
              <a:gd name="adj2" fmla="val 46569"/>
            </a:avLst>
          </a:prstGeom>
          <a:solidFill>
            <a:srgbClr val="FFFFB9"/>
          </a:solidFill>
          <a:ln w="12700" algn="ctr">
            <a:solidFill>
              <a:srgbClr val="FF9900"/>
            </a:solidFill>
            <a:miter lim="800000"/>
            <a:headEnd/>
            <a:tailEnd/>
          </a:ln>
        </p:spPr>
        <p:txBody>
          <a:bodyPr wrap="none" lIns="74295" tIns="8890" rIns="74295" bIns="8890"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buFontTx/>
              <a:buNone/>
            </a:pPr>
            <a:endParaRPr lang="ja-JP" altLang="en-US" sz="1600" b="0">
              <a:solidFill>
                <a:srgbClr val="000000"/>
              </a:solidFill>
            </a:endParaRPr>
          </a:p>
        </p:txBody>
      </p:sp>
      <p:sp>
        <p:nvSpPr>
          <p:cNvPr id="208909" name="Rectangle 15"/>
          <p:cNvSpPr>
            <a:spLocks noGrp="1" noChangeArrowheads="1"/>
          </p:cNvSpPr>
          <p:nvPr>
            <p:ph type="body" idx="1"/>
          </p:nvPr>
        </p:nvSpPr>
        <p:spPr>
          <a:xfrm>
            <a:off x="200025" y="214313"/>
            <a:ext cx="9585325" cy="3646487"/>
          </a:xfrm>
        </p:spPr>
        <p:txBody>
          <a:bodyPr/>
          <a:lstStyle/>
          <a:p>
            <a:pPr eaLnBrk="1" hangingPunct="1"/>
            <a:r>
              <a:rPr lang="ja-JP" altLang="en-US" sz="2000" smtClean="0"/>
              <a:t>常に利用者の意向を把握し、各サービス内容が意向を反映したものとなるよう調整する。</a:t>
            </a:r>
          </a:p>
          <a:p>
            <a:pPr eaLnBrk="1" hangingPunct="1"/>
            <a:r>
              <a:rPr lang="ja-JP" altLang="en-US" sz="2000" smtClean="0"/>
              <a:t>仮に、利用者の意向が支援方針と大きく異なり、意向の反映が困難な場合には、支援内容を工夫するとともに、利用者及び家族へ十分に説明し、同意を得ることが必要。</a:t>
            </a:r>
          </a:p>
          <a:p>
            <a:pPr eaLnBrk="1" hangingPunct="1"/>
            <a:r>
              <a:rPr lang="ja-JP" altLang="en-US" sz="2000" smtClean="0"/>
              <a:t>サービス開始から終了までのスケジュールを管理し、支援内容の優先順位付けを行う。</a:t>
            </a:r>
          </a:p>
          <a:p>
            <a:pPr eaLnBrk="1" hangingPunct="1"/>
            <a:r>
              <a:rPr lang="ja-JP" altLang="en-US" sz="2000" smtClean="0"/>
              <a:t>地域生活への円滑な移行を図るため、様々な社会資源を活用できるよう、サービス終了後の生活を想定し、必要に応じて助言・指導、地域関係機関等との連携・調整を行う。（利用者自身が連絡・調整を行うことを支援する場合もある。）</a:t>
            </a:r>
          </a:p>
          <a:p>
            <a:pPr eaLnBrk="1" hangingPunct="1"/>
            <a:r>
              <a:rPr lang="ja-JP" altLang="en-US" sz="2000" smtClean="0"/>
              <a:t>サービス終了時には、必ず総括し、利用者の目標達成度や満足度、地域生活移行後の状況等から、サービス全体のチェックを行う。（反省点を踏まえ今後のケースに活かす。）</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3"/>
          <p:cNvSpPr>
            <a:spLocks noGrp="1" noChangeArrowheads="1"/>
          </p:cNvSpPr>
          <p:nvPr>
            <p:ph type="body" idx="4294967295"/>
          </p:nvPr>
        </p:nvSpPr>
        <p:spPr>
          <a:xfrm>
            <a:off x="615950" y="1773238"/>
            <a:ext cx="9090025" cy="4114800"/>
          </a:xfrm>
        </p:spPr>
        <p:txBody>
          <a:bodyPr/>
          <a:lstStyle/>
          <a:p>
            <a:pPr>
              <a:lnSpc>
                <a:spcPct val="110000"/>
              </a:lnSpc>
            </a:pPr>
            <a:r>
              <a:rPr lang="ja-JP" altLang="en-US" smtClean="0">
                <a:solidFill>
                  <a:srgbClr val="000000"/>
                </a:solidFill>
                <a:latin typeface="ＤＨＰ特太ゴシック体" pitchFamily="2" charset="-128"/>
                <a:ea typeface="ＤＨＰ特太ゴシック体" pitchFamily="2" charset="-128"/>
              </a:rPr>
              <a:t>利用者自身よるユーザー評価</a:t>
            </a:r>
            <a:endParaRPr lang="en-US" altLang="ja-JP" smtClean="0">
              <a:solidFill>
                <a:srgbClr val="000000"/>
              </a:solidFill>
              <a:latin typeface="ＤＨＰ特太ゴシック体" pitchFamily="2" charset="-128"/>
              <a:ea typeface="ＤＨＰ特太ゴシック体" pitchFamily="2" charset="-128"/>
            </a:endParaRPr>
          </a:p>
          <a:p>
            <a:pPr>
              <a:lnSpc>
                <a:spcPct val="110000"/>
              </a:lnSpc>
            </a:pPr>
            <a:r>
              <a:rPr lang="ja-JP" altLang="en-US" smtClean="0">
                <a:latin typeface="ＤＨＰ特太ゴシック体" pitchFamily="2" charset="-128"/>
                <a:ea typeface="ＤＨＰ特太ゴシック体" pitchFamily="2" charset="-128"/>
              </a:rPr>
              <a:t>事業所が自ら行う、内部評価</a:t>
            </a:r>
            <a:endParaRPr lang="en-US" altLang="ja-JP" smtClean="0">
              <a:latin typeface="ＤＨＰ特太ゴシック体" pitchFamily="2" charset="-128"/>
              <a:ea typeface="ＤＨＰ特太ゴシック体" pitchFamily="2" charset="-128"/>
            </a:endParaRPr>
          </a:p>
          <a:p>
            <a:pPr>
              <a:lnSpc>
                <a:spcPct val="110000"/>
              </a:lnSpc>
            </a:pPr>
            <a:r>
              <a:rPr lang="ja-JP" altLang="en-US" smtClean="0">
                <a:latin typeface="ＤＨＰ特太ゴシック体" pitchFamily="2" charset="-128"/>
                <a:ea typeface="ＤＨＰ特太ゴシック体" pitchFamily="2" charset="-128"/>
              </a:rPr>
              <a:t>第三者による外部評価</a:t>
            </a:r>
            <a:endParaRPr lang="en-US" altLang="ja-JP" smtClean="0">
              <a:latin typeface="ＤＨＰ特太ゴシック体" pitchFamily="2" charset="-128"/>
              <a:ea typeface="ＤＨＰ特太ゴシック体" pitchFamily="2" charset="-128"/>
            </a:endParaRPr>
          </a:p>
          <a:p>
            <a:pPr>
              <a:lnSpc>
                <a:spcPct val="110000"/>
              </a:lnSpc>
            </a:pPr>
            <a:r>
              <a:rPr lang="ja-JP" altLang="en-US" smtClean="0">
                <a:solidFill>
                  <a:srgbClr val="000000"/>
                </a:solidFill>
                <a:latin typeface="ＤＨＰ特太ゴシック体" pitchFamily="2" charset="-128"/>
                <a:ea typeface="ＤＨＰ特太ゴシック体" pitchFamily="2" charset="-128"/>
              </a:rPr>
              <a:t>行政による評価（行政監査を含む）</a:t>
            </a:r>
            <a:endParaRPr lang="en-US" altLang="ja-JP" smtClean="0">
              <a:solidFill>
                <a:srgbClr val="000000"/>
              </a:solidFill>
              <a:latin typeface="ＤＨＰ特太ゴシック体" pitchFamily="2" charset="-128"/>
              <a:ea typeface="ＤＨＰ特太ゴシック体" pitchFamily="2" charset="-128"/>
            </a:endParaRPr>
          </a:p>
          <a:p>
            <a:pPr>
              <a:lnSpc>
                <a:spcPct val="110000"/>
              </a:lnSpc>
            </a:pPr>
            <a:r>
              <a:rPr lang="ja-JP" altLang="en-US" smtClean="0">
                <a:solidFill>
                  <a:srgbClr val="000000"/>
                </a:solidFill>
                <a:latin typeface="ＤＨＰ特太ゴシック体" pitchFamily="2" charset="-128"/>
                <a:ea typeface="ＤＨＰ特太ゴシック体" pitchFamily="2" charset="-128"/>
              </a:rPr>
              <a:t>その他の評価（上記の組み合わせを含む）</a:t>
            </a:r>
            <a:endParaRPr lang="ja-JP" altLang="en-US" smtClean="0">
              <a:latin typeface="ＤＨＰ特太ゴシック体" pitchFamily="2" charset="-128"/>
              <a:ea typeface="ＤＨＰ特太ゴシック体" pitchFamily="2" charset="-128"/>
            </a:endParaRPr>
          </a:p>
        </p:txBody>
      </p:sp>
      <p:sp>
        <p:nvSpPr>
          <p:cNvPr id="210947" name="AutoShape 6"/>
          <p:cNvSpPr>
            <a:spLocks noChangeArrowheads="1"/>
          </p:cNvSpPr>
          <p:nvPr/>
        </p:nvSpPr>
        <p:spPr bwMode="auto">
          <a:xfrm>
            <a:off x="366713" y="620713"/>
            <a:ext cx="9145587" cy="642937"/>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lIns="91390" tIns="45696" rIns="91390" bIns="45696" anchor="ct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a:solidFill>
                  <a:srgbClr val="A50021"/>
                </a:solidFill>
              </a:rPr>
              <a:t>（３）サービス事業の各評価</a:t>
            </a:r>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16" descr="イラスト　相談員 に対する画像結果"/>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8" y="2676525"/>
            <a:ext cx="3727451"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2" descr="クリックすると新しいウィンドウで開きます"/>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663" y="2557463"/>
            <a:ext cx="23114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3003550" y="2422525"/>
            <a:ext cx="3221038" cy="708025"/>
          </a:xfrm>
          <a:prstGeom prst="rect">
            <a:avLst/>
          </a:prstGeom>
          <a:noFill/>
          <a:ln w="9525">
            <a:noFill/>
            <a:miter lim="800000"/>
            <a:headEnd/>
            <a:tailEnd/>
          </a:ln>
        </p:spPr>
        <p:txBody>
          <a:bodyPr wrap="none">
            <a:spAutoFit/>
          </a:bodyPr>
          <a:lstStyle/>
          <a:p>
            <a:pPr eaLnBrk="1" hangingPunct="1">
              <a:defRPr/>
            </a:pPr>
            <a:r>
              <a:rPr lang="ja-JP" altLang="en-US" sz="2000" dirty="0">
                <a:latin typeface="+mj-ea"/>
                <a:ea typeface="+mj-ea"/>
              </a:rPr>
              <a:t>援助者と利用者の</a:t>
            </a:r>
            <a:r>
              <a:rPr lang="ja-JP" altLang="en-US" sz="2000" dirty="0">
                <a:solidFill>
                  <a:srgbClr val="7030A0"/>
                </a:solidFill>
                <a:latin typeface="+mj-ea"/>
                <a:ea typeface="+mj-ea"/>
              </a:rPr>
              <a:t>信頼関係</a:t>
            </a:r>
          </a:p>
          <a:p>
            <a:pPr eaLnBrk="1" hangingPunct="1">
              <a:defRPr/>
            </a:pPr>
            <a:r>
              <a:rPr lang="ja-JP" altLang="en-US" sz="2000" dirty="0">
                <a:solidFill>
                  <a:srgbClr val="7030A0"/>
                </a:solidFill>
                <a:latin typeface="+mj-ea"/>
                <a:ea typeface="+mj-ea"/>
              </a:rPr>
              <a:t>（ラポール）の形成</a:t>
            </a:r>
            <a:r>
              <a:rPr lang="ja-JP" altLang="en-US" sz="2000" dirty="0">
                <a:latin typeface="+mj-ea"/>
                <a:ea typeface="+mj-ea"/>
              </a:rPr>
              <a:t>の第一歩</a:t>
            </a:r>
          </a:p>
        </p:txBody>
      </p:sp>
      <p:sp>
        <p:nvSpPr>
          <p:cNvPr id="21509" name="Text Box 6"/>
          <p:cNvSpPr txBox="1">
            <a:spLocks noChangeArrowheads="1"/>
          </p:cNvSpPr>
          <p:nvPr/>
        </p:nvSpPr>
        <p:spPr bwMode="auto">
          <a:xfrm>
            <a:off x="3440113" y="3933825"/>
            <a:ext cx="3246437" cy="1631950"/>
          </a:xfrm>
          <a:prstGeom prst="rect">
            <a:avLst/>
          </a:prstGeom>
          <a:noFill/>
          <a:ln w="9525">
            <a:noFill/>
            <a:miter lim="800000"/>
            <a:headEnd/>
            <a:tailEnd/>
          </a:ln>
        </p:spPr>
        <p:txBody>
          <a:bodyPr wrap="none">
            <a:spAutoFit/>
          </a:bodyPr>
          <a:lstStyle/>
          <a:p>
            <a:pPr eaLnBrk="1" hangingPunct="1">
              <a:defRPr/>
            </a:pPr>
            <a:r>
              <a:rPr lang="en-US" altLang="ja-JP" sz="2000" dirty="0">
                <a:latin typeface="+mj-ea"/>
                <a:ea typeface="+mj-ea"/>
              </a:rPr>
              <a:t>○</a:t>
            </a:r>
            <a:r>
              <a:rPr lang="ja-JP" altLang="en-US" sz="2000" dirty="0">
                <a:latin typeface="+mj-ea"/>
                <a:ea typeface="+mj-ea"/>
              </a:rPr>
              <a:t>　まず、</a:t>
            </a:r>
            <a:r>
              <a:rPr lang="ja-JP" altLang="en-US" sz="2000" dirty="0">
                <a:solidFill>
                  <a:srgbClr val="7030A0"/>
                </a:solidFill>
                <a:latin typeface="+mj-ea"/>
                <a:ea typeface="+mj-ea"/>
              </a:rPr>
              <a:t>傾聴</a:t>
            </a:r>
            <a:r>
              <a:rPr lang="ja-JP" altLang="en-US" sz="2000" dirty="0">
                <a:latin typeface="+mj-ea"/>
                <a:ea typeface="+mj-ea"/>
              </a:rPr>
              <a:t>する</a:t>
            </a:r>
            <a:endParaRPr lang="en-US" altLang="ja-JP" sz="2000" dirty="0">
              <a:latin typeface="+mj-ea"/>
              <a:ea typeface="+mj-ea"/>
            </a:endParaRPr>
          </a:p>
          <a:p>
            <a:pPr eaLnBrk="1" hangingPunct="1">
              <a:defRPr/>
            </a:pPr>
            <a:r>
              <a:rPr lang="ja-JP" altLang="en-US" sz="2000" dirty="0">
                <a:latin typeface="+mj-ea"/>
                <a:ea typeface="+mj-ea"/>
              </a:rPr>
              <a:t>〇　肯定的にとらえる</a:t>
            </a:r>
          </a:p>
          <a:p>
            <a:pPr eaLnBrk="1" hangingPunct="1">
              <a:defRPr/>
            </a:pPr>
            <a:r>
              <a:rPr lang="ja-JP" altLang="en-US" sz="2000" dirty="0">
                <a:latin typeface="+mj-ea"/>
                <a:ea typeface="+mj-ea"/>
              </a:rPr>
              <a:t>○　</a:t>
            </a:r>
            <a:r>
              <a:rPr lang="ja-JP" altLang="en-US" sz="2000" dirty="0">
                <a:solidFill>
                  <a:srgbClr val="7030A0"/>
                </a:solidFill>
                <a:latin typeface="+mj-ea"/>
                <a:ea typeface="+mj-ea"/>
              </a:rPr>
              <a:t>不安を和らげ</a:t>
            </a:r>
            <a:r>
              <a:rPr lang="ja-JP" altLang="en-US" sz="2000" dirty="0">
                <a:latin typeface="+mj-ea"/>
                <a:ea typeface="+mj-ea"/>
              </a:rPr>
              <a:t>る</a:t>
            </a:r>
          </a:p>
          <a:p>
            <a:pPr eaLnBrk="1" hangingPunct="1">
              <a:defRPr/>
            </a:pPr>
            <a:r>
              <a:rPr lang="ja-JP" altLang="en-US" sz="2000" dirty="0">
                <a:latin typeface="+mj-ea"/>
                <a:ea typeface="+mj-ea"/>
              </a:rPr>
              <a:t>○　</a:t>
            </a:r>
            <a:r>
              <a:rPr lang="ja-JP" altLang="en-US" sz="2000" dirty="0">
                <a:solidFill>
                  <a:srgbClr val="7030A0"/>
                </a:solidFill>
                <a:latin typeface="+mj-ea"/>
                <a:ea typeface="+mj-ea"/>
              </a:rPr>
              <a:t>課題</a:t>
            </a:r>
            <a:r>
              <a:rPr lang="ja-JP" altLang="en-US" sz="2000" dirty="0">
                <a:latin typeface="+mj-ea"/>
                <a:ea typeface="+mj-ea"/>
              </a:rPr>
              <a:t>を明らかにする</a:t>
            </a:r>
          </a:p>
          <a:p>
            <a:pPr eaLnBrk="1" hangingPunct="1">
              <a:defRPr/>
            </a:pPr>
            <a:r>
              <a:rPr lang="ja-JP" altLang="en-US" sz="2000" dirty="0">
                <a:latin typeface="+mj-ea"/>
                <a:ea typeface="+mj-ea"/>
              </a:rPr>
              <a:t>○　対応できる課題かどうか</a:t>
            </a:r>
          </a:p>
        </p:txBody>
      </p:sp>
      <p:sp>
        <p:nvSpPr>
          <p:cNvPr id="71686" name="AutoShape 7"/>
          <p:cNvSpPr>
            <a:spLocks noChangeArrowheads="1"/>
          </p:cNvSpPr>
          <p:nvPr/>
        </p:nvSpPr>
        <p:spPr bwMode="auto">
          <a:xfrm>
            <a:off x="0" y="908050"/>
            <a:ext cx="5227638" cy="1441450"/>
          </a:xfrm>
          <a:prstGeom prst="cloudCallout">
            <a:avLst>
              <a:gd name="adj1" fmla="val -8588"/>
              <a:gd name="adj2" fmla="val 93759"/>
            </a:avLst>
          </a:prstGeom>
          <a:solidFill>
            <a:srgbClr val="4F81BD">
              <a:alpha val="7843"/>
            </a:srgbClr>
          </a:solidFill>
          <a:ln w="9525">
            <a:solidFill>
              <a:schemeClr val="tx1"/>
            </a:solidFill>
            <a:round/>
            <a:headEnd/>
            <a:tailEnd/>
          </a:ln>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b="0">
              <a:latin typeface="Tahoma" pitchFamily="34" charset="0"/>
            </a:endParaRPr>
          </a:p>
        </p:txBody>
      </p:sp>
      <p:sp>
        <p:nvSpPr>
          <p:cNvPr id="21511" name="Text Box 8"/>
          <p:cNvSpPr txBox="1">
            <a:spLocks noChangeArrowheads="1"/>
          </p:cNvSpPr>
          <p:nvPr/>
        </p:nvSpPr>
        <p:spPr bwMode="auto">
          <a:xfrm>
            <a:off x="600075" y="1196975"/>
            <a:ext cx="4352925" cy="1200150"/>
          </a:xfrm>
          <a:prstGeom prst="rect">
            <a:avLst/>
          </a:prstGeom>
          <a:noFill/>
          <a:ln w="9525">
            <a:noFill/>
            <a:miter lim="800000"/>
            <a:headEnd/>
            <a:tailEnd/>
          </a:ln>
        </p:spPr>
        <p:txBody>
          <a:bodyPr>
            <a:spAutoFit/>
          </a:bodyPr>
          <a:lstStyle/>
          <a:p>
            <a:pPr eaLnBrk="1" hangingPunct="1">
              <a:defRPr/>
            </a:pPr>
            <a:r>
              <a:rPr lang="ja-JP" altLang="en-US" dirty="0">
                <a:latin typeface="+mj-ea"/>
                <a:ea typeface="+mj-ea"/>
              </a:rPr>
              <a:t>支援プロセスで、紆余曲折することもあるので、インテークで</a:t>
            </a:r>
            <a:r>
              <a:rPr lang="ja-JP" altLang="en-US" dirty="0">
                <a:solidFill>
                  <a:srgbClr val="7030A0"/>
                </a:solidFill>
                <a:latin typeface="+mj-ea"/>
                <a:ea typeface="+mj-ea"/>
              </a:rPr>
              <a:t>安易な励まし</a:t>
            </a:r>
            <a:r>
              <a:rPr lang="ja-JP" altLang="en-US" dirty="0">
                <a:latin typeface="+mj-ea"/>
                <a:ea typeface="+mj-ea"/>
              </a:rPr>
              <a:t>は、</a:t>
            </a:r>
            <a:r>
              <a:rPr lang="ja-JP" altLang="en-US" dirty="0">
                <a:solidFill>
                  <a:srgbClr val="7030A0"/>
                </a:solidFill>
                <a:latin typeface="+mj-ea"/>
                <a:ea typeface="+mj-ea"/>
              </a:rPr>
              <a:t>過度の依存、利用者の不信</a:t>
            </a:r>
            <a:r>
              <a:rPr lang="ja-JP" altLang="en-US" dirty="0">
                <a:latin typeface="+mj-ea"/>
                <a:ea typeface="+mj-ea"/>
              </a:rPr>
              <a:t>を招くことに留意</a:t>
            </a:r>
          </a:p>
          <a:p>
            <a:pPr eaLnBrk="1" hangingPunct="1">
              <a:defRPr/>
            </a:pPr>
            <a:endParaRPr lang="en-US" altLang="ja-JP" b="0" dirty="0">
              <a:latin typeface="+mj-ea"/>
              <a:ea typeface="+mj-ea"/>
            </a:endParaRPr>
          </a:p>
        </p:txBody>
      </p:sp>
      <p:sp>
        <p:nvSpPr>
          <p:cNvPr id="71688" name="AutoShape 9"/>
          <p:cNvSpPr>
            <a:spLocks noChangeArrowheads="1"/>
          </p:cNvSpPr>
          <p:nvPr/>
        </p:nvSpPr>
        <p:spPr bwMode="auto">
          <a:xfrm>
            <a:off x="128588" y="5013325"/>
            <a:ext cx="3671887" cy="1782763"/>
          </a:xfrm>
          <a:prstGeom prst="cloudCallout">
            <a:avLst>
              <a:gd name="adj1" fmla="val -5227"/>
              <a:gd name="adj2" fmla="val -77620"/>
            </a:avLst>
          </a:prstGeom>
          <a:solidFill>
            <a:schemeClr val="bg1">
              <a:lumMod val="95000"/>
            </a:schemeClr>
          </a:solidFill>
          <a:ln w="9525">
            <a:solidFill>
              <a:schemeClr val="tx1"/>
            </a:solidFill>
            <a:round/>
            <a:headEnd/>
            <a:tailEnd/>
          </a:ln>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endParaRPr lang="ja-JP" altLang="ja-JP" sz="1800" b="0">
              <a:latin typeface="Tahoma" panose="020B0604030504040204" pitchFamily="34" charset="0"/>
            </a:endParaRPr>
          </a:p>
        </p:txBody>
      </p:sp>
      <p:sp>
        <p:nvSpPr>
          <p:cNvPr id="21513" name="Text Box 10"/>
          <p:cNvSpPr txBox="1">
            <a:spLocks noChangeArrowheads="1"/>
          </p:cNvSpPr>
          <p:nvPr/>
        </p:nvSpPr>
        <p:spPr bwMode="auto">
          <a:xfrm>
            <a:off x="508000" y="5302250"/>
            <a:ext cx="2662238" cy="1200150"/>
          </a:xfrm>
          <a:prstGeom prst="rect">
            <a:avLst/>
          </a:prstGeom>
          <a:noFill/>
          <a:ln w="9525">
            <a:noFill/>
            <a:miter lim="800000"/>
            <a:headEnd/>
            <a:tailEnd/>
          </a:ln>
        </p:spPr>
        <p:txBody>
          <a:bodyPr wrap="none">
            <a:spAutoFit/>
          </a:bodyPr>
          <a:lstStyle/>
          <a:p>
            <a:pPr eaLnBrk="1" hangingPunct="1">
              <a:defRPr/>
            </a:pPr>
            <a:r>
              <a:rPr lang="en-US" altLang="ja-JP" dirty="0">
                <a:latin typeface="+mj-ea"/>
                <a:ea typeface="+mj-ea"/>
              </a:rPr>
              <a:t>○</a:t>
            </a:r>
            <a:r>
              <a:rPr lang="ja-JP" altLang="en-US" dirty="0">
                <a:latin typeface="+mj-ea"/>
                <a:ea typeface="+mj-ea"/>
              </a:rPr>
              <a:t>　安易に</a:t>
            </a:r>
            <a:r>
              <a:rPr lang="ja-JP" altLang="en-US" dirty="0">
                <a:solidFill>
                  <a:srgbClr val="7030A0"/>
                </a:solidFill>
                <a:latin typeface="+mj-ea"/>
                <a:ea typeface="+mj-ea"/>
              </a:rPr>
              <a:t>問題解決を</a:t>
            </a:r>
          </a:p>
          <a:p>
            <a:pPr eaLnBrk="1" hangingPunct="1">
              <a:defRPr/>
            </a:pPr>
            <a:r>
              <a:rPr lang="ja-JP" altLang="en-US" dirty="0">
                <a:solidFill>
                  <a:srgbClr val="7030A0"/>
                </a:solidFill>
                <a:latin typeface="+mj-ea"/>
                <a:ea typeface="+mj-ea"/>
              </a:rPr>
              <a:t>　　請け負ってしまわない</a:t>
            </a:r>
          </a:p>
          <a:p>
            <a:pPr eaLnBrk="1" hangingPunct="1">
              <a:defRPr/>
            </a:pPr>
            <a:r>
              <a:rPr lang="ja-JP" altLang="en-US" dirty="0">
                <a:latin typeface="+mj-ea"/>
                <a:ea typeface="+mj-ea"/>
              </a:rPr>
              <a:t>○　</a:t>
            </a:r>
            <a:r>
              <a:rPr lang="ja-JP" altLang="en-US" dirty="0">
                <a:solidFill>
                  <a:srgbClr val="7030A0"/>
                </a:solidFill>
                <a:latin typeface="+mj-ea"/>
                <a:ea typeface="+mj-ea"/>
              </a:rPr>
              <a:t>問題解決の主人公は</a:t>
            </a:r>
          </a:p>
          <a:p>
            <a:pPr eaLnBrk="1" hangingPunct="1">
              <a:defRPr/>
            </a:pPr>
            <a:r>
              <a:rPr lang="ja-JP" altLang="en-US" dirty="0">
                <a:solidFill>
                  <a:srgbClr val="7030A0"/>
                </a:solidFill>
                <a:latin typeface="+mj-ea"/>
                <a:ea typeface="+mj-ea"/>
              </a:rPr>
              <a:t>　　利用者</a:t>
            </a:r>
            <a:r>
              <a:rPr lang="ja-JP" altLang="en-US" dirty="0">
                <a:latin typeface="+mj-ea"/>
                <a:ea typeface="+mj-ea"/>
              </a:rPr>
              <a:t>である</a:t>
            </a:r>
          </a:p>
        </p:txBody>
      </p:sp>
      <p:sp>
        <p:nvSpPr>
          <p:cNvPr id="71690" name="Text Box 13"/>
          <p:cNvSpPr txBox="1">
            <a:spLocks noChangeArrowheads="1"/>
          </p:cNvSpPr>
          <p:nvPr/>
        </p:nvSpPr>
        <p:spPr bwMode="auto">
          <a:xfrm>
            <a:off x="2790825" y="519113"/>
            <a:ext cx="149225"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74295" tIns="8890" rIns="74295" bIns="8890">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endParaRPr lang="ja-JP" altLang="ja-JP" sz="1800">
              <a:latin typeface="Arial" charset="0"/>
            </a:endParaRPr>
          </a:p>
        </p:txBody>
      </p:sp>
      <p:sp>
        <p:nvSpPr>
          <p:cNvPr id="16" name="左右矢印 15"/>
          <p:cNvSpPr/>
          <p:nvPr/>
        </p:nvSpPr>
        <p:spPr>
          <a:xfrm>
            <a:off x="3008313" y="3213100"/>
            <a:ext cx="3168650" cy="7921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ja-JP" altLang="en-US"/>
          </a:p>
        </p:txBody>
      </p:sp>
      <p:sp>
        <p:nvSpPr>
          <p:cNvPr id="17" name="正方形/長方形 16"/>
          <p:cNvSpPr/>
          <p:nvPr/>
        </p:nvSpPr>
        <p:spPr>
          <a:xfrm>
            <a:off x="6321425" y="1052513"/>
            <a:ext cx="3384550" cy="13239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en-US" altLang="ja-JP" sz="2000" dirty="0">
                <a:solidFill>
                  <a:prstClr val="black"/>
                </a:solidFill>
                <a:latin typeface="+mj-ea"/>
                <a:ea typeface="+mj-ea"/>
              </a:rPr>
              <a:t>○</a:t>
            </a:r>
            <a:r>
              <a:rPr lang="ja-JP" altLang="en-US" sz="2000" dirty="0">
                <a:solidFill>
                  <a:prstClr val="black"/>
                </a:solidFill>
                <a:latin typeface="+mj-ea"/>
                <a:ea typeface="+mj-ea"/>
              </a:rPr>
              <a:t>　課題があって不安</a:t>
            </a:r>
          </a:p>
          <a:p>
            <a:pPr eaLnBrk="1" hangingPunct="1">
              <a:defRPr/>
            </a:pPr>
            <a:r>
              <a:rPr lang="ja-JP" altLang="en-US" sz="2000" dirty="0">
                <a:solidFill>
                  <a:prstClr val="black"/>
                </a:solidFill>
                <a:latin typeface="+mj-ea"/>
                <a:ea typeface="+mj-ea"/>
              </a:rPr>
              <a:t>○　将来の展望がみえない</a:t>
            </a:r>
          </a:p>
          <a:p>
            <a:pPr eaLnBrk="1" hangingPunct="1">
              <a:defRPr/>
            </a:pPr>
            <a:r>
              <a:rPr lang="ja-JP" altLang="en-US" sz="2000" dirty="0">
                <a:solidFill>
                  <a:prstClr val="black"/>
                </a:solidFill>
                <a:latin typeface="+mj-ea"/>
                <a:ea typeface="+mj-ea"/>
              </a:rPr>
              <a:t>○　課題の解決方法がわから</a:t>
            </a:r>
          </a:p>
          <a:p>
            <a:pPr eaLnBrk="1" hangingPunct="1">
              <a:defRPr/>
            </a:pPr>
            <a:r>
              <a:rPr lang="ja-JP" altLang="en-US" sz="2000" dirty="0">
                <a:solidFill>
                  <a:prstClr val="black"/>
                </a:solidFill>
                <a:latin typeface="+mj-ea"/>
                <a:ea typeface="+mj-ea"/>
              </a:rPr>
              <a:t>　　ない　等</a:t>
            </a:r>
          </a:p>
        </p:txBody>
      </p:sp>
      <p:sp>
        <p:nvSpPr>
          <p:cNvPr id="18" name="雲形吹き出し 17"/>
          <p:cNvSpPr/>
          <p:nvPr/>
        </p:nvSpPr>
        <p:spPr>
          <a:xfrm>
            <a:off x="5710238" y="5475288"/>
            <a:ext cx="4032250" cy="1077912"/>
          </a:xfrm>
          <a:prstGeom prst="cloudCallout">
            <a:avLst>
              <a:gd name="adj1" fmla="val 7258"/>
              <a:gd name="adj2" fmla="val -85799"/>
            </a:avLst>
          </a:prstGeom>
          <a:solidFill>
            <a:schemeClr val="bg1"/>
          </a:solidFill>
          <a:ln>
            <a:solidFill>
              <a:schemeClr val="tx1"/>
            </a:solidFill>
          </a:ln>
          <a:effectLst>
            <a:outerShdw blurRad="50800" dist="38100" dir="2700000" algn="tl" rotWithShape="0">
              <a:prstClr val="black">
                <a:alpha val="40000"/>
              </a:prstClr>
            </a:outerShdw>
          </a:effectLst>
        </p:spPr>
        <p:txBody>
          <a:bodyPr>
            <a:spAutoFit/>
          </a:bodyPr>
          <a:lstStyle/>
          <a:p>
            <a:pPr eaLnBrk="1" hangingPunct="1">
              <a:defRPr/>
            </a:pPr>
            <a:r>
              <a:rPr lang="ja-JP" altLang="en-US" sz="2000" dirty="0">
                <a:latin typeface="+mj-ea"/>
                <a:ea typeface="+mj-ea"/>
              </a:rPr>
              <a:t>この事業所が、はたして対応してくれるの？</a:t>
            </a:r>
          </a:p>
        </p:txBody>
      </p:sp>
      <p:sp>
        <p:nvSpPr>
          <p:cNvPr id="71694" name="テキスト ボックス 1"/>
          <p:cNvSpPr txBox="1">
            <a:spLocks noChangeArrowheads="1"/>
          </p:cNvSpPr>
          <p:nvPr/>
        </p:nvSpPr>
        <p:spPr bwMode="auto">
          <a:xfrm>
            <a:off x="128588" y="115888"/>
            <a:ext cx="6096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a:latin typeface="Arial" charset="0"/>
              </a:rPr>
              <a:t>初期面接（インテーク）では・・・</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6"/>
          <p:cNvSpPr>
            <a:spLocks noChangeArrowheads="1"/>
          </p:cNvSpPr>
          <p:nvPr/>
        </p:nvSpPr>
        <p:spPr bwMode="auto">
          <a:xfrm>
            <a:off x="1219200" y="228600"/>
            <a:ext cx="7315200" cy="1066800"/>
          </a:xfrm>
          <a:prstGeom prst="roundRect">
            <a:avLst>
              <a:gd name="adj" fmla="val 26537"/>
            </a:avLst>
          </a:prstGeom>
          <a:solidFill>
            <a:srgbClr val="FFFFCC"/>
          </a:solidFill>
          <a:ln w="38100" cmpd="thickThin">
            <a:solidFill>
              <a:srgbClr val="FF6600"/>
            </a:solidFill>
            <a:round/>
            <a:headEnd/>
            <a:tailEnd/>
          </a:ln>
          <a:effectLst>
            <a:outerShdw dist="107763" dir="2700000" algn="ctr" rotWithShape="0">
              <a:schemeClr val="bg2">
                <a:alpha val="50000"/>
              </a:schemeClr>
            </a:outerShdw>
          </a:effectLst>
        </p:spPr>
        <p:txBody>
          <a:bodyPr wrap="none" lIns="91407" tIns="45704" rIns="91407" bIns="45704" anchor="ct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2800" b="0">
                <a:latin typeface="HGP創英角ｺﾞｼｯｸUB" pitchFamily="50" charset="-128"/>
                <a:ea typeface="HGP創英角ｺﾞｼｯｸUB" pitchFamily="50" charset="-128"/>
              </a:rPr>
              <a:t>(2)</a:t>
            </a:r>
            <a:r>
              <a:rPr lang="ja-JP" altLang="en-US" sz="2800" b="0">
                <a:latin typeface="HGP創英角ｺﾞｼｯｸUB" pitchFamily="50" charset="-128"/>
                <a:ea typeface="HGP創英角ｺﾞｼｯｸUB" pitchFamily="50" charset="-128"/>
              </a:rPr>
              <a:t>アセスメント</a:t>
            </a:r>
          </a:p>
          <a:p>
            <a:pPr algn="ctr" eaLnBrk="1" hangingPunct="1">
              <a:spcBef>
                <a:spcPct val="0"/>
              </a:spcBef>
              <a:buFontTx/>
              <a:buNone/>
            </a:pPr>
            <a:r>
              <a:rPr lang="ja-JP" altLang="en-US" sz="2800" b="0">
                <a:latin typeface="HGP創英角ｺﾞｼｯｸUB" pitchFamily="50" charset="-128"/>
                <a:ea typeface="HGP創英角ｺﾞｼｯｸUB" pitchFamily="50" charset="-128"/>
              </a:rPr>
              <a:t>①　初 期 状 態 の 把 握</a:t>
            </a:r>
          </a:p>
        </p:txBody>
      </p:sp>
      <p:sp>
        <p:nvSpPr>
          <p:cNvPr id="24580" name="Rectangle 7"/>
          <p:cNvSpPr>
            <a:spLocks noChangeArrowheads="1"/>
          </p:cNvSpPr>
          <p:nvPr/>
        </p:nvSpPr>
        <p:spPr bwMode="auto">
          <a:xfrm>
            <a:off x="415925" y="1628775"/>
            <a:ext cx="9001125" cy="687388"/>
          </a:xfrm>
          <a:prstGeom prst="rect">
            <a:avLst/>
          </a:prstGeom>
          <a:solidFill>
            <a:srgbClr val="FFFFCC"/>
          </a:solidFill>
          <a:ln w="9525">
            <a:solidFill>
              <a:srgbClr val="FF9900"/>
            </a:solidFill>
            <a:miter lim="800000"/>
            <a:headEnd/>
            <a:tailEnd/>
          </a:ln>
        </p:spPr>
        <p:txBody>
          <a:bodyPr lIns="74286" tIns="43200" rIns="74286" bIns="43200" anchor="ctr">
            <a:spAutoFit/>
          </a:bodyPr>
          <a:lstStyle/>
          <a:p>
            <a:pPr eaLnBrk="1" hangingPunct="1">
              <a:lnSpc>
                <a:spcPct val="90000"/>
              </a:lnSpc>
              <a:spcAft>
                <a:spcPct val="15000"/>
              </a:spcAft>
              <a:defRPr/>
            </a:pPr>
            <a:r>
              <a:rPr lang="ja-JP" altLang="en-US" sz="2000" dirty="0">
                <a:latin typeface="+mj-ea"/>
                <a:ea typeface="+mj-ea"/>
              </a:rPr>
              <a:t>・　身体状況や精神・心理状況など</a:t>
            </a:r>
            <a:r>
              <a:rPr lang="ja-JP" altLang="en-US" sz="2000" dirty="0">
                <a:solidFill>
                  <a:srgbClr val="7030A0"/>
                </a:solidFill>
                <a:latin typeface="+mj-ea"/>
                <a:ea typeface="+mj-ea"/>
              </a:rPr>
              <a:t>状態像の客観的な把握</a:t>
            </a:r>
            <a:r>
              <a:rPr lang="ja-JP" altLang="en-US" sz="2000" dirty="0">
                <a:latin typeface="+mj-ea"/>
                <a:ea typeface="+mj-ea"/>
              </a:rPr>
              <a:t>に努める</a:t>
            </a:r>
          </a:p>
          <a:p>
            <a:pPr eaLnBrk="1" hangingPunct="1">
              <a:lnSpc>
                <a:spcPct val="90000"/>
              </a:lnSpc>
              <a:spcAft>
                <a:spcPct val="15000"/>
              </a:spcAft>
              <a:defRPr/>
            </a:pPr>
            <a:r>
              <a:rPr lang="ja-JP" altLang="en-US" sz="2000" dirty="0">
                <a:latin typeface="+mj-ea"/>
                <a:ea typeface="+mj-ea"/>
              </a:rPr>
              <a:t>・　</a:t>
            </a:r>
            <a:r>
              <a:rPr lang="ja-JP" altLang="en-US" sz="2000" dirty="0">
                <a:solidFill>
                  <a:srgbClr val="7030A0"/>
                </a:solidFill>
                <a:latin typeface="+mj-ea"/>
                <a:ea typeface="+mj-ea"/>
              </a:rPr>
              <a:t>分野別に項目</a:t>
            </a:r>
            <a:r>
              <a:rPr lang="ja-JP" altLang="en-US" sz="2000" dirty="0">
                <a:latin typeface="+mj-ea"/>
                <a:ea typeface="+mj-ea"/>
              </a:rPr>
              <a:t>を立てて把握する</a:t>
            </a:r>
          </a:p>
        </p:txBody>
      </p:sp>
      <p:sp>
        <p:nvSpPr>
          <p:cNvPr id="24581" name="Rectangle 8"/>
          <p:cNvSpPr>
            <a:spLocks noChangeArrowheads="1"/>
          </p:cNvSpPr>
          <p:nvPr/>
        </p:nvSpPr>
        <p:spPr bwMode="auto">
          <a:xfrm>
            <a:off x="452438" y="2643188"/>
            <a:ext cx="1865312"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b="0" dirty="0">
                <a:latin typeface="+mj-ea"/>
                <a:ea typeface="+mj-ea"/>
              </a:rPr>
              <a:t>　</a:t>
            </a:r>
            <a:r>
              <a:rPr lang="ja-JP" altLang="en-US" sz="2000" dirty="0">
                <a:latin typeface="+mj-ea"/>
                <a:ea typeface="+mj-ea"/>
              </a:rPr>
              <a:t>実施方法</a:t>
            </a:r>
          </a:p>
        </p:txBody>
      </p:sp>
      <p:sp>
        <p:nvSpPr>
          <p:cNvPr id="24582" name="Rectangle 10"/>
          <p:cNvSpPr>
            <a:spLocks noChangeArrowheads="1"/>
          </p:cNvSpPr>
          <p:nvPr/>
        </p:nvSpPr>
        <p:spPr bwMode="auto">
          <a:xfrm>
            <a:off x="95250" y="3101975"/>
            <a:ext cx="9739313" cy="2308225"/>
          </a:xfrm>
          <a:prstGeom prst="rect">
            <a:avLst/>
          </a:prstGeom>
          <a:noFill/>
          <a:ln w="12700">
            <a:noFill/>
            <a:miter lim="800000"/>
            <a:headEnd/>
            <a:tailEnd/>
          </a:ln>
        </p:spPr>
        <p:txBody>
          <a:bodyPr lIns="91430" tIns="45714" rIns="91430" bIns="45714" anchor="ctr">
            <a:spAutoFit/>
          </a:bodyPr>
          <a:lstStyle/>
          <a:p>
            <a:pPr lvl="1" eaLnBrk="1" hangingPunct="1">
              <a:tabLst>
                <a:tab pos="800100" algn="l"/>
              </a:tabLst>
              <a:defRPr/>
            </a:pPr>
            <a:r>
              <a:rPr lang="ja-JP" altLang="en-US" dirty="0">
                <a:latin typeface="+mj-ea"/>
                <a:ea typeface="+mj-ea"/>
              </a:rPr>
              <a:t>　・　信頼関係の確立を基礎として、</a:t>
            </a:r>
            <a:r>
              <a:rPr lang="ja-JP" altLang="en-US" dirty="0">
                <a:solidFill>
                  <a:srgbClr val="7030A0"/>
                </a:solidFill>
                <a:latin typeface="+mj-ea"/>
                <a:ea typeface="+mj-ea"/>
              </a:rPr>
              <a:t>面接</a:t>
            </a:r>
            <a:r>
              <a:rPr lang="ja-JP" altLang="en-US" dirty="0">
                <a:latin typeface="+mj-ea"/>
                <a:ea typeface="+mj-ea"/>
              </a:rPr>
              <a:t>などを通して把握する</a:t>
            </a:r>
          </a:p>
          <a:p>
            <a:pPr lvl="1" eaLnBrk="1" hangingPunct="1">
              <a:tabLst>
                <a:tab pos="800100" algn="l"/>
              </a:tabLst>
              <a:defRPr/>
            </a:pPr>
            <a:r>
              <a:rPr lang="ja-JP" altLang="en-US" dirty="0">
                <a:latin typeface="+mj-ea"/>
                <a:ea typeface="+mj-ea"/>
              </a:rPr>
              <a:t>　・　アセスメントの意味をよく説明して</a:t>
            </a:r>
            <a:r>
              <a:rPr lang="ja-JP" altLang="en-US" dirty="0">
                <a:solidFill>
                  <a:srgbClr val="7030A0"/>
                </a:solidFill>
                <a:latin typeface="+mj-ea"/>
                <a:ea typeface="+mj-ea"/>
              </a:rPr>
              <a:t>同意を得る</a:t>
            </a:r>
          </a:p>
          <a:p>
            <a:pPr lvl="1" eaLnBrk="1" hangingPunct="1">
              <a:tabLst>
                <a:tab pos="800100" algn="l"/>
              </a:tabLst>
              <a:defRPr/>
            </a:pPr>
            <a:r>
              <a:rPr lang="ja-JP" altLang="en-US" dirty="0">
                <a:latin typeface="+mj-ea"/>
                <a:ea typeface="+mj-ea"/>
              </a:rPr>
              <a:t>　・　移動関連、生活関連、コミュニケーション関連など</a:t>
            </a:r>
            <a:r>
              <a:rPr lang="ja-JP" altLang="en-US" dirty="0">
                <a:solidFill>
                  <a:srgbClr val="7030A0"/>
                </a:solidFill>
                <a:latin typeface="+mj-ea"/>
                <a:ea typeface="+mj-ea"/>
              </a:rPr>
              <a:t>分野別に評価項目を設定</a:t>
            </a:r>
            <a:r>
              <a:rPr lang="ja-JP" altLang="en-US" dirty="0">
                <a:latin typeface="+mj-ea"/>
                <a:ea typeface="+mj-ea"/>
              </a:rPr>
              <a:t>する</a:t>
            </a:r>
          </a:p>
          <a:p>
            <a:pPr lvl="1" eaLnBrk="1" hangingPunct="1">
              <a:tabLst>
                <a:tab pos="800100" algn="l"/>
              </a:tabLst>
              <a:defRPr/>
            </a:pPr>
            <a:r>
              <a:rPr lang="ja-JP" altLang="en-US" dirty="0">
                <a:latin typeface="+mj-ea"/>
                <a:ea typeface="+mj-ea"/>
              </a:rPr>
              <a:t>　・　</a:t>
            </a:r>
            <a:r>
              <a:rPr lang="ja-JP" altLang="en-US" dirty="0">
                <a:solidFill>
                  <a:srgbClr val="7030A0"/>
                </a:solidFill>
                <a:latin typeface="+mj-ea"/>
                <a:ea typeface="+mj-ea"/>
              </a:rPr>
              <a:t>初期状態は今後の支援のベースライン</a:t>
            </a:r>
            <a:r>
              <a:rPr lang="ja-JP" altLang="en-US" dirty="0">
                <a:latin typeface="+mj-ea"/>
                <a:ea typeface="+mj-ea"/>
              </a:rPr>
              <a:t>となり、中間評価・最終評価の際比較検討</a:t>
            </a:r>
            <a:endParaRPr lang="en-US" altLang="ja-JP" dirty="0">
              <a:latin typeface="+mj-ea"/>
              <a:ea typeface="+mj-ea"/>
            </a:endParaRPr>
          </a:p>
          <a:p>
            <a:pPr lvl="1" eaLnBrk="1" hangingPunct="1">
              <a:tabLst>
                <a:tab pos="800100" algn="l"/>
              </a:tabLst>
              <a:defRPr/>
            </a:pPr>
            <a:r>
              <a:rPr lang="ja-JP" altLang="en-US" dirty="0">
                <a:latin typeface="+mj-ea"/>
                <a:ea typeface="+mj-ea"/>
              </a:rPr>
              <a:t>　　する情報となることから、数量化など、できるだけ客観的な把握に努める</a:t>
            </a:r>
          </a:p>
          <a:p>
            <a:pPr lvl="1" eaLnBrk="1" hangingPunct="1">
              <a:tabLst>
                <a:tab pos="800100" algn="l"/>
              </a:tabLst>
              <a:defRPr/>
            </a:pPr>
            <a:r>
              <a:rPr lang="ja-JP" altLang="en-US" dirty="0">
                <a:latin typeface="+mj-ea"/>
                <a:ea typeface="+mj-ea"/>
              </a:rPr>
              <a:t>　・　必要に応じて医師、ＰＴ、ＯＴ、ＳＴや心理職などと連携する</a:t>
            </a:r>
          </a:p>
          <a:p>
            <a:pPr lvl="1" eaLnBrk="1" hangingPunct="1">
              <a:tabLst>
                <a:tab pos="800100" algn="l"/>
              </a:tabLst>
              <a:defRPr/>
            </a:pPr>
            <a:r>
              <a:rPr lang="ja-JP" altLang="en-US" dirty="0">
                <a:latin typeface="+mj-ea"/>
                <a:ea typeface="+mj-ea"/>
              </a:rPr>
              <a:t>　・　初期状態を記録しておく</a:t>
            </a:r>
          </a:p>
          <a:p>
            <a:pPr lvl="1" eaLnBrk="1" hangingPunct="1">
              <a:tabLst>
                <a:tab pos="800100" algn="l"/>
              </a:tabLst>
              <a:defRPr/>
            </a:pPr>
            <a:r>
              <a:rPr lang="ja-JP" altLang="en-US" b="0" dirty="0">
                <a:solidFill>
                  <a:srgbClr val="A50021"/>
                </a:solidFill>
                <a:latin typeface="+mj-ea"/>
                <a:ea typeface="+mj-ea"/>
              </a:rPr>
              <a:t>　</a:t>
            </a:r>
          </a:p>
        </p:txBody>
      </p:sp>
      <p:sp>
        <p:nvSpPr>
          <p:cNvPr id="24583" name="Rectangle 18"/>
          <p:cNvSpPr>
            <a:spLocks noChangeArrowheads="1"/>
          </p:cNvSpPr>
          <p:nvPr/>
        </p:nvSpPr>
        <p:spPr bwMode="auto">
          <a:xfrm>
            <a:off x="415925" y="5300663"/>
            <a:ext cx="1944688" cy="409575"/>
          </a:xfrm>
          <a:prstGeom prst="rect">
            <a:avLst/>
          </a:prstGeom>
          <a:solidFill>
            <a:schemeClr val="accent1">
              <a:alpha val="30196"/>
            </a:schemeClr>
          </a:solidFill>
          <a:ln w="12700" algn="ctr">
            <a:solidFill>
              <a:schemeClr val="tx1"/>
            </a:solidFill>
            <a:miter lim="800000"/>
            <a:headEnd/>
            <a:tailEnd/>
          </a:ln>
        </p:spPr>
        <p:txBody>
          <a:bodyPr lIns="91430" tIns="45714" rIns="91430" bIns="45714" anchor="ctr">
            <a:spAutoFit/>
          </a:bodyPr>
          <a:lstStyle/>
          <a:p>
            <a:pPr eaLnBrk="1" hangingPunct="1">
              <a:tabLst>
                <a:tab pos="381000" algn="l"/>
              </a:tabLst>
              <a:defRPr/>
            </a:pPr>
            <a:r>
              <a:rPr lang="ja-JP" altLang="en-US" sz="2000" dirty="0">
                <a:latin typeface="+mj-ea"/>
                <a:ea typeface="+mj-ea"/>
              </a:rPr>
              <a:t>　必要なツール</a:t>
            </a:r>
            <a:endParaRPr lang="ja-JP" altLang="en-US" sz="2000" b="0" dirty="0">
              <a:latin typeface="+mj-ea"/>
              <a:ea typeface="+mj-ea"/>
            </a:endParaRPr>
          </a:p>
        </p:txBody>
      </p:sp>
      <p:sp>
        <p:nvSpPr>
          <p:cNvPr id="24584" name="Text Box 19"/>
          <p:cNvSpPr txBox="1">
            <a:spLocks noChangeArrowheads="1"/>
          </p:cNvSpPr>
          <p:nvPr/>
        </p:nvSpPr>
        <p:spPr bwMode="auto">
          <a:xfrm>
            <a:off x="739775" y="5822950"/>
            <a:ext cx="5486400" cy="295275"/>
          </a:xfrm>
          <a:prstGeom prst="rect">
            <a:avLst/>
          </a:prstGeom>
          <a:noFill/>
          <a:ln w="12700">
            <a:noFill/>
            <a:miter lim="800000"/>
            <a:headEnd/>
            <a:tailEnd/>
          </a:ln>
        </p:spPr>
        <p:txBody>
          <a:bodyPr lIns="74295" tIns="8890" rIns="74295" bIns="8890">
            <a:spAutoFit/>
          </a:bodyPr>
          <a:lstStyle/>
          <a:p>
            <a:pPr eaLnBrk="1" hangingPunct="1">
              <a:spcBef>
                <a:spcPct val="50000"/>
              </a:spcBef>
              <a:defRPr/>
            </a:pPr>
            <a:r>
              <a:rPr lang="ja-JP" altLang="en-US" dirty="0">
                <a:latin typeface="+mj-ea"/>
                <a:ea typeface="+mj-ea"/>
              </a:rPr>
              <a:t>・初期状態把握票（アセスメントシートＮｏ１）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標準デザイン">
  <a:themeElements>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30" tIns="45714" rIns="91430" bIns="45714"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30" tIns="45714" rIns="91430" bIns="45714" numCol="1" anchor="ctr"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2"/>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0" i="0" u="none" strike="noStrike" cap="none" normalizeH="0" baseline="0" smtClean="0">
            <a:ln>
              <a:noFill/>
            </a:ln>
            <a:solidFill>
              <a:schemeClr val="tx2"/>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857CEC31F7DB64479A3041EA090BB410" ma:contentTypeVersion="2" ma:contentTypeDescription="" ma:contentTypeScope="" ma:versionID="e5df340b6b9784a1872fa909cb10d66c">
  <xsd:schema xmlns:xsd="http://www.w3.org/2001/XMLSchema" xmlns:p="http://schemas.microsoft.com/office/2006/metadata/properties" xmlns:ns2="8B97BE19-CDDD-400E-817A-CFDD13F7EC12" targetNamespace="http://schemas.microsoft.com/office/2006/metadata/properties" ma:root="true" ma:fieldsID="6dfb103be64c84caafc238fb89ca001b" ns2:_="">
    <xsd:import namespace="8B97BE19-CDDD-400E-817A-CFDD13F7EC12"/>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DF8C72-B20D-4ACF-888E-2BEF045398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9F92125-B659-40F0-805E-18E4D6DE47AB}">
  <ds:schemaRefs>
    <ds:schemaRef ds:uri="http://schemas.microsoft.com/sharepoint/v3/contenttype/forms"/>
  </ds:schemaRefs>
</ds:datastoreItem>
</file>

<file path=customXml/itemProps3.xml><?xml version="1.0" encoding="utf-8"?>
<ds:datastoreItem xmlns:ds="http://schemas.openxmlformats.org/officeDocument/2006/customXml" ds:itemID="{77283A2D-19A0-4EEA-8273-ACFF2724196C}">
  <ds:schemaRefs>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 ds:uri="http://schemas.microsoft.com/office/2006/documentManagement/types"/>
    <ds:schemaRef ds:uri="8B97BE19-CDDD-400E-817A-CFDD13F7EC12"/>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19599</TotalTime>
  <Words>10892</Words>
  <Application>Microsoft Office PowerPoint</Application>
  <PresentationFormat>A4 210 x 297 mm</PresentationFormat>
  <Paragraphs>1226</Paragraphs>
  <Slides>76</Slides>
  <Notes>75</Notes>
  <HiddenSlides>0</HiddenSlides>
  <MMClips>0</MMClips>
  <ScaleCrop>false</ScaleCrop>
  <HeadingPairs>
    <vt:vector size="8" baseType="variant">
      <vt:variant>
        <vt:lpstr>使用されているフォント</vt:lpstr>
      </vt:variant>
      <vt:variant>
        <vt:i4>14</vt:i4>
      </vt:variant>
      <vt:variant>
        <vt:lpstr>テーマ</vt:lpstr>
      </vt:variant>
      <vt:variant>
        <vt:i4>7</vt:i4>
      </vt:variant>
      <vt:variant>
        <vt:lpstr>埋め込まれた OLE サーバー</vt:lpstr>
      </vt:variant>
      <vt:variant>
        <vt:i4>2</vt:i4>
      </vt:variant>
      <vt:variant>
        <vt:lpstr>スライド タイトル</vt:lpstr>
      </vt:variant>
      <vt:variant>
        <vt:i4>76</vt:i4>
      </vt:variant>
    </vt:vector>
  </HeadingPairs>
  <TitlesOfParts>
    <vt:vector size="99" baseType="lpstr">
      <vt:lpstr>ＤＨＰ特太ゴシック体</vt:lpstr>
      <vt:lpstr>HGP創英角ｺﾞｼｯｸUB</vt:lpstr>
      <vt:lpstr>HGP創英角ﾎﾟｯﾌﾟ体</vt:lpstr>
      <vt:lpstr>HGS創英角ｺﾞｼｯｸUB</vt:lpstr>
      <vt:lpstr>HG丸ｺﾞｼｯｸM-PRO</vt:lpstr>
      <vt:lpstr>HG創英角ｺﾞｼｯｸUB</vt:lpstr>
      <vt:lpstr>Meiryo UI</vt:lpstr>
      <vt:lpstr>ＭＳ Ｐゴシック</vt:lpstr>
      <vt:lpstr>ＭＳ Ｐ明朝</vt:lpstr>
      <vt:lpstr>ＭＳ ゴシック</vt:lpstr>
      <vt:lpstr>Arial</vt:lpstr>
      <vt:lpstr>Calibri</vt:lpstr>
      <vt:lpstr>Tahoma</vt:lpstr>
      <vt:lpstr>Times New Roman</vt:lpstr>
      <vt:lpstr>Office テーマ</vt:lpstr>
      <vt:lpstr>1_Office テーマ</vt:lpstr>
      <vt:lpstr>2_Office テーマ</vt:lpstr>
      <vt:lpstr>6_標準デザイン</vt:lpstr>
      <vt:lpstr>1_標準デザイン</vt:lpstr>
      <vt:lpstr>標準デザイン</vt:lpstr>
      <vt:lpstr>12_Office テーマ</vt:lpstr>
      <vt:lpstr>Kingsoft Spreadsheets ワークブック</vt:lpstr>
      <vt:lpstr>ｸﾘｯﾌﾟｱｰﾄ</vt:lpstr>
      <vt:lpstr>PowerPoint プレゼンテーション</vt:lpstr>
      <vt:lpstr>この講義のねらい</vt:lpstr>
      <vt:lpstr>PowerPoint プレゼンテーション</vt:lpstr>
      <vt:lpstr>サービス提供のプロセス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ストレングスに着目した支援とは</vt:lpstr>
      <vt:lpstr>ストレングスに着目した支援とは</vt:lpstr>
      <vt:lpstr>ＩＣＦを活用した利用者把握</vt:lpstr>
      <vt:lpstr>(3)個別支援計画の作成（概要）</vt:lpstr>
      <vt:lpstr>(3)個別支援計画の作成（それぞれの立場から）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【自立訓練（生活訓練）の標準的な支援内容】</vt:lpstr>
      <vt:lpstr>PowerPoint プレゼンテーション</vt:lpstr>
      <vt:lpstr>PowerPoint プレゼンテーション</vt:lpstr>
      <vt:lpstr>PowerPoint プレゼンテーション</vt:lpstr>
      <vt:lpstr>（5）中間評価と修正の視点 </vt:lpstr>
      <vt:lpstr>モニタリングの際の勘案事項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サービス提供における管理</vt:lpstr>
      <vt:lpstr>PowerPoint プレゼンテーション</vt:lpstr>
      <vt:lpstr>PowerPoint プレゼンテーション</vt:lpstr>
      <vt:lpstr>バイステックの７原則 F.P.Biestek『ケースワークの援助関係』（1957）</vt:lpstr>
      <vt:lpstr>助言・指導と支援記録の書き方</vt:lpstr>
      <vt:lpstr>助言・指導とは？</vt:lpstr>
      <vt:lpstr>対人サービスの質の維持の向上のための助言・指導</vt:lpstr>
      <vt:lpstr>スーパービジョンとは</vt:lpstr>
      <vt:lpstr>助言・指導にあたらないもの</vt:lpstr>
      <vt:lpstr>助言・指導をする場所</vt:lpstr>
      <vt:lpstr>PowerPoint プレゼンテーション</vt:lpstr>
      <vt:lpstr>助言・指導の効率と効果</vt:lpstr>
      <vt:lpstr>助言・指導に必要な物 （信頼度・実施困難度）</vt:lpstr>
      <vt:lpstr>PowerPoint プレゼンテーション</vt:lpstr>
      <vt:lpstr>サービス提供における支援記録</vt:lpstr>
      <vt:lpstr>記載のポイント</vt:lpstr>
      <vt:lpstr>記載方法の1つ：SOAP</vt:lpstr>
      <vt:lpstr>記載例</vt:lpstr>
      <vt:lpstr>こんな場面をどう記録するか</vt:lpstr>
      <vt:lpstr>避けたい記録の例</vt:lpstr>
      <vt:lpstr>記載時の注意</vt:lpstr>
      <vt:lpstr>先ほどの記録を見てみると</vt:lpstr>
      <vt:lpstr>書き直してみると</vt:lpstr>
      <vt:lpstr>記録を書くことでもたらされるもの</vt:lpstr>
      <vt:lpstr>支援記録と支援計画</vt:lpstr>
      <vt:lpstr>PowerPoint プレゼンテーション</vt:lpstr>
      <vt:lpstr>虐待防止及び対応（施設従事者等）</vt:lpstr>
      <vt:lpstr>PowerPoint プレゼンテーション</vt:lpstr>
      <vt:lpstr>サービスの評価</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大平 眞太郎(oohira-shintarou)</cp:lastModifiedBy>
  <cp:revision>1175</cp:revision>
  <cp:lastPrinted>2011-08-26T07:55:14Z</cp:lastPrinted>
  <dcterms:created xsi:type="dcterms:W3CDTF">2005-11-22T01:19:47Z</dcterms:created>
  <dcterms:modified xsi:type="dcterms:W3CDTF">2018-08-27T09:06:23Z</dcterms:modified>
</cp:coreProperties>
</file>